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AF4F691-26D1-47CE-89F9-552C16580083}">
  <a:tblStyle styleId="{DAF4F691-26D1-47CE-89F9-552C165800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280558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8280558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280558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280558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8280558d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8280558d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280558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280558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8280558d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8280558d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8280558d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8280558d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280558d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280558d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280558d0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280558d0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280558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280558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280558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280558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280558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280558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280558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280558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8280558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8280558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8280558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8280558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280558d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280558d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280558d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280558d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IGNIS</a:t>
            </a:r>
            <a:r>
              <a:rPr lang="en"/>
              <a:t>: Status Update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Alex Culbert, David Faulkenberry, Jason Fischell, Greg Goldman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Justifications - Reduces Waste Mass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Weight: 1 - Reducing waste mass facilitates ease of disposal, but is of relatively little importance as far as waste treatment is concerned</a:t>
            </a:r>
            <a:endParaRPr sz="20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Plasma Score: 4 - Parts of the waste are vaporized, greatly reducing waste mass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Inductive Score: 1 - Waste is heated to high temperatures, but is not vaporized nor combusted, so waste mass should change very little.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Traditional Score: 3 - Mass waste is reduced through combustion and gaseous emissions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Hydrogen Score: 3 - Mass waste is reduced through combustion and gaseous emissions</a:t>
            </a:r>
            <a:endParaRPr sz="1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33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 Process</a:t>
            </a:r>
            <a:endParaRPr/>
          </a:p>
        </p:txBody>
      </p:sp>
      <p:pic>
        <p:nvPicPr>
          <p:cNvPr id="116" name="Google Shape;116;p23"/>
          <p:cNvPicPr preferRelativeResize="0"/>
          <p:nvPr/>
        </p:nvPicPr>
        <p:blipFill>
          <a:blip r:embed="rId3">
            <a:alphaModFix/>
          </a:blip>
          <a:stretch>
            <a:fillRect/>
          </a:stretch>
        </p:blipFill>
        <p:spPr>
          <a:xfrm>
            <a:off x="85113" y="1199600"/>
            <a:ext cx="8973775" cy="348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0" y="0"/>
            <a:ext cx="9143999" cy="5143499"/>
          </a:xfrm>
          <a:prstGeom prst="rect">
            <a:avLst/>
          </a:prstGeom>
          <a:noFill/>
          <a:ln>
            <a:noFill/>
          </a:ln>
        </p:spPr>
      </p:pic>
      <p:sp>
        <p:nvSpPr>
          <p:cNvPr id="122" name="Google Shape;122;p24"/>
          <p:cNvSpPr txBox="1"/>
          <p:nvPr/>
        </p:nvSpPr>
        <p:spPr>
          <a:xfrm>
            <a:off x="0" y="3165300"/>
            <a:ext cx="3046500" cy="1978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4000"/>
              <a:t>Functional Block Diagram</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0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Reworking Objectives</a:t>
            </a:r>
            <a:endParaRPr/>
          </a:p>
        </p:txBody>
      </p:sp>
      <p:sp>
        <p:nvSpPr>
          <p:cNvPr id="128" name="Google Shape;128;p25"/>
          <p:cNvSpPr txBox="1"/>
          <p:nvPr>
            <p:ph idx="1" type="body"/>
          </p:nvPr>
        </p:nvSpPr>
        <p:spPr>
          <a:xfrm>
            <a:off x="227550" y="979125"/>
            <a:ext cx="8688900" cy="408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b="1" lang="en">
                <a:solidFill>
                  <a:srgbClr val="000000"/>
                </a:solidFill>
                <a:latin typeface="Times New Roman"/>
                <a:ea typeface="Times New Roman"/>
                <a:cs typeface="Times New Roman"/>
                <a:sym typeface="Times New Roman"/>
              </a:rPr>
              <a:t>Pugh Matrix and Justifications (250)</a:t>
            </a:r>
            <a:r>
              <a:rPr lang="en">
                <a:solidFill>
                  <a:srgbClr val="000000"/>
                </a:solidFill>
                <a:latin typeface="Times New Roman"/>
                <a:ea typeface="Times New Roman"/>
                <a:cs typeface="Times New Roman"/>
                <a:sym typeface="Times New Roman"/>
              </a:rPr>
              <a:t> - Generate a large, detailed, weighted, and justified Pugh Matrix to determine the best method of waste treatment between plasma pyrolysis, induction heating, traditional incineration, and hydrogen fueled incineration.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b="1" lang="en">
                <a:solidFill>
                  <a:srgbClr val="000000"/>
                </a:solidFill>
                <a:latin typeface="Times New Roman"/>
                <a:ea typeface="Times New Roman"/>
                <a:cs typeface="Times New Roman"/>
                <a:sym typeface="Times New Roman"/>
              </a:rPr>
              <a:t>Functional Decomposition (250)</a:t>
            </a:r>
            <a:r>
              <a:rPr lang="en">
                <a:solidFill>
                  <a:srgbClr val="000000"/>
                </a:solidFill>
                <a:latin typeface="Times New Roman"/>
                <a:ea typeface="Times New Roman"/>
                <a:cs typeface="Times New Roman"/>
                <a:sym typeface="Times New Roman"/>
              </a:rPr>
              <a:t> - A functional decomposition (as described in class) of the entire waste treatment apparatus from pretreatment to disposal. </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b="1" lang="en">
                <a:solidFill>
                  <a:srgbClr val="000000"/>
                </a:solidFill>
                <a:latin typeface="Times New Roman"/>
                <a:ea typeface="Times New Roman"/>
                <a:cs typeface="Times New Roman"/>
                <a:sym typeface="Times New Roman"/>
              </a:rPr>
              <a:t>CAD Model of System (300)</a:t>
            </a:r>
            <a:r>
              <a:rPr lang="en">
                <a:solidFill>
                  <a:srgbClr val="000000"/>
                </a:solidFill>
                <a:latin typeface="Times New Roman"/>
                <a:ea typeface="Times New Roman"/>
                <a:cs typeface="Times New Roman"/>
                <a:sym typeface="Times New Roman"/>
              </a:rPr>
              <a:t> - A complete SolidWorks assembly of all of the essential components of the waste treatment system. Key components include the pretreatment blender, peristaltic pump, and induction heating chamber/feed mechanism.</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b="1" lang="en">
                <a:solidFill>
                  <a:srgbClr val="000000"/>
                </a:solidFill>
                <a:latin typeface="Times New Roman"/>
                <a:ea typeface="Times New Roman"/>
                <a:cs typeface="Times New Roman"/>
                <a:sym typeface="Times New Roman"/>
              </a:rPr>
              <a:t>Mechanical Scale Model (350)</a:t>
            </a:r>
            <a:r>
              <a:rPr lang="en">
                <a:solidFill>
                  <a:srgbClr val="000000"/>
                </a:solidFill>
                <a:latin typeface="Times New Roman"/>
                <a:ea typeface="Times New Roman"/>
                <a:cs typeface="Times New Roman"/>
                <a:sym typeface="Times New Roman"/>
              </a:rPr>
              <a:t> - Likely generated by 3D printing and assembling the components of the CAD Model, the mechanical scale model will demonstrate the efficacy of pumping waste through the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Reworking Objectives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eriod" startAt="5"/>
            </a:pPr>
            <a:r>
              <a:rPr b="1" lang="en">
                <a:solidFill>
                  <a:schemeClr val="dk1"/>
                </a:solidFill>
                <a:latin typeface="Times New Roman"/>
                <a:ea typeface="Times New Roman"/>
                <a:cs typeface="Times New Roman"/>
                <a:sym typeface="Times New Roman"/>
              </a:rPr>
              <a:t>Successful Generation of Heat (400)</a:t>
            </a:r>
            <a:r>
              <a:rPr lang="en">
                <a:solidFill>
                  <a:schemeClr val="dk1"/>
                </a:solidFill>
                <a:latin typeface="Times New Roman"/>
                <a:ea typeface="Times New Roman"/>
                <a:cs typeface="Times New Roman"/>
                <a:sym typeface="Times New Roman"/>
              </a:rPr>
              <a:t> - Design and build a model inductive heating unit/chamber. This will be constructed from readily available parts and be used to prove the concept of inductive heating to generate heat, but extreme temperatures will not be expected.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startAt="5"/>
            </a:pPr>
            <a:r>
              <a:rPr b="1" lang="en">
                <a:solidFill>
                  <a:schemeClr val="dk1"/>
                </a:solidFill>
                <a:latin typeface="Times New Roman"/>
                <a:ea typeface="Times New Roman"/>
                <a:cs typeface="Times New Roman"/>
                <a:sym typeface="Times New Roman"/>
              </a:rPr>
              <a:t>Plan Control Method (200)</a:t>
            </a:r>
            <a:r>
              <a:rPr lang="en">
                <a:solidFill>
                  <a:schemeClr val="dk1"/>
                </a:solidFill>
                <a:latin typeface="Times New Roman"/>
                <a:ea typeface="Times New Roman"/>
                <a:cs typeface="Times New Roman"/>
                <a:sym typeface="Times New Roman"/>
              </a:rPr>
              <a:t> - Design a feedback system that regulates the current flow through the heating coil based on the temperatures of the external casing, the heating element(s) and the waste itself.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startAt="5"/>
            </a:pPr>
            <a:r>
              <a:rPr b="1" lang="en">
                <a:solidFill>
                  <a:schemeClr val="dk1"/>
                </a:solidFill>
                <a:latin typeface="Times New Roman"/>
                <a:ea typeface="Times New Roman"/>
                <a:cs typeface="Times New Roman"/>
                <a:sym typeface="Times New Roman"/>
              </a:rPr>
              <a:t>Design User Interface (250) </a:t>
            </a:r>
            <a:r>
              <a:rPr lang="en">
                <a:solidFill>
                  <a:schemeClr val="dk1"/>
                </a:solidFill>
                <a:latin typeface="Times New Roman"/>
                <a:ea typeface="Times New Roman"/>
                <a:cs typeface="Times New Roman"/>
                <a:sym typeface="Times New Roman"/>
              </a:rPr>
              <a:t>- Develop a plan to provide the user with information on the progress of the waste treatment and allow the user to adjust settings as needed. This process includes deciding what settings the user should be able to adjust and what information is necessary to provide.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 Plan for End of Semester</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Small scale inductive heater</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Test temperature control system stability at low temperatures </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Small scale model of feed mechanism using 3D prints and electric motors</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Test grinding and feed mechanism using regular blender (beef or pork to mimic tissue waste)</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Plan for user interface finished (possibly prototype using Arduino LCD Button Shield)</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No need for purchases at this time</a:t>
            </a:r>
            <a:endParaRPr sz="22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and Heating Screw</a:t>
            </a:r>
            <a:endParaRPr/>
          </a:p>
          <a:p>
            <a:pPr indent="0" lvl="0" marL="0" rtl="0" algn="l">
              <a:spcBef>
                <a:spcPts val="0"/>
              </a:spcBef>
              <a:spcAft>
                <a:spcPts val="0"/>
              </a:spcAft>
              <a:buNone/>
            </a:pPr>
            <a:r>
              <a:t/>
            </a:r>
            <a:endParaRPr/>
          </a:p>
        </p:txBody>
      </p:sp>
      <p:pic>
        <p:nvPicPr>
          <p:cNvPr id="146" name="Google Shape;146;p28"/>
          <p:cNvPicPr preferRelativeResize="0"/>
          <p:nvPr/>
        </p:nvPicPr>
        <p:blipFill rotWithShape="1">
          <a:blip r:embed="rId3">
            <a:alphaModFix/>
          </a:blip>
          <a:srcRect b="0" l="14911" r="11919" t="6664"/>
          <a:stretch/>
        </p:blipFill>
        <p:spPr>
          <a:xfrm>
            <a:off x="511975" y="1496475"/>
            <a:ext cx="3667125" cy="3317350"/>
          </a:xfrm>
          <a:prstGeom prst="rect">
            <a:avLst/>
          </a:prstGeom>
          <a:noFill/>
          <a:ln>
            <a:noFill/>
          </a:ln>
        </p:spPr>
      </p:pic>
      <p:pic>
        <p:nvPicPr>
          <p:cNvPr id="147" name="Google Shape;147;p28"/>
          <p:cNvPicPr preferRelativeResize="0"/>
          <p:nvPr/>
        </p:nvPicPr>
        <p:blipFill>
          <a:blip r:embed="rId4">
            <a:alphaModFix/>
          </a:blip>
          <a:stretch>
            <a:fillRect/>
          </a:stretch>
        </p:blipFill>
        <p:spPr>
          <a:xfrm>
            <a:off x="4508616" y="1252400"/>
            <a:ext cx="4492510" cy="3805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Device to test</a:t>
            </a:r>
            <a:endParaRPr/>
          </a:p>
        </p:txBody>
      </p:sp>
      <p:sp>
        <p:nvSpPr>
          <p:cNvPr id="153" name="Google Shape;153;p29"/>
          <p:cNvSpPr txBox="1"/>
          <p:nvPr>
            <p:ph idx="1" type="body"/>
          </p:nvPr>
        </p:nvSpPr>
        <p:spPr>
          <a:xfrm>
            <a:off x="2619375" y="188425"/>
            <a:ext cx="6703200" cy="91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https://www.amazon.com/GeekTeches-ZVS-Voltage-Induction-Heating/dp/B07DWV6Z12/ref=sr_1_9?s=hi&amp;ie=UTF8&amp;qid=1542679231&amp;sr=1-9&amp;keywords=induction+heater</a:t>
            </a:r>
            <a:endParaRPr/>
          </a:p>
        </p:txBody>
      </p:sp>
      <p:pic>
        <p:nvPicPr>
          <p:cNvPr id="154" name="Google Shape;154;p29"/>
          <p:cNvPicPr preferRelativeResize="0"/>
          <p:nvPr/>
        </p:nvPicPr>
        <p:blipFill>
          <a:blip r:embed="rId3">
            <a:alphaModFix/>
          </a:blip>
          <a:stretch>
            <a:fillRect/>
          </a:stretch>
        </p:blipFill>
        <p:spPr>
          <a:xfrm>
            <a:off x="1343801" y="1242925"/>
            <a:ext cx="6456404" cy="363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1" name="Google Shape;61;p14"/>
          <p:cNvSpPr txBox="1"/>
          <p:nvPr>
            <p:ph idx="1" type="body"/>
          </p:nvPr>
        </p:nvSpPr>
        <p:spPr>
          <a:xfrm>
            <a:off x="311700" y="1152475"/>
            <a:ext cx="8520600" cy="372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Pugh Matrix to Decide General Approach</a:t>
            </a:r>
            <a:endParaRPr sz="24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Interviews with Experts</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Research and Analysis</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Feasibility of Hydrogen Production</a:t>
            </a:r>
            <a:endParaRPr sz="20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Waste Process - </a:t>
            </a:r>
            <a:r>
              <a:rPr lang="en" sz="2400">
                <a:solidFill>
                  <a:srgbClr val="000000"/>
                </a:solidFill>
              </a:rPr>
              <a:t>“Patient” Flow Chart</a:t>
            </a:r>
            <a:endParaRPr sz="2400">
              <a:solidFill>
                <a:srgbClr val="000000"/>
              </a:solidFill>
            </a:endParaRPr>
          </a:p>
          <a:p>
            <a:pPr indent="-381000" lvl="0" marL="457200" marR="0" rtl="0" algn="l">
              <a:lnSpc>
                <a:spcPct val="115000"/>
              </a:lnSpc>
              <a:spcBef>
                <a:spcPts val="0"/>
              </a:spcBef>
              <a:spcAft>
                <a:spcPts val="0"/>
              </a:spcAft>
              <a:buClr>
                <a:srgbClr val="000000"/>
              </a:buClr>
              <a:buSzPts val="2400"/>
              <a:buFont typeface="Arial"/>
              <a:buChar char="●"/>
            </a:pPr>
            <a:r>
              <a:rPr lang="en" sz="2400">
                <a:solidFill>
                  <a:srgbClr val="000000"/>
                </a:solidFill>
              </a:rPr>
              <a:t>Functional Block Diagram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Rework Objectives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Prototyping Plan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Begin CAD Model</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Interviews:</a:t>
            </a:r>
            <a:endParaRPr/>
          </a:p>
        </p:txBody>
      </p:sp>
      <p:sp>
        <p:nvSpPr>
          <p:cNvPr id="67" name="Google Shape;67;p15"/>
          <p:cNvSpPr txBox="1"/>
          <p:nvPr>
            <p:ph idx="1" type="body"/>
          </p:nvPr>
        </p:nvSpPr>
        <p:spPr>
          <a:xfrm>
            <a:off x="311700" y="1152475"/>
            <a:ext cx="87609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2200">
                <a:solidFill>
                  <a:srgbClr val="000000"/>
                </a:solidFill>
              </a:rPr>
              <a:t>Luis Gene: </a:t>
            </a:r>
            <a:r>
              <a:rPr lang="en" sz="2200">
                <a:solidFill>
                  <a:srgbClr val="000000"/>
                </a:solidFill>
              </a:rPr>
              <a:t>Laboratorio Microtec, Sterilization Expert</a:t>
            </a:r>
            <a:endParaRPr sz="2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Use French standard for testing: NF X30-503: 2016</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Offered future support</a:t>
            </a:r>
            <a:endParaRPr sz="18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Jose Castro Nieto: Ad Astra Rocket Company, Plasma Expert</a:t>
            </a:r>
            <a:endParaRPr sz="22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Plasma waste treatment suggested in past, government was hesitant to invest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New president of Costa Rica has placed big focus on zero-emission economy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Proposed hydrogen incineration</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Offered testing facilities</a:t>
            </a:r>
            <a:endParaRPr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Pugh Matrix</a:t>
            </a:r>
            <a:endParaRPr/>
          </a:p>
        </p:txBody>
      </p:sp>
      <p:graphicFrame>
        <p:nvGraphicFramePr>
          <p:cNvPr id="73" name="Google Shape;73;p16"/>
          <p:cNvGraphicFramePr/>
          <p:nvPr/>
        </p:nvGraphicFramePr>
        <p:xfrm>
          <a:off x="2011913" y="1172675"/>
          <a:ext cx="3000000" cy="3000000"/>
        </p:xfrm>
        <a:graphic>
          <a:graphicData uri="http://schemas.openxmlformats.org/drawingml/2006/table">
            <a:tbl>
              <a:tblPr>
                <a:noFill/>
                <a:tableStyleId>{DAF4F691-26D1-47CE-89F9-552C16580083}</a:tableStyleId>
              </a:tblPr>
              <a:tblGrid>
                <a:gridCol w="529575"/>
                <a:gridCol w="529575"/>
                <a:gridCol w="568650"/>
                <a:gridCol w="641700"/>
                <a:gridCol w="508575"/>
                <a:gridCol w="490525"/>
                <a:gridCol w="490525"/>
                <a:gridCol w="477475"/>
                <a:gridCol w="529575"/>
                <a:gridCol w="529575"/>
                <a:gridCol w="529575"/>
                <a:gridCol w="529575"/>
                <a:gridCol w="544775"/>
              </a:tblGrid>
              <a:tr h="396200">
                <a:tc gridSpan="2">
                  <a:txBody>
                    <a:bodyPr>
                      <a:noAutofit/>
                    </a:bodyPr>
                    <a:lstStyle/>
                    <a:p>
                      <a:pPr indent="0" lvl="0" marL="0" rtl="0" algn="ctr">
                        <a:lnSpc>
                          <a:spcPct val="115000"/>
                        </a:lnSpc>
                        <a:spcBef>
                          <a:spcPts val="0"/>
                        </a:spcBef>
                        <a:spcAft>
                          <a:spcPts val="0"/>
                        </a:spcAft>
                        <a:buNone/>
                      </a:pPr>
                      <a:r>
                        <a:rPr b="1" lang="en" sz="1300">
                          <a:latin typeface="Calibri"/>
                          <a:ea typeface="Calibri"/>
                          <a:cs typeface="Calibri"/>
                          <a:sym typeface="Calibri"/>
                        </a:rPr>
                        <a:t>Low Risk of Injury</a:t>
                      </a:r>
                      <a:endParaRPr b="1" sz="13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hMerge="1"/>
                <a:tc gridSpan="2">
                  <a:txBody>
                    <a:bodyPr>
                      <a:noAutofit/>
                    </a:bodyPr>
                    <a:lstStyle/>
                    <a:p>
                      <a:pPr indent="0" lvl="0" marL="0" rtl="0" algn="ctr">
                        <a:lnSpc>
                          <a:spcPct val="115000"/>
                        </a:lnSpc>
                        <a:spcBef>
                          <a:spcPts val="0"/>
                        </a:spcBef>
                        <a:spcAft>
                          <a:spcPts val="0"/>
                        </a:spcAft>
                        <a:buNone/>
                      </a:pPr>
                      <a:r>
                        <a:rPr b="1" lang="en" sz="1300">
                          <a:latin typeface="Calibri"/>
                          <a:ea typeface="Calibri"/>
                          <a:cs typeface="Calibri"/>
                          <a:sym typeface="Calibri"/>
                        </a:rPr>
                        <a:t>Fuel Source </a:t>
                      </a:r>
                      <a:r>
                        <a:rPr b="1" lang="en" sz="1300">
                          <a:latin typeface="Calibri"/>
                          <a:ea typeface="Calibri"/>
                          <a:cs typeface="Calibri"/>
                          <a:sym typeface="Calibri"/>
                        </a:rPr>
                        <a:t>Availability/Cost</a:t>
                      </a:r>
                      <a:endParaRPr b="1" sz="13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hMerge="1"/>
                <a:tc gridSpan="2">
                  <a:txBody>
                    <a:bodyPr>
                      <a:noAutofit/>
                    </a:bodyPr>
                    <a:lstStyle/>
                    <a:p>
                      <a:pPr indent="0" lvl="0" marL="0" rtl="0" algn="ctr">
                        <a:lnSpc>
                          <a:spcPct val="115000"/>
                        </a:lnSpc>
                        <a:spcBef>
                          <a:spcPts val="0"/>
                        </a:spcBef>
                        <a:spcAft>
                          <a:spcPts val="0"/>
                        </a:spcAft>
                        <a:buNone/>
                      </a:pPr>
                      <a:r>
                        <a:rPr b="1" lang="en" sz="1300">
                          <a:latin typeface="Calibri"/>
                          <a:ea typeface="Calibri"/>
                          <a:cs typeface="Calibri"/>
                          <a:sym typeface="Calibri"/>
                        </a:rPr>
                        <a:t>Clean Emissions</a:t>
                      </a:r>
                      <a:endParaRPr b="1" sz="13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hMerge="1"/>
                <a:tc gridSpan="2">
                  <a:txBody>
                    <a:bodyPr>
                      <a:noAutofit/>
                    </a:bodyPr>
                    <a:lstStyle/>
                    <a:p>
                      <a:pPr indent="0" lvl="0" marL="0" rtl="0" algn="ctr">
                        <a:lnSpc>
                          <a:spcPct val="115000"/>
                        </a:lnSpc>
                        <a:spcBef>
                          <a:spcPts val="0"/>
                        </a:spcBef>
                        <a:spcAft>
                          <a:spcPts val="0"/>
                        </a:spcAft>
                        <a:buNone/>
                      </a:pPr>
                      <a:r>
                        <a:rPr b="1" lang="en" sz="1300">
                          <a:latin typeface="Calibri"/>
                          <a:ea typeface="Calibri"/>
                          <a:cs typeface="Calibri"/>
                          <a:sym typeface="Calibri"/>
                        </a:rPr>
                        <a:t>Any Type of Waste</a:t>
                      </a:r>
                      <a:endParaRPr b="1" sz="13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hMerge="1"/>
                <a:tc gridSpan="2">
                  <a:txBody>
                    <a:bodyPr>
                      <a:noAutofit/>
                    </a:bodyPr>
                    <a:lstStyle/>
                    <a:p>
                      <a:pPr indent="0" lvl="0" marL="0" rtl="0" algn="ctr">
                        <a:lnSpc>
                          <a:spcPct val="115000"/>
                        </a:lnSpc>
                        <a:spcBef>
                          <a:spcPts val="0"/>
                        </a:spcBef>
                        <a:spcAft>
                          <a:spcPts val="0"/>
                        </a:spcAft>
                        <a:buNone/>
                      </a:pPr>
                      <a:r>
                        <a:rPr b="1" lang="en" sz="1300">
                          <a:latin typeface="Calibri"/>
                          <a:ea typeface="Calibri"/>
                          <a:cs typeface="Calibri"/>
                          <a:sym typeface="Calibri"/>
                        </a:rPr>
                        <a:t>Build Material Available</a:t>
                      </a:r>
                      <a:endParaRPr b="1" sz="13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hMerge="1"/>
                <a:tc gridSpan="2">
                  <a:txBody>
                    <a:bodyPr>
                      <a:noAutofit/>
                    </a:bodyPr>
                    <a:lstStyle/>
                    <a:p>
                      <a:pPr indent="0" lvl="0" marL="0" rtl="0" algn="ctr">
                        <a:lnSpc>
                          <a:spcPct val="115000"/>
                        </a:lnSpc>
                        <a:spcBef>
                          <a:spcPts val="0"/>
                        </a:spcBef>
                        <a:spcAft>
                          <a:spcPts val="0"/>
                        </a:spcAft>
                        <a:buNone/>
                      </a:pPr>
                      <a:r>
                        <a:rPr b="1" lang="en" sz="1300">
                          <a:latin typeface="Calibri"/>
                          <a:ea typeface="Calibri"/>
                          <a:cs typeface="Calibri"/>
                          <a:sym typeface="Calibri"/>
                        </a:rPr>
                        <a:t>Reduces Waste Mass</a:t>
                      </a:r>
                      <a:endParaRPr b="1" sz="13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hMerge="1"/>
                <a:tc>
                  <a:txBody>
                    <a:bodyPr>
                      <a:noAutofit/>
                    </a:bodyPr>
                    <a:lstStyle/>
                    <a:p>
                      <a:pPr indent="0" lvl="0" marL="0" rtl="0" algn="ctr">
                        <a:lnSpc>
                          <a:spcPct val="115000"/>
                        </a:lnSpc>
                        <a:spcBef>
                          <a:spcPts val="0"/>
                        </a:spcBef>
                        <a:spcAft>
                          <a:spcPts val="0"/>
                        </a:spcAft>
                        <a:buNone/>
                      </a:pPr>
                      <a:r>
                        <a:rPr b="1" lang="en" sz="1300">
                          <a:latin typeface="Calibri"/>
                          <a:ea typeface="Calibri"/>
                          <a:cs typeface="Calibri"/>
                          <a:sym typeface="Calibri"/>
                        </a:rPr>
                        <a:t>Totals</a:t>
                      </a:r>
                      <a:endParaRPr b="1" sz="13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r>
              <a:tr h="396200">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Score</a:t>
                      </a:r>
                      <a:endParaRPr sz="11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Weight</a:t>
                      </a:r>
                      <a:endParaRPr sz="11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Score</a:t>
                      </a:r>
                      <a:endParaRPr sz="11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Weight</a:t>
                      </a:r>
                      <a:endParaRPr sz="11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Score</a:t>
                      </a:r>
                      <a:endParaRPr sz="11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Weight</a:t>
                      </a:r>
                      <a:endParaRPr sz="11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Score</a:t>
                      </a:r>
                      <a:endParaRPr sz="11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Weight</a:t>
                      </a:r>
                      <a:endParaRPr sz="11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Score</a:t>
                      </a:r>
                      <a:endParaRPr sz="11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Weight</a:t>
                      </a:r>
                      <a:endParaRPr sz="11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Score</a:t>
                      </a:r>
                      <a:endParaRPr sz="11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Calibri"/>
                          <a:ea typeface="Calibri"/>
                          <a:cs typeface="Calibri"/>
                          <a:sym typeface="Calibri"/>
                        </a:rPr>
                        <a:t>Weight</a:t>
                      </a:r>
                      <a:endParaRPr sz="11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9500">
                      <a:solidFill>
                        <a:srgbClr val="CCCCCC"/>
                      </a:solidFill>
                      <a:prstDash val="solid"/>
                      <a:round/>
                      <a:headEnd len="sm" w="sm" type="none"/>
                      <a:tailEnd len="sm" w="sm" type="none"/>
                    </a:lnB>
                  </a:tcPr>
                </a:tc>
              </a:tr>
              <a:tr h="396200">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5</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2400">
                          <a:latin typeface="Calibri"/>
                          <a:ea typeface="Calibri"/>
                          <a:cs typeface="Calibri"/>
                          <a:sym typeface="Calibri"/>
                        </a:rPr>
                        <a:t>49</a:t>
                      </a:r>
                      <a:endParaRPr b="1"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6200">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5</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2400">
                          <a:latin typeface="Calibri"/>
                          <a:ea typeface="Calibri"/>
                          <a:cs typeface="Calibri"/>
                          <a:sym typeface="Calibri"/>
                        </a:rPr>
                        <a:t>54</a:t>
                      </a:r>
                      <a:endParaRPr b="1"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6200">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5</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2400">
                          <a:latin typeface="Calibri"/>
                          <a:ea typeface="Calibri"/>
                          <a:cs typeface="Calibri"/>
                          <a:sym typeface="Calibri"/>
                        </a:rPr>
                        <a:t>44</a:t>
                      </a:r>
                      <a:endParaRPr b="1"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9500">
                      <a:solidFill>
                        <a:srgbClr val="CCCCCC"/>
                      </a:solidFill>
                      <a:prstDash val="solid"/>
                      <a:round/>
                      <a:headEnd len="sm" w="sm" type="none"/>
                      <a:tailEnd len="sm" w="sm" type="none"/>
                    </a:lnB>
                  </a:tcPr>
                </a:tc>
              </a:tr>
              <a:tr h="396200">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5</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4</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2</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3</a:t>
                      </a:r>
                      <a:endParaRPr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2400">
                          <a:latin typeface="Calibri"/>
                          <a:ea typeface="Calibri"/>
                          <a:cs typeface="Calibri"/>
                          <a:sym typeface="Calibri"/>
                        </a:rPr>
                        <a:t>1</a:t>
                      </a:r>
                      <a:endParaRPr sz="2400">
                        <a:latin typeface="Calibri"/>
                        <a:ea typeface="Calibri"/>
                        <a:cs typeface="Calibri"/>
                        <a:sym typeface="Calibri"/>
                      </a:endParaRPr>
                    </a:p>
                  </a:txBody>
                  <a:tcPr marT="91425" marB="91425" marR="28575" marL="28575" anchor="b">
                    <a:lnL cap="flat" cmpd="sng" w="9500">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2400">
                          <a:latin typeface="Calibri"/>
                          <a:ea typeface="Calibri"/>
                          <a:cs typeface="Calibri"/>
                          <a:sym typeface="Calibri"/>
                        </a:rPr>
                        <a:t>37</a:t>
                      </a:r>
                      <a:endParaRPr b="1" sz="24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9500">
                      <a:solidFill>
                        <a:srgbClr val="CCCCCC"/>
                      </a:solidFill>
                      <a:prstDash val="solid"/>
                      <a:round/>
                      <a:headEnd len="sm" w="sm" type="none"/>
                      <a:tailEnd len="sm" w="sm" type="none"/>
                    </a:lnT>
                    <a:lnB cap="flat" cmpd="sng" w="28525">
                      <a:solidFill>
                        <a:srgbClr val="000000"/>
                      </a:solidFill>
                      <a:prstDash val="solid"/>
                      <a:round/>
                      <a:headEnd len="sm" w="sm" type="none"/>
                      <a:tailEnd len="sm" w="sm" type="none"/>
                    </a:lnB>
                  </a:tcPr>
                </a:tc>
              </a:tr>
            </a:tbl>
          </a:graphicData>
        </a:graphic>
      </p:graphicFrame>
      <p:graphicFrame>
        <p:nvGraphicFramePr>
          <p:cNvPr id="74" name="Google Shape;74;p16"/>
          <p:cNvGraphicFramePr/>
          <p:nvPr/>
        </p:nvGraphicFramePr>
        <p:xfrm>
          <a:off x="232388" y="2208888"/>
          <a:ext cx="3000000" cy="3000000"/>
        </p:xfrm>
        <a:graphic>
          <a:graphicData uri="http://schemas.openxmlformats.org/drawingml/2006/table">
            <a:tbl>
              <a:tblPr>
                <a:noFill/>
                <a:tableStyleId>{DAF4F691-26D1-47CE-89F9-552C16580083}</a:tableStyleId>
              </a:tblPr>
              <a:tblGrid>
                <a:gridCol w="1779525"/>
              </a:tblGrid>
              <a:tr h="601975">
                <a:tc>
                  <a:txBody>
                    <a:bodyPr>
                      <a:noAutofit/>
                    </a:bodyPr>
                    <a:lstStyle/>
                    <a:p>
                      <a:pPr indent="0" lvl="0" marL="0" rtl="0" algn="l">
                        <a:lnSpc>
                          <a:spcPct val="115000"/>
                        </a:lnSpc>
                        <a:spcBef>
                          <a:spcPts val="0"/>
                        </a:spcBef>
                        <a:spcAft>
                          <a:spcPts val="0"/>
                        </a:spcAft>
                        <a:buNone/>
                      </a:pPr>
                      <a:r>
                        <a:rPr b="1" lang="en" sz="1700">
                          <a:latin typeface="Calibri"/>
                          <a:ea typeface="Calibri"/>
                          <a:cs typeface="Calibri"/>
                          <a:sym typeface="Calibri"/>
                        </a:rPr>
                        <a:t>Plasma Pyrolysis</a:t>
                      </a:r>
                      <a:endParaRPr b="1" sz="17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r>
              <a:tr h="601950">
                <a:tc>
                  <a:txBody>
                    <a:bodyPr>
                      <a:noAutofit/>
                    </a:bodyPr>
                    <a:lstStyle/>
                    <a:p>
                      <a:pPr indent="0" lvl="0" marL="0" rtl="0" algn="l">
                        <a:lnSpc>
                          <a:spcPct val="115000"/>
                        </a:lnSpc>
                        <a:spcBef>
                          <a:spcPts val="0"/>
                        </a:spcBef>
                        <a:spcAft>
                          <a:spcPts val="0"/>
                        </a:spcAft>
                        <a:buNone/>
                      </a:pPr>
                      <a:r>
                        <a:rPr b="1" lang="en" sz="1700">
                          <a:latin typeface="Calibri"/>
                          <a:ea typeface="Calibri"/>
                          <a:cs typeface="Calibri"/>
                          <a:sym typeface="Calibri"/>
                        </a:rPr>
                        <a:t>Inductive Heating</a:t>
                      </a:r>
                      <a:endParaRPr b="1" sz="17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r>
              <a:tr h="601950">
                <a:tc>
                  <a:txBody>
                    <a:bodyPr>
                      <a:noAutofit/>
                    </a:bodyPr>
                    <a:lstStyle/>
                    <a:p>
                      <a:pPr indent="0" lvl="0" marL="0" rtl="0" algn="l">
                        <a:lnSpc>
                          <a:spcPct val="115000"/>
                        </a:lnSpc>
                        <a:spcBef>
                          <a:spcPts val="0"/>
                        </a:spcBef>
                        <a:spcAft>
                          <a:spcPts val="0"/>
                        </a:spcAft>
                        <a:buNone/>
                      </a:pPr>
                      <a:r>
                        <a:rPr b="1" lang="en" sz="1700">
                          <a:latin typeface="Calibri"/>
                          <a:ea typeface="Calibri"/>
                          <a:cs typeface="Calibri"/>
                          <a:sym typeface="Calibri"/>
                        </a:rPr>
                        <a:t>Trad. Incineration</a:t>
                      </a:r>
                      <a:endParaRPr b="1" sz="17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r>
              <a:tr h="601950">
                <a:tc>
                  <a:txBody>
                    <a:bodyPr>
                      <a:noAutofit/>
                    </a:bodyPr>
                    <a:lstStyle/>
                    <a:p>
                      <a:pPr indent="0" lvl="0" marL="0" rtl="0" algn="l">
                        <a:lnSpc>
                          <a:spcPct val="115000"/>
                        </a:lnSpc>
                        <a:spcBef>
                          <a:spcPts val="0"/>
                        </a:spcBef>
                        <a:spcAft>
                          <a:spcPts val="0"/>
                        </a:spcAft>
                        <a:buNone/>
                      </a:pPr>
                      <a:r>
                        <a:rPr b="1" lang="en" sz="1700">
                          <a:latin typeface="Calibri"/>
                          <a:ea typeface="Calibri"/>
                          <a:cs typeface="Calibri"/>
                          <a:sym typeface="Calibri"/>
                        </a:rPr>
                        <a:t>H</a:t>
                      </a:r>
                      <a:r>
                        <a:rPr b="1" baseline="-25000" lang="en" sz="1700">
                          <a:latin typeface="Calibri"/>
                          <a:ea typeface="Calibri"/>
                          <a:cs typeface="Calibri"/>
                          <a:sym typeface="Calibri"/>
                        </a:rPr>
                        <a:t>2</a:t>
                      </a:r>
                      <a:r>
                        <a:rPr b="1" lang="en" sz="1700">
                          <a:latin typeface="Calibri"/>
                          <a:ea typeface="Calibri"/>
                          <a:cs typeface="Calibri"/>
                          <a:sym typeface="Calibri"/>
                        </a:rPr>
                        <a:t> </a:t>
                      </a:r>
                      <a:r>
                        <a:rPr b="1" lang="en" sz="1700">
                          <a:latin typeface="Calibri"/>
                          <a:ea typeface="Calibri"/>
                          <a:cs typeface="Calibri"/>
                          <a:sym typeface="Calibri"/>
                        </a:rPr>
                        <a:t>Incineration</a:t>
                      </a:r>
                      <a:endParaRPr b="1" sz="1700">
                        <a:latin typeface="Calibri"/>
                        <a:ea typeface="Calibri"/>
                        <a:cs typeface="Calibri"/>
                        <a:sym typeface="Calibri"/>
                      </a:endParaRPr>
                    </a:p>
                  </a:txBody>
                  <a:tcPr marT="91425" marB="91425" marR="28575" marL="28575" anchor="b">
                    <a:lnL cap="flat" cmpd="sng" w="28525">
                      <a:solidFill>
                        <a:srgbClr val="000000"/>
                      </a:solidFill>
                      <a:prstDash val="solid"/>
                      <a:round/>
                      <a:headEnd len="sm" w="sm" type="none"/>
                      <a:tailEnd len="sm" w="sm" type="none"/>
                    </a:lnL>
                    <a:lnR cap="flat" cmpd="sng" w="28525">
                      <a:solidFill>
                        <a:srgbClr val="000000"/>
                      </a:solidFill>
                      <a:prstDash val="solid"/>
                      <a:round/>
                      <a:headEnd len="sm" w="sm" type="none"/>
                      <a:tailEnd len="sm" w="sm" type="none"/>
                    </a:lnR>
                    <a:lnT cap="flat" cmpd="sng" w="28525">
                      <a:solidFill>
                        <a:srgbClr val="000000"/>
                      </a:solidFill>
                      <a:prstDash val="solid"/>
                      <a:round/>
                      <a:headEnd len="sm" w="sm" type="none"/>
                      <a:tailEnd len="sm" w="sm" type="none"/>
                    </a:lnT>
                    <a:lnB cap="flat" cmpd="sng" w="28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Justifications - Low Risk of Injury</a:t>
            </a:r>
            <a:endParaRPr sz="1800">
              <a:solidFill>
                <a:schemeClr val="dk2"/>
              </a:solidFill>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00000"/>
                </a:solidFill>
              </a:rPr>
              <a:t>Weight: 5 - Very important for obvious reasons. While all solutions will be designed with safety in mind, certain methods have greater or lesser associate risks/require more safety precautions.</a:t>
            </a:r>
            <a:endParaRPr sz="2000">
              <a:solidFill>
                <a:srgbClr val="000000"/>
              </a:solidFill>
            </a:endParaRPr>
          </a:p>
          <a:p>
            <a:pPr indent="-336550" lvl="0" marL="457200" marR="0" rtl="0" algn="l">
              <a:lnSpc>
                <a:spcPct val="115000"/>
              </a:lnSpc>
              <a:spcBef>
                <a:spcPts val="0"/>
              </a:spcBef>
              <a:spcAft>
                <a:spcPts val="0"/>
              </a:spcAft>
              <a:buClr>
                <a:srgbClr val="000000"/>
              </a:buClr>
              <a:buSzPts val="1700"/>
              <a:buChar char="●"/>
            </a:pPr>
            <a:r>
              <a:rPr lang="en" sz="1700">
                <a:solidFill>
                  <a:srgbClr val="000000"/>
                </a:solidFill>
              </a:rPr>
              <a:t>Plasma Score: 2 - Reaches extremely high temperatures, requires high voltages, and may generate dangerous or unpredictable volatiles/byproducts</a:t>
            </a:r>
            <a:endParaRPr sz="1700">
              <a:solidFill>
                <a:srgbClr val="000000"/>
              </a:solidFill>
            </a:endParaRPr>
          </a:p>
          <a:p>
            <a:pPr indent="-336550" lvl="0" marL="457200" marR="0" rtl="0" algn="l">
              <a:lnSpc>
                <a:spcPct val="115000"/>
              </a:lnSpc>
              <a:spcBef>
                <a:spcPts val="0"/>
              </a:spcBef>
              <a:spcAft>
                <a:spcPts val="0"/>
              </a:spcAft>
              <a:buClr>
                <a:srgbClr val="000000"/>
              </a:buClr>
              <a:buSzPts val="1700"/>
              <a:buChar char="●"/>
            </a:pPr>
            <a:r>
              <a:rPr lang="en" sz="1700">
                <a:solidFill>
                  <a:srgbClr val="000000"/>
                </a:solidFill>
              </a:rPr>
              <a:t>Inductive Score: 4 - While this will require relatively high voltages and current, it is less than Plasma, and as combustion will be limit there is a decreased risk of explosion</a:t>
            </a:r>
            <a:endParaRPr sz="1700">
              <a:solidFill>
                <a:srgbClr val="000000"/>
              </a:solidFill>
            </a:endParaRPr>
          </a:p>
          <a:p>
            <a:pPr indent="-336550" lvl="0" marL="457200" marR="0" rtl="0" algn="l">
              <a:lnSpc>
                <a:spcPct val="115000"/>
              </a:lnSpc>
              <a:spcBef>
                <a:spcPts val="0"/>
              </a:spcBef>
              <a:spcAft>
                <a:spcPts val="0"/>
              </a:spcAft>
              <a:buClr>
                <a:srgbClr val="000000"/>
              </a:buClr>
              <a:buSzPts val="1700"/>
              <a:buChar char="●"/>
            </a:pPr>
            <a:r>
              <a:rPr lang="en" sz="1700">
                <a:solidFill>
                  <a:srgbClr val="000000"/>
                </a:solidFill>
              </a:rPr>
              <a:t>Traditional Score: 3 - With sustained combustion of fossil fuels, there is a high risk of explosion</a:t>
            </a:r>
            <a:endParaRPr sz="1700">
              <a:solidFill>
                <a:srgbClr val="000000"/>
              </a:solidFill>
            </a:endParaRPr>
          </a:p>
          <a:p>
            <a:pPr indent="-336550" lvl="0" marL="457200" marR="0" rtl="0" algn="l">
              <a:lnSpc>
                <a:spcPct val="115000"/>
              </a:lnSpc>
              <a:spcBef>
                <a:spcPts val="0"/>
              </a:spcBef>
              <a:spcAft>
                <a:spcPts val="0"/>
              </a:spcAft>
              <a:buClr>
                <a:srgbClr val="000000"/>
              </a:buClr>
              <a:buSzPts val="1700"/>
              <a:buChar char="●"/>
            </a:pPr>
            <a:r>
              <a:rPr lang="en" sz="1700">
                <a:solidFill>
                  <a:srgbClr val="000000"/>
                </a:solidFill>
              </a:rPr>
              <a:t>Hydrogen Score: 2 - </a:t>
            </a:r>
            <a:r>
              <a:rPr lang="en" sz="1700">
                <a:solidFill>
                  <a:srgbClr val="000000"/>
                </a:solidFill>
              </a:rPr>
              <a:t>Hydrogen</a:t>
            </a:r>
            <a:r>
              <a:rPr lang="en" sz="1700">
                <a:solidFill>
                  <a:srgbClr val="000000"/>
                </a:solidFill>
              </a:rPr>
              <a:t> is more volatile than most fossil fuels and must be pressurized, increasing risk factor</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Justifications - Fuel Source Availability/Cost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Weight: 4 - The availability of the fuel source, and the cost to produce/obtain it is essential for the operation of the device, and plays a major role in determining the operating cost</a:t>
            </a:r>
            <a:endParaRPr sz="20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Plasma Score: 4 - Runs on electricity which, although it may be unreliable, will not need to run for extended periods of time, and is very inexpensive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Inductive Score: 4 - Runs on electricity which, although it may be unreliable, will not need to run for extended periods of time, and is very inexpensive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Traditional Score: 3 - Fossil fuels are readily available but more expensive than electricity, and must be transported to the site rather than being available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Hydrogen Score: 1 - Hydrogen is much harder to obtain and more expensive than an energetically equivalent quantity of fossil fuels</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Justifications - Clean Emissions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Weight: 3 - Costa Rica is pushing to go completely carbon free in the </a:t>
            </a:r>
            <a:r>
              <a:rPr lang="en" sz="2000">
                <a:solidFill>
                  <a:srgbClr val="000000"/>
                </a:solidFill>
              </a:rPr>
              <a:t>immediate</a:t>
            </a:r>
            <a:r>
              <a:rPr lang="en" sz="2000">
                <a:solidFill>
                  <a:srgbClr val="000000"/>
                </a:solidFill>
              </a:rPr>
              <a:t> future. Further, minimizing environmental impact was one of the original goals for this project. </a:t>
            </a:r>
            <a:endParaRPr sz="20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Plasma Score: 3 - Vaporization should be slightly cleaner than traditional combustion, and plasma does not rely on </a:t>
            </a:r>
            <a:r>
              <a:rPr lang="en" sz="1700">
                <a:solidFill>
                  <a:srgbClr val="000000"/>
                </a:solidFill>
              </a:rPr>
              <a:t>combustion</a:t>
            </a:r>
            <a:r>
              <a:rPr lang="en" sz="1700">
                <a:solidFill>
                  <a:srgbClr val="000000"/>
                </a:solidFill>
              </a:rPr>
              <a:t> of fossil fuels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Inductive Score: 4 - Runs on clean electricity and does minimizes combustion, virtually </a:t>
            </a:r>
            <a:r>
              <a:rPr lang="en" sz="1700">
                <a:solidFill>
                  <a:srgbClr val="000000"/>
                </a:solidFill>
              </a:rPr>
              <a:t>eliminating</a:t>
            </a:r>
            <a:r>
              <a:rPr lang="en" sz="1700">
                <a:solidFill>
                  <a:srgbClr val="000000"/>
                </a:solidFill>
              </a:rPr>
              <a:t> gaseous emissions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Traditional Score: 1 - Fossil fuels have high carbon emissions, and combustion produces gaseous emissions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Hydrogen Score: 3 - Hydrogen eliminates carbon emissions, but there is environmental impact associated with generating the hydrogen, and combustion still produces gaseous emissions</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Justifications - Any Type of Waste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Weight: </a:t>
            </a:r>
            <a:r>
              <a:rPr lang="en" sz="2000">
                <a:solidFill>
                  <a:srgbClr val="000000"/>
                </a:solidFill>
              </a:rPr>
              <a:t>2</a:t>
            </a:r>
            <a:r>
              <a:rPr lang="en" sz="2000">
                <a:solidFill>
                  <a:srgbClr val="000000"/>
                </a:solidFill>
              </a:rPr>
              <a:t> - The ability to treat any necessary waste is helpful, but not essential. As long as the device can treat tissues, other waste, such as chemicals, can be treated through other means. </a:t>
            </a:r>
            <a:endParaRPr sz="20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Plasma Score: 4 - Vaporization can treat both solid and liquid waste by breaking chemical bonds, eliminating biohazards and chemical hazards.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Inductive Score: 1 - Heat treatment can treat solid waste, but cannot be applied to liquid waste. Heat neutralizes biohazards but not chemical hazards. Liquids would just evaporate.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Traditional Score: 4 - Combustion can </a:t>
            </a:r>
            <a:r>
              <a:rPr lang="en" sz="1700">
                <a:solidFill>
                  <a:srgbClr val="000000"/>
                </a:solidFill>
              </a:rPr>
              <a:t>treat both solid and liquid waste by breaking chemical bonds, eliminating biohazards and chemical hazards.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Hydrogen Score: 4 - Combustion can </a:t>
            </a:r>
            <a:r>
              <a:rPr lang="en" sz="1700">
                <a:solidFill>
                  <a:srgbClr val="000000"/>
                </a:solidFill>
              </a:rPr>
              <a:t>treat both solid and liquid waste by breaking chemical bonds, eliminating biohazards and chemical hazards. </a:t>
            </a:r>
            <a:endParaRPr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Justifications - Building Materials Readily Available</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Weight: 1 - The availability of building materials, and the cost to produce/obtain them is a consideration for the production of the device, but because it is a one time expense it is not of great importance</a:t>
            </a:r>
            <a:endParaRPr sz="20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Plasma Score: 2 - A plasma generation source may not be readily available but could be ordered at relative expense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Inductive Score: 3 - Parts should be readily available, but high fidelity construction may be difficult to guarantee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Traditional Score: 3 - </a:t>
            </a:r>
            <a:r>
              <a:rPr lang="en" sz="1700">
                <a:solidFill>
                  <a:srgbClr val="000000"/>
                </a:solidFill>
              </a:rPr>
              <a:t>Parts should be readily available, but high fidelity construction may be difficult to guarantee</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Hydrogen Score: 3 - </a:t>
            </a:r>
            <a:r>
              <a:rPr lang="en" sz="1700">
                <a:solidFill>
                  <a:srgbClr val="000000"/>
                </a:solidFill>
              </a:rPr>
              <a:t>Parts should be readily available, but high fidelity construction may be difficult to guarantee</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