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7"/>
  </p:notesMasterIdLst>
  <p:sldIdLst>
    <p:sldId id="256" r:id="rId2"/>
    <p:sldId id="257" r:id="rId3"/>
    <p:sldId id="263" r:id="rId4"/>
    <p:sldId id="258" r:id="rId5"/>
    <p:sldId id="265" r:id="rId6"/>
    <p:sldId id="259" r:id="rId7"/>
    <p:sldId id="260" r:id="rId8"/>
    <p:sldId id="261" r:id="rId9"/>
    <p:sldId id="262" r:id="rId10"/>
    <p:sldId id="266" r:id="rId11"/>
    <p:sldId id="269" r:id="rId12"/>
    <p:sldId id="268" r:id="rId13"/>
    <p:sldId id="275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7848" autoAdjust="0"/>
  </p:normalViewPr>
  <p:slideViewPr>
    <p:cSldViewPr snapToGrid="0">
      <p:cViewPr varScale="1">
        <p:scale>
          <a:sx n="100" d="100"/>
          <a:sy n="100" d="100"/>
        </p:scale>
        <p:origin x="9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7F6D7-2DE9-440C-A215-C07511DDDF4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58CB44-3A5B-44A1-A599-50C17C867B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21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Package.json</a:t>
            </a:r>
            <a:r>
              <a:rPr lang="de-DE" dirty="0"/>
              <a:t>:</a:t>
            </a:r>
          </a:p>
          <a:p>
            <a:r>
              <a:rPr lang="de-DE" dirty="0" err="1"/>
              <a:t>activationEvents</a:t>
            </a:r>
            <a:endParaRPr lang="de-DE" dirty="0"/>
          </a:p>
          <a:p>
            <a:r>
              <a:rPr lang="de-DE" dirty="0" err="1"/>
              <a:t>Contributions</a:t>
            </a:r>
            <a:r>
              <a:rPr lang="de-DE" dirty="0"/>
              <a:t> (</a:t>
            </a:r>
            <a:r>
              <a:rPr lang="de-DE" dirty="0" err="1"/>
              <a:t>commands</a:t>
            </a:r>
            <a:r>
              <a:rPr lang="de-DE" dirty="0"/>
              <a:t>, </a:t>
            </a:r>
            <a:r>
              <a:rPr lang="de-DE" dirty="0" err="1"/>
              <a:t>menus</a:t>
            </a:r>
            <a:r>
              <a:rPr lang="de-DE" dirty="0"/>
              <a:t>, </a:t>
            </a:r>
            <a:r>
              <a:rPr lang="de-DE" dirty="0" err="1"/>
              <a:t>snippets</a:t>
            </a:r>
            <a:r>
              <a:rPr lang="de-DE" dirty="0"/>
              <a:t>, </a:t>
            </a:r>
            <a:r>
              <a:rPr lang="de-DE" dirty="0" err="1"/>
              <a:t>configurations</a:t>
            </a:r>
            <a:r>
              <a:rPr lang="de-DE" dirty="0"/>
              <a:t>)</a:t>
            </a:r>
          </a:p>
          <a:p>
            <a:r>
              <a:rPr lang="de-DE" dirty="0"/>
              <a:t>Register </a:t>
            </a:r>
            <a:r>
              <a:rPr lang="de-DE" dirty="0" err="1"/>
              <a:t>Functions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58CB44-3A5B-44A1-A599-50C17C867B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902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58CB44-3A5B-44A1-A599-50C17C867B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656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languages possibilities</a:t>
            </a:r>
          </a:p>
          <a:p>
            <a:r>
              <a:rPr lang="en-US" dirty="0"/>
              <a:t>Use </a:t>
            </a:r>
            <a:r>
              <a:rPr lang="en-US" dirty="0" err="1"/>
              <a:t>codeActionProvider</a:t>
            </a:r>
            <a:endParaRPr lang="en-US" dirty="0"/>
          </a:p>
          <a:p>
            <a:r>
              <a:rPr lang="en-US" dirty="0"/>
              <a:t>Why isn’t it triggered?</a:t>
            </a:r>
          </a:p>
          <a:p>
            <a:r>
              <a:rPr lang="en-US" dirty="0" err="1"/>
              <a:t>activationEvents</a:t>
            </a:r>
            <a:r>
              <a:rPr lang="en-US" dirty="0"/>
              <a:t>: </a:t>
            </a:r>
            <a:r>
              <a:rPr lang="en-US" dirty="0" err="1"/>
              <a:t>onLanguage:al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de-D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selectedText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de-DE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getText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de-DE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selectedText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startsWith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DE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\'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&amp;&amp; 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selectedText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endsWith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DE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\'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de-D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codeAction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de-DE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vscode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CodeAction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de-D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vscode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CodeAction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'Extract </a:t>
            </a:r>
            <a:r>
              <a:rPr lang="de-D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de-DE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vscode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CodeActionKind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RefactorExtract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de-D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edit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de-DE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vscode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WorkspaceEdit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de-D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vscode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WorkspaceEdit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edit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uri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D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myLabel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de-DE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de-D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de-D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lineCount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 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de-DE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de-DE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de-D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toLowerCase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== 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D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edit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uri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de-D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vscode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de-DE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DE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\r\n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de-D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myLabel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 Label '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selectedText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';'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}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codeAction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edit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edit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de-DE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codeAction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b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de-DE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[];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58CB44-3A5B-44A1-A599-50C17C867B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210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azExt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de-DE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vscode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Extension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= </a:t>
            </a:r>
            <a:r>
              <a:rPr lang="de-DE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vscode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extensions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getExtension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'andrzejzwierzchowski.al-code-</a:t>
            </a:r>
            <a:r>
              <a:rPr lang="de-D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outline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de-DE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vscode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Extension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de-DE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(!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azExt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isActive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de-DE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azExt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activate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de-D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de-DE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azExt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de-D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syntaxTree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de-DE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de-DE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toolsLangServerClient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getFullSyntaxTree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 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source: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getText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de-D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uri</a:t>
            </a:r>
            <a:r>
              <a:rPr lang="de-D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fsPath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de-D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58CB44-3A5B-44A1-A599-50C17C867B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154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4DA08-90C8-44C1-91FC-76C8060C587C}" type="datetimeFigureOut">
              <a:rPr lang="de-DE" smtClean="0"/>
              <a:t>22.10.2020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81E21-CEC4-4202-9ACA-9C432A020D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1132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4DA08-90C8-44C1-91FC-76C8060C587C}" type="datetimeFigureOut">
              <a:rPr lang="de-DE" smtClean="0"/>
              <a:t>22.10.2020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81E21-CEC4-4202-9ACA-9C432A020D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9287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4DA08-90C8-44C1-91FC-76C8060C587C}" type="datetimeFigureOut">
              <a:rPr lang="de-DE" smtClean="0"/>
              <a:t>22.10.2020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81E21-CEC4-4202-9ACA-9C432A020D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7548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4DA08-90C8-44C1-91FC-76C8060C587C}" type="datetimeFigureOut">
              <a:rPr lang="de-DE" smtClean="0"/>
              <a:t>22.10.2020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81E21-CEC4-4202-9ACA-9C432A020D6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53659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4DA08-90C8-44C1-91FC-76C8060C587C}" type="datetimeFigureOut">
              <a:rPr lang="de-DE" smtClean="0"/>
              <a:t>22.10.2020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81E21-CEC4-4202-9ACA-9C432A020D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0469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4DA08-90C8-44C1-91FC-76C8060C587C}" type="datetimeFigureOut">
              <a:rPr lang="de-DE" smtClean="0"/>
              <a:t>22.10.2020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81E21-CEC4-4202-9ACA-9C432A020D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2898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4DA08-90C8-44C1-91FC-76C8060C587C}" type="datetimeFigureOut">
              <a:rPr lang="de-DE" smtClean="0"/>
              <a:t>22.10.2020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81E21-CEC4-4202-9ACA-9C432A020D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39497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4DA08-90C8-44C1-91FC-76C8060C587C}" type="datetimeFigureOut">
              <a:rPr lang="de-DE" smtClean="0"/>
              <a:t>22.10.2020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81E21-CEC4-4202-9ACA-9C432A020D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07699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4DA08-90C8-44C1-91FC-76C8060C587C}" type="datetimeFigureOut">
              <a:rPr lang="de-DE" smtClean="0"/>
              <a:t>22.10.2020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81E21-CEC4-4202-9ACA-9C432A020D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5059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4DA08-90C8-44C1-91FC-76C8060C587C}" type="datetimeFigureOut">
              <a:rPr lang="de-DE" smtClean="0"/>
              <a:t>22.10.2020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81E21-CEC4-4202-9ACA-9C432A020D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6435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4DA08-90C8-44C1-91FC-76C8060C587C}" type="datetimeFigureOut">
              <a:rPr lang="de-DE" smtClean="0"/>
              <a:t>22.10.2020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81E21-CEC4-4202-9ACA-9C432A020D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8775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4DA08-90C8-44C1-91FC-76C8060C587C}" type="datetimeFigureOut">
              <a:rPr lang="de-DE" smtClean="0"/>
              <a:t>22.10.2020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81E21-CEC4-4202-9ACA-9C432A020D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3574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4DA08-90C8-44C1-91FC-76C8060C587C}" type="datetimeFigureOut">
              <a:rPr lang="de-DE" smtClean="0"/>
              <a:t>22.10.2020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81E21-CEC4-4202-9ACA-9C432A020D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4396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4DA08-90C8-44C1-91FC-76C8060C587C}" type="datetimeFigureOut">
              <a:rPr lang="de-DE" smtClean="0"/>
              <a:t>22.10.2020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81E21-CEC4-4202-9ACA-9C432A020D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4582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4DA08-90C8-44C1-91FC-76C8060C587C}" type="datetimeFigureOut">
              <a:rPr lang="de-DE" smtClean="0"/>
              <a:t>22.10.2020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81E21-CEC4-4202-9ACA-9C432A020D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941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4DA08-90C8-44C1-91FC-76C8060C587C}" type="datetimeFigureOut">
              <a:rPr lang="de-DE" smtClean="0"/>
              <a:t>22.10.2020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81E21-CEC4-4202-9ACA-9C432A020D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6979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4DA08-90C8-44C1-91FC-76C8060C587C}" type="datetimeFigureOut">
              <a:rPr lang="de-DE" smtClean="0"/>
              <a:t>22.10.2020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81E21-CEC4-4202-9ACA-9C432A020D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4945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D54DA08-90C8-44C1-91FC-76C8060C587C}" type="datetimeFigureOut">
              <a:rPr lang="de-DE" smtClean="0"/>
              <a:t>22.10.2020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E381E21-CEC4-4202-9ACA-9C432A020D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97652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api/references/vscode-ap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api/references/command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api/working-with-extensions/publishing-extens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api/get-started/your-first-extens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api/references/activation-event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api/references/contribution-point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481590-B1B9-4CE0-81E6-65FEDA6B9C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build</a:t>
            </a:r>
            <a:br>
              <a:rPr lang="de-DE" dirty="0"/>
            </a:br>
            <a:r>
              <a:rPr lang="de-DE" dirty="0"/>
              <a:t>VS Code </a:t>
            </a:r>
            <a:r>
              <a:rPr lang="de-DE" dirty="0" err="1"/>
              <a:t>Extensions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802E1AD-0BB6-42EC-8A44-7A3FDE7509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David Feldhoff</a:t>
            </a:r>
          </a:p>
        </p:txBody>
      </p:sp>
    </p:spTree>
    <p:extLst>
      <p:ext uri="{BB962C8B-B14F-4D97-AF65-F5344CB8AC3E}">
        <p14:creationId xmlns:p14="http://schemas.microsoft.com/office/powerpoint/2010/main" val="2518640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E3A09D-716C-4BE9-99AA-1B0989CE6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Possibilities in VS Code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2FEC93-0FEB-41A0-95DE-87DE286E45B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6987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B650DF-2D08-46CE-9880-93A6DB367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Add „Extract </a:t>
            </a:r>
            <a:r>
              <a:rPr lang="de-DE" dirty="0" err="1"/>
              <a:t>label</a:t>
            </a:r>
            <a:r>
              <a:rPr lang="de-DE" dirty="0"/>
              <a:t>“ </a:t>
            </a:r>
            <a:r>
              <a:rPr lang="de-DE" dirty="0" err="1"/>
              <a:t>CodeAction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A077C3-950B-4F55-A478-D4B87B5FC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Possbilities</a:t>
            </a:r>
            <a:r>
              <a:rPr lang="en-US" dirty="0"/>
              <a:t>: </a:t>
            </a:r>
            <a:r>
              <a:rPr lang="en-US" sz="2400" dirty="0">
                <a:hlinkClick r:id="rId3"/>
              </a:rPr>
              <a:t>https://code.visualstudio.com/api/references/vscode-api</a:t>
            </a:r>
            <a:endParaRPr lang="en-US" sz="2400" dirty="0"/>
          </a:p>
          <a:p>
            <a:endParaRPr lang="en-US" sz="2400" dirty="0"/>
          </a:p>
          <a:p>
            <a:r>
              <a:rPr lang="en-US" dirty="0"/>
              <a:t>New to</a:t>
            </a:r>
            <a:r>
              <a:rPr lang="de-DE" dirty="0"/>
              <a:t> </a:t>
            </a:r>
            <a:r>
              <a:rPr lang="de-DE" dirty="0" err="1"/>
              <a:t>typescript</a:t>
            </a:r>
            <a:r>
              <a:rPr lang="de-DE" dirty="0"/>
              <a:t>?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worries</a:t>
            </a:r>
            <a:r>
              <a:rPr lang="de-DE" dirty="0"/>
              <a:t>, time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3158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DDC916-E6EB-4802-8F3E-0393438F5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Built-in Commands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36CE43-6B7C-4E1E-B397-65991CB47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built-in commands are listed here: </a:t>
            </a:r>
            <a:r>
              <a:rPr lang="en-US" sz="1600" dirty="0">
                <a:hlinkClick r:id="rId2"/>
              </a:rPr>
              <a:t>https://code.visualstudio.com/api/references/commands</a:t>
            </a:r>
            <a:endParaRPr lang="en-US" sz="1600" dirty="0"/>
          </a:p>
          <a:p>
            <a:r>
              <a:rPr lang="en-US" dirty="0"/>
              <a:t>Syntax: </a:t>
            </a:r>
            <a:br>
              <a:rPr lang="en-US" dirty="0"/>
            </a:b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locations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vscode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 | 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vscode</a:t>
            </a:r>
            <a:r>
              <a:rPr lang="de-DE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commands</a:t>
            </a:r>
            <a:r>
              <a:rPr lang="de-DE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executeCommand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vscode.executeDefinitionProvider</a:t>
            </a:r>
            <a:r>
              <a:rPr lang="de-DE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uri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92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9ED480-F104-4A21-ABA3-8CEB3A59E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89EDDE-1E0E-4ACC-B425-4DB48AF11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06575"/>
            <a:ext cx="10233800" cy="4351338"/>
          </a:xfrm>
        </p:spPr>
        <p:txBody>
          <a:bodyPr>
            <a:normAutofit/>
          </a:bodyPr>
          <a:lstStyle/>
          <a:p>
            <a:r>
              <a:rPr lang="en-US" dirty="0"/>
              <a:t>Objects:</a:t>
            </a:r>
          </a:p>
          <a:p>
            <a:pPr lvl="1"/>
            <a:r>
              <a:rPr lang="en-US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vscode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TextDocument</a:t>
            </a:r>
            <a:r>
              <a:rPr lang="en-US" dirty="0"/>
              <a:t> (represents a </a:t>
            </a:r>
            <a:r>
              <a:rPr lang="en-US" dirty="0" err="1"/>
              <a:t>vscode</a:t>
            </a:r>
            <a:r>
              <a:rPr lang="en-US" dirty="0"/>
              <a:t>-File, contains text and Uri)</a:t>
            </a:r>
          </a:p>
          <a:p>
            <a:pPr lvl="1"/>
            <a:r>
              <a:rPr lang="en-US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vscode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Uri</a:t>
            </a:r>
            <a:r>
              <a:rPr lang="en-US" dirty="0"/>
              <a:t> (contains </a:t>
            </a:r>
            <a:r>
              <a:rPr lang="en-US" dirty="0" err="1"/>
              <a:t>fsPath</a:t>
            </a:r>
            <a:r>
              <a:rPr lang="en-US" dirty="0"/>
              <a:t>)</a:t>
            </a:r>
          </a:p>
          <a:p>
            <a:pPr lvl="1"/>
            <a:r>
              <a:rPr lang="en-US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vscode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dirty="0"/>
              <a:t> (contains Uri and Range)</a:t>
            </a:r>
          </a:p>
          <a:p>
            <a:pPr lvl="1"/>
            <a:r>
              <a:rPr lang="en-US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vscode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dirty="0"/>
              <a:t> (consists of a start and end position)</a:t>
            </a:r>
          </a:p>
          <a:p>
            <a:pPr lvl="1"/>
            <a:r>
              <a:rPr lang="en-US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vscode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dirty="0"/>
              <a:t> (line: number, character: number)</a:t>
            </a:r>
          </a:p>
          <a:p>
            <a:r>
              <a:rPr lang="en-US" dirty="0"/>
              <a:t>Variable Declaration &amp; execution of Built-In Commands: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locations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vscode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 | 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vscode</a:t>
            </a:r>
            <a:r>
              <a:rPr lang="de-DE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commands</a:t>
            </a:r>
            <a:r>
              <a:rPr lang="de-DE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executeCommand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vscode.executeDefinitionProvider</a:t>
            </a:r>
            <a:r>
              <a:rPr lang="de-DE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uri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dirty="0"/>
              <a:t>Function returns Promise&lt;&gt; or </a:t>
            </a:r>
            <a:r>
              <a:rPr lang="en-US" dirty="0" err="1"/>
              <a:t>Thenable</a:t>
            </a:r>
            <a:r>
              <a:rPr lang="en-US" dirty="0"/>
              <a:t>&lt;&gt;? Use </a:t>
            </a:r>
            <a:r>
              <a:rPr lang="de-DE" sz="2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492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E3A09D-716C-4BE9-99AA-1B0989CE6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</a:t>
            </a:r>
            <a:r>
              <a:rPr lang="en-US" dirty="0"/>
              <a:t>hare or publish your extension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2FEC93-0FEB-41A0-95DE-87DE286E45B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2356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9CF7E6-4973-4AB6-9112-5C2F97032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Publish </a:t>
            </a:r>
            <a:r>
              <a:rPr lang="de-DE" dirty="0" err="1"/>
              <a:t>extensions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2183C6-F77C-4F9A-8D58-D6615203D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https://code.visualstudio.com/api/working-with-extensions/publishing-extension</a:t>
            </a:r>
            <a:endParaRPr lang="de-DE" dirty="0"/>
          </a:p>
          <a:p>
            <a:r>
              <a:rPr lang="de-DE" dirty="0"/>
              <a:t>Create </a:t>
            </a:r>
            <a:r>
              <a:rPr lang="de-DE" dirty="0" err="1"/>
              <a:t>vsix</a:t>
            </a:r>
            <a:r>
              <a:rPr lang="de-DE" dirty="0"/>
              <a:t>: </a:t>
            </a:r>
            <a:r>
              <a:rPr lang="de-DE" dirty="0" err="1"/>
              <a:t>vsce</a:t>
            </a:r>
            <a:r>
              <a:rPr lang="de-DE" dirty="0"/>
              <a:t> </a:t>
            </a:r>
            <a:r>
              <a:rPr lang="de-DE" dirty="0" err="1"/>
              <a:t>package</a:t>
            </a:r>
            <a:endParaRPr lang="de-DE" dirty="0"/>
          </a:p>
          <a:p>
            <a:r>
              <a:rPr lang="de-DE" dirty="0"/>
              <a:t>Upload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marketplace</a:t>
            </a:r>
            <a:r>
              <a:rPr lang="de-DE" dirty="0"/>
              <a:t>: </a:t>
            </a:r>
            <a:r>
              <a:rPr lang="de-DE" dirty="0" err="1"/>
              <a:t>vsce</a:t>
            </a:r>
            <a:r>
              <a:rPr lang="de-DE" dirty="0"/>
              <a:t> publish </a:t>
            </a:r>
            <a:r>
              <a:rPr lang="de-DE" dirty="0" err="1"/>
              <a:t>major</a:t>
            </a:r>
            <a:r>
              <a:rPr lang="de-DE" dirty="0"/>
              <a:t>/minor/</a:t>
            </a:r>
            <a:r>
              <a:rPr lang="de-DE" dirty="0" err="1"/>
              <a:t>patch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8460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8E1AC5-9490-49E8-9ED7-46469BCE5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/>
              <a:t>About me</a:t>
            </a:r>
            <a:endParaRPr lang="de-DE" dirty="0"/>
          </a:p>
        </p:txBody>
      </p:sp>
      <p:sp>
        <p:nvSpPr>
          <p:cNvPr id="106" name="Rounded Rectangle 17">
            <a:extLst>
              <a:ext uri="{FF2B5EF4-FFF2-40B4-BE49-F238E27FC236}">
                <a16:creationId xmlns:a16="http://schemas.microsoft.com/office/drawing/2014/main" id="{AD658D06-5EA9-4FD4-A934-A4FC0A0CE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948070"/>
            <a:ext cx="3429886" cy="3896139"/>
          </a:xfrm>
          <a:prstGeom prst="roundRect">
            <a:avLst>
              <a:gd name="adj" fmla="val 2028"/>
            </a:avLst>
          </a:prstGeom>
          <a:solidFill>
            <a:schemeClr val="tx1"/>
          </a:solidFill>
          <a:ln>
            <a:solidFill>
              <a:schemeClr val="accent1">
                <a:shade val="50000"/>
              </a:schemeClr>
            </a:solidFill>
          </a:ln>
          <a:effectLst>
            <a:innerShdw blurRad="127000" dist="12700">
              <a:prstClr val="black"/>
            </a:innerShdw>
            <a:reflection blurRad="6350" stA="52000" endA="300" endPos="2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Mann, Person, Schlips, lächelnd enthält.&#10;&#10;Automatisch generierte Beschreibung">
            <a:extLst>
              <a:ext uri="{FF2B5EF4-FFF2-40B4-BE49-F238E27FC236}">
                <a16:creationId xmlns:a16="http://schemas.microsoft.com/office/drawing/2014/main" id="{43D6B581-1628-41EE-A1F8-4E3E8539F3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416" y="2252257"/>
            <a:ext cx="2171456" cy="156344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254DEB9-EC6D-4FCC-B7F5-63B345FF41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1172" y="4175601"/>
            <a:ext cx="2843942" cy="1149537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9F0701-03AF-4D8E-BA60-1A80D119E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2718" y="1825625"/>
            <a:ext cx="6601081" cy="4351338"/>
          </a:xfrm>
        </p:spPr>
        <p:txBody>
          <a:bodyPr>
            <a:normAutofit/>
          </a:bodyPr>
          <a:lstStyle/>
          <a:p>
            <a:r>
              <a:rPr lang="de-DE"/>
              <a:t>David Feldhoff</a:t>
            </a:r>
          </a:p>
          <a:p>
            <a:r>
              <a:rPr lang="de-DE"/>
              <a:t>26 years old</a:t>
            </a:r>
          </a:p>
          <a:p>
            <a:r>
              <a:rPr lang="de-DE"/>
              <a:t>Working with NAV/BC since 2014 at GWS mbH</a:t>
            </a:r>
          </a:p>
          <a:p>
            <a:r>
              <a:rPr lang="de-DE"/>
              <a:t>Developer of the „AL CodeActions“ VS Code Extension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348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DD059F-16F6-451B-A195-5213C27EC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58AE72-E6F8-4381-B76E-FF5D984CA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Preparations</a:t>
            </a:r>
            <a:endParaRPr lang="de-DE" dirty="0"/>
          </a:p>
          <a:p>
            <a:r>
              <a:rPr lang="de-DE" dirty="0"/>
              <a:t>Create Hello World sample</a:t>
            </a:r>
          </a:p>
          <a:p>
            <a:r>
              <a:rPr lang="en-US" dirty="0"/>
              <a:t>Possibilities</a:t>
            </a:r>
            <a:r>
              <a:rPr lang="de-DE" dirty="0"/>
              <a:t> in </a:t>
            </a:r>
            <a:r>
              <a:rPr lang="de-DE" dirty="0" err="1"/>
              <a:t>VSCode</a:t>
            </a:r>
            <a:endParaRPr lang="de-DE" dirty="0"/>
          </a:p>
          <a:p>
            <a:pPr lvl="1"/>
            <a:r>
              <a:rPr lang="de-DE" dirty="0"/>
              <a:t>Add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functionality</a:t>
            </a:r>
            <a:endParaRPr lang="de-DE" dirty="0"/>
          </a:p>
          <a:p>
            <a:pPr lvl="1"/>
            <a:r>
              <a:rPr lang="de-DE" dirty="0" err="1"/>
              <a:t>Interact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Built</a:t>
            </a:r>
            <a:r>
              <a:rPr lang="de-DE" dirty="0"/>
              <a:t>-In </a:t>
            </a:r>
            <a:r>
              <a:rPr lang="de-DE" dirty="0" err="1"/>
              <a:t>Commands</a:t>
            </a:r>
            <a:endParaRPr lang="de-DE" dirty="0"/>
          </a:p>
          <a:p>
            <a:pPr lvl="1"/>
            <a:r>
              <a:rPr lang="de-DE" dirty="0"/>
              <a:t>(</a:t>
            </a:r>
            <a:r>
              <a:rPr lang="de-DE" dirty="0" err="1"/>
              <a:t>Interact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extensions</a:t>
            </a:r>
            <a:r>
              <a:rPr lang="de-DE" dirty="0"/>
              <a:t>)</a:t>
            </a:r>
          </a:p>
          <a:p>
            <a:r>
              <a:rPr lang="de-DE" dirty="0"/>
              <a:t>Share/Publish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extension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1563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EC3378-E2BF-4FD8-A502-B84E6A651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Preparations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C527DC-FA36-44C5-B767-88C8F0164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Brand </a:t>
            </a:r>
            <a:r>
              <a:rPr lang="de-DE" dirty="0" err="1"/>
              <a:t>new</a:t>
            </a:r>
            <a:r>
              <a:rPr lang="de-DE" dirty="0"/>
              <a:t> Windows 10 Virtual </a:t>
            </a:r>
            <a:r>
              <a:rPr lang="de-DE" dirty="0" err="1"/>
              <a:t>Machine</a:t>
            </a:r>
            <a:endParaRPr lang="de-DE" dirty="0"/>
          </a:p>
          <a:p>
            <a:r>
              <a:rPr lang="de-DE" dirty="0" err="1"/>
              <a:t>Followed</a:t>
            </a:r>
            <a:r>
              <a:rPr lang="de-DE" dirty="0"/>
              <a:t> Guide </a:t>
            </a:r>
            <a:r>
              <a:rPr lang="de-DE" dirty="0" err="1"/>
              <a:t>of</a:t>
            </a:r>
            <a:r>
              <a:rPr lang="de-DE" dirty="0"/>
              <a:t> VS Code: </a:t>
            </a:r>
            <a:r>
              <a:rPr lang="de-DE" sz="1600" dirty="0">
                <a:hlinkClick r:id="rId2"/>
              </a:rPr>
              <a:t>https://code.visualstudio.com/api/get-started/your-first-extension</a:t>
            </a:r>
            <a:endParaRPr lang="de-DE" dirty="0"/>
          </a:p>
          <a:p>
            <a:pPr lvl="1"/>
            <a:r>
              <a:rPr lang="de-DE" dirty="0" err="1"/>
              <a:t>Installed</a:t>
            </a:r>
            <a:r>
              <a:rPr lang="de-DE" dirty="0"/>
              <a:t> Visual Studio Code</a:t>
            </a:r>
          </a:p>
          <a:p>
            <a:pPr lvl="1"/>
            <a:r>
              <a:rPr lang="de-DE" dirty="0" err="1"/>
              <a:t>Installed</a:t>
            </a:r>
            <a:r>
              <a:rPr lang="de-DE" dirty="0"/>
              <a:t> Node.js</a:t>
            </a:r>
          </a:p>
          <a:p>
            <a:pPr lvl="1"/>
            <a:r>
              <a:rPr lang="en-US" dirty="0"/>
              <a:t>Installed</a:t>
            </a:r>
            <a:r>
              <a:rPr lang="de-DE" dirty="0"/>
              <a:t> Yeoman</a:t>
            </a:r>
          </a:p>
        </p:txBody>
      </p:sp>
    </p:spTree>
    <p:extLst>
      <p:ext uri="{BB962C8B-B14F-4D97-AF65-F5344CB8AC3E}">
        <p14:creationId xmlns:p14="http://schemas.microsoft.com/office/powerpoint/2010/main" val="4212802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E3A09D-716C-4BE9-99AA-1B0989CE6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Create Hello World sample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2FEC93-0FEB-41A0-95DE-87DE286E45B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5218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2C3582-C840-4889-9F0E-E1EDC4A9A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Understanding </a:t>
            </a:r>
            <a:r>
              <a:rPr lang="de-DE" dirty="0" err="1"/>
              <a:t>the</a:t>
            </a:r>
            <a:r>
              <a:rPr lang="de-DE" dirty="0"/>
              <a:t> Hello World sample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EFC16B-11FC-477E-9692-956E83F3D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Package.json</a:t>
            </a:r>
            <a:endParaRPr lang="de-DE" dirty="0"/>
          </a:p>
          <a:p>
            <a:pPr lvl="1"/>
            <a:r>
              <a:rPr lang="de-DE" dirty="0" err="1"/>
              <a:t>Extension.ts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things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ActivationEvents</a:t>
            </a:r>
            <a:endParaRPr lang="de-DE" dirty="0"/>
          </a:p>
          <a:p>
            <a:pPr lvl="2"/>
            <a:r>
              <a:rPr lang="de-DE" dirty="0" err="1"/>
              <a:t>Specifies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extension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activated</a:t>
            </a:r>
            <a:r>
              <a:rPr lang="de-DE" dirty="0"/>
              <a:t>. (</a:t>
            </a:r>
            <a:r>
              <a:rPr lang="de-DE" dirty="0" err="1"/>
              <a:t>package.json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ContributionPoints</a:t>
            </a:r>
            <a:endParaRPr lang="de-DE" dirty="0"/>
          </a:p>
          <a:p>
            <a:pPr lvl="2"/>
            <a:r>
              <a:rPr lang="de-DE" dirty="0" err="1"/>
              <a:t>Specifies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extension</a:t>
            </a:r>
            <a:r>
              <a:rPr lang="de-DE" dirty="0"/>
              <a:t> </a:t>
            </a:r>
            <a:r>
              <a:rPr lang="de-DE" dirty="0" err="1"/>
              <a:t>contributes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VS Code. (</a:t>
            </a:r>
            <a:r>
              <a:rPr lang="de-DE" dirty="0" err="1"/>
              <a:t>package.json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Register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functions</a:t>
            </a:r>
            <a:endParaRPr lang="de-DE" dirty="0"/>
          </a:p>
          <a:p>
            <a:pPr lvl="2"/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a </a:t>
            </a:r>
            <a:r>
              <a:rPr lang="de-DE" dirty="0" err="1"/>
              <a:t>command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,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register</a:t>
            </a:r>
            <a:r>
              <a:rPr lang="de-DE" dirty="0"/>
              <a:t> a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command</a:t>
            </a:r>
            <a:r>
              <a:rPr lang="de-DE" dirty="0"/>
              <a:t>. (</a:t>
            </a:r>
            <a:r>
              <a:rPr lang="de-DE" dirty="0" err="1"/>
              <a:t>extension.ts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4180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BF2F50-D81A-4071-A3EA-3877E20EC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Activation</a:t>
            </a:r>
            <a:r>
              <a:rPr lang="de-DE" dirty="0"/>
              <a:t> Events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BAEF40-CEF6-4842-84DE-00E643031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Package.json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/>
              <a:t>activationEvents</a:t>
            </a:r>
            <a:endParaRPr lang="de-DE" dirty="0"/>
          </a:p>
          <a:p>
            <a:r>
              <a:rPr lang="de-DE" dirty="0"/>
              <a:t>These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typically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onCommand</a:t>
            </a:r>
            <a:endParaRPr lang="de-DE" dirty="0"/>
          </a:p>
          <a:p>
            <a:pPr lvl="1"/>
            <a:r>
              <a:rPr lang="de-DE" dirty="0" err="1"/>
              <a:t>onLanguage</a:t>
            </a:r>
            <a:endParaRPr lang="de-DE" dirty="0"/>
          </a:p>
          <a:p>
            <a:pPr lvl="1"/>
            <a:r>
              <a:rPr lang="de-DE" dirty="0" err="1"/>
              <a:t>workspaceContains</a:t>
            </a:r>
            <a:endParaRPr lang="de-DE" dirty="0"/>
          </a:p>
          <a:p>
            <a:pPr lvl="1"/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: </a:t>
            </a:r>
            <a:r>
              <a:rPr lang="de-DE" dirty="0">
                <a:hlinkClick r:id="rId2"/>
              </a:rPr>
              <a:t>https://code.visualstudio.com/api/references/activation-events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6465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1A9880-8C6C-4569-B25F-BD8854BB7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Contribution</a:t>
            </a:r>
            <a:r>
              <a:rPr lang="de-DE" dirty="0"/>
              <a:t> Points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8A74B9-0CBA-47CE-B1C9-CDA130EF0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Configurations</a:t>
            </a:r>
            <a:endParaRPr lang="de-DE" dirty="0"/>
          </a:p>
          <a:p>
            <a:r>
              <a:rPr lang="de-DE" dirty="0" err="1"/>
              <a:t>Commands</a:t>
            </a:r>
            <a:endParaRPr lang="de-DE" dirty="0"/>
          </a:p>
          <a:p>
            <a:r>
              <a:rPr lang="de-DE" dirty="0"/>
              <a:t>Menus</a:t>
            </a:r>
          </a:p>
          <a:p>
            <a:r>
              <a:rPr lang="de-DE" dirty="0" err="1"/>
              <a:t>Keybindings</a:t>
            </a:r>
            <a:endParaRPr lang="de-DE" dirty="0"/>
          </a:p>
          <a:p>
            <a:r>
              <a:rPr lang="de-DE" dirty="0" err="1"/>
              <a:t>Snippets</a:t>
            </a:r>
            <a:endParaRPr lang="de-DE" dirty="0"/>
          </a:p>
          <a:p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: </a:t>
            </a:r>
            <a:r>
              <a:rPr lang="de-DE" sz="2400" dirty="0">
                <a:hlinkClick r:id="rId3"/>
              </a:rPr>
              <a:t>https://code.visualstudio.com/api/references/contribution-points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7514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685E98-E97B-4AE1-B3E6-A5372CA55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Register </a:t>
            </a:r>
            <a:r>
              <a:rPr lang="de-DE" dirty="0" err="1"/>
              <a:t>commands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22C501-F0C8-4FB1-8B54-27C1C9EF6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Syntax:</a:t>
            </a:r>
          </a:p>
          <a:p>
            <a:pPr marL="0" indent="0">
              <a:buNone/>
            </a:pPr>
            <a:r>
              <a:rPr lang="de-DE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vscode</a:t>
            </a:r>
            <a:r>
              <a:rPr lang="de-DE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commands</a:t>
            </a:r>
            <a:r>
              <a:rPr lang="de-DE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registerCommand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areopa.helloWorld</a:t>
            </a:r>
            <a:r>
              <a:rPr lang="de-DE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() </a:t>
            </a:r>
            <a:r>
              <a:rPr lang="de-DE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DE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HelloWorld</a:t>
            </a:r>
            <a:r>
              <a:rPr lang="de-DE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sayHi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  <a:endParaRPr lang="de-DE" sz="2400" dirty="0"/>
          </a:p>
          <a:p>
            <a:endParaRPr lang="de-DE" dirty="0"/>
          </a:p>
          <a:p>
            <a:r>
              <a:rPr lang="de-DE" dirty="0"/>
              <a:t>But: Not all </a:t>
            </a:r>
            <a:r>
              <a:rPr lang="de-DE" dirty="0" err="1"/>
              <a:t>contributions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specified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contribution</a:t>
            </a:r>
            <a:r>
              <a:rPr lang="de-DE" dirty="0"/>
              <a:t> </a:t>
            </a:r>
            <a:r>
              <a:rPr lang="de-DE" dirty="0" err="1"/>
              <a:t>point</a:t>
            </a:r>
            <a:endParaRPr lang="de-DE" dirty="0"/>
          </a:p>
          <a:p>
            <a:pPr lvl="1"/>
            <a:r>
              <a:rPr lang="de-DE" dirty="0" err="1"/>
              <a:t>vscode.languages.registerHoverProvider</a:t>
            </a:r>
            <a:endParaRPr lang="de-DE" dirty="0"/>
          </a:p>
          <a:p>
            <a:pPr lvl="1"/>
            <a:r>
              <a:rPr lang="de-DE" dirty="0" err="1"/>
              <a:t>vscode.languages.registerDefinitionProvider</a:t>
            </a:r>
            <a:endParaRPr lang="de-DE" dirty="0"/>
          </a:p>
          <a:p>
            <a:pPr lvl="1"/>
            <a:r>
              <a:rPr lang="de-DE" dirty="0" err="1"/>
              <a:t>vscode.languages.registerCodeActionProvider</a:t>
            </a:r>
            <a:endParaRPr lang="de-DE" dirty="0"/>
          </a:p>
          <a:p>
            <a:pPr lvl="1"/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70974330"/>
      </p:ext>
    </p:extLst>
  </p:cSld>
  <p:clrMapOvr>
    <a:masterClrMapping/>
  </p:clrMapOvr>
</p:sld>
</file>

<file path=ppt/theme/theme1.xml><?xml version="1.0" encoding="utf-8"?>
<a:theme xmlns:a="http://schemas.openxmlformats.org/drawingml/2006/main" name="Tiefe">
  <a:themeElements>
    <a:clrScheme name="Tiefe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Tiefe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ief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980</Words>
  <Application>Microsoft Office PowerPoint</Application>
  <PresentationFormat>Breitbild</PresentationFormat>
  <Paragraphs>113</Paragraphs>
  <Slides>15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Arial</vt:lpstr>
      <vt:lpstr>Calibri</vt:lpstr>
      <vt:lpstr>Consolas</vt:lpstr>
      <vt:lpstr>Corbel</vt:lpstr>
      <vt:lpstr>Tiefe</vt:lpstr>
      <vt:lpstr>How to build VS Code Extensions</vt:lpstr>
      <vt:lpstr>About me</vt:lpstr>
      <vt:lpstr>Agenda</vt:lpstr>
      <vt:lpstr>Preparations</vt:lpstr>
      <vt:lpstr>Create Hello World sample</vt:lpstr>
      <vt:lpstr>Understanding the Hello World sample</vt:lpstr>
      <vt:lpstr>Activation Events</vt:lpstr>
      <vt:lpstr>Contribution Points</vt:lpstr>
      <vt:lpstr>Register commands</vt:lpstr>
      <vt:lpstr>Possibilities in VS Code</vt:lpstr>
      <vt:lpstr>Add „Extract label“ CodeAction</vt:lpstr>
      <vt:lpstr>Interacting with Built-in Commands</vt:lpstr>
      <vt:lpstr>Recap</vt:lpstr>
      <vt:lpstr>Share or publish your extension</vt:lpstr>
      <vt:lpstr>Publish extensions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build VS Code Extensions</dc:title>
  <dc:creator>Feldhoff, David</dc:creator>
  <cp:lastModifiedBy>Feldhoff, David</cp:lastModifiedBy>
  <cp:revision>4</cp:revision>
  <dcterms:created xsi:type="dcterms:W3CDTF">2020-10-19T14:25:29Z</dcterms:created>
  <dcterms:modified xsi:type="dcterms:W3CDTF">2020-10-22T19:50:36Z</dcterms:modified>
</cp:coreProperties>
</file>