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Editar el estilo de texto del patrón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019FF82-172D-4EB0-BFCD-EE9298EBF0DE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12/03/21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1BAAD1A-5B5A-4D83-928E-53848CF59B4D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s-MX" sz="4400" spc="-1" strike="noStrike">
                <a:solidFill>
                  <a:srgbClr val="000000"/>
                </a:solidFill>
                <a:latin typeface="Calibri Light"/>
              </a:rPr>
              <a:t>Redactar el título del trabajo 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2" name="Table 2"/>
          <p:cNvGraphicFramePr/>
          <p:nvPr/>
        </p:nvGraphicFramePr>
        <p:xfrm>
          <a:off x="838080" y="1825560"/>
          <a:ext cx="10514880" cy="4350960"/>
        </p:xfrm>
        <a:graphic>
          <a:graphicData uri="http://schemas.openxmlformats.org/drawingml/2006/table">
            <a:tbl>
              <a:tblPr/>
              <a:tblGrid>
                <a:gridCol w="3795840"/>
                <a:gridCol w="6719040"/>
              </a:tblGrid>
              <a:tr h="360720">
                <a:tc>
                  <a:txBody>
                    <a:bodyPr lIns="9720" rIns="9720" tIns="540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Tema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720" marR="9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720" marR="9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</a:tr>
              <a:tr h="871200">
                <a:tc>
                  <a:txBody>
                    <a:bodyPr lIns="9720" rIns="9720" tIns="540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Problemática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720" marR="9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720" marR="9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</a:tr>
              <a:tr h="440640">
                <a:tc>
                  <a:txBody>
                    <a:bodyPr lIns="9720" rIns="9720" tIns="540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Población de estudio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720" marR="9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720" marR="9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</a:tr>
              <a:tr h="360720">
                <a:tc>
                  <a:txBody>
                    <a:bodyPr lIns="9720" rIns="9720" tIns="540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Lugar de estudio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720" marR="9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720" marR="9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</a:tr>
              <a:tr h="360720">
                <a:tc>
                  <a:txBody>
                    <a:bodyPr lIns="9720" rIns="9720" tIns="540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Periodo de estudio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720" marR="9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720" marR="9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</a:tr>
              <a:tr h="871200">
                <a:tc>
                  <a:txBody>
                    <a:bodyPr lIns="9720" rIns="9720" tIns="540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Titulo 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720" marR="9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720" marR="9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</a:tr>
              <a:tr h="1085760">
                <a:tc>
                  <a:txBody>
                    <a:bodyPr lIns="9720" rIns="9720" tIns="540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Titulo 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720" marR="9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720" marR="9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3"/>
          <p:cNvGraphicFramePr/>
          <p:nvPr/>
        </p:nvGraphicFramePr>
        <p:xfrm>
          <a:off x="838080" y="1825560"/>
          <a:ext cx="10514880" cy="4539240"/>
        </p:xfrm>
        <a:graphic>
          <a:graphicData uri="http://schemas.openxmlformats.org/drawingml/2006/table">
            <a:tbl>
              <a:tblPr/>
              <a:tblGrid>
                <a:gridCol w="3795840"/>
                <a:gridCol w="6719040"/>
              </a:tblGrid>
              <a:tr h="301320">
                <a:tc>
                  <a:txBody>
                    <a:bodyPr lIns="9720" rIns="9720" tIns="540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Tema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720" marR="9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9720" rIns="9720" tIns="5400" bIns="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impresiones 3D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720" marR="9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</a:tr>
              <a:tr h="936000">
                <a:tc>
                  <a:txBody>
                    <a:bodyPr lIns="9720" rIns="9720" tIns="540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Problemática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720" marR="9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9720" rIns="9720" tIns="5400" bIns="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En el servicio de impresión 3D es necesario realizar una simulación del proceso para estimar un costo y así el cliente decida su compra, sin embargo la cantidad de tiempo invertido en ese proceso y el porcentaje de cotizaciones que se convierten en ventas suponen una perdida de tiempo y dinero.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720" marR="9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</a:tr>
              <a:tr h="473400">
                <a:tc>
                  <a:txBody>
                    <a:bodyPr lIns="9720" rIns="9720" tIns="540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Población de estudio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720" marR="9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9720" rIns="9720" tIns="5400" bIns="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La empresa Inventoteca y Granja 3D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720" marR="9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</a:tr>
              <a:tr h="425520">
                <a:tc>
                  <a:txBody>
                    <a:bodyPr lIns="9720" rIns="9720" tIns="540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Lugar de estudio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720" marR="9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9720" rIns="9720" tIns="5400" bIns="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Cd. de Puebla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720" marR="9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</a:tr>
              <a:tr h="301320">
                <a:tc>
                  <a:txBody>
                    <a:bodyPr lIns="9720" rIns="9720" tIns="540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Periodo de estudio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720" marR="9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9720" rIns="9720" tIns="5400" bIns="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Inicio 6 de noviembre 2020 a junio 2021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720" marR="9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</a:tr>
              <a:tr h="936000">
                <a:tc>
                  <a:txBody>
                    <a:bodyPr lIns="9720" rIns="9720" tIns="540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Titulo 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720" marR="9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9720" rIns="9720" tIns="5400" bIns="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Optimización de tiempos de atención a cotizaciones de impresión 3D usando chatbots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720" marR="9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</a:tr>
              <a:tr h="1165680">
                <a:tc>
                  <a:txBody>
                    <a:bodyPr lIns="9720" rIns="9720" tIns="540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Titulo 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720" marR="9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9720" rIns="9720" tIns="5400" bIns="0" anchor="ctr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Uso de chatbots para atención automatizada de impresiones 3D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720" marR="9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s-MX" sz="4400" spc="-1" strike="noStrike">
                <a:solidFill>
                  <a:srgbClr val="000000"/>
                </a:solidFill>
                <a:latin typeface="Calibri Light"/>
              </a:rPr>
              <a:t>Matriz </a:t>
            </a:r>
            <a:r>
              <a:rPr b="1" lang="es-MX" sz="4400" spc="-1" strike="noStrike">
                <a:solidFill>
                  <a:srgbClr val="000000"/>
                </a:solidFill>
                <a:latin typeface="Calibri Light"/>
              </a:rPr>
              <a:t>operacional</a:t>
            </a:r>
            <a:br/>
            <a:r>
              <a:rPr b="1" lang="es-MX" sz="4400" spc="-1" strike="noStrike">
                <a:solidFill>
                  <a:srgbClr val="000000"/>
                </a:solidFill>
                <a:latin typeface="Calibri Light"/>
              </a:rPr>
              <a:t>Matriz de </a:t>
            </a:r>
            <a:r>
              <a:rPr b="1" lang="es-MX" sz="4400" spc="-1" strike="noStrike">
                <a:solidFill>
                  <a:srgbClr val="000000"/>
                </a:solidFill>
                <a:latin typeface="Calibri Light"/>
              </a:rPr>
              <a:t>consistenci</a:t>
            </a:r>
            <a:r>
              <a:rPr b="1" lang="es-MX" sz="4400" spc="-1" strike="noStrike">
                <a:solidFill>
                  <a:srgbClr val="000000"/>
                </a:solidFill>
                <a:latin typeface="Calibri Light"/>
              </a:rPr>
              <a:t>a </a:t>
            </a:r>
            <a:r>
              <a:rPr b="1" lang="es-MX" sz="4400" spc="-1" strike="noStrike">
                <a:solidFill>
                  <a:srgbClr val="000000"/>
                </a:solidFill>
                <a:latin typeface="Calibri Light"/>
              </a:rPr>
              <a:t>metodológi</a:t>
            </a:r>
            <a:r>
              <a:rPr b="1" lang="es-MX" sz="4400" spc="-1" strike="noStrike">
                <a:solidFill>
                  <a:srgbClr val="000000"/>
                </a:solidFill>
                <a:latin typeface="Calibri Light"/>
              </a:rPr>
              <a:t>ca 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5" name="Table 2"/>
          <p:cNvGraphicFramePr/>
          <p:nvPr/>
        </p:nvGraphicFramePr>
        <p:xfrm>
          <a:off x="838080" y="1825560"/>
          <a:ext cx="10514880" cy="4026600"/>
        </p:xfrm>
        <a:graphic>
          <a:graphicData uri="http://schemas.openxmlformats.org/drawingml/2006/table">
            <a:tbl>
              <a:tblPr/>
              <a:tblGrid>
                <a:gridCol w="2628720"/>
                <a:gridCol w="2628720"/>
                <a:gridCol w="2628720"/>
                <a:gridCol w="2629080"/>
              </a:tblGrid>
              <a:tr h="887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Preguntas de investigación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Objetivos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Hipótesis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Definición y operacionalización de variables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1418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¿Es viable utilizar los chatbots en la optimizaciónde cotizaciones de impresiones 3d?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Demostrar que los chatbots ahorran tiempo en la cotización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La implementación de herramientas atomatizadas pueden ahorrar tiempo en el flujo de trabajo de las impresiones 3D.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Descriptivas: Pametros y flujo de trabajo en impresión 3D.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Correlacionales: Tiempo, costo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19490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s-MX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¿Se pueden comparar las cotizaciones manuales por automatizadas?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Sentar las bases para que ambos procesos sean valorados igual, usando los mismos parametros.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El proceso automatizado puede entregar el mismo resultado de costos que la cotización manual en menos tiempo.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Descriptivas: Pametros y flujo de trabajo en impresión 3D.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Correlacionales: Tiempo, materiales, calidad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47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47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s-MX" sz="4400" spc="-1" strike="noStrike">
                <a:solidFill>
                  <a:srgbClr val="000000"/>
                </a:solidFill>
                <a:latin typeface="Calibri Light"/>
              </a:rPr>
              <a:t>Mapa conceptual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rcRect l="63471" t="24350" r="8698" b="26929"/>
          <a:stretch/>
        </p:blipFill>
        <p:spPr>
          <a:xfrm>
            <a:off x="3238560" y="1782000"/>
            <a:ext cx="5448240" cy="306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Application>LibreOffice/6.4.6.2$Linux_X86_64 LibreOffice_project/40$Build-2</Application>
  <Words>57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2019-02-19T15:20:20Z</dcterms:created>
  <dc:creator>Usuario de Windows</dc:creator>
  <dc:description/>
  <dc:language>en-US</dc:language>
  <cp:lastModifiedBy/>
  <dcterms:modified xsi:type="dcterms:W3CDTF">2021-03-12T18:54:06Z</dcterms:modified>
  <cp:revision>51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