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61" r:id="rId6"/>
    <p:sldId id="262" r:id="rId7"/>
    <p:sldId id="263" r:id="rId8"/>
    <p:sldId id="264" r:id="rId9"/>
    <p:sldId id="267"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D5EF89-6FD1-416C-89A3-6AC828393549}"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317224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5EF89-6FD1-416C-89A3-6AC828393549}"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71028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5EF89-6FD1-416C-89A3-6AC828393549}"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328825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5EF89-6FD1-416C-89A3-6AC828393549}"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379145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5EF89-6FD1-416C-89A3-6AC828393549}"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400306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D5EF89-6FD1-416C-89A3-6AC828393549}"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105499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D5EF89-6FD1-416C-89A3-6AC828393549}"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67162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D5EF89-6FD1-416C-89A3-6AC828393549}"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147294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5EF89-6FD1-416C-89A3-6AC828393549}"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198485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5EF89-6FD1-416C-89A3-6AC828393549}"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383659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5EF89-6FD1-416C-89A3-6AC828393549}"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4F96-AD6B-4E5B-A52D-F82993841EFE}" type="slidenum">
              <a:rPr lang="en-US" smtClean="0"/>
              <a:t>‹#›</a:t>
            </a:fld>
            <a:endParaRPr lang="en-US"/>
          </a:p>
        </p:txBody>
      </p:sp>
    </p:spTree>
    <p:extLst>
      <p:ext uri="{BB962C8B-B14F-4D97-AF65-F5344CB8AC3E}">
        <p14:creationId xmlns:p14="http://schemas.microsoft.com/office/powerpoint/2010/main" val="234344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5EF89-6FD1-416C-89A3-6AC828393549}" type="datetimeFigureOut">
              <a:rPr lang="en-US" smtClean="0"/>
              <a:t>10/30/2018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64F96-AD6B-4E5B-A52D-F82993841EFE}" type="slidenum">
              <a:rPr lang="en-US" smtClean="0"/>
              <a:t>‹#›</a:t>
            </a:fld>
            <a:endParaRPr lang="en-US"/>
          </a:p>
        </p:txBody>
      </p:sp>
    </p:spTree>
    <p:extLst>
      <p:ext uri="{BB962C8B-B14F-4D97-AF65-F5344CB8AC3E}">
        <p14:creationId xmlns:p14="http://schemas.microsoft.com/office/powerpoint/2010/main" val="1377214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hub.cmap.illinois.gov/dataset/1d2dd970-f0a6-4736-96a1-3caeb431f5e4/resource/8c4e096e-c90c-4bef-9cf1-9028d094296e/download/ReferenceCCA20112015.csv" TargetMode="External"/><Relationship Id="rId2" Type="http://schemas.openxmlformats.org/officeDocument/2006/relationships/hyperlink" Target="https://data.cityofchicago.org/Public-Safety/Crimes-2001-to-present/ijzp-q8t2"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avidFlanders/Capstone/blob/master/ChicagoCrimeData%20-%20Data%20Storytelling.ipynb" TargetMode="External"/><Relationship Id="rId2" Type="http://schemas.openxmlformats.org/officeDocument/2006/relationships/hyperlink" Target="https://github.com/DavidFlanders/Capstone/blob/master/ChicagoCrimeData%20-%20Data%20Wrangling.ipynb" TargetMode="External"/><Relationship Id="rId1" Type="http://schemas.openxmlformats.org/officeDocument/2006/relationships/slideLayout" Target="../slideLayouts/slideLayout7.xml"/><Relationship Id="rId5" Type="http://schemas.openxmlformats.org/officeDocument/2006/relationships/hyperlink" Target="https://github.com/DavidFlanders/Capstone/blob/master/Capstone%20Project%20Summary.pdf" TargetMode="External"/><Relationship Id="rId4" Type="http://schemas.openxmlformats.org/officeDocument/2006/relationships/hyperlink" Target="https://github.com/DavidFlanders/Capstone/blob/master/ChicagoCrimeData%20-%20MachineLearning.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t>Chicago Crime Dataset </a:t>
            </a:r>
            <a:br>
              <a:rPr lang="en-US" sz="3600" b="1" dirty="0" smtClean="0"/>
            </a:br>
            <a:r>
              <a:rPr lang="en-US" sz="3600" b="1" dirty="0" smtClean="0"/>
              <a:t>with Census Information</a:t>
            </a:r>
            <a:endParaRPr lang="en-US" sz="3600" b="1" dirty="0"/>
          </a:p>
        </p:txBody>
      </p:sp>
      <p:sp>
        <p:nvSpPr>
          <p:cNvPr id="3" name="Subtitle 2"/>
          <p:cNvSpPr>
            <a:spLocks noGrp="1"/>
          </p:cNvSpPr>
          <p:nvPr>
            <p:ph type="subTitle" idx="1"/>
          </p:nvPr>
        </p:nvSpPr>
        <p:spPr/>
        <p:txBody>
          <a:bodyPr>
            <a:normAutofit/>
          </a:bodyPr>
          <a:lstStyle/>
          <a:p>
            <a:r>
              <a:rPr lang="en-US" sz="2000" dirty="0" smtClean="0"/>
              <a:t>October 30, 2018</a:t>
            </a:r>
            <a:endParaRPr lang="en-US" sz="2000" dirty="0"/>
          </a:p>
        </p:txBody>
      </p:sp>
    </p:spTree>
    <p:extLst>
      <p:ext uri="{BB962C8B-B14F-4D97-AF65-F5344CB8AC3E}">
        <p14:creationId xmlns:p14="http://schemas.microsoft.com/office/powerpoint/2010/main" val="142929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2407288" y="978926"/>
            <a:ext cx="21586" cy="55742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38399" y="438144"/>
            <a:ext cx="9753601" cy="369332"/>
          </a:xfrm>
          <a:prstGeom prst="rect">
            <a:avLst/>
          </a:prstGeom>
          <a:solidFill>
            <a:schemeClr val="accent1">
              <a:lumMod val="75000"/>
            </a:schemeClr>
          </a:solidFill>
        </p:spPr>
        <p:txBody>
          <a:bodyPr wrap="square" rtlCol="0">
            <a:spAutoFit/>
          </a:bodyPr>
          <a:lstStyle/>
          <a:p>
            <a:r>
              <a:rPr lang="en-US" b="1" dirty="0" smtClean="0">
                <a:solidFill>
                  <a:schemeClr val="bg1"/>
                </a:solidFill>
                <a:latin typeface="Corbel" panose="020B0503020204020204" pitchFamily="34" charset="0"/>
              </a:rPr>
              <a:t>Introduction</a:t>
            </a:r>
            <a:endParaRPr lang="en-US" b="1" dirty="0">
              <a:solidFill>
                <a:schemeClr val="bg1"/>
              </a:solidFill>
              <a:latin typeface="Corbel" panose="020B0503020204020204" pitchFamily="34" charset="0"/>
            </a:endParaRPr>
          </a:p>
        </p:txBody>
      </p:sp>
      <p:sp>
        <p:nvSpPr>
          <p:cNvPr id="13" name="TextBox 12"/>
          <p:cNvSpPr txBox="1"/>
          <p:nvPr/>
        </p:nvSpPr>
        <p:spPr>
          <a:xfrm>
            <a:off x="295275" y="1065425"/>
            <a:ext cx="2162175" cy="5278368"/>
          </a:xfrm>
          <a:prstGeom prst="rect">
            <a:avLst/>
          </a:prstGeom>
          <a:noFill/>
        </p:spPr>
        <p:txBody>
          <a:bodyPr wrap="square" rtlCol="0">
            <a:spAutoFit/>
          </a:bodyPr>
          <a:lstStyle/>
          <a:p>
            <a:r>
              <a:rPr lang="en-US" sz="1400" b="1" dirty="0" smtClean="0">
                <a:solidFill>
                  <a:prstClr val="black"/>
                </a:solidFill>
                <a:latin typeface="Corbel" panose="020B0503020204020204" pitchFamily="34" charset="0"/>
              </a:rPr>
              <a:t>Datasets: </a:t>
            </a:r>
            <a:endParaRPr lang="en-US" sz="1400" b="1" dirty="0">
              <a:solidFill>
                <a:prstClr val="black"/>
              </a:solidFill>
              <a:latin typeface="Corbel" panose="020B0503020204020204" pitchFamily="34" charset="0"/>
            </a:endParaRPr>
          </a:p>
          <a:p>
            <a:pPr marL="285750" indent="-285750">
              <a:spcAft>
                <a:spcPts val="600"/>
              </a:spcAft>
              <a:buFont typeface="Wingdings" panose="05000000000000000000" pitchFamily="2" charset="2"/>
              <a:buChar char="§"/>
            </a:pPr>
            <a:r>
              <a:rPr lang="en-US" sz="1200" dirty="0" smtClean="0">
                <a:latin typeface="Corbel" panose="020B0503020204020204" pitchFamily="34" charset="0"/>
              </a:rPr>
              <a:t>Chicago crime dataset</a:t>
            </a:r>
          </a:p>
          <a:p>
            <a:pPr marL="628650" lvl="1" indent="-171450">
              <a:spcAft>
                <a:spcPts val="600"/>
              </a:spcAft>
              <a:buFont typeface="Arial" panose="020B0604020202020204" pitchFamily="34" charset="0"/>
              <a:buChar char="•"/>
            </a:pPr>
            <a:r>
              <a:rPr lang="en-US" sz="1200" dirty="0" smtClean="0">
                <a:latin typeface="Corbel" panose="020B0503020204020204" pitchFamily="34" charset="0"/>
              </a:rPr>
              <a:t>It includes incidents for crime that occurred in the city of Chicago from 2001 to August 2018</a:t>
            </a:r>
          </a:p>
          <a:p>
            <a:pPr marL="628650" lvl="1" indent="-171450">
              <a:spcAft>
                <a:spcPts val="600"/>
              </a:spcAft>
              <a:buFont typeface="Arial" panose="020B0604020202020204" pitchFamily="34" charset="0"/>
              <a:buChar char="•"/>
            </a:pPr>
            <a:r>
              <a:rPr lang="en-US" sz="1200" dirty="0" smtClean="0">
                <a:latin typeface="Corbel" panose="020B0503020204020204" pitchFamily="34" charset="0"/>
              </a:rPr>
              <a:t>The total number of cases is over 6.7 million, and the number of cases that has at least one NULL value is about 0.7 mil. </a:t>
            </a:r>
          </a:p>
          <a:p>
            <a:pPr marL="628650" lvl="1" indent="-171450">
              <a:spcAft>
                <a:spcPts val="600"/>
              </a:spcAft>
              <a:buFont typeface="Arial" panose="020B0604020202020204" pitchFamily="34" charset="0"/>
              <a:buChar char="•"/>
            </a:pPr>
            <a:endParaRPr lang="en-US" sz="1200" dirty="0">
              <a:latin typeface="Corbel" panose="020B0503020204020204" pitchFamily="34" charset="0"/>
            </a:endParaRPr>
          </a:p>
          <a:p>
            <a:pPr marL="171450" indent="-171450">
              <a:spcAft>
                <a:spcPts val="600"/>
              </a:spcAft>
              <a:buFont typeface="Wingdings" panose="05000000000000000000" pitchFamily="2" charset="2"/>
              <a:buChar char="§"/>
            </a:pPr>
            <a:r>
              <a:rPr lang="en-US" sz="1200" dirty="0" smtClean="0">
                <a:latin typeface="Corbel" panose="020B0503020204020204" pitchFamily="34" charset="0"/>
              </a:rPr>
              <a:t>Chicago census information</a:t>
            </a:r>
          </a:p>
          <a:p>
            <a:pPr marL="628650" lvl="1" indent="-171450">
              <a:spcAft>
                <a:spcPts val="600"/>
              </a:spcAft>
              <a:buFont typeface="Arial" panose="020B0604020202020204" pitchFamily="34" charset="0"/>
              <a:buChar char="•"/>
            </a:pPr>
            <a:r>
              <a:rPr lang="en-US" sz="1200" dirty="0" smtClean="0">
                <a:latin typeface="Corbel" panose="020B0503020204020204" pitchFamily="34" charset="0"/>
              </a:rPr>
              <a:t>It is grouped by 77 Chicago community areas </a:t>
            </a:r>
          </a:p>
          <a:p>
            <a:pPr marL="628650" lvl="1" indent="-171450">
              <a:spcAft>
                <a:spcPts val="600"/>
              </a:spcAft>
              <a:buFont typeface="Arial" panose="020B0604020202020204" pitchFamily="34" charset="0"/>
              <a:buChar char="•"/>
            </a:pPr>
            <a:r>
              <a:rPr lang="en-US" sz="1200" dirty="0" smtClean="0">
                <a:latin typeface="Corbel" panose="020B0503020204020204" pitchFamily="34" charset="0"/>
              </a:rPr>
              <a:t>It is gathered between 2011 and 2015</a:t>
            </a:r>
          </a:p>
          <a:p>
            <a:endParaRPr lang="en-US" sz="1200" dirty="0">
              <a:solidFill>
                <a:prstClr val="black"/>
              </a:solidFill>
            </a:endParaRPr>
          </a:p>
          <a:p>
            <a:endParaRPr lang="en-US" sz="1200" dirty="0">
              <a:solidFill>
                <a:prstClr val="black"/>
              </a:solidFill>
            </a:endParaRPr>
          </a:p>
          <a:p>
            <a:endParaRPr lang="en-US" sz="1200" dirty="0">
              <a:solidFill>
                <a:prstClr val="black"/>
              </a:solidFill>
            </a:endParaRPr>
          </a:p>
        </p:txBody>
      </p:sp>
      <p:sp>
        <p:nvSpPr>
          <p:cNvPr id="4" name="TextBox 3"/>
          <p:cNvSpPr txBox="1"/>
          <p:nvPr/>
        </p:nvSpPr>
        <p:spPr>
          <a:xfrm>
            <a:off x="2883693" y="1046375"/>
            <a:ext cx="8793957" cy="5509200"/>
          </a:xfrm>
          <a:prstGeom prst="rect">
            <a:avLst/>
          </a:prstGeom>
          <a:noFill/>
        </p:spPr>
        <p:txBody>
          <a:bodyPr wrap="square" rtlCol="0">
            <a:spAutoFit/>
          </a:bodyPr>
          <a:lstStyle/>
          <a:p>
            <a:pPr marL="285750" indent="-285750">
              <a:buFont typeface="Wingdings" panose="05000000000000000000" pitchFamily="2" charset="2"/>
              <a:buChar char="q"/>
            </a:pPr>
            <a:r>
              <a:rPr lang="en-US" sz="1400" b="1" dirty="0" smtClean="0">
                <a:latin typeface="Corbel" panose="020B0503020204020204" pitchFamily="34" charset="0"/>
              </a:rPr>
              <a:t>Purposes</a:t>
            </a:r>
          </a:p>
          <a:p>
            <a:pPr>
              <a:spcAft>
                <a:spcPts val="600"/>
              </a:spcAft>
            </a:pPr>
            <a:r>
              <a:rPr lang="en-US" sz="1200" dirty="0" smtClean="0">
                <a:latin typeface="Corbel" panose="020B0503020204020204" pitchFamily="34" charset="0"/>
              </a:rPr>
              <a:t>Use the Chicago </a:t>
            </a:r>
            <a:r>
              <a:rPr lang="en-US" sz="1200" dirty="0">
                <a:latin typeface="Corbel" panose="020B0503020204020204" pitchFamily="34" charset="0"/>
              </a:rPr>
              <a:t>c</a:t>
            </a:r>
            <a:r>
              <a:rPr lang="en-US" sz="1200" dirty="0" smtClean="0">
                <a:latin typeface="Corbel" panose="020B0503020204020204" pitchFamily="34" charset="0"/>
              </a:rPr>
              <a:t>rime dataset and the Chicago census information for Chicago community areas to </a:t>
            </a:r>
          </a:p>
          <a:p>
            <a:pPr marL="628650" lvl="1" indent="-171450">
              <a:spcAft>
                <a:spcPts val="600"/>
              </a:spcAft>
              <a:buFont typeface="Wingdings" panose="05000000000000000000" pitchFamily="2" charset="2"/>
              <a:buChar char="§"/>
            </a:pPr>
            <a:r>
              <a:rPr lang="en-US" sz="1200" dirty="0">
                <a:latin typeface="Corbel" panose="020B0503020204020204" pitchFamily="34" charset="0"/>
              </a:rPr>
              <a:t>E</a:t>
            </a:r>
            <a:r>
              <a:rPr lang="en-US" sz="1200" dirty="0" smtClean="0">
                <a:latin typeface="Corbel" panose="020B0503020204020204" pitchFamily="34" charset="0"/>
              </a:rPr>
              <a:t>xplore the relationship between the crime rate and important demographic factors </a:t>
            </a:r>
          </a:p>
          <a:p>
            <a:pPr marL="628650" lvl="1" indent="-171450">
              <a:spcAft>
                <a:spcPts val="600"/>
              </a:spcAft>
              <a:buFont typeface="Wingdings" panose="05000000000000000000" pitchFamily="2" charset="2"/>
              <a:buChar char="§"/>
            </a:pPr>
            <a:r>
              <a:rPr lang="en-US" sz="1200" dirty="0" smtClean="0">
                <a:latin typeface="Corbel" panose="020B0503020204020204" pitchFamily="34" charset="0"/>
              </a:rPr>
              <a:t>Build a predictive model with these factors</a:t>
            </a:r>
          </a:p>
          <a:p>
            <a:pPr marL="628650" lvl="1" indent="-171450">
              <a:spcAft>
                <a:spcPts val="600"/>
              </a:spcAft>
              <a:buFont typeface="Wingdings" panose="05000000000000000000" pitchFamily="2" charset="2"/>
              <a:buChar char="§"/>
            </a:pPr>
            <a:r>
              <a:rPr lang="en-US" sz="1200" dirty="0" smtClean="0">
                <a:latin typeface="Corbel" panose="020B0503020204020204" pitchFamily="34" charset="0"/>
              </a:rPr>
              <a:t>Cluster community areas based on their important demographic factors </a:t>
            </a:r>
          </a:p>
          <a:p>
            <a:endParaRPr lang="en-US" sz="1200" dirty="0" smtClean="0">
              <a:latin typeface="Corbel" panose="020B0503020204020204" pitchFamily="34" charset="0"/>
            </a:endParaRPr>
          </a:p>
          <a:p>
            <a:pPr marL="285750" indent="-285750">
              <a:buFont typeface="Wingdings" panose="05000000000000000000" pitchFamily="2" charset="2"/>
              <a:buChar char="q"/>
            </a:pPr>
            <a:r>
              <a:rPr lang="en-US" sz="1400" b="1" dirty="0" smtClean="0">
                <a:latin typeface="Corbel" panose="020B0503020204020204" pitchFamily="34" charset="0"/>
              </a:rPr>
              <a:t>Clients</a:t>
            </a:r>
          </a:p>
          <a:p>
            <a:pPr>
              <a:spcAft>
                <a:spcPts val="600"/>
              </a:spcAft>
            </a:pPr>
            <a:r>
              <a:rPr lang="en-US" sz="1200" dirty="0" smtClean="0">
                <a:latin typeface="Corbel" panose="020B0503020204020204" pitchFamily="34" charset="0"/>
              </a:rPr>
              <a:t>The Chicago city government would be the clients for this project. The results from the project can be utilized:</a:t>
            </a:r>
          </a:p>
          <a:p>
            <a:pPr marL="628650" lvl="1" indent="-171450">
              <a:spcAft>
                <a:spcPts val="600"/>
              </a:spcAft>
              <a:buFont typeface="Wingdings" panose="05000000000000000000" pitchFamily="2" charset="2"/>
              <a:buChar char="§"/>
            </a:pPr>
            <a:r>
              <a:rPr lang="en-US" sz="1200" dirty="0" smtClean="0">
                <a:latin typeface="Corbel" panose="020B0503020204020204" pitchFamily="34" charset="0"/>
              </a:rPr>
              <a:t>Understand the correlation between the crime rate per community area and an individual demographic factor independently</a:t>
            </a:r>
          </a:p>
          <a:p>
            <a:pPr marL="628650" lvl="1" indent="-171450">
              <a:spcAft>
                <a:spcPts val="600"/>
              </a:spcAft>
              <a:buFont typeface="Wingdings" panose="05000000000000000000" pitchFamily="2" charset="2"/>
              <a:buChar char="§"/>
            </a:pPr>
            <a:r>
              <a:rPr lang="en-US" sz="1200" dirty="0" smtClean="0">
                <a:latin typeface="Corbel" panose="020B0503020204020204" pitchFamily="34" charset="0"/>
              </a:rPr>
              <a:t>Understand the correlation between the crime rate per community area and all of the available demographic factors together</a:t>
            </a:r>
          </a:p>
          <a:p>
            <a:pPr marL="628650" lvl="1" indent="-171450">
              <a:spcAft>
                <a:spcPts val="600"/>
              </a:spcAft>
              <a:buFont typeface="Wingdings" panose="05000000000000000000" pitchFamily="2" charset="2"/>
              <a:buChar char="§"/>
            </a:pPr>
            <a:r>
              <a:rPr lang="en-US" sz="1200" dirty="0" smtClean="0">
                <a:latin typeface="Corbel" panose="020B0503020204020204" pitchFamily="34" charset="0"/>
              </a:rPr>
              <a:t>Use the predictive model to produce a crime rate</a:t>
            </a:r>
          </a:p>
          <a:p>
            <a:pPr marL="628650" lvl="1" indent="-171450">
              <a:spcAft>
                <a:spcPts val="600"/>
              </a:spcAft>
              <a:buFont typeface="Wingdings" panose="05000000000000000000" pitchFamily="2" charset="2"/>
              <a:buChar char="§"/>
            </a:pPr>
            <a:r>
              <a:rPr lang="en-US" sz="1200" dirty="0" smtClean="0">
                <a:latin typeface="Corbel" panose="020B0503020204020204" pitchFamily="34" charset="0"/>
              </a:rPr>
              <a:t>Use the clustering model to identify if a community area  potentially falls into a group of community areas with the highest average crime rate</a:t>
            </a:r>
          </a:p>
          <a:p>
            <a:pPr marL="628650" lvl="1" indent="-171450">
              <a:spcAft>
                <a:spcPts val="600"/>
              </a:spcAft>
              <a:buFont typeface="Wingdings" panose="05000000000000000000" pitchFamily="2" charset="2"/>
              <a:buChar char="§"/>
            </a:pPr>
            <a:r>
              <a:rPr lang="en-US" sz="1200" dirty="0" smtClean="0">
                <a:latin typeface="Corbel" panose="020B0503020204020204" pitchFamily="34" charset="0"/>
              </a:rPr>
              <a:t>Mobile resources more efficiently and effectively and improve areas in reducing the crime rate by community area</a:t>
            </a:r>
          </a:p>
          <a:p>
            <a:endParaRPr lang="en-US" sz="1200" dirty="0" smtClean="0">
              <a:latin typeface="Corbel" panose="020B0503020204020204" pitchFamily="34" charset="0"/>
            </a:endParaRPr>
          </a:p>
          <a:p>
            <a:pPr marL="171450" indent="-171450">
              <a:buFont typeface="Wingdings" panose="05000000000000000000" pitchFamily="2" charset="2"/>
              <a:buChar char="q"/>
            </a:pPr>
            <a:r>
              <a:rPr lang="en-US" sz="1200" dirty="0" smtClean="0">
                <a:latin typeface="Corbel" panose="020B0503020204020204" pitchFamily="34" charset="0"/>
              </a:rPr>
              <a:t> </a:t>
            </a:r>
            <a:r>
              <a:rPr lang="en-US" sz="1400" b="1" dirty="0" smtClean="0">
                <a:latin typeface="Corbel" panose="020B0503020204020204" pitchFamily="34" charset="0"/>
              </a:rPr>
              <a:t>Data Sources</a:t>
            </a:r>
          </a:p>
          <a:p>
            <a:pPr marL="628650" lvl="1" indent="-171450">
              <a:spcAft>
                <a:spcPts val="600"/>
              </a:spcAft>
              <a:buFont typeface="Wingdings" panose="05000000000000000000" pitchFamily="2" charset="2"/>
              <a:buChar char="§"/>
            </a:pPr>
            <a:r>
              <a:rPr lang="en-US" sz="1200" dirty="0" smtClean="0">
                <a:latin typeface="Corbel" panose="020B0503020204020204" pitchFamily="34" charset="0"/>
              </a:rPr>
              <a:t>The Chicago crime data is available for download from the Chicago Data Portal:</a:t>
            </a:r>
          </a:p>
          <a:p>
            <a:pPr lvl="1">
              <a:spcAft>
                <a:spcPts val="600"/>
              </a:spcAft>
            </a:pPr>
            <a:r>
              <a:rPr lang="en-US" sz="1200" u="sng" dirty="0">
                <a:hlinkClick r:id="rId2"/>
              </a:rPr>
              <a:t>https://data.cityofchicago.org/Public-Safety/Crimes-2001-to-present/ijzp-q8t2</a:t>
            </a:r>
            <a:r>
              <a:rPr lang="en-US" sz="1200" dirty="0"/>
              <a:t> </a:t>
            </a:r>
            <a:endParaRPr lang="en-US" sz="1200" dirty="0" smtClean="0"/>
          </a:p>
          <a:p>
            <a:pPr marL="628650" lvl="1" indent="-171450">
              <a:spcAft>
                <a:spcPts val="600"/>
              </a:spcAft>
              <a:buFont typeface="Wingdings" panose="05000000000000000000" pitchFamily="2" charset="2"/>
              <a:buChar char="§"/>
            </a:pPr>
            <a:r>
              <a:rPr lang="en-US" sz="1200" dirty="0" smtClean="0"/>
              <a:t>The Chicago census information by community areas is available for download from the below link:</a:t>
            </a:r>
          </a:p>
          <a:p>
            <a:pPr lvl="1">
              <a:spcAft>
                <a:spcPts val="600"/>
              </a:spcAft>
            </a:pPr>
            <a:r>
              <a:rPr lang="en-US" sz="1200" u="sng" dirty="0">
                <a:hlinkClick r:id="rId3"/>
              </a:rPr>
              <a:t>https://datahub.cmap.illinois.gov/dataset/1d2dd970-f0a6-4736-96a1-3caeb431f5e4/resource/8c4e096e-c90c-4bef-9cf1-9028d094296e/download/ReferenceCCA20112015.csv</a:t>
            </a:r>
            <a:r>
              <a:rPr lang="en-US" sz="1200" dirty="0"/>
              <a:t> </a:t>
            </a:r>
          </a:p>
          <a:p>
            <a:pPr lvl="1"/>
            <a:endParaRPr lang="en-US" sz="1200" dirty="0"/>
          </a:p>
          <a:p>
            <a:pPr marL="628650" lvl="1" indent="-171450">
              <a:buFont typeface="Wingdings" panose="05000000000000000000" pitchFamily="2" charset="2"/>
              <a:buChar char="§"/>
            </a:pPr>
            <a:endParaRPr lang="en-US" sz="1200" dirty="0">
              <a:latin typeface="Corbel" panose="020B0503020204020204" pitchFamily="34" charset="0"/>
            </a:endParaRPr>
          </a:p>
        </p:txBody>
      </p:sp>
    </p:spTree>
    <p:extLst>
      <p:ext uri="{BB962C8B-B14F-4D97-AF65-F5344CB8AC3E}">
        <p14:creationId xmlns:p14="http://schemas.microsoft.com/office/powerpoint/2010/main" val="312557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2407288" y="978926"/>
            <a:ext cx="21586" cy="55742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38399" y="438144"/>
            <a:ext cx="8382001" cy="369332"/>
          </a:xfrm>
          <a:prstGeom prst="rect">
            <a:avLst/>
          </a:prstGeom>
          <a:noFill/>
        </p:spPr>
        <p:txBody>
          <a:bodyPr wrap="square" rtlCol="0">
            <a:spAutoFit/>
          </a:bodyPr>
          <a:lstStyle/>
          <a:p>
            <a:r>
              <a:rPr lang="en-US" b="1" dirty="0" smtClean="0">
                <a:solidFill>
                  <a:prstClr val="black"/>
                </a:solidFill>
                <a:latin typeface="Corbel" panose="020B0503020204020204" pitchFamily="34" charset="0"/>
              </a:rPr>
              <a:t>Datasets and Data Wrangling </a:t>
            </a:r>
            <a:endParaRPr lang="en-US" b="1" dirty="0">
              <a:solidFill>
                <a:prstClr val="black"/>
              </a:solidFill>
              <a:latin typeface="Corbel" panose="020B0503020204020204" pitchFamily="34" charset="0"/>
            </a:endParaRPr>
          </a:p>
        </p:txBody>
      </p:sp>
      <p:sp>
        <p:nvSpPr>
          <p:cNvPr id="13" name="TextBox 12"/>
          <p:cNvSpPr txBox="1"/>
          <p:nvPr/>
        </p:nvSpPr>
        <p:spPr>
          <a:xfrm>
            <a:off x="295275" y="1255925"/>
            <a:ext cx="2162175" cy="3447098"/>
          </a:xfrm>
          <a:prstGeom prst="rect">
            <a:avLst/>
          </a:prstGeom>
          <a:noFill/>
        </p:spPr>
        <p:txBody>
          <a:bodyPr wrap="square" rtlCol="0">
            <a:spAutoFit/>
          </a:bodyPr>
          <a:lstStyle/>
          <a:p>
            <a:r>
              <a:rPr lang="en-US" sz="1400" b="1" dirty="0">
                <a:solidFill>
                  <a:prstClr val="black"/>
                </a:solidFill>
                <a:latin typeface="Corbel" panose="020B0503020204020204" pitchFamily="34" charset="0"/>
              </a:rPr>
              <a:t>Data Science </a:t>
            </a:r>
            <a:r>
              <a:rPr lang="en-US" sz="1400" b="1" dirty="0" smtClean="0">
                <a:solidFill>
                  <a:prstClr val="black"/>
                </a:solidFill>
                <a:latin typeface="Corbel" panose="020B0503020204020204" pitchFamily="34" charset="0"/>
              </a:rPr>
              <a:t>Techniques Utilized:</a:t>
            </a:r>
            <a:endParaRPr lang="en-US" sz="1400" b="1" dirty="0">
              <a:solidFill>
                <a:prstClr val="black"/>
              </a:solidFill>
              <a:latin typeface="Corbel" panose="020B0503020204020204" pitchFamily="34" charset="0"/>
            </a:endParaRPr>
          </a:p>
          <a:p>
            <a:endParaRPr lang="en-US" sz="14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a:solidFill>
                  <a:prstClr val="black"/>
                </a:solidFill>
                <a:latin typeface="Corbel" panose="020B0503020204020204" pitchFamily="34" charset="0"/>
              </a:rPr>
              <a:t>Data Wrangling</a:t>
            </a: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a:solidFill>
                  <a:prstClr val="black"/>
                </a:solidFill>
                <a:latin typeface="Corbel" panose="020B0503020204020204" pitchFamily="34" charset="0"/>
              </a:rPr>
              <a:t>Inferential Statistics</a:t>
            </a: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spcAft>
                <a:spcPts val="600"/>
              </a:spcAft>
              <a:buFont typeface="Arial" panose="020B0604020202020204" pitchFamily="34" charset="0"/>
              <a:buChar char="•"/>
            </a:pPr>
            <a:r>
              <a:rPr lang="en-US" sz="1200" dirty="0">
                <a:solidFill>
                  <a:prstClr val="black"/>
                </a:solidFill>
                <a:latin typeface="Corbel" panose="020B0503020204020204" pitchFamily="34" charset="0"/>
              </a:rPr>
              <a:t>Linear Regressions</a:t>
            </a:r>
          </a:p>
          <a:p>
            <a:pPr>
              <a:spcAft>
                <a:spcPts val="600"/>
              </a:spcAft>
            </a:pPr>
            <a:r>
              <a:rPr lang="en-US" sz="1200" dirty="0">
                <a:solidFill>
                  <a:prstClr val="black"/>
                </a:solidFill>
                <a:latin typeface="Corbel" panose="020B0503020204020204" pitchFamily="34" charset="0"/>
              </a:rPr>
              <a:t>      - Linear Regression</a:t>
            </a:r>
          </a:p>
          <a:p>
            <a:pPr>
              <a:spcAft>
                <a:spcPts val="600"/>
              </a:spcAft>
            </a:pPr>
            <a:r>
              <a:rPr lang="en-US" sz="1200" dirty="0">
                <a:solidFill>
                  <a:prstClr val="black"/>
                </a:solidFill>
                <a:latin typeface="Corbel" panose="020B0503020204020204" pitchFamily="34" charset="0"/>
              </a:rPr>
              <a:t>      - Ridge Regression</a:t>
            </a:r>
          </a:p>
          <a:p>
            <a:pPr>
              <a:spcAft>
                <a:spcPts val="600"/>
              </a:spcAft>
            </a:pPr>
            <a:r>
              <a:rPr lang="en-US" sz="1200" dirty="0">
                <a:solidFill>
                  <a:prstClr val="black"/>
                </a:solidFill>
                <a:latin typeface="Corbel" panose="020B0503020204020204" pitchFamily="34" charset="0"/>
              </a:rPr>
              <a:t>      - Lasso Regression</a:t>
            </a: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a:solidFill>
                  <a:prstClr val="black"/>
                </a:solidFill>
                <a:latin typeface="Corbel" panose="020B0503020204020204" pitchFamily="34" charset="0"/>
              </a:rPr>
              <a:t>Clustering - KMeans</a:t>
            </a:r>
          </a:p>
          <a:p>
            <a:endParaRPr lang="en-US" sz="1200" dirty="0">
              <a:solidFill>
                <a:prstClr val="black"/>
              </a:solidFill>
            </a:endParaRPr>
          </a:p>
          <a:p>
            <a:endParaRPr lang="en-US" sz="1200" dirty="0">
              <a:solidFill>
                <a:prstClr val="black"/>
              </a:solidFill>
            </a:endParaRPr>
          </a:p>
          <a:p>
            <a:endParaRPr lang="en-US" sz="1200" dirty="0">
              <a:solidFill>
                <a:prstClr val="black"/>
              </a:solidFill>
            </a:endParaRPr>
          </a:p>
        </p:txBody>
      </p:sp>
      <p:sp>
        <p:nvSpPr>
          <p:cNvPr id="4" name="TextBox 3"/>
          <p:cNvSpPr txBox="1"/>
          <p:nvPr/>
        </p:nvSpPr>
        <p:spPr>
          <a:xfrm>
            <a:off x="2826543" y="1323975"/>
            <a:ext cx="8793957" cy="5247590"/>
          </a:xfrm>
          <a:prstGeom prst="rect">
            <a:avLst/>
          </a:prstGeom>
          <a:noFill/>
        </p:spPr>
        <p:txBody>
          <a:bodyPr wrap="square" rtlCol="0">
            <a:spAutoFit/>
          </a:bodyPr>
          <a:lstStyle/>
          <a:p>
            <a:pPr marL="285750" indent="-285750">
              <a:buFont typeface="Wingdings" panose="05000000000000000000" pitchFamily="2" charset="2"/>
              <a:buChar char="q"/>
            </a:pPr>
            <a:r>
              <a:rPr lang="en-US" sz="1400" b="1" dirty="0" smtClean="0">
                <a:solidFill>
                  <a:prstClr val="black"/>
                </a:solidFill>
                <a:latin typeface="Corbel" panose="020B0503020204020204" pitchFamily="34" charset="0"/>
              </a:rPr>
              <a:t>Data Wrangling </a:t>
            </a:r>
          </a:p>
          <a:p>
            <a:pPr marL="742950" lvl="1" indent="-285750">
              <a:spcAft>
                <a:spcPts val="600"/>
              </a:spcAft>
              <a:buFont typeface="Wingdings" panose="05000000000000000000" pitchFamily="2" charset="2"/>
              <a:buChar char="§"/>
            </a:pPr>
            <a:r>
              <a:rPr lang="en-US" sz="1200" dirty="0" smtClean="0">
                <a:solidFill>
                  <a:prstClr val="black"/>
                </a:solidFill>
                <a:latin typeface="Corbel" panose="020B0503020204020204" pitchFamily="34" charset="0"/>
              </a:rPr>
              <a:t>Overall, the Chicago crime dataset is quite clean. With data exploration, some cleanups were conducted</a:t>
            </a:r>
          </a:p>
          <a:p>
            <a:pPr marL="742950" lvl="1" indent="-285750">
              <a:spcAft>
                <a:spcPts val="600"/>
              </a:spcAft>
              <a:buFont typeface="Wingdings" panose="05000000000000000000" pitchFamily="2" charset="2"/>
              <a:buChar char="§"/>
            </a:pPr>
            <a:r>
              <a:rPr lang="en-US" sz="1200" dirty="0" smtClean="0">
                <a:latin typeface="Corbel" panose="020B0503020204020204" pitchFamily="34" charset="0"/>
              </a:rPr>
              <a:t>Remove </a:t>
            </a:r>
            <a:r>
              <a:rPr lang="en-US" sz="1200" dirty="0">
                <a:latin typeface="Corbel" panose="020B0503020204020204" pitchFamily="34" charset="0"/>
              </a:rPr>
              <a:t>rows containing at least one null </a:t>
            </a:r>
            <a:r>
              <a:rPr lang="en-US" sz="1200" dirty="0" smtClean="0">
                <a:latin typeface="Corbel" panose="020B0503020204020204" pitchFamily="34" charset="0"/>
              </a:rPr>
              <a:t>value (less than 10% of rows are removed, </a:t>
            </a:r>
            <a:r>
              <a:rPr lang="en-US" sz="1200" dirty="0" smtClean="0">
                <a:latin typeface="Corbel" panose="020B0503020204020204" pitchFamily="34" charset="0"/>
              </a:rPr>
              <a:t>Majority of the NULL values happen for the fields ‘Ward’ and ‘Community Area’)</a:t>
            </a:r>
            <a:endParaRPr lang="en-US" sz="1200" dirty="0" smtClean="0">
              <a:latin typeface="Corbel" panose="020B0503020204020204" pitchFamily="34" charset="0"/>
            </a:endParaRPr>
          </a:p>
          <a:p>
            <a:pPr marL="742950" lvl="1" indent="-285750">
              <a:spcAft>
                <a:spcPts val="600"/>
              </a:spcAft>
              <a:buFont typeface="Wingdings" panose="05000000000000000000" pitchFamily="2" charset="2"/>
              <a:buChar char="§"/>
            </a:pPr>
            <a:r>
              <a:rPr lang="en-US" sz="1200" dirty="0" smtClean="0">
                <a:latin typeface="Corbel" panose="020B0503020204020204" pitchFamily="34" charset="0"/>
              </a:rPr>
              <a:t>Format data – for instance, converted the Date column from the string format to the date-time format</a:t>
            </a:r>
          </a:p>
          <a:p>
            <a:pPr marL="742950" lvl="1" indent="-285750">
              <a:spcAft>
                <a:spcPts val="600"/>
              </a:spcAft>
              <a:buFont typeface="Wingdings" panose="05000000000000000000" pitchFamily="2" charset="2"/>
              <a:buChar char="§"/>
            </a:pPr>
            <a:r>
              <a:rPr lang="en-US" sz="1200" dirty="0" smtClean="0">
                <a:latin typeface="Corbel" panose="020B0503020204020204" pitchFamily="34" charset="0"/>
              </a:rPr>
              <a:t>Remove duplicates</a:t>
            </a:r>
          </a:p>
          <a:p>
            <a:pPr marL="742950" lvl="1" indent="-285750">
              <a:spcAft>
                <a:spcPts val="600"/>
              </a:spcAft>
              <a:buFont typeface="Wingdings" panose="05000000000000000000" pitchFamily="2" charset="2"/>
              <a:buChar char="§"/>
            </a:pPr>
            <a:r>
              <a:rPr lang="en-US" sz="1200" dirty="0" smtClean="0">
                <a:latin typeface="Corbel" panose="020B0503020204020204" pitchFamily="34" charset="0"/>
              </a:rPr>
              <a:t>Remove outliers</a:t>
            </a:r>
          </a:p>
          <a:p>
            <a:pPr marL="742950" lvl="1" indent="-285750">
              <a:spcAft>
                <a:spcPts val="600"/>
              </a:spcAft>
              <a:buFont typeface="Wingdings" panose="05000000000000000000" pitchFamily="2" charset="2"/>
              <a:buChar char="§"/>
            </a:pPr>
            <a:r>
              <a:rPr lang="en-US" sz="1200" dirty="0" smtClean="0">
                <a:latin typeface="Corbel" panose="020B0503020204020204" pitchFamily="34" charset="0"/>
              </a:rPr>
              <a:t>The Chicago census information is clean</a:t>
            </a:r>
            <a:endParaRPr lang="en-US" sz="1200" dirty="0">
              <a:latin typeface="Corbel" panose="020B0503020204020204" pitchFamily="34" charset="0"/>
            </a:endParaRPr>
          </a:p>
          <a:p>
            <a:pPr marL="742950" lvl="1" indent="-285750">
              <a:spcAft>
                <a:spcPts val="600"/>
              </a:spcAft>
              <a:buFont typeface="Wingdings" panose="05000000000000000000" pitchFamily="2" charset="2"/>
              <a:buChar char="§"/>
            </a:pPr>
            <a:r>
              <a:rPr lang="en-US" sz="1200" dirty="0" smtClean="0">
                <a:latin typeface="Corbel" panose="020B0503020204020204" pitchFamily="34" charset="0"/>
              </a:rPr>
              <a:t>Focus on the crime data in 2015  only because </a:t>
            </a:r>
            <a:r>
              <a:rPr lang="en-US" sz="1200" dirty="0" smtClean="0">
                <a:latin typeface="Corbel" panose="020B0503020204020204" pitchFamily="34" charset="0"/>
              </a:rPr>
              <a:t>the census information was gathered between 2011 – 2015</a:t>
            </a:r>
          </a:p>
          <a:p>
            <a:pPr marL="742950" lvl="1" indent="-285750">
              <a:spcAft>
                <a:spcPts val="600"/>
              </a:spcAft>
              <a:buFont typeface="Wingdings" panose="05000000000000000000" pitchFamily="2" charset="2"/>
              <a:buChar char="§"/>
            </a:pPr>
            <a:r>
              <a:rPr lang="en-US" sz="1200" dirty="0" smtClean="0">
                <a:latin typeface="Corbel" panose="020B0503020204020204" pitchFamily="34" charset="0"/>
              </a:rPr>
              <a:t>The number crime cases in 2015 are grouped by community area in order to combine them with the census information</a:t>
            </a:r>
          </a:p>
          <a:p>
            <a:pPr marL="742950" lvl="1" indent="-285750">
              <a:spcAft>
                <a:spcPts val="600"/>
              </a:spcAft>
              <a:buFont typeface="Wingdings" panose="05000000000000000000" pitchFamily="2" charset="2"/>
              <a:buChar char="§"/>
            </a:pPr>
            <a:r>
              <a:rPr lang="en-US" sz="1200" dirty="0" smtClean="0">
                <a:latin typeface="Corbel" panose="020B0503020204020204" pitchFamily="34" charset="0"/>
              </a:rPr>
              <a:t>Convert some factors from actual numbers to ratios</a:t>
            </a:r>
          </a:p>
          <a:p>
            <a:pPr marL="1200150" lvl="2" indent="-285750">
              <a:spcAft>
                <a:spcPts val="600"/>
              </a:spcAft>
              <a:buFont typeface="Arial" panose="020B0604020202020204" pitchFamily="34" charset="0"/>
              <a:buChar char="•"/>
            </a:pPr>
            <a:r>
              <a:rPr lang="en-US" sz="1200" dirty="0" smtClean="0">
                <a:latin typeface="Corbel" panose="020B0503020204020204" pitchFamily="34" charset="0"/>
              </a:rPr>
              <a:t>Crime number to Crime Rate over population 19 years or old per community area</a:t>
            </a:r>
          </a:p>
          <a:p>
            <a:pPr marL="1200150" lvl="2" indent="-285750">
              <a:spcAft>
                <a:spcPts val="600"/>
              </a:spcAft>
              <a:buFont typeface="Arial" panose="020B0604020202020204" pitchFamily="34" charset="0"/>
              <a:buChar char="•"/>
            </a:pPr>
            <a:r>
              <a:rPr lang="en-US" sz="1200" dirty="0" smtClean="0">
                <a:latin typeface="Corbel" panose="020B0503020204020204" pitchFamily="34" charset="0"/>
              </a:rPr>
              <a:t>High school </a:t>
            </a:r>
            <a:r>
              <a:rPr lang="en-US" sz="1200" dirty="0">
                <a:latin typeface="Corbel" panose="020B0503020204020204" pitchFamily="34" charset="0"/>
              </a:rPr>
              <a:t>d</a:t>
            </a:r>
            <a:r>
              <a:rPr lang="en-US" sz="1200" dirty="0" smtClean="0">
                <a:latin typeface="Corbel" panose="020B0503020204020204" pitchFamily="34" charset="0"/>
              </a:rPr>
              <a:t>iploma or higher number to high school diploma or higher rate over </a:t>
            </a:r>
            <a:r>
              <a:rPr lang="en-US" sz="1200" dirty="0" smtClean="0">
                <a:latin typeface="Corbel" panose="020B0503020204020204" pitchFamily="34" charset="0"/>
              </a:rPr>
              <a:t>population 19 years or old per community area</a:t>
            </a:r>
          </a:p>
          <a:p>
            <a:pPr marL="1200150" lvl="2" indent="-285750">
              <a:spcAft>
                <a:spcPts val="600"/>
              </a:spcAft>
              <a:buFont typeface="Arial" panose="020B0604020202020204" pitchFamily="34" charset="0"/>
              <a:buChar char="•"/>
            </a:pPr>
            <a:r>
              <a:rPr lang="en-US" sz="1200" dirty="0" smtClean="0">
                <a:latin typeface="Corbel" panose="020B0503020204020204" pitchFamily="34" charset="0"/>
              </a:rPr>
              <a:t>Bachelor’s degree or higher number to Bachelor’s degree or higher rate over population 19 years or old per community area</a:t>
            </a:r>
          </a:p>
          <a:p>
            <a:pPr marL="742950" lvl="1" indent="-285750">
              <a:spcAft>
                <a:spcPts val="600"/>
              </a:spcAft>
              <a:buFont typeface="Wingdings" panose="05000000000000000000" pitchFamily="2" charset="2"/>
              <a:buChar char="§"/>
            </a:pPr>
            <a:r>
              <a:rPr lang="en-US" sz="1200" dirty="0" smtClean="0">
                <a:latin typeface="Corbel" panose="020B0503020204020204" pitchFamily="34" charset="0"/>
              </a:rPr>
              <a:t>Make two factors less than 1.0 on par with other factors</a:t>
            </a:r>
          </a:p>
          <a:p>
            <a:pPr marL="1200150" lvl="2" indent="-285750">
              <a:spcAft>
                <a:spcPts val="600"/>
              </a:spcAft>
              <a:buFont typeface="Arial" panose="020B0604020202020204" pitchFamily="34" charset="0"/>
              <a:buChar char="•"/>
            </a:pPr>
            <a:r>
              <a:rPr lang="en-US" sz="1200" dirty="0" smtClean="0">
                <a:latin typeface="Corbel" panose="020B0503020204020204" pitchFamily="34" charset="0"/>
              </a:rPr>
              <a:t>Median age per community area divided by 100.0</a:t>
            </a:r>
          </a:p>
          <a:p>
            <a:pPr marL="1200150" lvl="2" indent="-285750">
              <a:spcAft>
                <a:spcPts val="600"/>
              </a:spcAft>
              <a:buFont typeface="Arial" panose="020B0604020202020204" pitchFamily="34" charset="0"/>
              <a:buChar char="•"/>
            </a:pPr>
            <a:r>
              <a:rPr lang="en-US" sz="1200" dirty="0" smtClean="0">
                <a:latin typeface="Corbel" panose="020B0503020204020204" pitchFamily="34" charset="0"/>
              </a:rPr>
              <a:t>Median income per community area divided by 200000.00</a:t>
            </a:r>
            <a:endParaRPr lang="en-US" sz="1200" dirty="0" smtClean="0">
              <a:latin typeface="Corbel" panose="020B0503020204020204" pitchFamily="34" charset="0"/>
            </a:endParaRPr>
          </a:p>
          <a:p>
            <a:pPr lvl="1"/>
            <a:endParaRPr lang="en-US" sz="1200" dirty="0">
              <a:latin typeface="Corbel" panose="020B0503020204020204" pitchFamily="34" charset="0"/>
            </a:endParaRPr>
          </a:p>
          <a:p>
            <a:pPr marL="285750" indent="-285750">
              <a:buFont typeface="Wingdings" panose="05000000000000000000" pitchFamily="2" charset="2"/>
              <a:buChar char="§"/>
            </a:pPr>
            <a:endParaRPr lang="en-US" dirty="0">
              <a:solidFill>
                <a:prstClr val="black"/>
              </a:solidFill>
            </a:endParaRPr>
          </a:p>
        </p:txBody>
      </p:sp>
    </p:spTree>
    <p:extLst>
      <p:ext uri="{BB962C8B-B14F-4D97-AF65-F5344CB8AC3E}">
        <p14:creationId xmlns:p14="http://schemas.microsoft.com/office/powerpoint/2010/main" val="115187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2856" y="1535143"/>
            <a:ext cx="2535382" cy="2743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850" y="1535143"/>
            <a:ext cx="2554014" cy="2743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654" y="1535143"/>
            <a:ext cx="2540536" cy="2743200"/>
          </a:xfrm>
          <a:prstGeom prst="rect">
            <a:avLst/>
          </a:prstGeom>
        </p:spPr>
      </p:pic>
      <p:cxnSp>
        <p:nvCxnSpPr>
          <p:cNvPr id="10" name="Straight Connector 9"/>
          <p:cNvCxnSpPr/>
          <p:nvPr/>
        </p:nvCxnSpPr>
        <p:spPr>
          <a:xfrm>
            <a:off x="2407288" y="978926"/>
            <a:ext cx="21586" cy="557427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78918" y="5424488"/>
            <a:ext cx="8612982" cy="646331"/>
          </a:xfrm>
          <a:prstGeom prst="rect">
            <a:avLst/>
          </a:prstGeom>
          <a:noFill/>
        </p:spPr>
        <p:txBody>
          <a:bodyPr wrap="square" rtlCol="0">
            <a:spAutoFit/>
          </a:bodyPr>
          <a:lstStyle/>
          <a:p>
            <a:r>
              <a:rPr lang="en-US" sz="900" dirty="0" smtClean="0">
                <a:latin typeface="Corbel" panose="020B0503020204020204" pitchFamily="34" charset="0"/>
              </a:rPr>
              <a:t>Notes:</a:t>
            </a:r>
          </a:p>
          <a:p>
            <a:endParaRPr lang="en-US" sz="900" dirty="0" smtClean="0">
              <a:latin typeface="Corbel" panose="020B0503020204020204" pitchFamily="34" charset="0"/>
            </a:endParaRPr>
          </a:p>
          <a:p>
            <a:pPr marL="228600" indent="-228600">
              <a:buAutoNum type="arabicPeriod"/>
            </a:pPr>
            <a:r>
              <a:rPr lang="en-US" sz="900" dirty="0" smtClean="0">
                <a:latin typeface="Corbel" panose="020B0503020204020204" pitchFamily="34" charset="0"/>
              </a:rPr>
              <a:t>In the data analysis, some factors may inter-dependent.</a:t>
            </a:r>
          </a:p>
          <a:p>
            <a:pPr marL="228600" indent="-228600">
              <a:buAutoNum type="arabicPeriod"/>
            </a:pPr>
            <a:r>
              <a:rPr lang="en-US" sz="900" dirty="0" smtClean="0">
                <a:latin typeface="Corbel" panose="020B0503020204020204" pitchFamily="34" charset="0"/>
              </a:rPr>
              <a:t>The Pearson correlation coefficients for some factors may be stronger if their logarithmic values are utilized.</a:t>
            </a:r>
            <a:endParaRPr lang="en-US" sz="900" dirty="0">
              <a:latin typeface="Corbel" panose="020B0503020204020204" pitchFamily="34" charset="0"/>
            </a:endParaRPr>
          </a:p>
        </p:txBody>
      </p:sp>
      <p:sp>
        <p:nvSpPr>
          <p:cNvPr id="12" name="TextBox 11"/>
          <p:cNvSpPr txBox="1"/>
          <p:nvPr/>
        </p:nvSpPr>
        <p:spPr>
          <a:xfrm>
            <a:off x="2438399" y="438144"/>
            <a:ext cx="8382001" cy="369332"/>
          </a:xfrm>
          <a:prstGeom prst="rect">
            <a:avLst/>
          </a:prstGeom>
          <a:noFill/>
        </p:spPr>
        <p:txBody>
          <a:bodyPr wrap="square" rtlCol="0">
            <a:spAutoFit/>
          </a:bodyPr>
          <a:lstStyle/>
          <a:p>
            <a:r>
              <a:rPr lang="en-US" b="1" dirty="0" smtClean="0">
                <a:latin typeface="Corbel" panose="020B0503020204020204" pitchFamily="34" charset="0"/>
              </a:rPr>
              <a:t>Crime Rate vs Individual Demographic Factor (I)</a:t>
            </a:r>
          </a:p>
        </p:txBody>
      </p:sp>
      <p:sp>
        <p:nvSpPr>
          <p:cNvPr id="13" name="TextBox 12"/>
          <p:cNvSpPr txBox="1"/>
          <p:nvPr/>
        </p:nvSpPr>
        <p:spPr>
          <a:xfrm>
            <a:off x="295275" y="1255925"/>
            <a:ext cx="2162175" cy="4924425"/>
          </a:xfrm>
          <a:prstGeom prst="rect">
            <a:avLst/>
          </a:prstGeom>
          <a:noFill/>
        </p:spPr>
        <p:txBody>
          <a:bodyPr wrap="square" rtlCol="0">
            <a:spAutoFit/>
          </a:bodyPr>
          <a:lstStyle/>
          <a:p>
            <a:r>
              <a:rPr lang="en-US" sz="1400" b="1" dirty="0" smtClean="0">
                <a:latin typeface="Corbel" panose="020B0503020204020204" pitchFamily="34" charset="0"/>
              </a:rPr>
              <a:t>Observations:</a:t>
            </a:r>
          </a:p>
          <a:p>
            <a:endParaRPr lang="en-US" sz="1200" dirty="0">
              <a:latin typeface="Corbel" panose="020B0503020204020204" pitchFamily="34" charset="0"/>
            </a:endParaRPr>
          </a:p>
          <a:p>
            <a:pPr marL="171450" indent="-171450">
              <a:buFont typeface="Arial" panose="020B0604020202020204" pitchFamily="34" charset="0"/>
              <a:buChar char="•"/>
            </a:pPr>
            <a:r>
              <a:rPr lang="en-US" sz="1200" dirty="0" smtClean="0">
                <a:latin typeface="Corbel" panose="020B0503020204020204" pitchFamily="34" charset="0"/>
              </a:rPr>
              <a:t>By reviewing the Crime Rate and a demographic factor independently, the Unemployment Rate has the strongest correlation with the Crime Rate. </a:t>
            </a:r>
          </a:p>
          <a:p>
            <a:pPr marL="171450" indent="-171450">
              <a:buFont typeface="Arial" panose="020B0604020202020204" pitchFamily="34" charset="0"/>
              <a:buChar char="•"/>
            </a:pPr>
            <a:endParaRPr lang="en-US" sz="1200" dirty="0">
              <a:latin typeface="Corbel" panose="020B0503020204020204" pitchFamily="34" charset="0"/>
            </a:endParaRPr>
          </a:p>
          <a:p>
            <a:pPr marL="171450" indent="-171450">
              <a:buFont typeface="Arial" panose="020B0604020202020204" pitchFamily="34" charset="0"/>
              <a:buChar char="•"/>
            </a:pPr>
            <a:r>
              <a:rPr lang="en-US" sz="1200" dirty="0" smtClean="0">
                <a:latin typeface="Corbel" panose="020B0503020204020204" pitchFamily="34" charset="0"/>
              </a:rPr>
              <a:t>The Unemployment Rate is the only factor having the positive correlations. The rest factors have a negative correlation with the Crime Rate for each Community Area. </a:t>
            </a:r>
          </a:p>
          <a:p>
            <a:pPr marL="171450" indent="-171450">
              <a:buFont typeface="Arial" panose="020B0604020202020204" pitchFamily="34" charset="0"/>
              <a:buChar char="•"/>
            </a:pPr>
            <a:endParaRPr lang="en-US" sz="1200" dirty="0">
              <a:latin typeface="Corbel" panose="020B0503020204020204" pitchFamily="34" charset="0"/>
            </a:endParaRPr>
          </a:p>
          <a:p>
            <a:pPr marL="171450" indent="-171450">
              <a:buFont typeface="Arial" panose="020B0604020202020204" pitchFamily="34" charset="0"/>
              <a:buChar char="•"/>
            </a:pPr>
            <a:r>
              <a:rPr lang="en-US" sz="1200" dirty="0" smtClean="0">
                <a:latin typeface="Corbel" panose="020B0503020204020204" pitchFamily="34" charset="0"/>
              </a:rPr>
              <a:t>With this analysis, it seems that reducing unemployment rate is the most effective way to lower the crime for a community area.</a:t>
            </a:r>
          </a:p>
          <a:p>
            <a:endParaRPr lang="en-US" sz="1200" dirty="0" smtClean="0"/>
          </a:p>
          <a:p>
            <a:endParaRPr lang="en-US" sz="1200" dirty="0" smtClean="0"/>
          </a:p>
          <a:p>
            <a:endParaRPr lang="en-US" sz="1200" dirty="0"/>
          </a:p>
        </p:txBody>
      </p:sp>
    </p:spTree>
    <p:extLst>
      <p:ext uri="{BB962C8B-B14F-4D97-AF65-F5344CB8AC3E}">
        <p14:creationId xmlns:p14="http://schemas.microsoft.com/office/powerpoint/2010/main" val="26298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2407288" y="978926"/>
            <a:ext cx="21586" cy="55742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38399" y="438144"/>
            <a:ext cx="8382001" cy="369332"/>
          </a:xfrm>
          <a:prstGeom prst="rect">
            <a:avLst/>
          </a:prstGeom>
          <a:noFill/>
        </p:spPr>
        <p:txBody>
          <a:bodyPr wrap="square" rtlCol="0">
            <a:spAutoFit/>
          </a:bodyPr>
          <a:lstStyle/>
          <a:p>
            <a:r>
              <a:rPr lang="en-US" b="1" dirty="0">
                <a:solidFill>
                  <a:prstClr val="black"/>
                </a:solidFill>
                <a:latin typeface="Corbel" panose="020B0503020204020204" pitchFamily="34" charset="0"/>
              </a:rPr>
              <a:t>Crime Rate vs </a:t>
            </a:r>
            <a:r>
              <a:rPr lang="en-US" b="1" dirty="0" smtClean="0">
                <a:solidFill>
                  <a:prstClr val="black"/>
                </a:solidFill>
                <a:latin typeface="Corbel" panose="020B0503020204020204" pitchFamily="34" charset="0"/>
              </a:rPr>
              <a:t>Individual Demographic Factor </a:t>
            </a:r>
            <a:r>
              <a:rPr lang="en-US" b="1" dirty="0">
                <a:solidFill>
                  <a:prstClr val="black"/>
                </a:solidFill>
                <a:latin typeface="Corbel" panose="020B0503020204020204" pitchFamily="34" charset="0"/>
              </a:rPr>
              <a:t>(</a:t>
            </a:r>
            <a:r>
              <a:rPr lang="en-US" b="1" dirty="0" smtClean="0">
                <a:solidFill>
                  <a:prstClr val="black"/>
                </a:solidFill>
                <a:latin typeface="Corbel" panose="020B0503020204020204" pitchFamily="34" charset="0"/>
              </a:rPr>
              <a:t>II)</a:t>
            </a:r>
            <a:endParaRPr lang="en-US" b="1" dirty="0">
              <a:solidFill>
                <a:prstClr val="black"/>
              </a:solidFill>
              <a:latin typeface="Corbel" panose="020B0503020204020204" pitchFamily="34" charset="0"/>
            </a:endParaRPr>
          </a:p>
        </p:txBody>
      </p:sp>
      <p:sp>
        <p:nvSpPr>
          <p:cNvPr id="13" name="TextBox 12"/>
          <p:cNvSpPr txBox="1"/>
          <p:nvPr/>
        </p:nvSpPr>
        <p:spPr>
          <a:xfrm>
            <a:off x="295275" y="1255925"/>
            <a:ext cx="2162175" cy="4001095"/>
          </a:xfrm>
          <a:prstGeom prst="rect">
            <a:avLst/>
          </a:prstGeom>
          <a:noFill/>
        </p:spPr>
        <p:txBody>
          <a:bodyPr wrap="square" rtlCol="0">
            <a:spAutoFit/>
          </a:bodyPr>
          <a:lstStyle/>
          <a:p>
            <a:r>
              <a:rPr lang="en-US" sz="1400" b="1" dirty="0">
                <a:solidFill>
                  <a:prstClr val="black"/>
                </a:solidFill>
                <a:latin typeface="Corbel" panose="020B0503020204020204" pitchFamily="34" charset="0"/>
              </a:rPr>
              <a:t>Observations:</a:t>
            </a:r>
          </a:p>
          <a:p>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Median Income for a community area seems to play a quite important role for its Median Income. </a:t>
            </a: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High School Diploma or Higher Rate has slightly negative relationship with the Crime Rate for a community area.</a:t>
            </a:r>
            <a:endParaRPr lang="en-US" sz="1200" dirty="0">
              <a:solidFill>
                <a:prstClr val="black"/>
              </a:solidFill>
              <a:latin typeface="Corbel" panose="020B0503020204020204" pitchFamily="34" charset="0"/>
            </a:endParaRPr>
          </a:p>
          <a:p>
            <a:endParaRPr lang="en-US" sz="1200" dirty="0" smtClean="0">
              <a:solidFill>
                <a:prstClr val="black"/>
              </a:solidFill>
            </a:endParaRPr>
          </a:p>
          <a:p>
            <a:pPr marL="171450" indent="-171450">
              <a:buFont typeface="Arial" panose="020B0604020202020204" pitchFamily="34" charset="0"/>
              <a:buChar char="•"/>
            </a:pPr>
            <a:r>
              <a:rPr lang="en-US" sz="1200" dirty="0">
                <a:solidFill>
                  <a:prstClr val="black"/>
                </a:solidFill>
                <a:latin typeface="Corbel" panose="020B0503020204020204" pitchFamily="34" charset="0"/>
              </a:rPr>
              <a:t>With this analysis, it seems that reducing unemployment rate is the most effective way to lower the crime for a community area.</a:t>
            </a:r>
          </a:p>
          <a:p>
            <a:endParaRPr lang="en-US" sz="1200" dirty="0">
              <a:solidFill>
                <a:prstClr val="black"/>
              </a:solidFill>
            </a:endParaRPr>
          </a:p>
          <a:p>
            <a:endParaRPr lang="en-US" sz="1200" dirty="0">
              <a:solidFill>
                <a:prstClr val="black"/>
              </a:solidFill>
            </a:endParaRPr>
          </a:p>
        </p:txBody>
      </p:sp>
      <p:pic>
        <p:nvPicPr>
          <p:cNvPr id="3" name="Picture 2"/>
          <p:cNvPicPr>
            <a:picLocks noChangeAspect="1"/>
          </p:cNvPicPr>
          <p:nvPr/>
        </p:nvPicPr>
        <p:blipFill>
          <a:blip r:embed="rId2"/>
          <a:stretch>
            <a:fillRect/>
          </a:stretch>
        </p:blipFill>
        <p:spPr>
          <a:xfrm>
            <a:off x="5884859" y="1488221"/>
            <a:ext cx="2548349" cy="2743438"/>
          </a:xfrm>
          <a:prstGeom prst="rect">
            <a:avLst/>
          </a:prstGeom>
        </p:spPr>
      </p:pic>
      <p:pic>
        <p:nvPicPr>
          <p:cNvPr id="4" name="Picture 3"/>
          <p:cNvPicPr>
            <a:picLocks noChangeAspect="1"/>
          </p:cNvPicPr>
          <p:nvPr/>
        </p:nvPicPr>
        <p:blipFill>
          <a:blip r:embed="rId3"/>
          <a:stretch>
            <a:fillRect/>
          </a:stretch>
        </p:blipFill>
        <p:spPr>
          <a:xfrm>
            <a:off x="8930148" y="1488221"/>
            <a:ext cx="2548349" cy="2743438"/>
          </a:xfrm>
          <a:prstGeom prst="rect">
            <a:avLst/>
          </a:prstGeom>
        </p:spPr>
      </p:pic>
      <p:sp>
        <p:nvSpPr>
          <p:cNvPr id="14" name="TextBox 13"/>
          <p:cNvSpPr txBox="1"/>
          <p:nvPr/>
        </p:nvSpPr>
        <p:spPr>
          <a:xfrm>
            <a:off x="2778918" y="5424488"/>
            <a:ext cx="8612982" cy="646331"/>
          </a:xfrm>
          <a:prstGeom prst="rect">
            <a:avLst/>
          </a:prstGeom>
          <a:noFill/>
        </p:spPr>
        <p:txBody>
          <a:bodyPr wrap="square" rtlCol="0">
            <a:spAutoFit/>
          </a:bodyPr>
          <a:lstStyle/>
          <a:p>
            <a:r>
              <a:rPr lang="en-US" sz="900" dirty="0" smtClean="0">
                <a:latin typeface="Corbel" panose="020B0503020204020204" pitchFamily="34" charset="0"/>
              </a:rPr>
              <a:t>Notes:</a:t>
            </a:r>
          </a:p>
          <a:p>
            <a:endParaRPr lang="en-US" sz="900" dirty="0" smtClean="0">
              <a:latin typeface="Corbel" panose="020B0503020204020204" pitchFamily="34" charset="0"/>
            </a:endParaRPr>
          </a:p>
          <a:p>
            <a:pPr marL="228600" indent="-228600">
              <a:buAutoNum type="arabicPeriod"/>
            </a:pPr>
            <a:r>
              <a:rPr lang="en-US" sz="900" dirty="0" smtClean="0">
                <a:latin typeface="Corbel" panose="020B0503020204020204" pitchFamily="34" charset="0"/>
              </a:rPr>
              <a:t>In the data analysis, some factors may inter-dependent.</a:t>
            </a:r>
          </a:p>
          <a:p>
            <a:pPr marL="228600" indent="-228600">
              <a:buAutoNum type="arabicPeriod"/>
            </a:pPr>
            <a:r>
              <a:rPr lang="en-US" sz="900" dirty="0" smtClean="0">
                <a:latin typeface="Corbel" panose="020B0503020204020204" pitchFamily="34" charset="0"/>
              </a:rPr>
              <a:t>The Pearson correlation coefficients for some factors may be stronger if their logarithmic values are utilized.</a:t>
            </a:r>
            <a:endParaRPr lang="en-US" sz="900" dirty="0">
              <a:latin typeface="Corbel" panose="020B0503020204020204" pitchFamily="34"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0376" y="1488340"/>
            <a:ext cx="2488019" cy="2743200"/>
          </a:xfrm>
          <a:prstGeom prst="rect">
            <a:avLst/>
          </a:prstGeom>
        </p:spPr>
      </p:pic>
    </p:spTree>
    <p:extLst>
      <p:ext uri="{BB962C8B-B14F-4D97-AF65-F5344CB8AC3E}">
        <p14:creationId xmlns:p14="http://schemas.microsoft.com/office/powerpoint/2010/main" val="203262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2407288" y="978926"/>
            <a:ext cx="21586" cy="557427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78918" y="5422392"/>
            <a:ext cx="8612982" cy="646331"/>
          </a:xfrm>
          <a:prstGeom prst="rect">
            <a:avLst/>
          </a:prstGeom>
          <a:noFill/>
        </p:spPr>
        <p:txBody>
          <a:bodyPr wrap="square" rtlCol="0">
            <a:spAutoFit/>
          </a:bodyPr>
          <a:lstStyle/>
          <a:p>
            <a:r>
              <a:rPr lang="en-US" sz="900" dirty="0">
                <a:solidFill>
                  <a:prstClr val="black"/>
                </a:solidFill>
                <a:latin typeface="Corbel" panose="020B0503020204020204" pitchFamily="34" charset="0"/>
              </a:rPr>
              <a:t>Notes:</a:t>
            </a:r>
          </a:p>
          <a:p>
            <a:pPr marL="228600" indent="-228600">
              <a:buAutoNum type="arabicPeriod"/>
            </a:pPr>
            <a:r>
              <a:rPr lang="en-US" sz="900" dirty="0" smtClean="0">
                <a:solidFill>
                  <a:prstClr val="black"/>
                </a:solidFill>
                <a:latin typeface="Corbel" panose="020B0503020204020204" pitchFamily="34" charset="0"/>
              </a:rPr>
              <a:t>Both LinearRegression and Ridge regression are utilized. The latter yields better results, which is the reason here that the results from Ridge regression are presented here.</a:t>
            </a:r>
          </a:p>
          <a:p>
            <a:pPr marL="228600" indent="-228600">
              <a:buAutoNum type="arabicPeriod"/>
            </a:pPr>
            <a:r>
              <a:rPr lang="en-US" sz="900" dirty="0" smtClean="0">
                <a:solidFill>
                  <a:prstClr val="black"/>
                </a:solidFill>
                <a:latin typeface="Corbel" panose="020B0503020204020204" pitchFamily="34" charset="0"/>
              </a:rPr>
              <a:t>5-fold cross validation is performed for the regression. </a:t>
            </a:r>
          </a:p>
          <a:p>
            <a:pPr marL="228600" indent="-228600">
              <a:buAutoNum type="arabicPeriod"/>
            </a:pPr>
            <a:r>
              <a:rPr lang="en-US" sz="900" dirty="0" smtClean="0">
                <a:solidFill>
                  <a:prstClr val="black"/>
                </a:solidFill>
                <a:latin typeface="Corbel" panose="020B0503020204020204" pitchFamily="34" charset="0"/>
              </a:rPr>
              <a:t>The 77 community area data is split into two sets: one for training and one for test. From the above, the predicated crime rate based on the test data set performs well.</a:t>
            </a:r>
            <a:endParaRPr lang="en-US" sz="900" dirty="0">
              <a:solidFill>
                <a:prstClr val="black"/>
              </a:solidFill>
              <a:latin typeface="Corbel" panose="020B0503020204020204" pitchFamily="34" charset="0"/>
            </a:endParaRPr>
          </a:p>
        </p:txBody>
      </p:sp>
      <p:sp>
        <p:nvSpPr>
          <p:cNvPr id="12" name="TextBox 11"/>
          <p:cNvSpPr txBox="1"/>
          <p:nvPr/>
        </p:nvSpPr>
        <p:spPr>
          <a:xfrm>
            <a:off x="2438399" y="438144"/>
            <a:ext cx="8382001" cy="369332"/>
          </a:xfrm>
          <a:prstGeom prst="rect">
            <a:avLst/>
          </a:prstGeom>
          <a:noFill/>
        </p:spPr>
        <p:txBody>
          <a:bodyPr wrap="square" rtlCol="0">
            <a:spAutoFit/>
          </a:bodyPr>
          <a:lstStyle/>
          <a:p>
            <a:r>
              <a:rPr lang="en-US" b="1" dirty="0">
                <a:solidFill>
                  <a:prstClr val="black"/>
                </a:solidFill>
                <a:latin typeface="Corbel" panose="020B0503020204020204" pitchFamily="34" charset="0"/>
              </a:rPr>
              <a:t>Crime Rate vs </a:t>
            </a:r>
            <a:r>
              <a:rPr lang="en-US" b="1" dirty="0" smtClean="0">
                <a:solidFill>
                  <a:prstClr val="black"/>
                </a:solidFill>
                <a:latin typeface="Corbel" panose="020B0503020204020204" pitchFamily="34" charset="0"/>
              </a:rPr>
              <a:t>All of Demographic Factors</a:t>
            </a:r>
            <a:endParaRPr lang="en-US" b="1" dirty="0">
              <a:solidFill>
                <a:prstClr val="black"/>
              </a:solidFill>
              <a:latin typeface="Corbel" panose="020B0503020204020204" pitchFamily="34" charset="0"/>
            </a:endParaRPr>
          </a:p>
        </p:txBody>
      </p:sp>
      <p:sp>
        <p:nvSpPr>
          <p:cNvPr id="13" name="TextBox 12"/>
          <p:cNvSpPr txBox="1"/>
          <p:nvPr/>
        </p:nvSpPr>
        <p:spPr>
          <a:xfrm>
            <a:off x="295275" y="1255925"/>
            <a:ext cx="2162175" cy="4370427"/>
          </a:xfrm>
          <a:prstGeom prst="rect">
            <a:avLst/>
          </a:prstGeom>
          <a:noFill/>
        </p:spPr>
        <p:txBody>
          <a:bodyPr wrap="square" rtlCol="0">
            <a:spAutoFit/>
          </a:bodyPr>
          <a:lstStyle/>
          <a:p>
            <a:r>
              <a:rPr lang="en-US" sz="1400" b="1" dirty="0">
                <a:solidFill>
                  <a:prstClr val="black"/>
                </a:solidFill>
                <a:latin typeface="Corbel" panose="020B0503020204020204" pitchFamily="34" charset="0"/>
              </a:rPr>
              <a:t>Observations:</a:t>
            </a:r>
          </a:p>
          <a:p>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The estimated coefficients in the table and the graphs are produced through Ridge regression.</a:t>
            </a: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The model for predicting the Crime Rate by using all of six demographic factors works well. There is a small number of outliers.</a:t>
            </a: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Based on the coefficients, the Unemployment Rate plays an very import role in the Crime Rate. Please note that these factors have different average values and variances.</a:t>
            </a:r>
            <a:endParaRPr lang="en-US" sz="1200" dirty="0">
              <a:solidFill>
                <a:prstClr val="black"/>
              </a:solidFill>
              <a:latin typeface="Corbel" panose="020B0503020204020204" pitchFamily="34" charset="0"/>
            </a:endParaRPr>
          </a:p>
          <a:p>
            <a:endParaRPr lang="en-US" sz="1200" dirty="0">
              <a:solidFill>
                <a:prstClr val="black"/>
              </a:solidFill>
            </a:endParaRPr>
          </a:p>
          <a:p>
            <a:endParaRPr lang="en-US" sz="1200" dirty="0">
              <a:solidFill>
                <a:prstClr val="black"/>
              </a:solidFill>
            </a:endParaRPr>
          </a:p>
          <a:p>
            <a:endParaRPr lang="en-US" sz="1200" dirty="0">
              <a:solidFill>
                <a:prstClr val="black"/>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1734" y="1562100"/>
            <a:ext cx="2743200" cy="188764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601" y="1568325"/>
            <a:ext cx="2743200" cy="196043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233300933"/>
              </p:ext>
            </p:extLst>
          </p:nvPr>
        </p:nvGraphicFramePr>
        <p:xfrm>
          <a:off x="2565400" y="1605491"/>
          <a:ext cx="3054350" cy="2018696"/>
        </p:xfrm>
        <a:graphic>
          <a:graphicData uri="http://schemas.openxmlformats.org/drawingml/2006/table">
            <a:tbl>
              <a:tblPr firstRow="1" bandRow="1">
                <a:tableStyleId>{5C22544A-7EE6-4342-B048-85BDC9FD1C3A}</a:tableStyleId>
              </a:tblPr>
              <a:tblGrid>
                <a:gridCol w="1527175"/>
                <a:gridCol w="1527175"/>
              </a:tblGrid>
              <a:tr h="252337">
                <a:tc>
                  <a:txBody>
                    <a:bodyPr/>
                    <a:lstStyle/>
                    <a:p>
                      <a:pPr algn="ctr"/>
                      <a:r>
                        <a:rPr lang="en-US" sz="800" dirty="0" smtClean="0">
                          <a:latin typeface="Corbel" panose="020B0503020204020204" pitchFamily="34" charset="0"/>
                        </a:rPr>
                        <a:t>Factors</a:t>
                      </a:r>
                      <a:endParaRPr lang="en-US" sz="800" dirty="0">
                        <a:latin typeface="Corbel" panose="020B0503020204020204" pitchFamily="34" charset="0"/>
                      </a:endParaRPr>
                    </a:p>
                  </a:txBody>
                  <a:tcPr anchor="ctr"/>
                </a:tc>
                <a:tc>
                  <a:txBody>
                    <a:bodyPr/>
                    <a:lstStyle/>
                    <a:p>
                      <a:pPr algn="ctr"/>
                      <a:r>
                        <a:rPr lang="en-US" sz="800" dirty="0" smtClean="0">
                          <a:latin typeface="Corbel" panose="020B0503020204020204" pitchFamily="34" charset="0"/>
                        </a:rPr>
                        <a:t>Estimated</a:t>
                      </a:r>
                      <a:r>
                        <a:rPr lang="en-US" sz="800" baseline="0" dirty="0" smtClean="0">
                          <a:latin typeface="Corbel" panose="020B0503020204020204" pitchFamily="34" charset="0"/>
                        </a:rPr>
                        <a:t> Coefficient</a:t>
                      </a:r>
                      <a:endParaRPr lang="en-US" sz="800" dirty="0">
                        <a:latin typeface="Corbel" panose="020B0503020204020204" pitchFamily="34" charset="0"/>
                      </a:endParaRPr>
                    </a:p>
                  </a:txBody>
                  <a:tcPr anchor="ctr"/>
                </a:tc>
              </a:tr>
              <a:tr h="252337">
                <a:tc>
                  <a:txBody>
                    <a:bodyPr/>
                    <a:lstStyle/>
                    <a:p>
                      <a:pPr algn="r" fontAlgn="ctr"/>
                      <a:r>
                        <a:rPr lang="en-US" sz="800" dirty="0" smtClean="0">
                          <a:effectLst/>
                          <a:latin typeface="Corbel" panose="020B0503020204020204" pitchFamily="34" charset="0"/>
                        </a:rPr>
                        <a:t>(Intercept)</a:t>
                      </a:r>
                      <a:endParaRPr lang="en-US" sz="800" dirty="0">
                        <a:effectLst/>
                        <a:latin typeface="Corbel" panose="020B0503020204020204" pitchFamily="34" charset="0"/>
                      </a:endParaRPr>
                    </a:p>
                  </a:txBody>
                  <a:tcPr marL="57150" marR="57150" marT="57150" marB="57150" anchor="ctr"/>
                </a:tc>
                <a:tc>
                  <a:txBody>
                    <a:bodyPr/>
                    <a:lstStyle/>
                    <a:p>
                      <a:pPr marL="0" algn="r" defTabSz="914400" rtl="0" eaLnBrk="1" fontAlgn="ctr" latinLnBrk="0" hangingPunct="1"/>
                      <a:r>
                        <a:rPr lang="en-US" sz="800" kern="1200" dirty="0" smtClean="0">
                          <a:solidFill>
                            <a:schemeClr val="dk1"/>
                          </a:solidFill>
                          <a:effectLst/>
                          <a:latin typeface="Corbel" panose="020B0503020204020204" pitchFamily="34" charset="0"/>
                          <a:ea typeface="+mn-ea"/>
                          <a:cs typeface="+mn-cs"/>
                        </a:rPr>
                        <a:t>-0.054676</a:t>
                      </a:r>
                      <a:endParaRPr lang="en-US" sz="800" kern="1200" dirty="0">
                        <a:solidFill>
                          <a:schemeClr val="dk1"/>
                        </a:solidFill>
                        <a:effectLst/>
                        <a:latin typeface="Corbel" panose="020B0503020204020204" pitchFamily="34" charset="0"/>
                        <a:ea typeface="+mn-ea"/>
                        <a:cs typeface="+mn-cs"/>
                      </a:endParaRPr>
                    </a:p>
                  </a:txBody>
                  <a:tcPr marL="57150" marR="57150" marT="57150" marB="57150" anchor="ctr"/>
                </a:tc>
              </a:tr>
              <a:tr h="252337">
                <a:tc>
                  <a:txBody>
                    <a:bodyPr/>
                    <a:lstStyle/>
                    <a:p>
                      <a:pPr algn="r" fontAlgn="ctr"/>
                      <a:r>
                        <a:rPr lang="en-US" sz="800" dirty="0">
                          <a:effectLst/>
                          <a:latin typeface="Corbel" panose="020B0503020204020204" pitchFamily="34" charset="0"/>
                        </a:rPr>
                        <a:t>HS_RATE</a:t>
                      </a:r>
                    </a:p>
                  </a:txBody>
                  <a:tcPr marL="57150" marR="57150" marT="57150" marB="57150" anchor="ctr"/>
                </a:tc>
                <a:tc>
                  <a:txBody>
                    <a:bodyPr/>
                    <a:lstStyle/>
                    <a:p>
                      <a:pPr algn="r" fontAlgn="ctr"/>
                      <a:r>
                        <a:rPr lang="en-US" sz="800" dirty="0">
                          <a:effectLst/>
                          <a:latin typeface="Corbel" panose="020B0503020204020204" pitchFamily="34" charset="0"/>
                        </a:rPr>
                        <a:t>0.297241</a:t>
                      </a:r>
                    </a:p>
                  </a:txBody>
                  <a:tcPr marL="57150" marR="57150" marT="57150" marB="57150" anchor="ctr"/>
                </a:tc>
              </a:tr>
              <a:tr h="252337">
                <a:tc>
                  <a:txBody>
                    <a:bodyPr/>
                    <a:lstStyle/>
                    <a:p>
                      <a:pPr algn="r" fontAlgn="ctr"/>
                      <a:r>
                        <a:rPr lang="en-US" sz="800" dirty="0">
                          <a:effectLst/>
                          <a:latin typeface="Corbel" panose="020B0503020204020204" pitchFamily="34" charset="0"/>
                        </a:rPr>
                        <a:t>BACH_RATE</a:t>
                      </a:r>
                    </a:p>
                  </a:txBody>
                  <a:tcPr marL="57150" marR="57150" marT="57150" marB="57150" anchor="ctr"/>
                </a:tc>
                <a:tc>
                  <a:txBody>
                    <a:bodyPr/>
                    <a:lstStyle/>
                    <a:p>
                      <a:pPr algn="r" fontAlgn="ctr"/>
                      <a:r>
                        <a:rPr lang="en-US" sz="800" dirty="0">
                          <a:effectLst/>
                          <a:latin typeface="Corbel" panose="020B0503020204020204" pitchFamily="34" charset="0"/>
                        </a:rPr>
                        <a:t>-0.338422</a:t>
                      </a:r>
                    </a:p>
                  </a:txBody>
                  <a:tcPr marL="57150" marR="57150" marT="57150" marB="57150" anchor="ctr"/>
                </a:tc>
              </a:tr>
              <a:tr h="252337">
                <a:tc>
                  <a:txBody>
                    <a:bodyPr/>
                    <a:lstStyle/>
                    <a:p>
                      <a:pPr algn="r" fontAlgn="ctr"/>
                      <a:r>
                        <a:rPr lang="en-US" sz="800" dirty="0">
                          <a:effectLst/>
                          <a:latin typeface="Corbel" panose="020B0503020204020204" pitchFamily="34" charset="0"/>
                        </a:rPr>
                        <a:t>UNEMP_RATE</a:t>
                      </a:r>
                    </a:p>
                  </a:txBody>
                  <a:tcPr marL="57150" marR="57150" marT="57150" marB="57150" anchor="ctr"/>
                </a:tc>
                <a:tc>
                  <a:txBody>
                    <a:bodyPr/>
                    <a:lstStyle/>
                    <a:p>
                      <a:pPr algn="r" fontAlgn="ctr"/>
                      <a:r>
                        <a:rPr lang="en-US" sz="800" dirty="0">
                          <a:effectLst/>
                          <a:latin typeface="Corbel" panose="020B0503020204020204" pitchFamily="34" charset="0"/>
                        </a:rPr>
                        <a:t>0.828602</a:t>
                      </a:r>
                    </a:p>
                  </a:txBody>
                  <a:tcPr marL="57150" marR="57150" marT="57150" marB="57150" anchor="ctr"/>
                </a:tc>
              </a:tr>
              <a:tr h="252337">
                <a:tc>
                  <a:txBody>
                    <a:bodyPr/>
                    <a:lstStyle/>
                    <a:p>
                      <a:pPr algn="r" fontAlgn="ctr"/>
                      <a:r>
                        <a:rPr lang="en-US" sz="800" dirty="0">
                          <a:effectLst/>
                          <a:latin typeface="Corbel" panose="020B0503020204020204" pitchFamily="34" charset="0"/>
                        </a:rPr>
                        <a:t>OWN_OCC_HU_RATE</a:t>
                      </a:r>
                    </a:p>
                  </a:txBody>
                  <a:tcPr marL="57150" marR="57150" marT="57150" marB="57150" anchor="ctr"/>
                </a:tc>
                <a:tc>
                  <a:txBody>
                    <a:bodyPr/>
                    <a:lstStyle/>
                    <a:p>
                      <a:pPr algn="r" fontAlgn="ctr"/>
                      <a:r>
                        <a:rPr lang="en-US" sz="800" dirty="0">
                          <a:effectLst/>
                          <a:latin typeface="Corbel" panose="020B0503020204020204" pitchFamily="34" charset="0"/>
                        </a:rPr>
                        <a:t>-0.396490</a:t>
                      </a:r>
                    </a:p>
                  </a:txBody>
                  <a:tcPr marL="57150" marR="57150" marT="57150" marB="57150" anchor="ctr"/>
                </a:tc>
              </a:tr>
              <a:tr h="252337">
                <a:tc>
                  <a:txBody>
                    <a:bodyPr/>
                    <a:lstStyle/>
                    <a:p>
                      <a:pPr algn="r" fontAlgn="ctr"/>
                      <a:r>
                        <a:rPr lang="en-US" sz="800" dirty="0">
                          <a:effectLst/>
                          <a:latin typeface="Corbel" panose="020B0503020204020204" pitchFamily="34" charset="0"/>
                        </a:rPr>
                        <a:t>MED_AGE_N</a:t>
                      </a:r>
                    </a:p>
                  </a:txBody>
                  <a:tcPr marL="57150" marR="57150" marT="57150" marB="57150" anchor="ctr"/>
                </a:tc>
                <a:tc>
                  <a:txBody>
                    <a:bodyPr/>
                    <a:lstStyle/>
                    <a:p>
                      <a:pPr algn="r" fontAlgn="ctr"/>
                      <a:r>
                        <a:rPr lang="en-US" sz="800" dirty="0">
                          <a:effectLst/>
                          <a:latin typeface="Corbel" panose="020B0503020204020204" pitchFamily="34" charset="0"/>
                        </a:rPr>
                        <a:t>-0.035262</a:t>
                      </a:r>
                    </a:p>
                  </a:txBody>
                  <a:tcPr marL="57150" marR="57150" marT="57150" marB="57150" anchor="ctr"/>
                </a:tc>
              </a:tr>
              <a:tr h="252337">
                <a:tc>
                  <a:txBody>
                    <a:bodyPr/>
                    <a:lstStyle/>
                    <a:p>
                      <a:pPr algn="r" fontAlgn="ctr"/>
                      <a:r>
                        <a:rPr lang="en-US" sz="800" dirty="0">
                          <a:effectLst/>
                          <a:latin typeface="Corbel" panose="020B0503020204020204" pitchFamily="34" charset="0"/>
                        </a:rPr>
                        <a:t>MEDINC_N</a:t>
                      </a:r>
                    </a:p>
                  </a:txBody>
                  <a:tcPr marL="57150" marR="57150" marT="57150" marB="57150" anchor="ctr"/>
                </a:tc>
                <a:tc>
                  <a:txBody>
                    <a:bodyPr/>
                    <a:lstStyle/>
                    <a:p>
                      <a:pPr algn="r" fontAlgn="ctr"/>
                      <a:r>
                        <a:rPr lang="en-US" sz="800" dirty="0">
                          <a:effectLst/>
                          <a:latin typeface="Corbel" panose="020B0503020204020204" pitchFamily="34" charset="0"/>
                        </a:rPr>
                        <a:t>0.558467</a:t>
                      </a:r>
                    </a:p>
                  </a:txBody>
                  <a:tcPr marL="57150" marR="57150" marT="57150" marB="57150" anchor="ctr"/>
                </a:tc>
              </a:tr>
            </a:tbl>
          </a:graphicData>
        </a:graphic>
      </p:graphicFrame>
    </p:spTree>
    <p:extLst>
      <p:ext uri="{BB962C8B-B14F-4D97-AF65-F5344CB8AC3E}">
        <p14:creationId xmlns:p14="http://schemas.microsoft.com/office/powerpoint/2010/main" val="367113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2407288" y="978926"/>
            <a:ext cx="21586" cy="557427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78918" y="5422392"/>
            <a:ext cx="8612982" cy="400110"/>
          </a:xfrm>
          <a:prstGeom prst="rect">
            <a:avLst/>
          </a:prstGeom>
          <a:noFill/>
        </p:spPr>
        <p:txBody>
          <a:bodyPr wrap="square" rtlCol="0">
            <a:spAutoFit/>
          </a:bodyPr>
          <a:lstStyle/>
          <a:p>
            <a:r>
              <a:rPr lang="en-US" sz="1000" dirty="0">
                <a:solidFill>
                  <a:prstClr val="black"/>
                </a:solidFill>
                <a:latin typeface="Corbel" panose="020B0503020204020204" pitchFamily="34" charset="0"/>
              </a:rPr>
              <a:t>Notes:</a:t>
            </a:r>
          </a:p>
          <a:p>
            <a:r>
              <a:rPr lang="en-US" sz="1000" dirty="0" smtClean="0">
                <a:solidFill>
                  <a:prstClr val="black"/>
                </a:solidFill>
                <a:latin typeface="Corbel" panose="020B0503020204020204" pitchFamily="34" charset="0"/>
              </a:rPr>
              <a:t>1 . Lasso regression is utilized. The normalize is set to True for the training. </a:t>
            </a:r>
          </a:p>
        </p:txBody>
      </p:sp>
      <p:sp>
        <p:nvSpPr>
          <p:cNvPr id="12" name="TextBox 11"/>
          <p:cNvSpPr txBox="1"/>
          <p:nvPr/>
        </p:nvSpPr>
        <p:spPr>
          <a:xfrm>
            <a:off x="2438399" y="438144"/>
            <a:ext cx="8382001" cy="369332"/>
          </a:xfrm>
          <a:prstGeom prst="rect">
            <a:avLst/>
          </a:prstGeom>
          <a:noFill/>
        </p:spPr>
        <p:txBody>
          <a:bodyPr wrap="square" rtlCol="0">
            <a:spAutoFit/>
          </a:bodyPr>
          <a:lstStyle/>
          <a:p>
            <a:r>
              <a:rPr lang="en-US" b="1" dirty="0">
                <a:solidFill>
                  <a:prstClr val="black"/>
                </a:solidFill>
                <a:latin typeface="Corbel" panose="020B0503020204020204" pitchFamily="34" charset="0"/>
              </a:rPr>
              <a:t>Crime Rate vs </a:t>
            </a:r>
            <a:r>
              <a:rPr lang="en-US" b="1" dirty="0" smtClean="0">
                <a:solidFill>
                  <a:prstClr val="black"/>
                </a:solidFill>
                <a:latin typeface="Corbel" panose="020B0503020204020204" pitchFamily="34" charset="0"/>
              </a:rPr>
              <a:t>Dominant Factors</a:t>
            </a:r>
            <a:endParaRPr lang="en-US" b="1" dirty="0">
              <a:solidFill>
                <a:prstClr val="black"/>
              </a:solidFill>
              <a:latin typeface="Corbel" panose="020B0503020204020204" pitchFamily="34" charset="0"/>
            </a:endParaRPr>
          </a:p>
        </p:txBody>
      </p:sp>
      <p:sp>
        <p:nvSpPr>
          <p:cNvPr id="13" name="TextBox 12"/>
          <p:cNvSpPr txBox="1"/>
          <p:nvPr/>
        </p:nvSpPr>
        <p:spPr>
          <a:xfrm>
            <a:off x="295275" y="1255925"/>
            <a:ext cx="2162175" cy="4739759"/>
          </a:xfrm>
          <a:prstGeom prst="rect">
            <a:avLst/>
          </a:prstGeom>
          <a:noFill/>
        </p:spPr>
        <p:txBody>
          <a:bodyPr wrap="square" rtlCol="0">
            <a:spAutoFit/>
          </a:bodyPr>
          <a:lstStyle/>
          <a:p>
            <a:r>
              <a:rPr lang="en-US" sz="1400" b="1" dirty="0">
                <a:solidFill>
                  <a:prstClr val="black"/>
                </a:solidFill>
                <a:latin typeface="Corbel" panose="020B0503020204020204" pitchFamily="34" charset="0"/>
              </a:rPr>
              <a:t>Observations:</a:t>
            </a:r>
          </a:p>
          <a:p>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The purpose here is to select dominant factors that have the largest impact on the crime rate.</a:t>
            </a:r>
          </a:p>
          <a:p>
            <a:pPr marL="171450" indent="-171450">
              <a:buFont typeface="Arial" panose="020B0604020202020204" pitchFamily="34" charset="0"/>
              <a:buChar char="•"/>
            </a:pPr>
            <a:endParaRPr lang="en-US" sz="1200" dirty="0" smtClean="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From the table and graph, it is obvious that the Unemployment Rate plays the most role in the Crime Rate. The House/Apartment Owning Rate is the second important factors. </a:t>
            </a: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In order to reduce the Crime Rate effectively for a community area, it is sensible to lower the Unemployment Rate and increase the House/Apartment Owning Rate.</a:t>
            </a:r>
            <a:endParaRPr lang="en-US" sz="1200" dirty="0">
              <a:solidFill>
                <a:prstClr val="black"/>
              </a:solidFill>
            </a:endParaRPr>
          </a:p>
          <a:p>
            <a:endParaRPr lang="en-US" sz="1200" dirty="0">
              <a:solidFill>
                <a:prstClr val="black"/>
              </a:solidFill>
            </a:endParaRPr>
          </a:p>
          <a:p>
            <a:endParaRPr lang="en-US" sz="1200"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68400768"/>
              </p:ext>
            </p:extLst>
          </p:nvPr>
        </p:nvGraphicFramePr>
        <p:xfrm>
          <a:off x="2632075" y="1605491"/>
          <a:ext cx="3054350" cy="1766359"/>
        </p:xfrm>
        <a:graphic>
          <a:graphicData uri="http://schemas.openxmlformats.org/drawingml/2006/table">
            <a:tbl>
              <a:tblPr firstRow="1" bandRow="1">
                <a:tableStyleId>{5C22544A-7EE6-4342-B048-85BDC9FD1C3A}</a:tableStyleId>
              </a:tblPr>
              <a:tblGrid>
                <a:gridCol w="1527175"/>
                <a:gridCol w="1527175"/>
              </a:tblGrid>
              <a:tr h="252337">
                <a:tc>
                  <a:txBody>
                    <a:bodyPr/>
                    <a:lstStyle/>
                    <a:p>
                      <a:pPr algn="ctr"/>
                      <a:r>
                        <a:rPr lang="en-US" sz="800" dirty="0" smtClean="0">
                          <a:latin typeface="Corbel" panose="020B0503020204020204" pitchFamily="34" charset="0"/>
                        </a:rPr>
                        <a:t>Factors</a:t>
                      </a:r>
                      <a:endParaRPr lang="en-US" sz="800" dirty="0">
                        <a:latin typeface="Corbel" panose="020B0503020204020204" pitchFamily="34" charset="0"/>
                      </a:endParaRPr>
                    </a:p>
                  </a:txBody>
                  <a:tcPr anchor="ctr"/>
                </a:tc>
                <a:tc>
                  <a:txBody>
                    <a:bodyPr/>
                    <a:lstStyle/>
                    <a:p>
                      <a:pPr algn="ctr"/>
                      <a:r>
                        <a:rPr lang="en-US" sz="800" dirty="0" smtClean="0">
                          <a:latin typeface="Corbel" panose="020B0503020204020204" pitchFamily="34" charset="0"/>
                        </a:rPr>
                        <a:t>Estimated</a:t>
                      </a:r>
                      <a:r>
                        <a:rPr lang="en-US" sz="800" baseline="0" dirty="0" smtClean="0">
                          <a:latin typeface="Corbel" panose="020B0503020204020204" pitchFamily="34" charset="0"/>
                        </a:rPr>
                        <a:t> Coefficient</a:t>
                      </a:r>
                      <a:endParaRPr lang="en-US" sz="800" dirty="0">
                        <a:latin typeface="Corbel" panose="020B0503020204020204" pitchFamily="34" charset="0"/>
                      </a:endParaRPr>
                    </a:p>
                  </a:txBody>
                  <a:tcPr anchor="ctr"/>
                </a:tc>
              </a:tr>
              <a:tr h="252337">
                <a:tc>
                  <a:txBody>
                    <a:bodyPr/>
                    <a:lstStyle/>
                    <a:p>
                      <a:pPr algn="r" fontAlgn="ctr"/>
                      <a:r>
                        <a:rPr lang="en-US" sz="800" dirty="0">
                          <a:effectLst/>
                          <a:latin typeface="Corbel" panose="020B0503020204020204" pitchFamily="34" charset="0"/>
                        </a:rPr>
                        <a:t>HS_RATE</a:t>
                      </a:r>
                    </a:p>
                  </a:txBody>
                  <a:tcPr marL="57150" marR="57150" marT="57150" marB="57150" anchor="ctr"/>
                </a:tc>
                <a:tc>
                  <a:txBody>
                    <a:bodyPr/>
                    <a:lstStyle/>
                    <a:p>
                      <a:pPr marL="0" algn="r" defTabSz="914400" rtl="0" eaLnBrk="1" fontAlgn="ctr" latinLnBrk="0" hangingPunct="1"/>
                      <a:r>
                        <a:rPr lang="en-US" sz="800" kern="1200" dirty="0" smtClean="0">
                          <a:solidFill>
                            <a:schemeClr val="dk1"/>
                          </a:solidFill>
                          <a:effectLst/>
                          <a:latin typeface="Corbel" panose="020B0503020204020204" pitchFamily="34" charset="0"/>
                          <a:ea typeface="+mn-ea"/>
                          <a:cs typeface="+mn-cs"/>
                        </a:rPr>
                        <a:t>-0.000000</a:t>
                      </a:r>
                      <a:endParaRPr lang="en-US" sz="800" kern="1200" dirty="0">
                        <a:solidFill>
                          <a:schemeClr val="dk1"/>
                        </a:solidFill>
                        <a:effectLst/>
                        <a:latin typeface="Corbel" panose="020B0503020204020204" pitchFamily="34" charset="0"/>
                        <a:ea typeface="+mn-ea"/>
                        <a:cs typeface="+mn-cs"/>
                      </a:endParaRPr>
                    </a:p>
                  </a:txBody>
                  <a:tcPr marL="57150" marR="57150" marT="57150" marB="57150" anchor="ctr"/>
                </a:tc>
              </a:tr>
              <a:tr h="252337">
                <a:tc>
                  <a:txBody>
                    <a:bodyPr/>
                    <a:lstStyle/>
                    <a:p>
                      <a:pPr algn="r" fontAlgn="ctr"/>
                      <a:r>
                        <a:rPr lang="en-US" sz="800" dirty="0">
                          <a:effectLst/>
                          <a:latin typeface="Corbel" panose="020B0503020204020204" pitchFamily="34" charset="0"/>
                        </a:rPr>
                        <a:t>BACH_RATE</a:t>
                      </a:r>
                    </a:p>
                  </a:txBody>
                  <a:tcPr marL="57150" marR="57150" marT="57150" marB="57150" anchor="ctr"/>
                </a:tc>
                <a:tc>
                  <a:txBody>
                    <a:bodyPr/>
                    <a:lstStyle/>
                    <a:p>
                      <a:pPr marL="0" algn="r" defTabSz="914400" rtl="0" eaLnBrk="1" fontAlgn="ctr" latinLnBrk="0" hangingPunct="1"/>
                      <a:r>
                        <a:rPr lang="en-US" sz="800" kern="1200" dirty="0" smtClean="0">
                          <a:solidFill>
                            <a:schemeClr val="dk1"/>
                          </a:solidFill>
                          <a:effectLst/>
                          <a:latin typeface="Corbel" panose="020B0503020204020204" pitchFamily="34" charset="0"/>
                          <a:ea typeface="+mn-ea"/>
                          <a:cs typeface="+mn-cs"/>
                        </a:rPr>
                        <a:t>-0.000000</a:t>
                      </a:r>
                      <a:endParaRPr lang="en-US" sz="800" kern="1200" dirty="0">
                        <a:solidFill>
                          <a:schemeClr val="dk1"/>
                        </a:solidFill>
                        <a:effectLst/>
                        <a:latin typeface="Corbel" panose="020B0503020204020204" pitchFamily="34" charset="0"/>
                        <a:ea typeface="+mn-ea"/>
                        <a:cs typeface="+mn-cs"/>
                      </a:endParaRPr>
                    </a:p>
                  </a:txBody>
                  <a:tcPr marL="57150" marR="57150" marT="57150" marB="57150" anchor="ctr"/>
                </a:tc>
              </a:tr>
              <a:tr h="252337">
                <a:tc>
                  <a:txBody>
                    <a:bodyPr/>
                    <a:lstStyle/>
                    <a:p>
                      <a:pPr algn="r" fontAlgn="ctr"/>
                      <a:r>
                        <a:rPr lang="en-US" sz="800" dirty="0">
                          <a:effectLst/>
                          <a:latin typeface="Corbel" panose="020B0503020204020204" pitchFamily="34" charset="0"/>
                        </a:rPr>
                        <a:t>UNEMP_RATE</a:t>
                      </a:r>
                    </a:p>
                  </a:txBody>
                  <a:tcPr marL="57150" marR="57150" marT="57150" marB="57150" anchor="ctr"/>
                </a:tc>
                <a:tc>
                  <a:txBody>
                    <a:bodyPr/>
                    <a:lstStyle/>
                    <a:p>
                      <a:pPr marL="0" algn="r" defTabSz="914400" rtl="0" eaLnBrk="1" fontAlgn="ctr" latinLnBrk="0" hangingPunct="1"/>
                      <a:r>
                        <a:rPr lang="en-US" sz="800" kern="1200" dirty="0" smtClean="0">
                          <a:solidFill>
                            <a:schemeClr val="dk1"/>
                          </a:solidFill>
                          <a:effectLst/>
                          <a:latin typeface="Corbel" panose="020B0503020204020204" pitchFamily="34" charset="0"/>
                          <a:ea typeface="+mn-ea"/>
                          <a:cs typeface="+mn-cs"/>
                        </a:rPr>
                        <a:t>4.683478</a:t>
                      </a:r>
                      <a:endParaRPr lang="en-US" sz="800" kern="1200" dirty="0">
                        <a:solidFill>
                          <a:schemeClr val="dk1"/>
                        </a:solidFill>
                        <a:effectLst/>
                        <a:latin typeface="Corbel" panose="020B0503020204020204" pitchFamily="34" charset="0"/>
                        <a:ea typeface="+mn-ea"/>
                        <a:cs typeface="+mn-cs"/>
                      </a:endParaRPr>
                    </a:p>
                  </a:txBody>
                  <a:tcPr marL="57150" marR="57150" marT="57150" marB="57150" anchor="ctr"/>
                </a:tc>
              </a:tr>
              <a:tr h="252337">
                <a:tc>
                  <a:txBody>
                    <a:bodyPr/>
                    <a:lstStyle/>
                    <a:p>
                      <a:pPr algn="r" fontAlgn="ctr"/>
                      <a:r>
                        <a:rPr lang="en-US" sz="800" dirty="0">
                          <a:effectLst/>
                          <a:latin typeface="Corbel" panose="020B0503020204020204" pitchFamily="34" charset="0"/>
                        </a:rPr>
                        <a:t>OWN_OCC_HU_RATE</a:t>
                      </a:r>
                    </a:p>
                  </a:txBody>
                  <a:tcPr marL="57150" marR="57150" marT="57150" marB="57150" anchor="ctr"/>
                </a:tc>
                <a:tc>
                  <a:txBody>
                    <a:bodyPr/>
                    <a:lstStyle/>
                    <a:p>
                      <a:pPr marL="0" algn="r" defTabSz="914400" rtl="0" eaLnBrk="1" fontAlgn="ctr" latinLnBrk="0" hangingPunct="1"/>
                      <a:r>
                        <a:rPr lang="en-US" sz="800" kern="1200" dirty="0" smtClean="0">
                          <a:solidFill>
                            <a:schemeClr val="dk1"/>
                          </a:solidFill>
                          <a:effectLst/>
                          <a:latin typeface="Corbel" panose="020B0503020204020204" pitchFamily="34" charset="0"/>
                          <a:ea typeface="+mn-ea"/>
                          <a:cs typeface="+mn-cs"/>
                        </a:rPr>
                        <a:t>-0.876674</a:t>
                      </a:r>
                      <a:endParaRPr lang="en-US" sz="800" kern="1200" dirty="0">
                        <a:solidFill>
                          <a:schemeClr val="dk1"/>
                        </a:solidFill>
                        <a:effectLst/>
                        <a:latin typeface="Corbel" panose="020B0503020204020204" pitchFamily="34" charset="0"/>
                        <a:ea typeface="+mn-ea"/>
                        <a:cs typeface="+mn-cs"/>
                      </a:endParaRPr>
                    </a:p>
                  </a:txBody>
                  <a:tcPr marL="57150" marR="57150" marT="57150" marB="57150" anchor="ctr"/>
                </a:tc>
              </a:tr>
              <a:tr h="252337">
                <a:tc>
                  <a:txBody>
                    <a:bodyPr/>
                    <a:lstStyle/>
                    <a:p>
                      <a:pPr algn="r" fontAlgn="ctr"/>
                      <a:r>
                        <a:rPr lang="en-US" sz="800" dirty="0">
                          <a:effectLst/>
                          <a:latin typeface="Corbel" panose="020B0503020204020204" pitchFamily="34" charset="0"/>
                        </a:rPr>
                        <a:t>MED_AGE_N</a:t>
                      </a:r>
                    </a:p>
                  </a:txBody>
                  <a:tcPr marL="57150" marR="57150" marT="57150" marB="57150" anchor="ctr"/>
                </a:tc>
                <a:tc>
                  <a:txBody>
                    <a:bodyPr/>
                    <a:lstStyle/>
                    <a:p>
                      <a:pPr marL="0" algn="r" defTabSz="914400" rtl="0" eaLnBrk="1" fontAlgn="ctr" latinLnBrk="0" hangingPunct="1"/>
                      <a:r>
                        <a:rPr lang="en-US" sz="800" kern="1200" dirty="0" smtClean="0">
                          <a:solidFill>
                            <a:schemeClr val="dk1"/>
                          </a:solidFill>
                          <a:effectLst/>
                          <a:latin typeface="Corbel" panose="020B0503020204020204" pitchFamily="34" charset="0"/>
                          <a:ea typeface="+mn-ea"/>
                          <a:cs typeface="+mn-cs"/>
                        </a:rPr>
                        <a:t>-0.000000</a:t>
                      </a:r>
                      <a:endParaRPr lang="en-US" sz="800" kern="1200" dirty="0">
                        <a:solidFill>
                          <a:schemeClr val="dk1"/>
                        </a:solidFill>
                        <a:effectLst/>
                        <a:latin typeface="Corbel" panose="020B0503020204020204" pitchFamily="34" charset="0"/>
                        <a:ea typeface="+mn-ea"/>
                        <a:cs typeface="+mn-cs"/>
                      </a:endParaRPr>
                    </a:p>
                  </a:txBody>
                  <a:tcPr marL="57150" marR="57150" marT="57150" marB="57150" anchor="ctr"/>
                </a:tc>
              </a:tr>
              <a:tr h="252337">
                <a:tc>
                  <a:txBody>
                    <a:bodyPr/>
                    <a:lstStyle/>
                    <a:p>
                      <a:pPr algn="r" fontAlgn="ctr"/>
                      <a:r>
                        <a:rPr lang="en-US" sz="800" dirty="0">
                          <a:effectLst/>
                          <a:latin typeface="Corbel" panose="020B0503020204020204" pitchFamily="34" charset="0"/>
                        </a:rPr>
                        <a:t>MEDINC_N</a:t>
                      </a:r>
                    </a:p>
                  </a:txBody>
                  <a:tcPr marL="57150" marR="57150" marT="57150" marB="57150" anchor="ctr"/>
                </a:tc>
                <a:tc>
                  <a:txBody>
                    <a:bodyPr/>
                    <a:lstStyle/>
                    <a:p>
                      <a:pPr marL="0" algn="r" defTabSz="914400" rtl="0" eaLnBrk="1" fontAlgn="ctr" latinLnBrk="0" hangingPunct="1"/>
                      <a:r>
                        <a:rPr lang="en-US" sz="800" kern="1200" dirty="0" smtClean="0">
                          <a:solidFill>
                            <a:schemeClr val="dk1"/>
                          </a:solidFill>
                          <a:effectLst/>
                          <a:latin typeface="Corbel" panose="020B0503020204020204" pitchFamily="34" charset="0"/>
                          <a:ea typeface="+mn-ea"/>
                          <a:cs typeface="+mn-cs"/>
                        </a:rPr>
                        <a:t>-0.000000</a:t>
                      </a:r>
                      <a:endParaRPr lang="en-US" sz="800" kern="1200" dirty="0">
                        <a:solidFill>
                          <a:schemeClr val="dk1"/>
                        </a:solidFill>
                        <a:effectLst/>
                        <a:latin typeface="Corbel" panose="020B0503020204020204" pitchFamily="34" charset="0"/>
                        <a:ea typeface="+mn-ea"/>
                        <a:cs typeface="+mn-cs"/>
                      </a:endParaRPr>
                    </a:p>
                  </a:txBody>
                  <a:tcPr marL="57150" marR="57150" marT="57150" marB="57150" anchor="ct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1566862"/>
            <a:ext cx="2743200" cy="2417618"/>
          </a:xfrm>
          <a:prstGeom prst="rect">
            <a:avLst/>
          </a:prstGeom>
        </p:spPr>
      </p:pic>
    </p:spTree>
    <p:extLst>
      <p:ext uri="{BB962C8B-B14F-4D97-AF65-F5344CB8AC3E}">
        <p14:creationId xmlns:p14="http://schemas.microsoft.com/office/powerpoint/2010/main" val="133058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2407288" y="978926"/>
            <a:ext cx="21586" cy="557427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78918" y="5422392"/>
            <a:ext cx="8612982" cy="523220"/>
          </a:xfrm>
          <a:prstGeom prst="rect">
            <a:avLst/>
          </a:prstGeom>
          <a:noFill/>
        </p:spPr>
        <p:txBody>
          <a:bodyPr wrap="square" rtlCol="0">
            <a:spAutoFit/>
          </a:bodyPr>
          <a:lstStyle/>
          <a:p>
            <a:r>
              <a:rPr lang="en-US" sz="900" dirty="0">
                <a:solidFill>
                  <a:prstClr val="black"/>
                </a:solidFill>
                <a:latin typeface="Corbel" panose="020B0503020204020204" pitchFamily="34" charset="0"/>
              </a:rPr>
              <a:t>Notes:</a:t>
            </a:r>
          </a:p>
          <a:p>
            <a:r>
              <a:rPr lang="en-US" sz="900" dirty="0">
                <a:solidFill>
                  <a:prstClr val="black"/>
                </a:solidFill>
                <a:latin typeface="Corbel" panose="020B0503020204020204" pitchFamily="34" charset="0"/>
              </a:rPr>
              <a:t>1. </a:t>
            </a:r>
            <a:r>
              <a:rPr lang="en-US" sz="900" dirty="0" smtClean="0">
                <a:solidFill>
                  <a:prstClr val="black"/>
                </a:solidFill>
                <a:latin typeface="Corbel" panose="020B0503020204020204" pitchFamily="34" charset="0"/>
              </a:rPr>
              <a:t>Unsupervised training – KMeans is used. </a:t>
            </a:r>
            <a:r>
              <a:rPr lang="en-US" sz="900" dirty="0">
                <a:solidFill>
                  <a:prstClr val="black"/>
                </a:solidFill>
                <a:latin typeface="Corbel" panose="020B0503020204020204" pitchFamily="34" charset="0"/>
              </a:rPr>
              <a:t>Through multiple tries and comparison, using 7 clusters is the best.</a:t>
            </a:r>
          </a:p>
          <a:p>
            <a:r>
              <a:rPr lang="en-US" sz="900" dirty="0" smtClean="0">
                <a:solidFill>
                  <a:prstClr val="black"/>
                </a:solidFill>
                <a:latin typeface="Corbel" panose="020B0503020204020204" pitchFamily="34" charset="0"/>
              </a:rPr>
              <a:t>2.  The training takes into account standardization because each factor has different mean and variance.</a:t>
            </a:r>
            <a:endParaRPr lang="en-US" sz="900" dirty="0">
              <a:solidFill>
                <a:prstClr val="black"/>
              </a:solidFill>
              <a:latin typeface="Corbel" panose="020B0503020204020204" pitchFamily="34" charset="0"/>
            </a:endParaRPr>
          </a:p>
        </p:txBody>
      </p:sp>
      <p:sp>
        <p:nvSpPr>
          <p:cNvPr id="12" name="TextBox 11"/>
          <p:cNvSpPr txBox="1"/>
          <p:nvPr/>
        </p:nvSpPr>
        <p:spPr>
          <a:xfrm>
            <a:off x="2438399" y="438144"/>
            <a:ext cx="8382001" cy="369332"/>
          </a:xfrm>
          <a:prstGeom prst="rect">
            <a:avLst/>
          </a:prstGeom>
          <a:noFill/>
        </p:spPr>
        <p:txBody>
          <a:bodyPr wrap="square" rtlCol="0">
            <a:spAutoFit/>
          </a:bodyPr>
          <a:lstStyle/>
          <a:p>
            <a:r>
              <a:rPr lang="en-US" b="1" dirty="0" smtClean="0">
                <a:solidFill>
                  <a:prstClr val="black"/>
                </a:solidFill>
                <a:latin typeface="Corbel" panose="020B0503020204020204" pitchFamily="34" charset="0"/>
              </a:rPr>
              <a:t>Clustering Community Areas</a:t>
            </a:r>
            <a:endParaRPr lang="en-US" b="1" dirty="0">
              <a:solidFill>
                <a:prstClr val="black"/>
              </a:solidFill>
              <a:latin typeface="Corbel" panose="020B0503020204020204" pitchFamily="34" charset="0"/>
            </a:endParaRPr>
          </a:p>
        </p:txBody>
      </p:sp>
      <p:sp>
        <p:nvSpPr>
          <p:cNvPr id="13" name="TextBox 12"/>
          <p:cNvSpPr txBox="1"/>
          <p:nvPr/>
        </p:nvSpPr>
        <p:spPr>
          <a:xfrm>
            <a:off x="295275" y="1255925"/>
            <a:ext cx="2162175" cy="5109091"/>
          </a:xfrm>
          <a:prstGeom prst="rect">
            <a:avLst/>
          </a:prstGeom>
          <a:noFill/>
        </p:spPr>
        <p:txBody>
          <a:bodyPr wrap="square" rtlCol="0">
            <a:spAutoFit/>
          </a:bodyPr>
          <a:lstStyle/>
          <a:p>
            <a:r>
              <a:rPr lang="en-US" sz="1400" b="1" dirty="0">
                <a:solidFill>
                  <a:prstClr val="black"/>
                </a:solidFill>
                <a:latin typeface="Corbel" panose="020B0503020204020204" pitchFamily="34" charset="0"/>
              </a:rPr>
              <a:t>Observations:</a:t>
            </a:r>
          </a:p>
          <a:p>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The purpose is to group community areas based on their six demographic factors and identify which one has the highest average crime rate.</a:t>
            </a: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Based on the graph in the middle, the average for all of factors except Median Age for the #6 group are worse than that for all community areas.</a:t>
            </a: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The table on the right lists the community areas in the #6 group. If a community area has similar factors in values, it is very likely it will fall into the #6 group.</a:t>
            </a: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endParaRPr lang="en-US" sz="1200" dirty="0">
              <a:solidFill>
                <a:prstClr val="black"/>
              </a:solidFill>
            </a:endParaRPr>
          </a:p>
          <a:p>
            <a:endParaRPr lang="en-US" sz="1200" dirty="0">
              <a:solidFill>
                <a:prstClr val="black"/>
              </a:solidFill>
            </a:endParaRPr>
          </a:p>
          <a:p>
            <a:endParaRPr lang="en-US" sz="1200" dirty="0">
              <a:solidFill>
                <a:prstClr val="black"/>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112" y="1461222"/>
            <a:ext cx="2743200" cy="246112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675" y="1461222"/>
            <a:ext cx="2743200" cy="1899666"/>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17897412"/>
              </p:ext>
            </p:extLst>
          </p:nvPr>
        </p:nvGraphicFramePr>
        <p:xfrm>
          <a:off x="8982076" y="1615246"/>
          <a:ext cx="2790825" cy="2153074"/>
        </p:xfrm>
        <a:graphic>
          <a:graphicData uri="http://schemas.openxmlformats.org/drawingml/2006/table">
            <a:tbl>
              <a:tblPr firstRow="1" bandRow="1">
                <a:tableStyleId>{5C22544A-7EE6-4342-B048-85BDC9FD1C3A}</a:tableStyleId>
              </a:tblPr>
              <a:tblGrid>
                <a:gridCol w="930275"/>
                <a:gridCol w="930275"/>
                <a:gridCol w="930275"/>
              </a:tblGrid>
              <a:tr h="22483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smtClean="0">
                          <a:effectLst/>
                          <a:latin typeface="Corbel" panose="020B0503020204020204" pitchFamily="34" charset="0"/>
                        </a:rPr>
                        <a:t>Community</a:t>
                      </a:r>
                      <a:r>
                        <a:rPr lang="en-US" sz="800" b="1" baseline="0" dirty="0" smtClean="0">
                          <a:effectLst/>
                          <a:latin typeface="Corbel" panose="020B0503020204020204" pitchFamily="34" charset="0"/>
                        </a:rPr>
                        <a:t> </a:t>
                      </a:r>
                      <a:r>
                        <a:rPr lang="en-US" sz="800" b="1" dirty="0" smtClean="0">
                          <a:effectLst/>
                          <a:latin typeface="Corbel" panose="020B0503020204020204" pitchFamily="34" charset="0"/>
                        </a:rPr>
                        <a:t>Area</a:t>
                      </a:r>
                    </a:p>
                  </a:txBody>
                  <a:tcPr marL="57150" marR="57150" marT="57150" marB="57150" anchor="ctr"/>
                </a:tc>
                <a:tc>
                  <a:txBody>
                    <a:bodyPr/>
                    <a:lstStyle/>
                    <a:p>
                      <a:pPr algn="ctr" fontAlgn="ctr"/>
                      <a:r>
                        <a:rPr lang="en-US" sz="800" b="1" dirty="0">
                          <a:effectLst/>
                          <a:latin typeface="Corbel" panose="020B0503020204020204" pitchFamily="34" charset="0"/>
                        </a:rPr>
                        <a:t>GEOG</a:t>
                      </a:r>
                    </a:p>
                  </a:txBody>
                  <a:tcPr marL="57150" marR="57150" marT="57150" marB="57150" anchor="ctr"/>
                </a:tc>
                <a:tc>
                  <a:txBody>
                    <a:bodyPr/>
                    <a:lstStyle/>
                    <a:p>
                      <a:pPr algn="ctr" fontAlgn="ctr"/>
                      <a:r>
                        <a:rPr lang="en-US" sz="800" b="1" dirty="0" smtClean="0">
                          <a:effectLst/>
                          <a:latin typeface="Corbel" panose="020B0503020204020204" pitchFamily="34" charset="0"/>
                        </a:rPr>
                        <a:t>Crime Rate</a:t>
                      </a:r>
                      <a:endParaRPr lang="en-US" sz="800" b="1" dirty="0">
                        <a:effectLst/>
                        <a:latin typeface="Corbel" panose="020B0503020204020204" pitchFamily="34" charset="0"/>
                      </a:endParaRPr>
                    </a:p>
                  </a:txBody>
                  <a:tcPr marL="57150" marR="57150" marT="57150" marB="57150" anchor="ctr"/>
                </a:tc>
              </a:tr>
              <a:tr h="263314">
                <a:tc>
                  <a:txBody>
                    <a:bodyPr/>
                    <a:lstStyle/>
                    <a:p>
                      <a:pPr algn="ctr" fontAlgn="ctr"/>
                      <a:r>
                        <a:rPr lang="en-US" sz="800" dirty="0" smtClean="0">
                          <a:effectLst/>
                          <a:latin typeface="Corbel" panose="020B0503020204020204" pitchFamily="34" charset="0"/>
                        </a:rPr>
                        <a:t>26</a:t>
                      </a:r>
                    </a:p>
                  </a:txBody>
                  <a:tcPr marL="57150" marR="57150" marT="57150" marB="5715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dirty="0" smtClean="0">
                          <a:effectLst/>
                          <a:latin typeface="Corbel" panose="020B0503020204020204" pitchFamily="34" charset="0"/>
                        </a:rPr>
                        <a:t>West Garfield Park</a:t>
                      </a:r>
                    </a:p>
                  </a:txBody>
                  <a:tcPr marL="57150" marR="57150" marT="57150" marB="5715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smtClean="0">
                          <a:effectLst/>
                          <a:latin typeface="Corbel" panose="020B0503020204020204" pitchFamily="34" charset="0"/>
                        </a:rPr>
                        <a:t>0.502303</a:t>
                      </a:r>
                    </a:p>
                  </a:txBody>
                  <a:tcPr/>
                </a:tc>
              </a:tr>
              <a:tr h="224837">
                <a:tc>
                  <a:txBody>
                    <a:bodyPr/>
                    <a:lstStyle/>
                    <a:p>
                      <a:pPr algn="ctr" fontAlgn="ctr"/>
                      <a:r>
                        <a:rPr lang="en-US" sz="800" dirty="0">
                          <a:effectLst/>
                          <a:latin typeface="Corbel" panose="020B0503020204020204" pitchFamily="34" charset="0"/>
                        </a:rPr>
                        <a:t>27</a:t>
                      </a:r>
                    </a:p>
                  </a:txBody>
                  <a:tcPr marL="57150" marR="57150" marT="57150" marB="57150" anchor="ctr"/>
                </a:tc>
                <a:tc>
                  <a:txBody>
                    <a:bodyPr/>
                    <a:lstStyle/>
                    <a:p>
                      <a:pPr algn="ctr" fontAlgn="ctr"/>
                      <a:r>
                        <a:rPr lang="en-US" sz="800" dirty="0">
                          <a:effectLst/>
                          <a:latin typeface="Corbel" panose="020B0503020204020204" pitchFamily="34" charset="0"/>
                        </a:rPr>
                        <a:t>East Garfield Park</a:t>
                      </a:r>
                    </a:p>
                  </a:txBody>
                  <a:tcPr marL="57150" marR="57150" marT="57150" marB="57150" anchor="ctr"/>
                </a:tc>
                <a:tc>
                  <a:txBody>
                    <a:bodyPr/>
                    <a:lstStyle/>
                    <a:p>
                      <a:pPr algn="ctr" fontAlgn="ctr"/>
                      <a:r>
                        <a:rPr lang="en-US" sz="800" dirty="0">
                          <a:effectLst/>
                          <a:latin typeface="Corbel" panose="020B0503020204020204" pitchFamily="34" charset="0"/>
                        </a:rPr>
                        <a:t>0.383683</a:t>
                      </a:r>
                    </a:p>
                  </a:txBody>
                  <a:tcPr marL="57150" marR="57150" marT="57150" marB="57150" anchor="ctr"/>
                </a:tc>
              </a:tr>
              <a:tr h="224837">
                <a:tc>
                  <a:txBody>
                    <a:bodyPr/>
                    <a:lstStyle/>
                    <a:p>
                      <a:pPr algn="ctr" fontAlgn="ctr"/>
                      <a:r>
                        <a:rPr lang="en-US" sz="800" dirty="0">
                          <a:effectLst/>
                          <a:latin typeface="Corbel" panose="020B0503020204020204" pitchFamily="34" charset="0"/>
                        </a:rPr>
                        <a:t>29</a:t>
                      </a:r>
                    </a:p>
                  </a:txBody>
                  <a:tcPr marL="57150" marR="57150" marT="57150" marB="57150" anchor="ctr"/>
                </a:tc>
                <a:tc>
                  <a:txBody>
                    <a:bodyPr/>
                    <a:lstStyle/>
                    <a:p>
                      <a:pPr algn="ctr" fontAlgn="ctr"/>
                      <a:r>
                        <a:rPr lang="en-US" sz="800" dirty="0">
                          <a:effectLst/>
                          <a:latin typeface="Corbel" panose="020B0503020204020204" pitchFamily="34" charset="0"/>
                        </a:rPr>
                        <a:t>North Lawndale</a:t>
                      </a:r>
                    </a:p>
                  </a:txBody>
                  <a:tcPr marL="57150" marR="57150" marT="57150" marB="57150" anchor="ctr"/>
                </a:tc>
                <a:tc>
                  <a:txBody>
                    <a:bodyPr/>
                    <a:lstStyle/>
                    <a:p>
                      <a:pPr algn="ctr" fontAlgn="ctr"/>
                      <a:r>
                        <a:rPr lang="en-US" sz="800" dirty="0">
                          <a:effectLst/>
                          <a:latin typeface="Corbel" panose="020B0503020204020204" pitchFamily="34" charset="0"/>
                        </a:rPr>
                        <a:t>0.350840</a:t>
                      </a:r>
                    </a:p>
                  </a:txBody>
                  <a:tcPr marL="57150" marR="57150" marT="57150" marB="57150" anchor="ctr"/>
                </a:tc>
              </a:tr>
              <a:tr h="224837">
                <a:tc>
                  <a:txBody>
                    <a:bodyPr/>
                    <a:lstStyle/>
                    <a:p>
                      <a:pPr algn="ctr" fontAlgn="ctr"/>
                      <a:r>
                        <a:rPr lang="en-US" sz="800">
                          <a:effectLst/>
                          <a:latin typeface="Corbel" panose="020B0503020204020204" pitchFamily="34" charset="0"/>
                        </a:rPr>
                        <a:t>40</a:t>
                      </a:r>
                    </a:p>
                  </a:txBody>
                  <a:tcPr marL="57150" marR="57150" marT="57150" marB="57150" anchor="ctr"/>
                </a:tc>
                <a:tc>
                  <a:txBody>
                    <a:bodyPr/>
                    <a:lstStyle/>
                    <a:p>
                      <a:pPr algn="ctr" fontAlgn="ctr"/>
                      <a:r>
                        <a:rPr lang="en-US" sz="800" dirty="0">
                          <a:effectLst/>
                          <a:latin typeface="Corbel" panose="020B0503020204020204" pitchFamily="34" charset="0"/>
                        </a:rPr>
                        <a:t>Washington Park</a:t>
                      </a:r>
                    </a:p>
                  </a:txBody>
                  <a:tcPr marL="57150" marR="57150" marT="57150" marB="57150" anchor="ctr"/>
                </a:tc>
                <a:tc>
                  <a:txBody>
                    <a:bodyPr/>
                    <a:lstStyle/>
                    <a:p>
                      <a:pPr algn="ctr" fontAlgn="ctr"/>
                      <a:r>
                        <a:rPr lang="en-US" sz="800" dirty="0">
                          <a:effectLst/>
                          <a:latin typeface="Corbel" panose="020B0503020204020204" pitchFamily="34" charset="0"/>
                        </a:rPr>
                        <a:t>0.377099</a:t>
                      </a:r>
                    </a:p>
                  </a:txBody>
                  <a:tcPr marL="57150" marR="57150" marT="57150" marB="57150" anchor="ctr"/>
                </a:tc>
              </a:tr>
              <a:tr h="224837">
                <a:tc>
                  <a:txBody>
                    <a:bodyPr/>
                    <a:lstStyle/>
                    <a:p>
                      <a:pPr algn="ctr" fontAlgn="ctr"/>
                      <a:r>
                        <a:rPr lang="en-US" sz="800">
                          <a:effectLst/>
                          <a:latin typeface="Corbel" panose="020B0503020204020204" pitchFamily="34" charset="0"/>
                        </a:rPr>
                        <a:t>42</a:t>
                      </a:r>
                    </a:p>
                  </a:txBody>
                  <a:tcPr marL="57150" marR="57150" marT="57150" marB="57150" anchor="ctr"/>
                </a:tc>
                <a:tc>
                  <a:txBody>
                    <a:bodyPr/>
                    <a:lstStyle/>
                    <a:p>
                      <a:pPr algn="ctr" fontAlgn="ctr"/>
                      <a:r>
                        <a:rPr lang="en-US" sz="800" dirty="0">
                          <a:effectLst/>
                          <a:latin typeface="Corbel" panose="020B0503020204020204" pitchFamily="34" charset="0"/>
                        </a:rPr>
                        <a:t>Woodlawn</a:t>
                      </a:r>
                    </a:p>
                  </a:txBody>
                  <a:tcPr marL="57150" marR="57150" marT="57150" marB="57150" anchor="ctr"/>
                </a:tc>
                <a:tc>
                  <a:txBody>
                    <a:bodyPr/>
                    <a:lstStyle/>
                    <a:p>
                      <a:pPr algn="ctr" fontAlgn="ctr"/>
                      <a:r>
                        <a:rPr lang="en-US" sz="800" dirty="0">
                          <a:effectLst/>
                          <a:latin typeface="Corbel" panose="020B0503020204020204" pitchFamily="34" charset="0"/>
                        </a:rPr>
                        <a:t>0.228956</a:t>
                      </a:r>
                    </a:p>
                  </a:txBody>
                  <a:tcPr marL="57150" marR="57150" marT="57150" marB="57150" anchor="ctr"/>
                </a:tc>
              </a:tr>
              <a:tr h="224837">
                <a:tc>
                  <a:txBody>
                    <a:bodyPr/>
                    <a:lstStyle/>
                    <a:p>
                      <a:pPr algn="ctr" fontAlgn="ctr"/>
                      <a:r>
                        <a:rPr lang="en-US" sz="800">
                          <a:effectLst/>
                          <a:latin typeface="Corbel" panose="020B0503020204020204" pitchFamily="34" charset="0"/>
                        </a:rPr>
                        <a:t>54</a:t>
                      </a:r>
                    </a:p>
                  </a:txBody>
                  <a:tcPr marL="57150" marR="57150" marT="57150" marB="57150" anchor="ctr"/>
                </a:tc>
                <a:tc>
                  <a:txBody>
                    <a:bodyPr/>
                    <a:lstStyle/>
                    <a:p>
                      <a:pPr algn="ctr" fontAlgn="ctr"/>
                      <a:r>
                        <a:rPr lang="en-US" sz="800" dirty="0">
                          <a:effectLst/>
                          <a:latin typeface="Corbel" panose="020B0503020204020204" pitchFamily="34" charset="0"/>
                        </a:rPr>
                        <a:t>Riverdale</a:t>
                      </a:r>
                    </a:p>
                  </a:txBody>
                  <a:tcPr marL="57150" marR="57150" marT="57150" marB="57150" anchor="ctr"/>
                </a:tc>
                <a:tc>
                  <a:txBody>
                    <a:bodyPr/>
                    <a:lstStyle/>
                    <a:p>
                      <a:pPr algn="ctr" fontAlgn="ctr"/>
                      <a:r>
                        <a:rPr lang="en-US" sz="800" dirty="0">
                          <a:effectLst/>
                          <a:latin typeface="Corbel" panose="020B0503020204020204" pitchFamily="34" charset="0"/>
                        </a:rPr>
                        <a:t>0.321468</a:t>
                      </a:r>
                    </a:p>
                  </a:txBody>
                  <a:tcPr marL="57150" marR="57150" marT="57150" marB="57150" anchor="ctr"/>
                </a:tc>
              </a:tr>
              <a:tr h="224837">
                <a:tc>
                  <a:txBody>
                    <a:bodyPr/>
                    <a:lstStyle/>
                    <a:p>
                      <a:pPr algn="ctr" fontAlgn="ctr"/>
                      <a:r>
                        <a:rPr lang="en-US" sz="800">
                          <a:effectLst/>
                          <a:latin typeface="Corbel" panose="020B0503020204020204" pitchFamily="34" charset="0"/>
                        </a:rPr>
                        <a:t>67</a:t>
                      </a:r>
                    </a:p>
                  </a:txBody>
                  <a:tcPr marL="57150" marR="57150" marT="57150" marB="57150" anchor="ctr"/>
                </a:tc>
                <a:tc>
                  <a:txBody>
                    <a:bodyPr/>
                    <a:lstStyle/>
                    <a:p>
                      <a:pPr algn="ctr" fontAlgn="ctr"/>
                      <a:r>
                        <a:rPr lang="en-US" sz="800" dirty="0">
                          <a:effectLst/>
                          <a:latin typeface="Corbel" panose="020B0503020204020204" pitchFamily="34" charset="0"/>
                        </a:rPr>
                        <a:t>West Englewood</a:t>
                      </a:r>
                    </a:p>
                  </a:txBody>
                  <a:tcPr marL="57150" marR="57150" marT="57150" marB="57150" anchor="ctr"/>
                </a:tc>
                <a:tc>
                  <a:txBody>
                    <a:bodyPr/>
                    <a:lstStyle/>
                    <a:p>
                      <a:pPr algn="ctr" fontAlgn="ctr"/>
                      <a:r>
                        <a:rPr lang="en-US" sz="800" dirty="0">
                          <a:effectLst/>
                          <a:latin typeface="Corbel" panose="020B0503020204020204" pitchFamily="34" charset="0"/>
                        </a:rPr>
                        <a:t>0.317384</a:t>
                      </a:r>
                    </a:p>
                  </a:txBody>
                  <a:tcPr marL="57150" marR="57150" marT="57150" marB="57150" anchor="ctr"/>
                </a:tc>
              </a:tr>
              <a:tr h="224837">
                <a:tc>
                  <a:txBody>
                    <a:bodyPr/>
                    <a:lstStyle/>
                    <a:p>
                      <a:pPr algn="ctr" fontAlgn="ctr"/>
                      <a:r>
                        <a:rPr lang="en-US" sz="800" dirty="0">
                          <a:effectLst/>
                          <a:latin typeface="Corbel" panose="020B0503020204020204" pitchFamily="34" charset="0"/>
                        </a:rPr>
                        <a:t>68</a:t>
                      </a:r>
                    </a:p>
                  </a:txBody>
                  <a:tcPr marL="57150" marR="57150" marT="57150" marB="57150" anchor="ctr"/>
                </a:tc>
                <a:tc>
                  <a:txBody>
                    <a:bodyPr/>
                    <a:lstStyle/>
                    <a:p>
                      <a:pPr algn="ctr" fontAlgn="ctr"/>
                      <a:r>
                        <a:rPr lang="en-US" sz="800" dirty="0">
                          <a:effectLst/>
                          <a:latin typeface="Corbel" panose="020B0503020204020204" pitchFamily="34" charset="0"/>
                        </a:rPr>
                        <a:t>Englewood</a:t>
                      </a:r>
                    </a:p>
                  </a:txBody>
                  <a:tcPr marL="57150" marR="57150" marT="57150" marB="57150" anchor="ctr"/>
                </a:tc>
                <a:tc>
                  <a:txBody>
                    <a:bodyPr/>
                    <a:lstStyle/>
                    <a:p>
                      <a:pPr algn="ctr" fontAlgn="ctr"/>
                      <a:r>
                        <a:rPr lang="en-US" sz="800" dirty="0">
                          <a:effectLst/>
                          <a:latin typeface="Corbel" panose="020B0503020204020204" pitchFamily="34" charset="0"/>
                        </a:rPr>
                        <a:t>0.390983</a:t>
                      </a:r>
                    </a:p>
                  </a:txBody>
                  <a:tcPr marL="57150" marR="57150" marT="57150" marB="57150" anchor="ctr"/>
                </a:tc>
              </a:tr>
            </a:tbl>
          </a:graphicData>
        </a:graphic>
      </p:graphicFrame>
    </p:spTree>
    <p:extLst>
      <p:ext uri="{BB962C8B-B14F-4D97-AF65-F5344CB8AC3E}">
        <p14:creationId xmlns:p14="http://schemas.microsoft.com/office/powerpoint/2010/main" val="278584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2407288" y="978926"/>
            <a:ext cx="21586" cy="55742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38399" y="438144"/>
            <a:ext cx="8382001" cy="369332"/>
          </a:xfrm>
          <a:prstGeom prst="rect">
            <a:avLst/>
          </a:prstGeom>
          <a:noFill/>
        </p:spPr>
        <p:txBody>
          <a:bodyPr wrap="square" rtlCol="0">
            <a:spAutoFit/>
          </a:bodyPr>
          <a:lstStyle/>
          <a:p>
            <a:r>
              <a:rPr lang="en-US" b="1" dirty="0" smtClean="0">
                <a:solidFill>
                  <a:prstClr val="black"/>
                </a:solidFill>
                <a:latin typeface="Corbel" panose="020B0503020204020204" pitchFamily="34" charset="0"/>
              </a:rPr>
              <a:t>Conclusions and Future Considerations </a:t>
            </a:r>
            <a:endParaRPr lang="en-US" b="1" dirty="0">
              <a:solidFill>
                <a:prstClr val="black"/>
              </a:solidFill>
              <a:latin typeface="Corbel" panose="020B0503020204020204" pitchFamily="34" charset="0"/>
            </a:endParaRPr>
          </a:p>
        </p:txBody>
      </p:sp>
      <p:sp>
        <p:nvSpPr>
          <p:cNvPr id="13" name="TextBox 12"/>
          <p:cNvSpPr txBox="1"/>
          <p:nvPr/>
        </p:nvSpPr>
        <p:spPr>
          <a:xfrm>
            <a:off x="295275" y="1255925"/>
            <a:ext cx="2162175" cy="4585871"/>
          </a:xfrm>
          <a:prstGeom prst="rect">
            <a:avLst/>
          </a:prstGeom>
          <a:noFill/>
        </p:spPr>
        <p:txBody>
          <a:bodyPr wrap="square" rtlCol="0">
            <a:spAutoFit/>
          </a:bodyPr>
          <a:lstStyle/>
          <a:p>
            <a:r>
              <a:rPr lang="en-US" sz="1400" b="1" dirty="0" smtClean="0">
                <a:solidFill>
                  <a:prstClr val="black"/>
                </a:solidFill>
                <a:latin typeface="Corbel" panose="020B0503020204020204" pitchFamily="34" charset="0"/>
              </a:rPr>
              <a:t>Deliverables:</a:t>
            </a:r>
            <a:endParaRPr lang="en-US" sz="1400" b="1" dirty="0">
              <a:solidFill>
                <a:prstClr val="black"/>
              </a:solidFill>
              <a:latin typeface="Corbel" panose="020B0503020204020204" pitchFamily="34" charset="0"/>
            </a:endParaRPr>
          </a:p>
          <a:p>
            <a:endParaRPr lang="en-US" sz="14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Jupyter Books: </a:t>
            </a:r>
          </a:p>
          <a:p>
            <a:r>
              <a:rPr lang="en-US" sz="1200" u="sng" dirty="0" smtClean="0">
                <a:hlinkClick r:id="rId2"/>
              </a:rPr>
              <a:t>https</a:t>
            </a:r>
            <a:r>
              <a:rPr lang="en-US" sz="1200" u="sng" dirty="0">
                <a:hlinkClick r:id="rId2"/>
              </a:rPr>
              <a:t>://github.com/DavidFlanders/Capstone/blob/master/ChicagoCrimeData%20-%20Data%20Wrangling.ipynb</a:t>
            </a:r>
            <a:endParaRPr lang="en-US" sz="1200" dirty="0"/>
          </a:p>
          <a:p>
            <a:pPr marL="171450" indent="-171450">
              <a:buFont typeface="Arial" panose="020B0604020202020204" pitchFamily="34" charset="0"/>
              <a:buChar char="•"/>
            </a:pPr>
            <a:endParaRPr lang="en-US" sz="1200" dirty="0" smtClean="0">
              <a:solidFill>
                <a:prstClr val="black"/>
              </a:solidFill>
              <a:latin typeface="Corbel" panose="020B0503020204020204" pitchFamily="34" charset="0"/>
            </a:endParaRPr>
          </a:p>
          <a:p>
            <a:r>
              <a:rPr lang="en-US" sz="1200" u="sng" dirty="0">
                <a:hlinkClick r:id="rId3"/>
              </a:rPr>
              <a:t>https://github.com/DavidFlanders/Capstone/blob/master/ChicagoCrimeData%20-%20Data%20Storytelling.ipynb</a:t>
            </a:r>
            <a:r>
              <a:rPr lang="en-US" sz="1200" u="sng" dirty="0"/>
              <a:t> </a:t>
            </a:r>
          </a:p>
          <a:p>
            <a:pPr marL="171450" indent="-171450">
              <a:buFont typeface="Arial" panose="020B0604020202020204" pitchFamily="34" charset="0"/>
              <a:buChar char="•"/>
            </a:pPr>
            <a:endParaRPr lang="en-US" sz="1200" dirty="0" smtClean="0">
              <a:solidFill>
                <a:prstClr val="black"/>
              </a:solidFill>
              <a:latin typeface="Corbel" panose="020B0503020204020204" pitchFamily="34" charset="0"/>
            </a:endParaRPr>
          </a:p>
          <a:p>
            <a:r>
              <a:rPr lang="en-US" sz="1200" dirty="0">
                <a:solidFill>
                  <a:prstClr val="black"/>
                </a:solidFill>
                <a:latin typeface="Corbel" panose="020B0503020204020204" pitchFamily="34" charset="0"/>
                <a:hlinkClick r:id="rId4"/>
              </a:rPr>
              <a:t>https://github.com/DavidFlanders/Capstone/blob/master/ChicagoCrimeData%20-%</a:t>
            </a:r>
            <a:r>
              <a:rPr lang="en-US" sz="1200" dirty="0" smtClean="0">
                <a:solidFill>
                  <a:prstClr val="black"/>
                </a:solidFill>
                <a:latin typeface="Corbel" panose="020B0503020204020204" pitchFamily="34" charset="0"/>
                <a:hlinkClick r:id="rId4"/>
              </a:rPr>
              <a:t>20MachineLearning.ipynb</a:t>
            </a:r>
            <a:r>
              <a:rPr lang="en-US" sz="1200" dirty="0" smtClean="0">
                <a:solidFill>
                  <a:prstClr val="black"/>
                </a:solidFill>
                <a:latin typeface="Corbel" panose="020B0503020204020204" pitchFamily="34" charset="0"/>
              </a:rPr>
              <a:t> </a:t>
            </a:r>
          </a:p>
          <a:p>
            <a:pPr marL="171450" indent="-171450">
              <a:buFont typeface="Arial" panose="020B0604020202020204" pitchFamily="34" charset="0"/>
              <a:buChar char="•"/>
            </a:pPr>
            <a:endParaRPr lang="en-US" sz="1200" dirty="0">
              <a:solidFill>
                <a:prstClr val="black"/>
              </a:solidFill>
              <a:latin typeface="Corbel" panose="020B0503020204020204" pitchFamily="34" charset="0"/>
            </a:endParaRPr>
          </a:p>
          <a:p>
            <a:pPr marL="171450" indent="-171450">
              <a:buFont typeface="Arial" panose="020B0604020202020204" pitchFamily="34" charset="0"/>
              <a:buChar char="•"/>
            </a:pPr>
            <a:r>
              <a:rPr lang="en-US" sz="1200" dirty="0" smtClean="0">
                <a:solidFill>
                  <a:prstClr val="black"/>
                </a:solidFill>
                <a:latin typeface="Corbel" panose="020B0503020204020204" pitchFamily="34" charset="0"/>
              </a:rPr>
              <a:t>Project Summary:</a:t>
            </a:r>
          </a:p>
          <a:p>
            <a:r>
              <a:rPr lang="en-US" sz="1200" dirty="0">
                <a:solidFill>
                  <a:prstClr val="black"/>
                </a:solidFill>
                <a:hlinkClick r:id="rId5"/>
              </a:rPr>
              <a:t>https://</a:t>
            </a:r>
            <a:r>
              <a:rPr lang="en-US" sz="1200" dirty="0" smtClean="0">
                <a:solidFill>
                  <a:prstClr val="black"/>
                </a:solidFill>
                <a:hlinkClick r:id="rId5"/>
              </a:rPr>
              <a:t>github.com/DavidFlanders/Capstone/blob/master/Capstone%20Project%20Summary.pdf</a:t>
            </a:r>
            <a:r>
              <a:rPr lang="en-US" sz="1200" dirty="0" smtClean="0">
                <a:solidFill>
                  <a:prstClr val="black"/>
                </a:solidFill>
              </a:rPr>
              <a:t> </a:t>
            </a:r>
            <a:endParaRPr lang="en-US" sz="1200" dirty="0">
              <a:solidFill>
                <a:prstClr val="black"/>
              </a:solidFill>
            </a:endParaRPr>
          </a:p>
          <a:p>
            <a:endParaRPr lang="en-US" sz="1200" dirty="0">
              <a:solidFill>
                <a:prstClr val="black"/>
              </a:solidFill>
            </a:endParaRPr>
          </a:p>
        </p:txBody>
      </p:sp>
      <p:sp>
        <p:nvSpPr>
          <p:cNvPr id="4" name="TextBox 3"/>
          <p:cNvSpPr txBox="1"/>
          <p:nvPr/>
        </p:nvSpPr>
        <p:spPr>
          <a:xfrm>
            <a:off x="2826543" y="1323975"/>
            <a:ext cx="8793957" cy="3631763"/>
          </a:xfrm>
          <a:prstGeom prst="rect">
            <a:avLst/>
          </a:prstGeom>
          <a:noFill/>
        </p:spPr>
        <p:txBody>
          <a:bodyPr wrap="square" rtlCol="0">
            <a:spAutoFit/>
          </a:bodyPr>
          <a:lstStyle/>
          <a:p>
            <a:pPr marL="285750" indent="-285750">
              <a:buFont typeface="Wingdings" panose="05000000000000000000" pitchFamily="2" charset="2"/>
              <a:buChar char="q"/>
            </a:pPr>
            <a:r>
              <a:rPr lang="en-US" sz="1400" b="1" dirty="0" smtClean="0">
                <a:solidFill>
                  <a:prstClr val="black"/>
                </a:solidFill>
                <a:latin typeface="Corbel" panose="020B0503020204020204" pitchFamily="34" charset="0"/>
              </a:rPr>
              <a:t>Conclusions</a:t>
            </a:r>
            <a:endParaRPr lang="en-US" sz="1400" b="1" dirty="0">
              <a:solidFill>
                <a:prstClr val="black"/>
              </a:solidFill>
              <a:latin typeface="Corbel" panose="020B0503020204020204" pitchFamily="34" charset="0"/>
            </a:endParaRPr>
          </a:p>
          <a:p>
            <a:pPr marL="742950" lvl="1" indent="-285750">
              <a:spcAft>
                <a:spcPts val="600"/>
              </a:spcAft>
              <a:buFont typeface="Wingdings" panose="05000000000000000000" pitchFamily="2" charset="2"/>
              <a:buChar char="§"/>
            </a:pPr>
            <a:r>
              <a:rPr lang="en-US" sz="1200" dirty="0" smtClean="0">
                <a:solidFill>
                  <a:prstClr val="black"/>
                </a:solidFill>
                <a:latin typeface="Corbel" panose="020B0503020204020204" pitchFamily="34" charset="0"/>
              </a:rPr>
              <a:t>It is strongly recommended to the Chicago City Government that the unemployment rate is the top factor impacting the crime rate for a community area. They should strive to lower this rate as top priority in order for them to reduce the crime rate. </a:t>
            </a:r>
          </a:p>
          <a:p>
            <a:pPr marL="742950" lvl="1" indent="-285750">
              <a:spcAft>
                <a:spcPts val="600"/>
              </a:spcAft>
              <a:buFont typeface="Wingdings" panose="05000000000000000000" pitchFamily="2" charset="2"/>
              <a:buChar char="§"/>
            </a:pPr>
            <a:r>
              <a:rPr lang="en-US" sz="1200" dirty="0" smtClean="0">
                <a:solidFill>
                  <a:prstClr val="black"/>
                </a:solidFill>
                <a:latin typeface="Corbel" panose="020B0503020204020204" pitchFamily="34" charset="0"/>
              </a:rPr>
              <a:t>The Chicago City Government should also to improve other house/apartment owning rate, and encourage college eduction.</a:t>
            </a:r>
          </a:p>
          <a:p>
            <a:pPr marL="742950" lvl="1" indent="-285750">
              <a:spcAft>
                <a:spcPts val="600"/>
              </a:spcAft>
              <a:buFont typeface="Wingdings" panose="05000000000000000000" pitchFamily="2" charset="2"/>
              <a:buChar char="§"/>
            </a:pPr>
            <a:r>
              <a:rPr lang="en-US" sz="1200" dirty="0" smtClean="0">
                <a:solidFill>
                  <a:prstClr val="black"/>
                </a:solidFill>
                <a:latin typeface="Corbel" panose="020B0503020204020204" pitchFamily="34" charset="0"/>
              </a:rPr>
              <a:t>For the high crime rate community areas (in the #6 group), they may want to deploy more policemen there as interim solutions for reducing their crime rate.</a:t>
            </a:r>
          </a:p>
          <a:p>
            <a:pPr marL="742950" lvl="1" indent="-285750">
              <a:spcAft>
                <a:spcPts val="600"/>
              </a:spcAft>
              <a:buFont typeface="Wingdings" panose="05000000000000000000" pitchFamily="2" charset="2"/>
              <a:buChar char="§"/>
            </a:pPr>
            <a:endParaRPr lang="en-US" sz="1200" dirty="0" smtClean="0">
              <a:solidFill>
                <a:prstClr val="black"/>
              </a:solidFill>
              <a:latin typeface="Corbel" panose="020B0503020204020204" pitchFamily="34" charset="0"/>
            </a:endParaRPr>
          </a:p>
          <a:p>
            <a:pPr marL="742950" lvl="1" indent="-285750">
              <a:spcAft>
                <a:spcPts val="600"/>
              </a:spcAft>
              <a:buFont typeface="Wingdings" panose="05000000000000000000" pitchFamily="2" charset="2"/>
              <a:buChar char="§"/>
            </a:pPr>
            <a:endParaRPr lang="en-US" sz="1200" dirty="0">
              <a:solidFill>
                <a:prstClr val="black"/>
              </a:solidFill>
              <a:latin typeface="Corbel" panose="020B0503020204020204" pitchFamily="34" charset="0"/>
            </a:endParaRPr>
          </a:p>
          <a:p>
            <a:pPr marL="285750" indent="-285750">
              <a:spcAft>
                <a:spcPts val="600"/>
              </a:spcAft>
              <a:buFont typeface="Wingdings" panose="05000000000000000000" pitchFamily="2" charset="2"/>
              <a:buChar char="q"/>
            </a:pPr>
            <a:r>
              <a:rPr lang="en-US" sz="1400" b="1" dirty="0" smtClean="0">
                <a:solidFill>
                  <a:prstClr val="black"/>
                </a:solidFill>
                <a:latin typeface="Corbel" panose="020B0503020204020204" pitchFamily="34" charset="0"/>
              </a:rPr>
              <a:t>Future Considerations</a:t>
            </a:r>
          </a:p>
          <a:p>
            <a:pPr marL="742950" lvl="1" indent="-285750">
              <a:spcAft>
                <a:spcPts val="600"/>
              </a:spcAft>
              <a:buFont typeface="Wingdings" panose="05000000000000000000" pitchFamily="2" charset="2"/>
              <a:buChar char="§"/>
            </a:pPr>
            <a:r>
              <a:rPr lang="en-US" sz="1200" dirty="0" smtClean="0">
                <a:solidFill>
                  <a:prstClr val="black"/>
                </a:solidFill>
                <a:latin typeface="Corbel" panose="020B0503020204020204" pitchFamily="34" charset="0"/>
              </a:rPr>
              <a:t>If the Chicago City government can provide more demographic information for other factors for a specific year, the data analysis would be more comprehensive and potentially identify more factors for safety improvement.</a:t>
            </a:r>
          </a:p>
          <a:p>
            <a:pPr marL="742950" lvl="1" indent="-285750">
              <a:spcAft>
                <a:spcPts val="600"/>
              </a:spcAft>
              <a:buFont typeface="Wingdings" panose="05000000000000000000" pitchFamily="2" charset="2"/>
              <a:buChar char="§"/>
            </a:pPr>
            <a:r>
              <a:rPr lang="en-US" sz="1200" dirty="0" smtClean="0">
                <a:solidFill>
                  <a:prstClr val="black"/>
                </a:solidFill>
                <a:latin typeface="Corbel" panose="020B0503020204020204" pitchFamily="34" charset="0"/>
              </a:rPr>
              <a:t>If the Chicago City government can provide the demographic information year by year, the data analysis can be conducted  accordingly to understand the impact of factor changes on the rise and decline of the crime rate.</a:t>
            </a:r>
            <a:endParaRPr lang="en-US" sz="1200" dirty="0">
              <a:solidFill>
                <a:prstClr val="black"/>
              </a:solidFill>
              <a:latin typeface="Corbel" panose="020B0503020204020204" pitchFamily="34" charset="0"/>
            </a:endParaRPr>
          </a:p>
          <a:p>
            <a:pPr marL="285750" indent="-285750">
              <a:buFont typeface="Wingdings" panose="05000000000000000000" pitchFamily="2" charset="2"/>
              <a:buChar char="§"/>
            </a:pPr>
            <a:endParaRPr lang="en-US" dirty="0">
              <a:solidFill>
                <a:prstClr val="black"/>
              </a:solidFill>
            </a:endParaRPr>
          </a:p>
        </p:txBody>
      </p:sp>
    </p:spTree>
    <p:extLst>
      <p:ext uri="{BB962C8B-B14F-4D97-AF65-F5344CB8AC3E}">
        <p14:creationId xmlns:p14="http://schemas.microsoft.com/office/powerpoint/2010/main" val="1118271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1398</Words>
  <Application>Microsoft Office PowerPoint</Application>
  <PresentationFormat>Widescreen</PresentationFormat>
  <Paragraphs>200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Corbel</vt:lpstr>
      <vt:lpstr>Wingdings</vt:lpstr>
      <vt:lpstr>Office Theme</vt:lpstr>
      <vt:lpstr>Chicago Crime Dataset  with Census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dc:title>
  <dc:creator>Yiyi bu</dc:creator>
  <cp:lastModifiedBy>Yiyi bu</cp:lastModifiedBy>
  <cp:revision>112</cp:revision>
  <cp:lastPrinted>2018-10-31T23:28:52Z</cp:lastPrinted>
  <dcterms:created xsi:type="dcterms:W3CDTF">2018-10-30T15:57:25Z</dcterms:created>
  <dcterms:modified xsi:type="dcterms:W3CDTF">2018-10-31T23:29:00Z</dcterms:modified>
</cp:coreProperties>
</file>