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9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74" r:id="rId14"/>
    <p:sldId id="272" r:id="rId15"/>
    <p:sldId id="273" r:id="rId16"/>
    <p:sldId id="271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679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0.xml"/><Relationship Id="rId7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://asktog.com/atc/principles-of-interaction-design/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hyperlink" Target="http://www.cse.chalmers.se/research/group/idc/ituniv/kurser/09/hcd/literatures/maguire%202001b%20UCD%20methods.pdf" TargetMode="External"/><Relationship Id="rId5" Type="http://schemas.openxmlformats.org/officeDocument/2006/relationships/hyperlink" Target="https://wikileaks.org/" TargetMode="External"/><Relationship Id="rId4" Type="http://schemas.openxmlformats.org/officeDocument/2006/relationships/hyperlink" Target="https://pkp.sfu.ca/ojs/ojs_dem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07067" y="88777"/>
            <a:ext cx="7766936" cy="3962059"/>
          </a:xfrm>
        </p:spPr>
        <p:txBody>
          <a:bodyPr/>
          <a:lstStyle/>
          <a:p>
            <a:pPr algn="ctr"/>
            <a:r>
              <a:rPr lang="fr-FR" dirty="0" smtClean="0"/>
              <a:t>LOG2420 </a:t>
            </a:r>
            <a:br>
              <a:rPr lang="fr-FR" dirty="0" smtClean="0"/>
            </a:br>
            <a:r>
              <a:rPr lang="fr-FR" dirty="0" smtClean="0"/>
              <a:t>TP1</a:t>
            </a:r>
            <a:br>
              <a:rPr lang="fr-FR" dirty="0" smtClean="0"/>
            </a:br>
            <a:r>
              <a:rPr lang="fr-FR" dirty="0" smtClean="0"/>
              <a:t>Interface de validation d’article pour Wikileaks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3390" y="5098648"/>
            <a:ext cx="7766936" cy="1563345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1745133 </a:t>
            </a:r>
            <a:r>
              <a:rPr lang="fr-FR" dirty="0" err="1" smtClean="0"/>
              <a:t>Jeannorasinh</a:t>
            </a:r>
            <a:r>
              <a:rPr lang="fr-FR" dirty="0" smtClean="0"/>
              <a:t> TONG</a:t>
            </a:r>
          </a:p>
          <a:p>
            <a:pPr algn="l"/>
            <a:r>
              <a:rPr lang="fr-FR" dirty="0" smtClean="0"/>
              <a:t>1748125 David </a:t>
            </a:r>
            <a:r>
              <a:rPr lang="fr-FR" dirty="0" smtClean="0"/>
              <a:t>TREMBLAY</a:t>
            </a:r>
          </a:p>
          <a:p>
            <a:pPr algn="l"/>
            <a:r>
              <a:rPr lang="fr-FR" dirty="0" smtClean="0"/>
              <a:t>1827022 Hon-</a:t>
            </a:r>
            <a:r>
              <a:rPr lang="fr-FR" dirty="0" err="1" smtClean="0"/>
              <a:t>leung</a:t>
            </a:r>
            <a:r>
              <a:rPr lang="fr-FR" dirty="0" smtClean="0"/>
              <a:t> Éric Chao</a:t>
            </a:r>
          </a:p>
          <a:p>
            <a:pPr algn="l"/>
            <a:r>
              <a:rPr lang="fr-FR" dirty="0" smtClean="0"/>
              <a:t>1803508 </a:t>
            </a:r>
            <a:r>
              <a:rPr lang="fr-FR" dirty="0"/>
              <a:t>Alexandre Clark</a:t>
            </a:r>
            <a:endParaRPr lang="fr-FR" dirty="0" smtClean="0"/>
          </a:p>
          <a:p>
            <a:pPr algn="l"/>
            <a:endParaRPr lang="fr-FR" dirty="0"/>
          </a:p>
        </p:txBody>
      </p:sp>
      <p:pic>
        <p:nvPicPr>
          <p:cNvPr id="8" name="Image 7" descr="LogoPoly_Genie1Classe.png"/>
          <p:cNvPicPr/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516" y="88776"/>
            <a:ext cx="2162261" cy="100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6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pic>
        <p:nvPicPr>
          <p:cNvPr id="6145" name="Image 1" descr="https://i.gyazo.com/174ece69dffee23aef374a5881133986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27792" y="1552575"/>
            <a:ext cx="5753100" cy="405765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962025" y="56102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900" b="1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fr-CA" sz="900" b="1" i="0" u="none" strike="noStrike" cap="none" normalizeH="0" baseline="0" dirty="0" smtClean="0" bmk="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igure </a:t>
            </a:r>
            <a:r>
              <a:rPr kumimoji="0" lang="fr-CA" sz="900" b="1" i="0" u="none" strike="noStrike" cap="none" normalizeH="0" baseline="0" dirty="0" smtClean="0" bmk="_Toc476772805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1: Interface de connexion en tant qu'usager</a:t>
            </a:r>
            <a:endParaRPr kumimoji="0" lang="fr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68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4"/>
            </p:custDataLst>
          </p:nvPr>
        </p:nvGrpSpPr>
        <p:grpSpPr>
          <a:xfrm>
            <a:off x="-154237" y="1344058"/>
            <a:ext cx="12537196" cy="4926949"/>
            <a:chOff x="0" y="457200"/>
            <a:chExt cx="12192000" cy="4486275"/>
          </a:xfrm>
        </p:grpSpPr>
        <p:pic>
          <p:nvPicPr>
            <p:cNvPr id="36865" name="Image 4" descr="https://i.gyazo.com/dcc09a071b3b2b6f7cb3360efcadf8eb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05100" y="457200"/>
              <a:ext cx="5753100" cy="4029075"/>
            </a:xfrm>
            <a:prstGeom prst="rect">
              <a:avLst/>
            </a:prstGeom>
            <a:noFill/>
          </p:spPr>
        </p:pic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0" y="4486275"/>
              <a:ext cx="1219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sz="900" b="1" i="0" u="none" strike="noStrike" cap="none" normalizeH="0" baseline="0" dirty="0" smtClean="0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fr-CA" sz="900" b="1" i="0" u="none" strike="noStrike" cap="none" normalizeH="0" baseline="0" dirty="0" smtClean="0" bmk="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igure </a:t>
              </a:r>
              <a:r>
                <a:rPr kumimoji="0" lang="fr-CA" sz="900" b="1" i="0" u="none" strike="noStrike" cap="none" normalizeH="0" baseline="0" dirty="0" smtClean="0" bmk="_Toc476772806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2: Interface de la banque d'articles d'un utilisateur</a:t>
              </a:r>
              <a:endParaRPr kumimoji="0" lang="fr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218" name="Picture 2" descr="https://i.gyazo.com/4e8c64c025133a9a2bf74dc86afbd2bc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627452" y="1344058"/>
            <a:ext cx="6301801" cy="442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58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64" y="1399427"/>
            <a:ext cx="5974838" cy="418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2353" y="5581814"/>
            <a:ext cx="263405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900" b="1" i="0" u="none" strike="noStrike" cap="none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fr-CA" sz="900" b="1" i="0" u="none" strike="noStrike" cap="none" normalizeH="0" baseline="0" dirty="0" smtClean="0" bmk="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igure </a:t>
            </a:r>
            <a:r>
              <a:rPr lang="fr-CA" sz="900" b="1" dirty="0" smtClean="0" bmk="_Toc476772806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fr-CA" sz="900" b="1" i="0" u="none" strike="noStrike" cap="none" normalizeH="0" baseline="0" dirty="0" smtClean="0" bmk="_Toc476772806">
                <a:ln>
                  <a:noFill/>
                </a:ln>
                <a:solidFill>
                  <a:srgbClr val="4472C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Interface de soumission de fichiers</a:t>
            </a:r>
            <a:endParaRPr kumimoji="0" lang="fr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1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84821" y="1457890"/>
            <a:ext cx="5738099" cy="4005648"/>
          </a:xfrm>
          <a:prstGeom prst="rect">
            <a:avLst/>
          </a:prstGeom>
        </p:spPr>
      </p:pic>
      <p:sp>
        <p:nvSpPr>
          <p:cNvPr id="4" name="ZoneTexte 3"/>
          <p:cNvSpPr txBox="1"/>
          <p:nvPr>
            <p:custDataLst>
              <p:tags r:id="rId5"/>
            </p:custDataLst>
          </p:nvPr>
        </p:nvSpPr>
        <p:spPr>
          <a:xfrm>
            <a:off x="2891551" y="5561635"/>
            <a:ext cx="5002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sz="900" b="1" dirty="0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lang="fr-CA" sz="900" b="1" dirty="0" bmk="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igure </a:t>
            </a:r>
            <a:r>
              <a:rPr lang="fr-CA" sz="900" b="1" dirty="0" smtClean="0" bmk="_Toc476772810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4: </a:t>
            </a:r>
            <a:r>
              <a:rPr lang="fr-CA" sz="900" b="1" dirty="0" bmk="_Toc476772810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Interface de </a:t>
            </a:r>
            <a:r>
              <a:rPr lang="fr-CA" sz="900" b="1" dirty="0" smtClean="0" bmk="_Toc476772810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rétroaction des articles faite par l’évaluateur et envoyé à l’éditeur</a:t>
            </a:r>
            <a:endParaRPr lang="fr-CA" sz="900" dirty="0">
              <a:latin typeface="Arial" pitchFamily="34" charset="0"/>
              <a:cs typeface="Arial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37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pSp>
        <p:nvGrpSpPr>
          <p:cNvPr id="7" name="Groupe 6"/>
          <p:cNvGrpSpPr/>
          <p:nvPr>
            <p:custDataLst>
              <p:tags r:id="rId4"/>
            </p:custDataLst>
          </p:nvPr>
        </p:nvGrpSpPr>
        <p:grpSpPr>
          <a:xfrm>
            <a:off x="0" y="1476260"/>
            <a:ext cx="12192000" cy="4514850"/>
            <a:chOff x="0" y="457200"/>
            <a:chExt cx="12192000" cy="4514850"/>
          </a:xfrm>
        </p:grpSpPr>
        <p:pic>
          <p:nvPicPr>
            <p:cNvPr id="33793" name="Image 23" descr="https://i.gyazo.com/7e6edd53e615f0858e8d4dd271a81bd3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98284" y="457200"/>
              <a:ext cx="5762625" cy="4057650"/>
            </a:xfrm>
            <a:prstGeom prst="rect">
              <a:avLst/>
            </a:prstGeom>
            <a:noFill/>
          </p:spPr>
        </p:pic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0" y="4514850"/>
              <a:ext cx="1219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sz="900" b="1" i="0" u="none" strike="noStrike" cap="none" normalizeH="0" baseline="0" smtClean="0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fr-CA" sz="900" b="1" i="0" u="none" strike="noStrike" cap="none" normalizeH="0" baseline="0" smtClean="0" bmk="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igure </a:t>
              </a:r>
              <a:r>
                <a:rPr kumimoji="0" lang="fr-CA" sz="900" b="1" i="0" u="none" strike="noStrike" cap="none" normalizeH="0" baseline="0" smtClean="0" bmk="_Toc476772809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5: Interface de la banque d'article disponible pour l'éditeur</a:t>
              </a:r>
              <a:endParaRPr kumimoji="0" lang="fr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27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pSp>
        <p:nvGrpSpPr>
          <p:cNvPr id="7" name="Groupe 6"/>
          <p:cNvGrpSpPr/>
          <p:nvPr>
            <p:custDataLst>
              <p:tags r:id="rId4"/>
            </p:custDataLst>
          </p:nvPr>
        </p:nvGrpSpPr>
        <p:grpSpPr>
          <a:xfrm>
            <a:off x="0" y="1465243"/>
            <a:ext cx="12192000" cy="4467225"/>
            <a:chOff x="0" y="457200"/>
            <a:chExt cx="12192000" cy="4467225"/>
          </a:xfrm>
        </p:grpSpPr>
        <p:pic>
          <p:nvPicPr>
            <p:cNvPr id="32769" name="Image 26" descr="https://i.gyazo.com/e6677e5ae5e6829d29015ec3eecf59a8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81312" y="457200"/>
              <a:ext cx="5762625" cy="4010025"/>
            </a:xfrm>
            <a:prstGeom prst="rect">
              <a:avLst/>
            </a:prstGeom>
            <a:noFill/>
          </p:spPr>
        </p:pic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0" y="4467225"/>
              <a:ext cx="1219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sz="900" b="1" i="0" u="none" strike="noStrike" cap="none" normalizeH="0" baseline="0" dirty="0" smtClean="0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fr-CA" sz="900" b="1" i="0" u="none" strike="noStrike" cap="none" normalizeH="0" baseline="0" dirty="0" smtClean="0" bmk="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igure </a:t>
              </a:r>
              <a:r>
                <a:rPr kumimoji="0" lang="fr-CA" sz="900" b="1" i="0" u="none" strike="noStrike" cap="none" normalizeH="0" baseline="0" dirty="0" smtClean="0" bmk="_Toc476772810">
                  <a:ln>
                    <a:noFill/>
                  </a:ln>
                  <a:solidFill>
                    <a:srgbClr val="4472C4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6: Interface de la banque d'évaluateurs disponibles pour assignation à un article</a:t>
              </a:r>
              <a:endParaRPr kumimoji="0" lang="fr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Maquette de l’interface</a:t>
            </a:r>
            <a:endParaRPr lang="fr-FR" dirty="0"/>
          </a:p>
        </p:txBody>
      </p:sp>
      <p:sp>
        <p:nvSpPr>
          <p:cNvPr id="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348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9698" y="1467986"/>
            <a:ext cx="6107858" cy="4266733"/>
          </a:xfrm>
          <a:prstGeom prst="rect">
            <a:avLst/>
          </a:prstGeom>
        </p:spPr>
      </p:pic>
      <p:sp>
        <p:nvSpPr>
          <p:cNvPr id="5" name="ZoneTexte 4"/>
          <p:cNvSpPr txBox="1"/>
          <p:nvPr>
            <p:custDataLst>
              <p:tags r:id="rId5"/>
            </p:custDataLst>
          </p:nvPr>
        </p:nvSpPr>
        <p:spPr>
          <a:xfrm>
            <a:off x="2673752" y="5810491"/>
            <a:ext cx="5960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sz="900" b="1" dirty="0" smtClean="0">
                <a:solidFill>
                  <a:srgbClr val="4472C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Figure 7: Interface de retour à l’auteur par l’éditeur</a:t>
            </a:r>
            <a:endParaRPr lang="fr-CA" sz="900" dirty="0">
              <a:latin typeface="Arial" pitchFamily="34" charset="0"/>
              <a:cs typeface="Arial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5973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6159" y="2208298"/>
            <a:ext cx="8596668" cy="3880773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fr-FR" sz="1800" dirty="0" smtClean="0">
                <a:solidFill>
                  <a:schemeClr val="tx1"/>
                </a:solidFill>
              </a:rPr>
              <a:t>Bonne introduction aux processus de conception d’une interface utilisateur</a:t>
            </a:r>
          </a:p>
          <a:p>
            <a:pPr lvl="2">
              <a:lnSpc>
                <a:spcPct val="150000"/>
              </a:lnSpc>
            </a:pPr>
            <a:r>
              <a:rPr lang="fr-FR" sz="1800" dirty="0" smtClean="0">
                <a:solidFill>
                  <a:schemeClr val="tx1"/>
                </a:solidFill>
              </a:rPr>
              <a:t>Avoir eu plus de temps : contacter quelqu’un ayant déjà publié sur </a:t>
            </a:r>
            <a:r>
              <a:rPr lang="fr-FR" sz="1800" dirty="0" err="1" smtClean="0">
                <a:solidFill>
                  <a:schemeClr val="tx1"/>
                </a:solidFill>
              </a:rPr>
              <a:t>WikiLeaks</a:t>
            </a:r>
            <a:endParaRPr lang="fr-FR" sz="18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fr-FR" sz="1800" dirty="0" smtClean="0">
                <a:solidFill>
                  <a:schemeClr val="tx1"/>
                </a:solidFill>
              </a:rPr>
              <a:t>Analyse des systèmes similaires</a:t>
            </a:r>
          </a:p>
          <a:p>
            <a:pPr lvl="2"/>
            <a:endParaRPr lang="fr-FR" sz="1800" dirty="0">
              <a:solidFill>
                <a:schemeClr val="tx1"/>
              </a:solidFill>
            </a:endParaRPr>
          </a:p>
          <a:p>
            <a:pPr lvl="2"/>
            <a:r>
              <a:rPr lang="fr-FR" sz="1800" dirty="0" smtClean="0">
                <a:solidFill>
                  <a:schemeClr val="tx1"/>
                </a:solidFill>
              </a:rPr>
              <a:t>Remerciements!</a:t>
            </a:r>
          </a:p>
          <a:p>
            <a:pPr lvl="2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2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</a:rPr>
              <a:t>PKP, Public </a:t>
            </a:r>
            <a:r>
              <a:rPr lang="fr-FR" dirty="0" err="1">
                <a:solidFill>
                  <a:schemeClr val="tx1"/>
                </a:solidFill>
              </a:rPr>
              <a:t>Knowledge</a:t>
            </a:r>
            <a:r>
              <a:rPr lang="fr-FR" dirty="0">
                <a:solidFill>
                  <a:schemeClr val="tx1"/>
                </a:solidFill>
              </a:rPr>
              <a:t> Project, Consulté le 10 février, tiré de </a:t>
            </a:r>
            <a:r>
              <a:rPr lang="fr-FR" dirty="0">
                <a:solidFill>
                  <a:schemeClr val="tx1"/>
                </a:solidFill>
                <a:hlinkClick r:id="rId4"/>
              </a:rPr>
              <a:t>https://pkp.sfu.ca/ojs/ojs_demo</a:t>
            </a:r>
            <a:r>
              <a:rPr lang="fr-FR" dirty="0" smtClean="0">
                <a:solidFill>
                  <a:schemeClr val="tx1"/>
                </a:solidFill>
                <a:hlinkClick r:id="rId4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</a:rPr>
              <a:t>WikiLeaks</a:t>
            </a:r>
            <a:r>
              <a:rPr lang="fr-FR" dirty="0" smtClean="0">
                <a:solidFill>
                  <a:schemeClr val="tx1"/>
                </a:solidFill>
              </a:rPr>
              <a:t>, Consulté le 15 février 2017, tiré de </a:t>
            </a:r>
            <a:r>
              <a:rPr lang="fr-FR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fr-FR" dirty="0">
                <a:solidFill>
                  <a:schemeClr val="tx1"/>
                </a:solidFill>
                <a:hlinkClick r:id="rId5"/>
              </a:rPr>
              <a:t>://wikileaks.org</a:t>
            </a:r>
            <a:r>
              <a:rPr lang="fr-FR" dirty="0" smtClean="0">
                <a:solidFill>
                  <a:schemeClr val="tx1"/>
                </a:solidFill>
                <a:hlinkClick r:id="rId5"/>
              </a:rPr>
              <a:t>/</a:t>
            </a: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</a:rPr>
              <a:t>Maguire</a:t>
            </a:r>
            <a:r>
              <a:rPr lang="fr-FR" dirty="0" smtClean="0">
                <a:solidFill>
                  <a:schemeClr val="tx1"/>
                </a:solidFill>
              </a:rPr>
              <a:t>, Martin (2001), </a:t>
            </a:r>
            <a:r>
              <a:rPr lang="fr-FR" dirty="0" err="1" smtClean="0">
                <a:solidFill>
                  <a:schemeClr val="tx1"/>
                </a:solidFill>
              </a:rPr>
              <a:t>Methods</a:t>
            </a:r>
            <a:r>
              <a:rPr lang="fr-FR" dirty="0" smtClean="0">
                <a:solidFill>
                  <a:schemeClr val="tx1"/>
                </a:solidFill>
              </a:rPr>
              <a:t> to support </a:t>
            </a:r>
            <a:r>
              <a:rPr lang="fr-FR" dirty="0" err="1" smtClean="0">
                <a:solidFill>
                  <a:schemeClr val="tx1"/>
                </a:solidFill>
              </a:rPr>
              <a:t>human</a:t>
            </a:r>
            <a:r>
              <a:rPr lang="fr-FR" dirty="0" err="1">
                <a:solidFill>
                  <a:schemeClr val="tx1"/>
                </a:solidFill>
              </a:rPr>
              <a:t>-</a:t>
            </a:r>
            <a:r>
              <a:rPr lang="fr-FR" dirty="0" err="1" smtClean="0">
                <a:solidFill>
                  <a:schemeClr val="tx1"/>
                </a:solidFill>
              </a:rPr>
              <a:t>centered</a:t>
            </a:r>
            <a:r>
              <a:rPr lang="fr-FR" dirty="0" smtClean="0">
                <a:solidFill>
                  <a:schemeClr val="tx1"/>
                </a:solidFill>
              </a:rPr>
              <a:t> design, Consulté le 15 février 2017, tiré de </a:t>
            </a:r>
            <a:r>
              <a:rPr lang="fr-FR" dirty="0" smtClean="0">
                <a:solidFill>
                  <a:schemeClr val="tx1"/>
                </a:solidFill>
                <a:hlinkClick r:id="rId6" invalidUrl="http://www.cse.chalmers.se/research/group/idc/ituniv/kurser/09/hcd/literatures/maguire 2001b UCD methods.pdf"/>
              </a:rPr>
              <a:t>http</a:t>
            </a:r>
            <a:r>
              <a:rPr lang="fr-FR" dirty="0">
                <a:solidFill>
                  <a:schemeClr val="tx1"/>
                </a:solidFill>
                <a:hlinkClick r:id="rId6" invalidUrl="http://www.cse.chalmers.se/research/group/idc/ituniv/kurser/09/hcd/literatures/maguire 2001b UCD methods.pdf"/>
              </a:rPr>
              <a:t>://</a:t>
            </a:r>
            <a:r>
              <a:rPr lang="fr-FR" dirty="0" smtClean="0">
                <a:solidFill>
                  <a:schemeClr val="tx1"/>
                </a:solidFill>
                <a:hlinkClick r:id="rId6" invalidUrl="http://www.cse.chalmers.se/research/group/idc/ituniv/kurser/09/hcd/literatures/maguire 2001b UCD methods.pdf"/>
              </a:rPr>
              <a:t>www.cse.chalmers.se/research/group/idc/ituniv/kurser/09/hcd/literatures/maguire%202001b%20UCD%20methods.pdf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err="1" smtClean="0">
                <a:solidFill>
                  <a:schemeClr val="tx1"/>
                </a:solidFill>
              </a:rPr>
              <a:t>Tognazzini</a:t>
            </a:r>
            <a:r>
              <a:rPr lang="fr-FR" dirty="0" smtClean="0">
                <a:solidFill>
                  <a:schemeClr val="tx1"/>
                </a:solidFill>
              </a:rPr>
              <a:t>, Bruce (2014), First </a:t>
            </a:r>
            <a:r>
              <a:rPr lang="fr-FR" dirty="0" err="1" smtClean="0">
                <a:solidFill>
                  <a:schemeClr val="tx1"/>
                </a:solidFill>
              </a:rPr>
              <a:t>Principles</a:t>
            </a:r>
            <a:r>
              <a:rPr lang="fr-FR" dirty="0" smtClean="0">
                <a:solidFill>
                  <a:schemeClr val="tx1"/>
                </a:solidFill>
              </a:rPr>
              <a:t> of Interaction Design, Consulté le 2 mars 2017, tiré de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  <a:hlinkClick r:id="rId7"/>
              </a:rPr>
              <a:t>http</a:t>
            </a:r>
            <a:r>
              <a:rPr lang="fr-FR" dirty="0">
                <a:solidFill>
                  <a:schemeClr val="tx1"/>
                </a:solidFill>
                <a:hlinkClick r:id="rId7"/>
              </a:rPr>
              <a:t>://asktog.com/atc/principles-of-interaction-design</a:t>
            </a:r>
            <a:r>
              <a:rPr lang="fr-FR" dirty="0" smtClean="0">
                <a:solidFill>
                  <a:schemeClr val="tx1"/>
                </a:solidFill>
                <a:hlinkClick r:id="rId7"/>
              </a:rPr>
              <a:t>/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Questions / Commentaires ?</a:t>
            </a:r>
            <a:endParaRPr lang="fr-FR" dirty="0"/>
          </a:p>
        </p:txBody>
      </p:sp>
      <p:pic>
        <p:nvPicPr>
          <p:cNvPr id="3074" name="Picture 2" descr="Résultats de recherche d'images pour « question mark »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368202" y="1930400"/>
            <a:ext cx="3022061" cy="3971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58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Utilisateurs, tâches et contexte d’utilisation</a:t>
            </a:r>
          </a:p>
          <a:p>
            <a:endParaRPr lang="fr-FR" dirty="0" smtClean="0"/>
          </a:p>
          <a:p>
            <a:r>
              <a:rPr lang="fr-FR" dirty="0" smtClean="0"/>
              <a:t>Besoins utilisateurs et exigences d’</a:t>
            </a:r>
            <a:r>
              <a:rPr lang="fr-FR" dirty="0" err="1" smtClean="0"/>
              <a:t>utilisabilité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Maquette de l’interface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r>
              <a:rPr lang="fr-FR" dirty="0" smtClean="0"/>
              <a:t>Séance de questions et commentaires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2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dirty="0" smtClean="0"/>
              <a:t>Objectif</a:t>
            </a:r>
            <a:r>
              <a:rPr lang="fr-FR" dirty="0" smtClean="0"/>
              <a:t> : Création d’une interface permettant la gestion du contenu à publier sur Wikileaks</a:t>
            </a:r>
          </a:p>
          <a:p>
            <a:endParaRPr lang="fr-FR" dirty="0" smtClean="0"/>
          </a:p>
          <a:p>
            <a:r>
              <a:rPr lang="fr-FR" dirty="0" smtClean="0"/>
              <a:t>Définition des exigences et de la conception en utilisant le modèle centré utilisateur</a:t>
            </a:r>
          </a:p>
          <a:p>
            <a:endParaRPr lang="fr-FR" dirty="0" smtClean="0"/>
          </a:p>
          <a:p>
            <a:r>
              <a:rPr lang="fr-FR" dirty="0" smtClean="0"/>
              <a:t>Application des heuristiques vues en classe pour réaliser des maquettes efficaces (Bastien-Scapin, langage visuel, etc.)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95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 u="sng" dirty="0" smtClean="0"/>
              <a:t>Auteur:</a:t>
            </a:r>
            <a:r>
              <a:rPr lang="fr-FR" b="1" dirty="0" smtClean="0"/>
              <a:t> </a:t>
            </a:r>
            <a:r>
              <a:rPr lang="fr-FR" dirty="0" smtClean="0"/>
              <a:t>L’utilisateur qui soumet un article sur le site de </a:t>
            </a:r>
            <a:r>
              <a:rPr lang="fr-FR" dirty="0" err="1" smtClean="0"/>
              <a:t>Wikileaks</a:t>
            </a:r>
            <a:endParaRPr lang="fr-FR" dirty="0" smtClean="0"/>
          </a:p>
          <a:p>
            <a:endParaRPr lang="fr-FR" dirty="0" smtClean="0"/>
          </a:p>
          <a:p>
            <a:r>
              <a:rPr lang="fr-FR" b="1" u="sng" dirty="0" smtClean="0"/>
              <a:t>Éditeur:</a:t>
            </a:r>
            <a:r>
              <a:rPr lang="fr-FR" b="1" dirty="0" smtClean="0"/>
              <a:t> </a:t>
            </a:r>
            <a:r>
              <a:rPr lang="fr-FR" dirty="0" smtClean="0"/>
              <a:t>L’utilisateur responsable de s’assigner des articles publiés en attente de rétroaction, d’assigner les articles aux évaluateurs et de donner la décision finale sur la publication d’un article</a:t>
            </a:r>
          </a:p>
          <a:p>
            <a:endParaRPr lang="fr-FR" dirty="0" smtClean="0"/>
          </a:p>
          <a:p>
            <a:r>
              <a:rPr lang="fr-FR" b="1" u="sng" dirty="0" smtClean="0"/>
              <a:t>Évaluateur:</a:t>
            </a:r>
            <a:r>
              <a:rPr lang="fr-FR" b="1" dirty="0" smtClean="0"/>
              <a:t> </a:t>
            </a:r>
            <a:r>
              <a:rPr lang="fr-FR" dirty="0" smtClean="0"/>
              <a:t>L’utilisateur qui fournit une rétroaction sur un article qui lui a été assigné à l’éditeur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4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9931" y="1930400"/>
            <a:ext cx="3180988" cy="3880773"/>
          </a:xfrm>
        </p:spPr>
        <p:txBody>
          <a:bodyPr/>
          <a:lstStyle/>
          <a:p>
            <a:pPr>
              <a:buNone/>
            </a:pPr>
            <a:r>
              <a:rPr lang="fr-FR" b="1" u="sng" dirty="0" smtClean="0"/>
              <a:t>Auteur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Soumettre un document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Modifier le document</a:t>
            </a:r>
          </a:p>
        </p:txBody>
      </p:sp>
      <p:sp>
        <p:nvSpPr>
          <p:cNvPr id="4" name="Espace réservé du contenu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470919" y="1930400"/>
            <a:ext cx="31809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fr-FR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Éditeur</a:t>
            </a:r>
            <a:endParaRPr kumimoji="0" lang="fr-FR" sz="1800" b="1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Choisir un document à évaluer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Lire une première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fois l’article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 document à des experts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Décider de publier le document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contenu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651907" y="1930400"/>
            <a:ext cx="31809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fr-FR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Évaluateur</a:t>
            </a:r>
            <a:endParaRPr kumimoji="0" lang="fr-FR" sz="1800" b="1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Exprimer sa disponibilité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Évaluer l’article assigné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baseline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9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Contexte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tx1"/>
                </a:solidFill>
              </a:rPr>
              <a:t>Environnement technique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Tor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PC</a:t>
            </a:r>
          </a:p>
          <a:p>
            <a:pPr lvl="1"/>
            <a:r>
              <a:rPr lang="fr-FR" strike="sngStrike" dirty="0" smtClean="0">
                <a:solidFill>
                  <a:schemeClr val="tx1"/>
                </a:solidFill>
              </a:rPr>
              <a:t>Smartphone</a:t>
            </a:r>
            <a:endParaRPr lang="fr-FR" strike="sngStrike" dirty="0">
              <a:solidFill>
                <a:schemeClr val="tx1"/>
              </a:solidFill>
            </a:endParaRPr>
          </a:p>
          <a:p>
            <a:r>
              <a:rPr lang="fr-FR" u="sng" dirty="0" smtClean="0">
                <a:solidFill>
                  <a:schemeClr val="tx1"/>
                </a:solidFill>
              </a:rPr>
              <a:t>Environnement physique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Privé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u="sng" dirty="0" smtClean="0">
                <a:solidFill>
                  <a:schemeClr val="tx1"/>
                </a:solidFill>
              </a:rPr>
              <a:t>Environnement organisationnel</a:t>
            </a:r>
            <a:endParaRPr lang="fr-FR" u="sng" dirty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Hiérarchie pyramidale</a:t>
            </a:r>
          </a:p>
        </p:txBody>
      </p:sp>
    </p:spTree>
    <p:extLst>
      <p:ext uri="{BB962C8B-B14F-4D97-AF65-F5344CB8AC3E}">
        <p14:creationId xmlns:p14="http://schemas.microsoft.com/office/powerpoint/2010/main" val="11178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Besoins et exigences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20496" y="2160589"/>
            <a:ext cx="5009788" cy="3880773"/>
          </a:xfrm>
        </p:spPr>
        <p:txBody>
          <a:bodyPr/>
          <a:lstStyle/>
          <a:p>
            <a:pPr>
              <a:buNone/>
            </a:pPr>
            <a:r>
              <a:rPr lang="fr-CA" dirty="0" smtClean="0"/>
              <a:t>	</a:t>
            </a:r>
            <a:r>
              <a:rPr lang="fr-CA" u="sng" dirty="0" smtClean="0"/>
              <a:t>Besoins  liés à l’auteur</a:t>
            </a:r>
          </a:p>
          <a:p>
            <a:pPr>
              <a:buNone/>
            </a:pPr>
            <a:endParaRPr lang="fr-CA" u="sng" dirty="0" smtClean="0"/>
          </a:p>
          <a:p>
            <a:r>
              <a:rPr lang="fr-CA" dirty="0" smtClean="0"/>
              <a:t>Soumettre un article			</a:t>
            </a:r>
          </a:p>
          <a:p>
            <a:r>
              <a:rPr lang="fr-CA" dirty="0" smtClean="0"/>
              <a:t> Modifier l’article (modifier, supprimé, ...)	</a:t>
            </a:r>
          </a:p>
          <a:p>
            <a:r>
              <a:rPr lang="fr-CA" dirty="0" smtClean="0"/>
              <a:t> Écrire un synopsis de l’article soumis		</a:t>
            </a:r>
          </a:p>
          <a:p>
            <a:r>
              <a:rPr lang="fr-CA" dirty="0" smtClean="0"/>
              <a:t>Communiquer avec l’éditeur seulement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0284" y="1930400"/>
            <a:ext cx="50097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CA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Besoins  liés à l’éditeur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CA" sz="18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Pouvoir faire une recherche parmi les articles soumis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Pouvoir communiquer avec les autres utilisateurs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Avoir accès à la banque d’évaluateurs disponibles		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Pouvoir faire une recherche/tri parmi les évaluateurs disponibles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Pouvoir rendre un verdict sur l’article (publier, rejeter, demander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…)		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.Assigner un article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79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Besoins et exigences (suite)</a:t>
            </a:r>
            <a:endParaRPr lang="fr-CA" dirty="0"/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36270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CA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Besoins  liés à l’évaluateur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CA" sz="18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r>
              <a:rPr lang="fr-CA" dirty="0" smtClean="0"/>
              <a:t>Se mettre ou se retirer de la banque d’évaluateurs disponibles			 </a:t>
            </a:r>
          </a:p>
          <a:p>
            <a:pPr lvl="0"/>
            <a:r>
              <a:rPr lang="fr-CA" dirty="0" smtClean="0"/>
              <a:t>Avoir accès à l’article à évaluer 			</a:t>
            </a:r>
          </a:p>
          <a:p>
            <a:pPr lvl="0"/>
            <a:r>
              <a:rPr lang="fr-CA" dirty="0" smtClean="0"/>
              <a:t> Communiquer avec l’éditeur seulement			</a:t>
            </a:r>
          </a:p>
          <a:p>
            <a:pPr lvl="0"/>
            <a:r>
              <a:rPr lang="fr-CA" dirty="0" smtClean="0"/>
              <a:t>Préciser son domaine d’expertise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46965" y="2160589"/>
            <a:ext cx="36270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A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CA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Autres besoins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CA" sz="18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S’identifier			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Navigateur Tor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Besoins et exigences (suite)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fr-CA" b="1" dirty="0" smtClean="0"/>
              <a:t>	</a:t>
            </a:r>
            <a:r>
              <a:rPr lang="fr-CA" b="1" u="sng" dirty="0" smtClean="0"/>
              <a:t>Exigences d’</a:t>
            </a:r>
            <a:r>
              <a:rPr lang="fr-CA" b="1" u="sng" dirty="0" err="1" smtClean="0"/>
              <a:t>utilisabilité</a:t>
            </a:r>
            <a:endParaRPr lang="fr-CA" b="1" u="sng" dirty="0" smtClean="0"/>
          </a:p>
          <a:p>
            <a:pPr algn="just"/>
            <a:r>
              <a:rPr lang="fr-CA" dirty="0" smtClean="0"/>
              <a:t>Bien utiliser les indices pour faciliter la </a:t>
            </a:r>
            <a:r>
              <a:rPr lang="fr-CA" dirty="0" err="1" smtClean="0"/>
              <a:t>tâche</a:t>
            </a:r>
            <a:r>
              <a:rPr lang="fr-CA" dirty="0" smtClean="0"/>
              <a:t> aux utilisateurs et augmenter le taux de </a:t>
            </a:r>
            <a:r>
              <a:rPr lang="fr-CA" dirty="0" err="1" smtClean="0"/>
              <a:t>succès</a:t>
            </a:r>
            <a:r>
              <a:rPr lang="fr-CA" dirty="0" smtClean="0"/>
              <a:t>	</a:t>
            </a:r>
          </a:p>
          <a:p>
            <a:pPr algn="just"/>
            <a:endParaRPr lang="fr-CA" dirty="0" smtClean="0"/>
          </a:p>
          <a:p>
            <a:r>
              <a:rPr lang="fr-CA" dirty="0" smtClean="0"/>
              <a:t>FAQ</a:t>
            </a:r>
          </a:p>
          <a:p>
            <a:endParaRPr lang="fr-CA" dirty="0" smtClean="0"/>
          </a:p>
          <a:p>
            <a:pPr lvl="0"/>
            <a:r>
              <a:rPr lang="fr-FR" dirty="0" smtClean="0"/>
              <a:t>Créer une page permettant la réception de commentaires ou critiques concernant le site pour identifier les points faibles de l'interface et ainsi pouvoir les améliorer.</a:t>
            </a:r>
            <a:endParaRPr lang="fr-CA" dirty="0" smtClean="0"/>
          </a:p>
          <a:p>
            <a:endParaRPr lang="fr-CA" dirty="0" smtClean="0"/>
          </a:p>
          <a:p>
            <a:pPr>
              <a:buNone/>
            </a:pPr>
            <a:endParaRPr lang="fr-CA" b="1" u="sng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te">
  <a:themeElements>
    <a:clrScheme name="Personnalisée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99A4"/>
      </a:accent1>
      <a:accent2>
        <a:srgbClr val="003B4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316</TotalTime>
  <Words>422</Words>
  <Application>Microsoft Office PowerPoint</Application>
  <PresentationFormat>Grand écran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Facette</vt:lpstr>
      <vt:lpstr>LOG2420  TP1 Interface de validation d’article pour Wikileaks</vt:lpstr>
      <vt:lpstr>Plan de la présentation</vt:lpstr>
      <vt:lpstr>Introduction</vt:lpstr>
      <vt:lpstr>Utilisateurs</vt:lpstr>
      <vt:lpstr>Tâches</vt:lpstr>
      <vt:lpstr>Contexte d’utilisation</vt:lpstr>
      <vt:lpstr>Besoins et exigences</vt:lpstr>
      <vt:lpstr>Besoins et exigences (suite)</vt:lpstr>
      <vt:lpstr>Besoins et exigences (suite)</vt:lpstr>
      <vt:lpstr>Maquette de l’interface</vt:lpstr>
      <vt:lpstr>Maquette de l’interface</vt:lpstr>
      <vt:lpstr>Maquette de l’interface</vt:lpstr>
      <vt:lpstr>Maquette de l’interface</vt:lpstr>
      <vt:lpstr>Maquette de l’interface</vt:lpstr>
      <vt:lpstr>Maquette de l’interface</vt:lpstr>
      <vt:lpstr>Maquette de l’interface</vt:lpstr>
      <vt:lpstr>Conclusion</vt:lpstr>
      <vt:lpstr>Références</vt:lpstr>
      <vt:lpstr>Questions / Commentaires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LOG2420  TP1 Interface de validation d’article pour Wikileaks</dc:title>
  <dc:creator>Utilisateur de Microsoft Office</dc:creator>
  <cp:lastModifiedBy>Éric Chao</cp:lastModifiedBy>
  <cp:revision>33</cp:revision>
  <dcterms:created xsi:type="dcterms:W3CDTF">2017-03-08T17:44:17Z</dcterms:created>
  <dcterms:modified xsi:type="dcterms:W3CDTF">2017-03-17T03:08:48Z</dcterms:modified>
</cp:coreProperties>
</file>