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17"/>
  </p:notesMasterIdLst>
  <p:sldIdLst>
    <p:sldId id="256" r:id="rId2"/>
    <p:sldId id="266" r:id="rId3"/>
    <p:sldId id="257" r:id="rId4"/>
    <p:sldId id="268" r:id="rId5"/>
    <p:sldId id="264" r:id="rId6"/>
    <p:sldId id="265" r:id="rId7"/>
    <p:sldId id="269" r:id="rId8"/>
    <p:sldId id="270" r:id="rId9"/>
    <p:sldId id="277" r:id="rId10"/>
    <p:sldId id="278" r:id="rId11"/>
    <p:sldId id="279" r:id="rId12"/>
    <p:sldId id="280" r:id="rId13"/>
    <p:sldId id="281" r:id="rId14"/>
    <p:sldId id="282"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E2856-2711-8041-8351-535985F4BA4E}" v="11" dt="2020-12-02T00:33:57.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2437"/>
  </p:normalViewPr>
  <p:slideViewPr>
    <p:cSldViewPr snapToGrid="0" snapToObjects="1">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ijalva, David" userId="1de8f151-cccc-474c-9cb3-859cc28c48e3" providerId="ADAL" clId="{07BE2856-2711-8041-8351-535985F4BA4E}"/>
    <pc:docChg chg="undo custSel modSld">
      <pc:chgData name="Grijalva, David" userId="1de8f151-cccc-474c-9cb3-859cc28c48e3" providerId="ADAL" clId="{07BE2856-2711-8041-8351-535985F4BA4E}" dt="2020-12-02T19:54:50.860" v="5137" actId="20577"/>
      <pc:docMkLst>
        <pc:docMk/>
      </pc:docMkLst>
      <pc:sldChg chg="modNotesTx">
        <pc:chgData name="Grijalva, David" userId="1de8f151-cccc-474c-9cb3-859cc28c48e3" providerId="ADAL" clId="{07BE2856-2711-8041-8351-535985F4BA4E}" dt="2020-12-02T19:46:02.625" v="4980" actId="20577"/>
        <pc:sldMkLst>
          <pc:docMk/>
          <pc:sldMk cId="3482900326" sldId="256"/>
        </pc:sldMkLst>
      </pc:sldChg>
      <pc:sldChg chg="modNotesTx">
        <pc:chgData name="Grijalva, David" userId="1de8f151-cccc-474c-9cb3-859cc28c48e3" providerId="ADAL" clId="{07BE2856-2711-8041-8351-535985F4BA4E}" dt="2020-12-02T19:47:00.149" v="5040" actId="20577"/>
        <pc:sldMkLst>
          <pc:docMk/>
          <pc:sldMk cId="4195835511" sldId="257"/>
        </pc:sldMkLst>
      </pc:sldChg>
      <pc:sldChg chg="modNotesTx">
        <pc:chgData name="Grijalva, David" userId="1de8f151-cccc-474c-9cb3-859cc28c48e3" providerId="ADAL" clId="{07BE2856-2711-8041-8351-535985F4BA4E}" dt="2020-12-02T00:31:48.493" v="4972" actId="33524"/>
        <pc:sldMkLst>
          <pc:docMk/>
          <pc:sldMk cId="1787995659" sldId="259"/>
        </pc:sldMkLst>
      </pc:sldChg>
      <pc:sldChg chg="modNotesTx">
        <pc:chgData name="Grijalva, David" userId="1de8f151-cccc-474c-9cb3-859cc28c48e3" providerId="ADAL" clId="{07BE2856-2711-8041-8351-535985F4BA4E}" dt="2020-12-01T23:59:44.986" v="1461" actId="20577"/>
        <pc:sldMkLst>
          <pc:docMk/>
          <pc:sldMk cId="1595466348" sldId="264"/>
        </pc:sldMkLst>
      </pc:sldChg>
      <pc:sldChg chg="modSp mod modNotesTx">
        <pc:chgData name="Grijalva, David" userId="1de8f151-cccc-474c-9cb3-859cc28c48e3" providerId="ADAL" clId="{07BE2856-2711-8041-8351-535985F4BA4E}" dt="2020-12-02T19:54:50.860" v="5137" actId="20577"/>
        <pc:sldMkLst>
          <pc:docMk/>
          <pc:sldMk cId="660433691" sldId="265"/>
        </pc:sldMkLst>
        <pc:spChg chg="mod">
          <ac:chgData name="Grijalva, David" userId="1de8f151-cccc-474c-9cb3-859cc28c48e3" providerId="ADAL" clId="{07BE2856-2711-8041-8351-535985F4BA4E}" dt="2020-12-02T00:02:49.178" v="1746" actId="20577"/>
          <ac:spMkLst>
            <pc:docMk/>
            <pc:sldMk cId="660433691" sldId="265"/>
            <ac:spMk id="13" creationId="{2DB81567-97F0-F841-89D9-E320F04A1BD2}"/>
          </ac:spMkLst>
        </pc:spChg>
      </pc:sldChg>
      <pc:sldChg chg="modNotesTx">
        <pc:chgData name="Grijalva, David" userId="1de8f151-cccc-474c-9cb3-859cc28c48e3" providerId="ADAL" clId="{07BE2856-2711-8041-8351-535985F4BA4E}" dt="2020-12-02T19:46:37.605" v="5020" actId="20577"/>
        <pc:sldMkLst>
          <pc:docMk/>
          <pc:sldMk cId="2599103092" sldId="266"/>
        </pc:sldMkLst>
      </pc:sldChg>
      <pc:sldChg chg="modNotesTx">
        <pc:chgData name="Grijalva, David" userId="1de8f151-cccc-474c-9cb3-859cc28c48e3" providerId="ADAL" clId="{07BE2856-2711-8041-8351-535985F4BA4E}" dt="2020-12-01T23:56:52.660" v="1299" actId="20577"/>
        <pc:sldMkLst>
          <pc:docMk/>
          <pc:sldMk cId="2916637316" sldId="268"/>
        </pc:sldMkLst>
      </pc:sldChg>
      <pc:sldChg chg="modNotesTx">
        <pc:chgData name="Grijalva, David" userId="1de8f151-cccc-474c-9cb3-859cc28c48e3" providerId="ADAL" clId="{07BE2856-2711-8041-8351-535985F4BA4E}" dt="2020-12-02T00:07:53.250" v="2504" actId="20577"/>
        <pc:sldMkLst>
          <pc:docMk/>
          <pc:sldMk cId="841898516" sldId="269"/>
        </pc:sldMkLst>
      </pc:sldChg>
      <pc:sldChg chg="modNotesTx">
        <pc:chgData name="Grijalva, David" userId="1de8f151-cccc-474c-9cb3-859cc28c48e3" providerId="ADAL" clId="{07BE2856-2711-8041-8351-535985F4BA4E}" dt="2020-12-02T00:08:53.413" v="2653" actId="313"/>
        <pc:sldMkLst>
          <pc:docMk/>
          <pc:sldMk cId="3483287935" sldId="270"/>
        </pc:sldMkLst>
      </pc:sldChg>
      <pc:sldChg chg="modNotesTx">
        <pc:chgData name="Grijalva, David" userId="1de8f151-cccc-474c-9cb3-859cc28c48e3" providerId="ADAL" clId="{07BE2856-2711-8041-8351-535985F4BA4E}" dt="2020-12-02T00:12:43.941" v="3069" actId="20577"/>
        <pc:sldMkLst>
          <pc:docMk/>
          <pc:sldMk cId="249845863" sldId="277"/>
        </pc:sldMkLst>
      </pc:sldChg>
      <pc:sldChg chg="modNotesTx">
        <pc:chgData name="Grijalva, David" userId="1de8f151-cccc-474c-9cb3-859cc28c48e3" providerId="ADAL" clId="{07BE2856-2711-8041-8351-535985F4BA4E}" dt="2020-12-02T00:14:34.846" v="3429" actId="20577"/>
        <pc:sldMkLst>
          <pc:docMk/>
          <pc:sldMk cId="3176750372" sldId="278"/>
        </pc:sldMkLst>
      </pc:sldChg>
      <pc:sldChg chg="modNotesTx">
        <pc:chgData name="Grijalva, David" userId="1de8f151-cccc-474c-9cb3-859cc28c48e3" providerId="ADAL" clId="{07BE2856-2711-8041-8351-535985F4BA4E}" dt="2020-12-02T00:17:16.307" v="3847" actId="20577"/>
        <pc:sldMkLst>
          <pc:docMk/>
          <pc:sldMk cId="3966668274" sldId="279"/>
        </pc:sldMkLst>
      </pc:sldChg>
      <pc:sldChg chg="addSp delSp modSp mod modNotesTx">
        <pc:chgData name="Grijalva, David" userId="1de8f151-cccc-474c-9cb3-859cc28c48e3" providerId="ADAL" clId="{07BE2856-2711-8041-8351-535985F4BA4E}" dt="2020-12-02T00:34:34.016" v="4979" actId="33524"/>
        <pc:sldMkLst>
          <pc:docMk/>
          <pc:sldMk cId="2316792248" sldId="280"/>
        </pc:sldMkLst>
        <pc:picChg chg="del">
          <ac:chgData name="Grijalva, David" userId="1de8f151-cccc-474c-9cb3-859cc28c48e3" providerId="ADAL" clId="{07BE2856-2711-8041-8351-535985F4BA4E}" dt="2020-12-02T00:34:02.023" v="4976" actId="478"/>
          <ac:picMkLst>
            <pc:docMk/>
            <pc:sldMk cId="2316792248" sldId="280"/>
            <ac:picMk id="4" creationId="{97F8B006-C363-0741-9E3D-3D727B0BAFBE}"/>
          </ac:picMkLst>
        </pc:picChg>
        <pc:picChg chg="add mod">
          <ac:chgData name="Grijalva, David" userId="1de8f151-cccc-474c-9cb3-859cc28c48e3" providerId="ADAL" clId="{07BE2856-2711-8041-8351-535985F4BA4E}" dt="2020-12-02T00:34:08.908" v="4978" actId="1076"/>
          <ac:picMkLst>
            <pc:docMk/>
            <pc:sldMk cId="2316792248" sldId="280"/>
            <ac:picMk id="5" creationId="{04F9B4A2-BBC0-CB45-9079-7C9DF38038AD}"/>
          </ac:picMkLst>
        </pc:picChg>
      </pc:sldChg>
      <pc:sldChg chg="modNotesTx">
        <pc:chgData name="Grijalva, David" userId="1de8f151-cccc-474c-9cb3-859cc28c48e3" providerId="ADAL" clId="{07BE2856-2711-8041-8351-535985F4BA4E}" dt="2020-12-02T00:26:11.944" v="4330" actId="20577"/>
        <pc:sldMkLst>
          <pc:docMk/>
          <pc:sldMk cId="66047378" sldId="281"/>
        </pc:sldMkLst>
      </pc:sldChg>
      <pc:sldChg chg="modNotesTx">
        <pc:chgData name="Grijalva, David" userId="1de8f151-cccc-474c-9cb3-859cc28c48e3" providerId="ADAL" clId="{07BE2856-2711-8041-8351-535985F4BA4E}" dt="2020-12-02T00:26:57.905" v="4501" actId="20577"/>
        <pc:sldMkLst>
          <pc:docMk/>
          <pc:sldMk cId="3512703969" sldId="282"/>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1A2C3-C001-4E6F-A9F6-ADDC284A64D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4E9DF65-7886-4822-A9B9-8A05E7DB5C75}">
      <dgm:prSet/>
      <dgm:spPr/>
      <dgm:t>
        <a:bodyPr/>
        <a:lstStyle/>
        <a:p>
          <a:pPr>
            <a:lnSpc>
              <a:spcPct val="100000"/>
            </a:lnSpc>
          </a:pPr>
          <a:r>
            <a:rPr lang="en-US" dirty="0"/>
            <a:t>Travel Frequency</a:t>
          </a:r>
        </a:p>
      </dgm:t>
    </dgm:pt>
    <dgm:pt modelId="{9FB02E0F-1FD8-449E-B3BF-058709687B94}" type="parTrans" cxnId="{D4EB8C8A-F49C-43F0-8A17-0A3D99C60757}">
      <dgm:prSet/>
      <dgm:spPr/>
      <dgm:t>
        <a:bodyPr/>
        <a:lstStyle/>
        <a:p>
          <a:endParaRPr lang="en-US"/>
        </a:p>
      </dgm:t>
    </dgm:pt>
    <dgm:pt modelId="{F8981D0F-F3D1-403D-ACC4-37CAFA5761F4}" type="sibTrans" cxnId="{D4EB8C8A-F49C-43F0-8A17-0A3D99C60757}">
      <dgm:prSet/>
      <dgm:spPr/>
      <dgm:t>
        <a:bodyPr/>
        <a:lstStyle/>
        <a:p>
          <a:pPr>
            <a:lnSpc>
              <a:spcPct val="100000"/>
            </a:lnSpc>
          </a:pPr>
          <a:endParaRPr lang="en-US"/>
        </a:p>
      </dgm:t>
    </dgm:pt>
    <dgm:pt modelId="{DBC20BBD-D898-4301-A36E-408013FD99B6}">
      <dgm:prSet/>
      <dgm:spPr/>
      <dgm:t>
        <a:bodyPr/>
        <a:lstStyle/>
        <a:p>
          <a:pPr>
            <a:lnSpc>
              <a:spcPct val="100000"/>
            </a:lnSpc>
          </a:pPr>
          <a:r>
            <a:rPr lang="en-US" dirty="0"/>
            <a:t>Specific Job Titles</a:t>
          </a:r>
        </a:p>
      </dgm:t>
    </dgm:pt>
    <dgm:pt modelId="{6ECEA47D-1357-43E8-8E74-72019B33B528}" type="parTrans" cxnId="{5D758028-2EF3-4ED8-8B38-0CFB52C2CF2E}">
      <dgm:prSet/>
      <dgm:spPr/>
      <dgm:t>
        <a:bodyPr/>
        <a:lstStyle/>
        <a:p>
          <a:endParaRPr lang="en-US"/>
        </a:p>
      </dgm:t>
    </dgm:pt>
    <dgm:pt modelId="{05AC118D-3F38-47B6-A215-4F4257BE5633}" type="sibTrans" cxnId="{5D758028-2EF3-4ED8-8B38-0CFB52C2CF2E}">
      <dgm:prSet/>
      <dgm:spPr/>
      <dgm:t>
        <a:bodyPr/>
        <a:lstStyle/>
        <a:p>
          <a:pPr>
            <a:lnSpc>
              <a:spcPct val="100000"/>
            </a:lnSpc>
          </a:pPr>
          <a:endParaRPr lang="en-US"/>
        </a:p>
      </dgm:t>
    </dgm:pt>
    <dgm:pt modelId="{6851A57C-D3E1-4500-9F9B-20EEADC25F0A}">
      <dgm:prSet/>
      <dgm:spPr/>
      <dgm:t>
        <a:bodyPr/>
        <a:lstStyle/>
        <a:p>
          <a:pPr>
            <a:lnSpc>
              <a:spcPct val="100000"/>
            </a:lnSpc>
          </a:pPr>
          <a:r>
            <a:rPr lang="en-US" dirty="0"/>
            <a:t> Monthly Salary</a:t>
          </a:r>
        </a:p>
      </dgm:t>
    </dgm:pt>
    <dgm:pt modelId="{955CE122-A7EF-426B-BE2A-15BBC5C4E7F0}" type="parTrans" cxnId="{9C8E41F9-EA05-4B72-BCA1-9B2F758A4A3A}">
      <dgm:prSet/>
      <dgm:spPr/>
      <dgm:t>
        <a:bodyPr/>
        <a:lstStyle/>
        <a:p>
          <a:endParaRPr lang="en-US"/>
        </a:p>
      </dgm:t>
    </dgm:pt>
    <dgm:pt modelId="{C0E29D6B-45D1-4A10-9036-5836CB70B52D}" type="sibTrans" cxnId="{9C8E41F9-EA05-4B72-BCA1-9B2F758A4A3A}">
      <dgm:prSet/>
      <dgm:spPr/>
      <dgm:t>
        <a:bodyPr/>
        <a:lstStyle/>
        <a:p>
          <a:pPr>
            <a:lnSpc>
              <a:spcPct val="100000"/>
            </a:lnSpc>
          </a:pPr>
          <a:endParaRPr lang="en-US"/>
        </a:p>
      </dgm:t>
    </dgm:pt>
    <dgm:pt modelId="{F2FB08C3-4CA7-480F-8363-028BC2546605}">
      <dgm:prSet/>
      <dgm:spPr/>
      <dgm:t>
        <a:bodyPr/>
        <a:lstStyle/>
        <a:p>
          <a:pPr>
            <a:lnSpc>
              <a:spcPct val="100000"/>
            </a:lnSpc>
          </a:pPr>
          <a:r>
            <a:rPr lang="en-US" dirty="0"/>
            <a:t>Marital Status</a:t>
          </a:r>
        </a:p>
      </dgm:t>
    </dgm:pt>
    <dgm:pt modelId="{0E76841A-0A38-44F1-8061-35A18F39A6A0}" type="parTrans" cxnId="{3E7BA212-0DF4-442E-9254-4A31F1B0698B}">
      <dgm:prSet/>
      <dgm:spPr/>
      <dgm:t>
        <a:bodyPr/>
        <a:lstStyle/>
        <a:p>
          <a:endParaRPr lang="en-US"/>
        </a:p>
      </dgm:t>
    </dgm:pt>
    <dgm:pt modelId="{B1EC073D-CCFA-465E-8040-D4CAC432AFE6}" type="sibTrans" cxnId="{3E7BA212-0DF4-442E-9254-4A31F1B0698B}">
      <dgm:prSet/>
      <dgm:spPr/>
      <dgm:t>
        <a:bodyPr/>
        <a:lstStyle/>
        <a:p>
          <a:pPr>
            <a:lnSpc>
              <a:spcPct val="100000"/>
            </a:lnSpc>
          </a:pPr>
          <a:endParaRPr lang="en-US"/>
        </a:p>
      </dgm:t>
    </dgm:pt>
    <dgm:pt modelId="{581ECA55-8A31-4717-91B7-AE36689F086B}">
      <dgm:prSet/>
      <dgm:spPr/>
      <dgm:t>
        <a:bodyPr/>
        <a:lstStyle/>
        <a:p>
          <a:pPr>
            <a:lnSpc>
              <a:spcPct val="100000"/>
            </a:lnSpc>
          </a:pPr>
          <a:r>
            <a:rPr lang="en-US" dirty="0"/>
            <a:t>Number of Previous Companies Worked.  </a:t>
          </a:r>
        </a:p>
      </dgm:t>
    </dgm:pt>
    <dgm:pt modelId="{85058849-A2E3-439E-A5DB-6E90833F9C96}" type="parTrans" cxnId="{4E343A52-9F06-4907-A91B-5081631DE914}">
      <dgm:prSet/>
      <dgm:spPr/>
      <dgm:t>
        <a:bodyPr/>
        <a:lstStyle/>
        <a:p>
          <a:endParaRPr lang="en-US"/>
        </a:p>
      </dgm:t>
    </dgm:pt>
    <dgm:pt modelId="{72A1F417-B233-4A6B-99EF-76E7A445A7AA}" type="sibTrans" cxnId="{4E343A52-9F06-4907-A91B-5081631DE914}">
      <dgm:prSet/>
      <dgm:spPr/>
      <dgm:t>
        <a:bodyPr/>
        <a:lstStyle/>
        <a:p>
          <a:pPr>
            <a:lnSpc>
              <a:spcPct val="100000"/>
            </a:lnSpc>
          </a:pPr>
          <a:endParaRPr lang="en-US"/>
        </a:p>
      </dgm:t>
    </dgm:pt>
    <dgm:pt modelId="{60EB06BD-7170-4117-BDF1-6C6970B09935}">
      <dgm:prSet/>
      <dgm:spPr/>
      <dgm:t>
        <a:bodyPr/>
        <a:lstStyle/>
        <a:p>
          <a:pPr>
            <a:lnSpc>
              <a:spcPct val="100000"/>
            </a:lnSpc>
          </a:pPr>
          <a:r>
            <a:rPr lang="en-US" dirty="0"/>
            <a:t>Over Time</a:t>
          </a:r>
        </a:p>
      </dgm:t>
    </dgm:pt>
    <dgm:pt modelId="{23ABF630-B6D8-41A3-A4A9-9D351CAF9D6F}" type="parTrans" cxnId="{20E2080B-B382-422E-8C2E-B16BEFF30D59}">
      <dgm:prSet/>
      <dgm:spPr/>
      <dgm:t>
        <a:bodyPr/>
        <a:lstStyle/>
        <a:p>
          <a:endParaRPr lang="en-US"/>
        </a:p>
      </dgm:t>
    </dgm:pt>
    <dgm:pt modelId="{A95EABD4-9069-4BA5-B78A-78C326429BD6}" type="sibTrans" cxnId="{20E2080B-B382-422E-8C2E-B16BEFF30D59}">
      <dgm:prSet/>
      <dgm:spPr/>
      <dgm:t>
        <a:bodyPr/>
        <a:lstStyle/>
        <a:p>
          <a:endParaRPr lang="en-US"/>
        </a:p>
      </dgm:t>
    </dgm:pt>
    <dgm:pt modelId="{06678984-B2BE-AF42-A752-3C605FF67584}">
      <dgm:prSet/>
      <dgm:spPr/>
      <dgm:t>
        <a:bodyPr/>
        <a:lstStyle/>
        <a:p>
          <a:pPr>
            <a:lnSpc>
              <a:spcPct val="100000"/>
            </a:lnSpc>
          </a:pPr>
          <a:r>
            <a:rPr lang="en-US" dirty="0"/>
            <a:t>Age</a:t>
          </a:r>
        </a:p>
      </dgm:t>
    </dgm:pt>
    <dgm:pt modelId="{FC59C5D9-BCC7-674D-BC36-3406123A02E8}" type="parTrans" cxnId="{EE4E30B4-53BD-244B-A729-89BE2DC014F6}">
      <dgm:prSet/>
      <dgm:spPr/>
      <dgm:t>
        <a:bodyPr/>
        <a:lstStyle/>
        <a:p>
          <a:endParaRPr lang="en-US"/>
        </a:p>
      </dgm:t>
    </dgm:pt>
    <dgm:pt modelId="{1FAC1FD5-1536-2045-A171-DBCEFE1CA588}" type="sibTrans" cxnId="{EE4E30B4-53BD-244B-A729-89BE2DC014F6}">
      <dgm:prSet/>
      <dgm:spPr/>
      <dgm:t>
        <a:bodyPr/>
        <a:lstStyle/>
        <a:p>
          <a:endParaRPr lang="en-US"/>
        </a:p>
      </dgm:t>
    </dgm:pt>
    <dgm:pt modelId="{C51562EC-CE38-4621-B03F-AD0FDC254BDD}" type="pres">
      <dgm:prSet presAssocID="{DCB1A2C3-C001-4E6F-A9F6-ADDC284A64DC}" presName="root" presStyleCnt="0">
        <dgm:presLayoutVars>
          <dgm:dir/>
          <dgm:resizeHandles val="exact"/>
        </dgm:presLayoutVars>
      </dgm:prSet>
      <dgm:spPr/>
    </dgm:pt>
    <dgm:pt modelId="{6FA05ECC-528C-4AF2-BAF3-9800A68891FC}" type="pres">
      <dgm:prSet presAssocID="{54E9DF65-7886-4822-A9B9-8A05E7DB5C75}" presName="compNode" presStyleCnt="0"/>
      <dgm:spPr/>
    </dgm:pt>
    <dgm:pt modelId="{F84CB4E1-A3AC-4B97-809C-1A7585B9ABDE}" type="pres">
      <dgm:prSet presAssocID="{54E9DF65-7886-4822-A9B9-8A05E7DB5C7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F45EB788-FE8B-40D5-93B0-F26E1FCB562F}" type="pres">
      <dgm:prSet presAssocID="{54E9DF65-7886-4822-A9B9-8A05E7DB5C75}" presName="spaceRect" presStyleCnt="0"/>
      <dgm:spPr/>
    </dgm:pt>
    <dgm:pt modelId="{9FEA488E-E64F-4422-8876-166207C271F3}" type="pres">
      <dgm:prSet presAssocID="{54E9DF65-7886-4822-A9B9-8A05E7DB5C75}" presName="textRect" presStyleLbl="revTx" presStyleIdx="0" presStyleCnt="7">
        <dgm:presLayoutVars>
          <dgm:chMax val="1"/>
          <dgm:chPref val="1"/>
        </dgm:presLayoutVars>
      </dgm:prSet>
      <dgm:spPr/>
    </dgm:pt>
    <dgm:pt modelId="{B8A1E8BE-9755-4F01-B595-54D7B102B23A}" type="pres">
      <dgm:prSet presAssocID="{F8981D0F-F3D1-403D-ACC4-37CAFA5761F4}" presName="sibTrans" presStyleCnt="0"/>
      <dgm:spPr/>
    </dgm:pt>
    <dgm:pt modelId="{8A2A7E5B-9DAE-4EF5-B8C0-2AB53A682F32}" type="pres">
      <dgm:prSet presAssocID="{DBC20BBD-D898-4301-A36E-408013FD99B6}" presName="compNode" presStyleCnt="0"/>
      <dgm:spPr/>
    </dgm:pt>
    <dgm:pt modelId="{C37D9589-1503-4FA9-92CB-E65012656C7F}" type="pres">
      <dgm:prSet presAssocID="{DBC20BBD-D898-4301-A36E-408013FD99B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efcase"/>
        </a:ext>
      </dgm:extLst>
    </dgm:pt>
    <dgm:pt modelId="{3A0A7E27-CB09-4EB0-A392-0D0FDFA75C02}" type="pres">
      <dgm:prSet presAssocID="{DBC20BBD-D898-4301-A36E-408013FD99B6}" presName="spaceRect" presStyleCnt="0"/>
      <dgm:spPr/>
    </dgm:pt>
    <dgm:pt modelId="{B1628F1F-5A35-419A-B36D-C340B85EC724}" type="pres">
      <dgm:prSet presAssocID="{DBC20BBD-D898-4301-A36E-408013FD99B6}" presName="textRect" presStyleLbl="revTx" presStyleIdx="1" presStyleCnt="7">
        <dgm:presLayoutVars>
          <dgm:chMax val="1"/>
          <dgm:chPref val="1"/>
        </dgm:presLayoutVars>
      </dgm:prSet>
      <dgm:spPr/>
    </dgm:pt>
    <dgm:pt modelId="{420DAD4D-E496-43A6-BDD8-B6EA12E63C3F}" type="pres">
      <dgm:prSet presAssocID="{05AC118D-3F38-47B6-A215-4F4257BE5633}" presName="sibTrans" presStyleCnt="0"/>
      <dgm:spPr/>
    </dgm:pt>
    <dgm:pt modelId="{08558A69-80F5-4EEA-9B32-18B106958A1E}" type="pres">
      <dgm:prSet presAssocID="{6851A57C-D3E1-4500-9F9B-20EEADC25F0A}" presName="compNode" presStyleCnt="0"/>
      <dgm:spPr/>
    </dgm:pt>
    <dgm:pt modelId="{71BE0784-9688-44C4-A7CE-54C4E31CBF5E}" type="pres">
      <dgm:prSet presAssocID="{6851A57C-D3E1-4500-9F9B-20EEADC25F0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F27FB8DB-7E0B-4876-969A-B6A7D55DFF4E}" type="pres">
      <dgm:prSet presAssocID="{6851A57C-D3E1-4500-9F9B-20EEADC25F0A}" presName="spaceRect" presStyleCnt="0"/>
      <dgm:spPr/>
    </dgm:pt>
    <dgm:pt modelId="{03007A14-FD8F-4378-8E3A-82B0886FA3CC}" type="pres">
      <dgm:prSet presAssocID="{6851A57C-D3E1-4500-9F9B-20EEADC25F0A}" presName="textRect" presStyleLbl="revTx" presStyleIdx="2" presStyleCnt="7">
        <dgm:presLayoutVars>
          <dgm:chMax val="1"/>
          <dgm:chPref val="1"/>
        </dgm:presLayoutVars>
      </dgm:prSet>
      <dgm:spPr/>
    </dgm:pt>
    <dgm:pt modelId="{DB6BDB25-0E21-47D0-B4A2-5B4119711744}" type="pres">
      <dgm:prSet presAssocID="{C0E29D6B-45D1-4A10-9036-5836CB70B52D}" presName="sibTrans" presStyleCnt="0"/>
      <dgm:spPr/>
    </dgm:pt>
    <dgm:pt modelId="{2095A489-0014-4F41-8133-B832BBE230B4}" type="pres">
      <dgm:prSet presAssocID="{F2FB08C3-4CA7-480F-8363-028BC2546605}" presName="compNode" presStyleCnt="0"/>
      <dgm:spPr/>
    </dgm:pt>
    <dgm:pt modelId="{73093FFF-09B9-46E0-B945-578A2ABB7DE6}" type="pres">
      <dgm:prSet presAssocID="{F2FB08C3-4CA7-480F-8363-028BC254660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dding Rings"/>
        </a:ext>
      </dgm:extLst>
    </dgm:pt>
    <dgm:pt modelId="{5590FFE0-927C-4AC5-80D0-64D165C96DC5}" type="pres">
      <dgm:prSet presAssocID="{F2FB08C3-4CA7-480F-8363-028BC2546605}" presName="spaceRect" presStyleCnt="0"/>
      <dgm:spPr/>
    </dgm:pt>
    <dgm:pt modelId="{978F7292-BC17-453E-AFBA-3A055091F575}" type="pres">
      <dgm:prSet presAssocID="{F2FB08C3-4CA7-480F-8363-028BC2546605}" presName="textRect" presStyleLbl="revTx" presStyleIdx="3" presStyleCnt="7">
        <dgm:presLayoutVars>
          <dgm:chMax val="1"/>
          <dgm:chPref val="1"/>
        </dgm:presLayoutVars>
      </dgm:prSet>
      <dgm:spPr/>
    </dgm:pt>
    <dgm:pt modelId="{EFF0CD40-706D-4AD1-ACFC-6DF84B971451}" type="pres">
      <dgm:prSet presAssocID="{B1EC073D-CCFA-465E-8040-D4CAC432AFE6}" presName="sibTrans" presStyleCnt="0"/>
      <dgm:spPr/>
    </dgm:pt>
    <dgm:pt modelId="{9BF382A3-7580-4833-A6A0-390F0E58FF44}" type="pres">
      <dgm:prSet presAssocID="{581ECA55-8A31-4717-91B7-AE36689F086B}" presName="compNode" presStyleCnt="0"/>
      <dgm:spPr/>
    </dgm:pt>
    <dgm:pt modelId="{222FBEF3-2A08-4730-8772-77EAC5A934D1}" type="pres">
      <dgm:prSet presAssocID="{581ECA55-8A31-4717-91B7-AE36689F086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ck"/>
        </a:ext>
      </dgm:extLst>
    </dgm:pt>
    <dgm:pt modelId="{B2EA71C3-BD2E-4062-B6D2-B097334D3EC0}" type="pres">
      <dgm:prSet presAssocID="{581ECA55-8A31-4717-91B7-AE36689F086B}" presName="spaceRect" presStyleCnt="0"/>
      <dgm:spPr/>
    </dgm:pt>
    <dgm:pt modelId="{468F6149-AC97-4718-886C-D019CDBE31BB}" type="pres">
      <dgm:prSet presAssocID="{581ECA55-8A31-4717-91B7-AE36689F086B}" presName="textRect" presStyleLbl="revTx" presStyleIdx="4" presStyleCnt="7">
        <dgm:presLayoutVars>
          <dgm:chMax val="1"/>
          <dgm:chPref val="1"/>
        </dgm:presLayoutVars>
      </dgm:prSet>
      <dgm:spPr/>
    </dgm:pt>
    <dgm:pt modelId="{2D829452-2B42-4262-B7EE-310003F03E4C}" type="pres">
      <dgm:prSet presAssocID="{72A1F417-B233-4A6B-99EF-76E7A445A7AA}" presName="sibTrans" presStyleCnt="0"/>
      <dgm:spPr/>
    </dgm:pt>
    <dgm:pt modelId="{665AD1BC-A0D4-47A4-AA7E-429CBFB257F3}" type="pres">
      <dgm:prSet presAssocID="{60EB06BD-7170-4117-BDF1-6C6970B09935}" presName="compNode" presStyleCnt="0"/>
      <dgm:spPr/>
    </dgm:pt>
    <dgm:pt modelId="{3906E46D-A810-40C9-A829-B17D77DD86B9}" type="pres">
      <dgm:prSet presAssocID="{60EB06BD-7170-4117-BDF1-6C6970B0993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ourglass"/>
        </a:ext>
      </dgm:extLst>
    </dgm:pt>
    <dgm:pt modelId="{A47B20B6-A7A7-4FFD-8EDB-C922B619B1DD}" type="pres">
      <dgm:prSet presAssocID="{60EB06BD-7170-4117-BDF1-6C6970B09935}" presName="spaceRect" presStyleCnt="0"/>
      <dgm:spPr/>
    </dgm:pt>
    <dgm:pt modelId="{CEEFA6B9-CFD6-4386-92E2-F0E319310570}" type="pres">
      <dgm:prSet presAssocID="{60EB06BD-7170-4117-BDF1-6C6970B09935}" presName="textRect" presStyleLbl="revTx" presStyleIdx="5" presStyleCnt="7">
        <dgm:presLayoutVars>
          <dgm:chMax val="1"/>
          <dgm:chPref val="1"/>
        </dgm:presLayoutVars>
      </dgm:prSet>
      <dgm:spPr/>
    </dgm:pt>
    <dgm:pt modelId="{601E39D2-338A-B94F-81EE-933EE68EF399}" type="pres">
      <dgm:prSet presAssocID="{A95EABD4-9069-4BA5-B78A-78C326429BD6}" presName="sibTrans" presStyleCnt="0"/>
      <dgm:spPr/>
    </dgm:pt>
    <dgm:pt modelId="{FBB06D70-0167-964D-BF60-7AA62F932637}" type="pres">
      <dgm:prSet presAssocID="{06678984-B2BE-AF42-A752-3C605FF67584}" presName="compNode" presStyleCnt="0"/>
      <dgm:spPr/>
    </dgm:pt>
    <dgm:pt modelId="{FA58A043-5F78-4342-8D25-1694EAF89FB5}" type="pres">
      <dgm:prSet presAssocID="{06678984-B2BE-AF42-A752-3C605FF67584}" presName="iconRect" presStyleLbl="node1" presStyleIdx="6" presStyleCnt="7"/>
      <dgm:spPr>
        <a:noFill/>
      </dgm:spPr>
    </dgm:pt>
    <dgm:pt modelId="{CEB9EF5B-A666-AA42-A3EA-DF1B62E6764B}" type="pres">
      <dgm:prSet presAssocID="{06678984-B2BE-AF42-A752-3C605FF67584}" presName="spaceRect" presStyleCnt="0"/>
      <dgm:spPr/>
    </dgm:pt>
    <dgm:pt modelId="{3FDD64E2-1DFD-404F-A82C-E6F9AF4D078B}" type="pres">
      <dgm:prSet presAssocID="{06678984-B2BE-AF42-A752-3C605FF67584}" presName="textRect" presStyleLbl="revTx" presStyleIdx="6" presStyleCnt="7">
        <dgm:presLayoutVars>
          <dgm:chMax val="1"/>
          <dgm:chPref val="1"/>
        </dgm:presLayoutVars>
      </dgm:prSet>
      <dgm:spPr/>
    </dgm:pt>
  </dgm:ptLst>
  <dgm:cxnLst>
    <dgm:cxn modelId="{20E2080B-B382-422E-8C2E-B16BEFF30D59}" srcId="{DCB1A2C3-C001-4E6F-A9F6-ADDC284A64DC}" destId="{60EB06BD-7170-4117-BDF1-6C6970B09935}" srcOrd="5" destOrd="0" parTransId="{23ABF630-B6D8-41A3-A4A9-9D351CAF9D6F}" sibTransId="{A95EABD4-9069-4BA5-B78A-78C326429BD6}"/>
    <dgm:cxn modelId="{3E7BA212-0DF4-442E-9254-4A31F1B0698B}" srcId="{DCB1A2C3-C001-4E6F-A9F6-ADDC284A64DC}" destId="{F2FB08C3-4CA7-480F-8363-028BC2546605}" srcOrd="3" destOrd="0" parTransId="{0E76841A-0A38-44F1-8061-35A18F39A6A0}" sibTransId="{B1EC073D-CCFA-465E-8040-D4CAC432AFE6}"/>
    <dgm:cxn modelId="{5D758028-2EF3-4ED8-8B38-0CFB52C2CF2E}" srcId="{DCB1A2C3-C001-4E6F-A9F6-ADDC284A64DC}" destId="{DBC20BBD-D898-4301-A36E-408013FD99B6}" srcOrd="1" destOrd="0" parTransId="{6ECEA47D-1357-43E8-8E74-72019B33B528}" sibTransId="{05AC118D-3F38-47B6-A215-4F4257BE5633}"/>
    <dgm:cxn modelId="{EC16F348-2F9B-0643-B633-16008FE09EC4}" type="presOf" srcId="{DCB1A2C3-C001-4E6F-A9F6-ADDC284A64DC}" destId="{C51562EC-CE38-4621-B03F-AD0FDC254BDD}" srcOrd="0" destOrd="0" presId="urn:microsoft.com/office/officeart/2018/2/layout/IconLabelList"/>
    <dgm:cxn modelId="{4E343A52-9F06-4907-A91B-5081631DE914}" srcId="{DCB1A2C3-C001-4E6F-A9F6-ADDC284A64DC}" destId="{581ECA55-8A31-4717-91B7-AE36689F086B}" srcOrd="4" destOrd="0" parTransId="{85058849-A2E3-439E-A5DB-6E90833F9C96}" sibTransId="{72A1F417-B233-4A6B-99EF-76E7A445A7AA}"/>
    <dgm:cxn modelId="{D7AF1B5D-53AA-7848-BCD1-24A35AA28888}" type="presOf" srcId="{60EB06BD-7170-4117-BDF1-6C6970B09935}" destId="{CEEFA6B9-CFD6-4386-92E2-F0E319310570}" srcOrd="0" destOrd="0" presId="urn:microsoft.com/office/officeart/2018/2/layout/IconLabelList"/>
    <dgm:cxn modelId="{F82E8E82-5484-4D4B-890C-D7C8E92B1E6E}" type="presOf" srcId="{F2FB08C3-4CA7-480F-8363-028BC2546605}" destId="{978F7292-BC17-453E-AFBA-3A055091F575}" srcOrd="0" destOrd="0" presId="urn:microsoft.com/office/officeart/2018/2/layout/IconLabelList"/>
    <dgm:cxn modelId="{D4EB8C8A-F49C-43F0-8A17-0A3D99C60757}" srcId="{DCB1A2C3-C001-4E6F-A9F6-ADDC284A64DC}" destId="{54E9DF65-7886-4822-A9B9-8A05E7DB5C75}" srcOrd="0" destOrd="0" parTransId="{9FB02E0F-1FD8-449E-B3BF-058709687B94}" sibTransId="{F8981D0F-F3D1-403D-ACC4-37CAFA5761F4}"/>
    <dgm:cxn modelId="{EE4E30B4-53BD-244B-A729-89BE2DC014F6}" srcId="{DCB1A2C3-C001-4E6F-A9F6-ADDC284A64DC}" destId="{06678984-B2BE-AF42-A752-3C605FF67584}" srcOrd="6" destOrd="0" parTransId="{FC59C5D9-BCC7-674D-BC36-3406123A02E8}" sibTransId="{1FAC1FD5-1536-2045-A171-DBCEFE1CA588}"/>
    <dgm:cxn modelId="{E24CDFC5-165E-D649-A370-B61D5A86AF9A}" type="presOf" srcId="{DBC20BBD-D898-4301-A36E-408013FD99B6}" destId="{B1628F1F-5A35-419A-B36D-C340B85EC724}" srcOrd="0" destOrd="0" presId="urn:microsoft.com/office/officeart/2018/2/layout/IconLabelList"/>
    <dgm:cxn modelId="{10A75FC7-45A6-AE4D-AC44-DAC2A2AAF117}" type="presOf" srcId="{54E9DF65-7886-4822-A9B9-8A05E7DB5C75}" destId="{9FEA488E-E64F-4422-8876-166207C271F3}" srcOrd="0" destOrd="0" presId="urn:microsoft.com/office/officeart/2018/2/layout/IconLabelList"/>
    <dgm:cxn modelId="{3F187AD2-E543-C347-BB70-48FA0435F348}" type="presOf" srcId="{6851A57C-D3E1-4500-9F9B-20EEADC25F0A}" destId="{03007A14-FD8F-4378-8E3A-82B0886FA3CC}" srcOrd="0" destOrd="0" presId="urn:microsoft.com/office/officeart/2018/2/layout/IconLabelList"/>
    <dgm:cxn modelId="{34AECBDA-8A06-FD4D-9418-622C3D32DAFC}" type="presOf" srcId="{581ECA55-8A31-4717-91B7-AE36689F086B}" destId="{468F6149-AC97-4718-886C-D019CDBE31BB}" srcOrd="0" destOrd="0" presId="urn:microsoft.com/office/officeart/2018/2/layout/IconLabelList"/>
    <dgm:cxn modelId="{003E36EC-3DFF-474E-BF2D-FA3C8FCD5146}" type="presOf" srcId="{06678984-B2BE-AF42-A752-3C605FF67584}" destId="{3FDD64E2-1DFD-404F-A82C-E6F9AF4D078B}" srcOrd="0" destOrd="0" presId="urn:microsoft.com/office/officeart/2018/2/layout/IconLabelList"/>
    <dgm:cxn modelId="{9C8E41F9-EA05-4B72-BCA1-9B2F758A4A3A}" srcId="{DCB1A2C3-C001-4E6F-A9F6-ADDC284A64DC}" destId="{6851A57C-D3E1-4500-9F9B-20EEADC25F0A}" srcOrd="2" destOrd="0" parTransId="{955CE122-A7EF-426B-BE2A-15BBC5C4E7F0}" sibTransId="{C0E29D6B-45D1-4A10-9036-5836CB70B52D}"/>
    <dgm:cxn modelId="{6E2BB856-59A0-174F-8B08-CD4590DCAD99}" type="presParOf" srcId="{C51562EC-CE38-4621-B03F-AD0FDC254BDD}" destId="{6FA05ECC-528C-4AF2-BAF3-9800A68891FC}" srcOrd="0" destOrd="0" presId="urn:microsoft.com/office/officeart/2018/2/layout/IconLabelList"/>
    <dgm:cxn modelId="{8EA62C28-209E-EE4C-975E-372A2282FFFD}" type="presParOf" srcId="{6FA05ECC-528C-4AF2-BAF3-9800A68891FC}" destId="{F84CB4E1-A3AC-4B97-809C-1A7585B9ABDE}" srcOrd="0" destOrd="0" presId="urn:microsoft.com/office/officeart/2018/2/layout/IconLabelList"/>
    <dgm:cxn modelId="{EBB7D50B-E12A-6E45-A1C6-87BF474D0DCA}" type="presParOf" srcId="{6FA05ECC-528C-4AF2-BAF3-9800A68891FC}" destId="{F45EB788-FE8B-40D5-93B0-F26E1FCB562F}" srcOrd="1" destOrd="0" presId="urn:microsoft.com/office/officeart/2018/2/layout/IconLabelList"/>
    <dgm:cxn modelId="{B7088B55-E701-884F-8C13-86B15FCEFC61}" type="presParOf" srcId="{6FA05ECC-528C-4AF2-BAF3-9800A68891FC}" destId="{9FEA488E-E64F-4422-8876-166207C271F3}" srcOrd="2" destOrd="0" presId="urn:microsoft.com/office/officeart/2018/2/layout/IconLabelList"/>
    <dgm:cxn modelId="{0A0FEAD1-1659-2349-AE74-A76E74510D7B}" type="presParOf" srcId="{C51562EC-CE38-4621-B03F-AD0FDC254BDD}" destId="{B8A1E8BE-9755-4F01-B595-54D7B102B23A}" srcOrd="1" destOrd="0" presId="urn:microsoft.com/office/officeart/2018/2/layout/IconLabelList"/>
    <dgm:cxn modelId="{F1E3A85A-77DF-AB48-B1C1-BD19EDEDF050}" type="presParOf" srcId="{C51562EC-CE38-4621-B03F-AD0FDC254BDD}" destId="{8A2A7E5B-9DAE-4EF5-B8C0-2AB53A682F32}" srcOrd="2" destOrd="0" presId="urn:microsoft.com/office/officeart/2018/2/layout/IconLabelList"/>
    <dgm:cxn modelId="{073EA8B4-D920-0B4A-92E4-46D7069A88FF}" type="presParOf" srcId="{8A2A7E5B-9DAE-4EF5-B8C0-2AB53A682F32}" destId="{C37D9589-1503-4FA9-92CB-E65012656C7F}" srcOrd="0" destOrd="0" presId="urn:microsoft.com/office/officeart/2018/2/layout/IconLabelList"/>
    <dgm:cxn modelId="{4D7CC51B-56DF-1E45-BA10-6301CE97FF05}" type="presParOf" srcId="{8A2A7E5B-9DAE-4EF5-B8C0-2AB53A682F32}" destId="{3A0A7E27-CB09-4EB0-A392-0D0FDFA75C02}" srcOrd="1" destOrd="0" presId="urn:microsoft.com/office/officeart/2018/2/layout/IconLabelList"/>
    <dgm:cxn modelId="{46A2DC13-605C-5A48-8229-AE8E7F8328FF}" type="presParOf" srcId="{8A2A7E5B-9DAE-4EF5-B8C0-2AB53A682F32}" destId="{B1628F1F-5A35-419A-B36D-C340B85EC724}" srcOrd="2" destOrd="0" presId="urn:microsoft.com/office/officeart/2018/2/layout/IconLabelList"/>
    <dgm:cxn modelId="{540994FB-A4E1-1446-BA64-E22930DA22A9}" type="presParOf" srcId="{C51562EC-CE38-4621-B03F-AD0FDC254BDD}" destId="{420DAD4D-E496-43A6-BDD8-B6EA12E63C3F}" srcOrd="3" destOrd="0" presId="urn:microsoft.com/office/officeart/2018/2/layout/IconLabelList"/>
    <dgm:cxn modelId="{01563379-F0AC-9A48-A7A1-4A680811CA34}" type="presParOf" srcId="{C51562EC-CE38-4621-B03F-AD0FDC254BDD}" destId="{08558A69-80F5-4EEA-9B32-18B106958A1E}" srcOrd="4" destOrd="0" presId="urn:microsoft.com/office/officeart/2018/2/layout/IconLabelList"/>
    <dgm:cxn modelId="{D3F576CA-12AD-FC40-A3C1-0652F406A4E2}" type="presParOf" srcId="{08558A69-80F5-4EEA-9B32-18B106958A1E}" destId="{71BE0784-9688-44C4-A7CE-54C4E31CBF5E}" srcOrd="0" destOrd="0" presId="urn:microsoft.com/office/officeart/2018/2/layout/IconLabelList"/>
    <dgm:cxn modelId="{C7D64DE4-F1A8-B541-A50C-CA94CD7C4785}" type="presParOf" srcId="{08558A69-80F5-4EEA-9B32-18B106958A1E}" destId="{F27FB8DB-7E0B-4876-969A-B6A7D55DFF4E}" srcOrd="1" destOrd="0" presId="urn:microsoft.com/office/officeart/2018/2/layout/IconLabelList"/>
    <dgm:cxn modelId="{4BC240A9-80C7-9346-86DB-7786E02E6471}" type="presParOf" srcId="{08558A69-80F5-4EEA-9B32-18B106958A1E}" destId="{03007A14-FD8F-4378-8E3A-82B0886FA3CC}" srcOrd="2" destOrd="0" presId="urn:microsoft.com/office/officeart/2018/2/layout/IconLabelList"/>
    <dgm:cxn modelId="{EC740B95-83E3-BB48-A04F-3234AE162039}" type="presParOf" srcId="{C51562EC-CE38-4621-B03F-AD0FDC254BDD}" destId="{DB6BDB25-0E21-47D0-B4A2-5B4119711744}" srcOrd="5" destOrd="0" presId="urn:microsoft.com/office/officeart/2018/2/layout/IconLabelList"/>
    <dgm:cxn modelId="{F68BEB13-5229-9845-BDF6-4663E81063FE}" type="presParOf" srcId="{C51562EC-CE38-4621-B03F-AD0FDC254BDD}" destId="{2095A489-0014-4F41-8133-B832BBE230B4}" srcOrd="6" destOrd="0" presId="urn:microsoft.com/office/officeart/2018/2/layout/IconLabelList"/>
    <dgm:cxn modelId="{46576451-29B8-944E-85A5-DE2F5BC24A41}" type="presParOf" srcId="{2095A489-0014-4F41-8133-B832BBE230B4}" destId="{73093FFF-09B9-46E0-B945-578A2ABB7DE6}" srcOrd="0" destOrd="0" presId="urn:microsoft.com/office/officeart/2018/2/layout/IconLabelList"/>
    <dgm:cxn modelId="{70BFCF84-1E0E-AB40-A315-D6C93664F2B3}" type="presParOf" srcId="{2095A489-0014-4F41-8133-B832BBE230B4}" destId="{5590FFE0-927C-4AC5-80D0-64D165C96DC5}" srcOrd="1" destOrd="0" presId="urn:microsoft.com/office/officeart/2018/2/layout/IconLabelList"/>
    <dgm:cxn modelId="{445084D7-33F8-EB45-9EA7-420AB3983C39}" type="presParOf" srcId="{2095A489-0014-4F41-8133-B832BBE230B4}" destId="{978F7292-BC17-453E-AFBA-3A055091F575}" srcOrd="2" destOrd="0" presId="urn:microsoft.com/office/officeart/2018/2/layout/IconLabelList"/>
    <dgm:cxn modelId="{C20A5487-35ED-D645-9780-B7597270F65A}" type="presParOf" srcId="{C51562EC-CE38-4621-B03F-AD0FDC254BDD}" destId="{EFF0CD40-706D-4AD1-ACFC-6DF84B971451}" srcOrd="7" destOrd="0" presId="urn:microsoft.com/office/officeart/2018/2/layout/IconLabelList"/>
    <dgm:cxn modelId="{26513B58-4E9E-B54B-81B0-9D0922BAE025}" type="presParOf" srcId="{C51562EC-CE38-4621-B03F-AD0FDC254BDD}" destId="{9BF382A3-7580-4833-A6A0-390F0E58FF44}" srcOrd="8" destOrd="0" presId="urn:microsoft.com/office/officeart/2018/2/layout/IconLabelList"/>
    <dgm:cxn modelId="{F94698EB-11F1-D54A-8E66-6935421FBD6A}" type="presParOf" srcId="{9BF382A3-7580-4833-A6A0-390F0E58FF44}" destId="{222FBEF3-2A08-4730-8772-77EAC5A934D1}" srcOrd="0" destOrd="0" presId="urn:microsoft.com/office/officeart/2018/2/layout/IconLabelList"/>
    <dgm:cxn modelId="{B9374515-C276-3A44-9B63-11FF7926B184}" type="presParOf" srcId="{9BF382A3-7580-4833-A6A0-390F0E58FF44}" destId="{B2EA71C3-BD2E-4062-B6D2-B097334D3EC0}" srcOrd="1" destOrd="0" presId="urn:microsoft.com/office/officeart/2018/2/layout/IconLabelList"/>
    <dgm:cxn modelId="{C5409FAE-0EC1-0442-B3D2-B340468CB70C}" type="presParOf" srcId="{9BF382A3-7580-4833-A6A0-390F0E58FF44}" destId="{468F6149-AC97-4718-886C-D019CDBE31BB}" srcOrd="2" destOrd="0" presId="urn:microsoft.com/office/officeart/2018/2/layout/IconLabelList"/>
    <dgm:cxn modelId="{E9DF6669-5016-6048-9EE9-080BAA64E7F1}" type="presParOf" srcId="{C51562EC-CE38-4621-B03F-AD0FDC254BDD}" destId="{2D829452-2B42-4262-B7EE-310003F03E4C}" srcOrd="9" destOrd="0" presId="urn:microsoft.com/office/officeart/2018/2/layout/IconLabelList"/>
    <dgm:cxn modelId="{A816191C-4218-DE40-8401-C795A7CCCC65}" type="presParOf" srcId="{C51562EC-CE38-4621-B03F-AD0FDC254BDD}" destId="{665AD1BC-A0D4-47A4-AA7E-429CBFB257F3}" srcOrd="10" destOrd="0" presId="urn:microsoft.com/office/officeart/2018/2/layout/IconLabelList"/>
    <dgm:cxn modelId="{DAC0CEBB-EA9C-F84B-9A81-8CE66EC1733C}" type="presParOf" srcId="{665AD1BC-A0D4-47A4-AA7E-429CBFB257F3}" destId="{3906E46D-A810-40C9-A829-B17D77DD86B9}" srcOrd="0" destOrd="0" presId="urn:microsoft.com/office/officeart/2018/2/layout/IconLabelList"/>
    <dgm:cxn modelId="{5EBFE383-2185-CA4E-8E5E-7F49433F8CBF}" type="presParOf" srcId="{665AD1BC-A0D4-47A4-AA7E-429CBFB257F3}" destId="{A47B20B6-A7A7-4FFD-8EDB-C922B619B1DD}" srcOrd="1" destOrd="0" presId="urn:microsoft.com/office/officeart/2018/2/layout/IconLabelList"/>
    <dgm:cxn modelId="{667760E0-0986-094C-8C26-F92C2167491B}" type="presParOf" srcId="{665AD1BC-A0D4-47A4-AA7E-429CBFB257F3}" destId="{CEEFA6B9-CFD6-4386-92E2-F0E319310570}" srcOrd="2" destOrd="0" presId="urn:microsoft.com/office/officeart/2018/2/layout/IconLabelList"/>
    <dgm:cxn modelId="{85E5F033-8215-2A48-9D60-A719C438FD08}" type="presParOf" srcId="{C51562EC-CE38-4621-B03F-AD0FDC254BDD}" destId="{601E39D2-338A-B94F-81EE-933EE68EF399}" srcOrd="11" destOrd="0" presId="urn:microsoft.com/office/officeart/2018/2/layout/IconLabelList"/>
    <dgm:cxn modelId="{BBB6BAEF-4F37-1F43-AC60-1996F3289D5D}" type="presParOf" srcId="{C51562EC-CE38-4621-B03F-AD0FDC254BDD}" destId="{FBB06D70-0167-964D-BF60-7AA62F932637}" srcOrd="12" destOrd="0" presId="urn:microsoft.com/office/officeart/2018/2/layout/IconLabelList"/>
    <dgm:cxn modelId="{2F4324AD-8235-4045-B162-39D25A8547CF}" type="presParOf" srcId="{FBB06D70-0167-964D-BF60-7AA62F932637}" destId="{FA58A043-5F78-4342-8D25-1694EAF89FB5}" srcOrd="0" destOrd="0" presId="urn:microsoft.com/office/officeart/2018/2/layout/IconLabelList"/>
    <dgm:cxn modelId="{8C4A0A66-EC75-E44C-8C32-98FF308AFFC1}" type="presParOf" srcId="{FBB06D70-0167-964D-BF60-7AA62F932637}" destId="{CEB9EF5B-A666-AA42-A3EA-DF1B62E6764B}" srcOrd="1" destOrd="0" presId="urn:microsoft.com/office/officeart/2018/2/layout/IconLabelList"/>
    <dgm:cxn modelId="{5F68EA5C-73FF-9443-AD9E-D9B6EC687C0F}" type="presParOf" srcId="{FBB06D70-0167-964D-BF60-7AA62F932637}" destId="{3FDD64E2-1DFD-404F-A82C-E6F9AF4D078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CB4E1-A3AC-4B97-809C-1A7585B9ABDE}">
      <dsp:nvSpPr>
        <dsp:cNvPr id="0" name=""/>
        <dsp:cNvSpPr/>
      </dsp:nvSpPr>
      <dsp:spPr>
        <a:xfrm>
          <a:off x="360094" y="1258756"/>
          <a:ext cx="587724" cy="58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EA488E-E64F-4422-8876-166207C271F3}">
      <dsp:nvSpPr>
        <dsp:cNvPr id="0" name=""/>
        <dsp:cNvSpPr/>
      </dsp:nvSpPr>
      <dsp:spPr>
        <a:xfrm>
          <a:off x="929" y="2078034"/>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Travel Frequency</a:t>
          </a:r>
        </a:p>
      </dsp:txBody>
      <dsp:txXfrm>
        <a:off x="929" y="2078034"/>
        <a:ext cx="1306054" cy="522421"/>
      </dsp:txXfrm>
    </dsp:sp>
    <dsp:sp modelId="{C37D9589-1503-4FA9-92CB-E65012656C7F}">
      <dsp:nvSpPr>
        <dsp:cNvPr id="0" name=""/>
        <dsp:cNvSpPr/>
      </dsp:nvSpPr>
      <dsp:spPr>
        <a:xfrm>
          <a:off x="1894709" y="1258756"/>
          <a:ext cx="587724" cy="58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628F1F-5A35-419A-B36D-C340B85EC724}">
      <dsp:nvSpPr>
        <dsp:cNvPr id="0" name=""/>
        <dsp:cNvSpPr/>
      </dsp:nvSpPr>
      <dsp:spPr>
        <a:xfrm>
          <a:off x="1535544" y="2078034"/>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Specific Job Titles</a:t>
          </a:r>
        </a:p>
      </dsp:txBody>
      <dsp:txXfrm>
        <a:off x="1535544" y="2078034"/>
        <a:ext cx="1306054" cy="522421"/>
      </dsp:txXfrm>
    </dsp:sp>
    <dsp:sp modelId="{71BE0784-9688-44C4-A7CE-54C4E31CBF5E}">
      <dsp:nvSpPr>
        <dsp:cNvPr id="0" name=""/>
        <dsp:cNvSpPr/>
      </dsp:nvSpPr>
      <dsp:spPr>
        <a:xfrm>
          <a:off x="3429323" y="1258756"/>
          <a:ext cx="587724" cy="58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007A14-FD8F-4378-8E3A-82B0886FA3CC}">
      <dsp:nvSpPr>
        <dsp:cNvPr id="0" name=""/>
        <dsp:cNvSpPr/>
      </dsp:nvSpPr>
      <dsp:spPr>
        <a:xfrm>
          <a:off x="3070158" y="2078034"/>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 Monthly Salary</a:t>
          </a:r>
        </a:p>
      </dsp:txBody>
      <dsp:txXfrm>
        <a:off x="3070158" y="2078034"/>
        <a:ext cx="1306054" cy="522421"/>
      </dsp:txXfrm>
    </dsp:sp>
    <dsp:sp modelId="{73093FFF-09B9-46E0-B945-578A2ABB7DE6}">
      <dsp:nvSpPr>
        <dsp:cNvPr id="0" name=""/>
        <dsp:cNvSpPr/>
      </dsp:nvSpPr>
      <dsp:spPr>
        <a:xfrm>
          <a:off x="4963937" y="1258756"/>
          <a:ext cx="587724" cy="5877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8F7292-BC17-453E-AFBA-3A055091F575}">
      <dsp:nvSpPr>
        <dsp:cNvPr id="0" name=""/>
        <dsp:cNvSpPr/>
      </dsp:nvSpPr>
      <dsp:spPr>
        <a:xfrm>
          <a:off x="4604772" y="2078034"/>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Marital Status</a:t>
          </a:r>
        </a:p>
      </dsp:txBody>
      <dsp:txXfrm>
        <a:off x="4604772" y="2078034"/>
        <a:ext cx="1306054" cy="522421"/>
      </dsp:txXfrm>
    </dsp:sp>
    <dsp:sp modelId="{222FBEF3-2A08-4730-8772-77EAC5A934D1}">
      <dsp:nvSpPr>
        <dsp:cNvPr id="0" name=""/>
        <dsp:cNvSpPr/>
      </dsp:nvSpPr>
      <dsp:spPr>
        <a:xfrm>
          <a:off x="6498551" y="1258756"/>
          <a:ext cx="587724" cy="5877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8F6149-AC97-4718-886C-D019CDBE31BB}">
      <dsp:nvSpPr>
        <dsp:cNvPr id="0" name=""/>
        <dsp:cNvSpPr/>
      </dsp:nvSpPr>
      <dsp:spPr>
        <a:xfrm>
          <a:off x="6139386" y="2078034"/>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Number of Previous Companies Worked.  </a:t>
          </a:r>
        </a:p>
      </dsp:txBody>
      <dsp:txXfrm>
        <a:off x="6139386" y="2078034"/>
        <a:ext cx="1306054" cy="522421"/>
      </dsp:txXfrm>
    </dsp:sp>
    <dsp:sp modelId="{3906E46D-A810-40C9-A829-B17D77DD86B9}">
      <dsp:nvSpPr>
        <dsp:cNvPr id="0" name=""/>
        <dsp:cNvSpPr/>
      </dsp:nvSpPr>
      <dsp:spPr>
        <a:xfrm>
          <a:off x="8033166" y="1258756"/>
          <a:ext cx="587724" cy="58772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EFA6B9-CFD6-4386-92E2-F0E319310570}">
      <dsp:nvSpPr>
        <dsp:cNvPr id="0" name=""/>
        <dsp:cNvSpPr/>
      </dsp:nvSpPr>
      <dsp:spPr>
        <a:xfrm>
          <a:off x="7674001" y="2078034"/>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Over Time</a:t>
          </a:r>
        </a:p>
      </dsp:txBody>
      <dsp:txXfrm>
        <a:off x="7674001" y="2078034"/>
        <a:ext cx="1306054" cy="522421"/>
      </dsp:txXfrm>
    </dsp:sp>
    <dsp:sp modelId="{FA58A043-5F78-4342-8D25-1694EAF89FB5}">
      <dsp:nvSpPr>
        <dsp:cNvPr id="0" name=""/>
        <dsp:cNvSpPr/>
      </dsp:nvSpPr>
      <dsp:spPr>
        <a:xfrm>
          <a:off x="9567780" y="1258756"/>
          <a:ext cx="587724" cy="587724"/>
        </a:xfrm>
        <a:prstGeom prst="rect">
          <a:avLst/>
        </a:prstGeom>
        <a:no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DD64E2-1DFD-404F-A82C-E6F9AF4D078B}">
      <dsp:nvSpPr>
        <dsp:cNvPr id="0" name=""/>
        <dsp:cNvSpPr/>
      </dsp:nvSpPr>
      <dsp:spPr>
        <a:xfrm>
          <a:off x="9208615" y="2078034"/>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Age</a:t>
          </a:r>
        </a:p>
      </dsp:txBody>
      <dsp:txXfrm>
        <a:off x="9208615" y="2078034"/>
        <a:ext cx="1306054" cy="52242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07A08-7C24-374C-B4D9-C8B1128C0B87}" type="datetimeFigureOut">
              <a:rPr lang="en-US" smtClean="0"/>
              <a:t>12/1/20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24840-00FB-764C-9566-2E0F5E300C5D}" type="slidenum">
              <a:rPr lang="en-US" smtClean="0"/>
              <a:t>‹#›</a:t>
            </a:fld>
            <a:endParaRPr lang="en-US"/>
          </a:p>
        </p:txBody>
      </p:sp>
    </p:spTree>
    <p:extLst>
      <p:ext uri="{BB962C8B-B14F-4D97-AF65-F5344CB8AC3E}">
        <p14:creationId xmlns:p14="http://schemas.microsoft.com/office/powerpoint/2010/main" val="2443503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David. Today I am going to present the attrition study I performed for your company</a:t>
            </a:r>
          </a:p>
        </p:txBody>
      </p:sp>
      <p:sp>
        <p:nvSpPr>
          <p:cNvPr id="4" name="Slide Number Placeholder 3"/>
          <p:cNvSpPr>
            <a:spLocks noGrp="1"/>
          </p:cNvSpPr>
          <p:nvPr>
            <p:ph type="sldNum" sz="quarter" idx="5"/>
          </p:nvPr>
        </p:nvSpPr>
        <p:spPr/>
        <p:txBody>
          <a:bodyPr/>
          <a:lstStyle/>
          <a:p>
            <a:fld id="{9F824840-00FB-764C-9566-2E0F5E300C5D}" type="slidenum">
              <a:rPr lang="en-US" smtClean="0"/>
              <a:t>1</a:t>
            </a:fld>
            <a:endParaRPr lang="en-US"/>
          </a:p>
        </p:txBody>
      </p:sp>
    </p:spTree>
    <p:extLst>
      <p:ext uri="{BB962C8B-B14F-4D97-AF65-F5344CB8AC3E}">
        <p14:creationId xmlns:p14="http://schemas.microsoft.com/office/powerpoint/2010/main" val="1821680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big factor contribution to attrition was monthly income:  Employees with lower monthly salaries are more likely to leave the company.    One of the reasons for this is that  most of the employees with low salary have sufficient enough years of experience to get better paid jobs in different companies</a:t>
            </a:r>
          </a:p>
        </p:txBody>
      </p:sp>
      <p:sp>
        <p:nvSpPr>
          <p:cNvPr id="4" name="Slide Number Placeholder 3"/>
          <p:cNvSpPr>
            <a:spLocks noGrp="1"/>
          </p:cNvSpPr>
          <p:nvPr>
            <p:ph type="sldNum" sz="quarter" idx="5"/>
          </p:nvPr>
        </p:nvSpPr>
        <p:spPr/>
        <p:txBody>
          <a:bodyPr/>
          <a:lstStyle/>
          <a:p>
            <a:fld id="{9F824840-00FB-764C-9566-2E0F5E300C5D}" type="slidenum">
              <a:rPr lang="en-US" smtClean="0"/>
              <a:t>10</a:t>
            </a:fld>
            <a:endParaRPr lang="en-US"/>
          </a:p>
        </p:txBody>
      </p:sp>
    </p:spTree>
    <p:extLst>
      <p:ext uri="{BB962C8B-B14F-4D97-AF65-F5344CB8AC3E}">
        <p14:creationId xmlns:p14="http://schemas.microsoft.com/office/powerpoint/2010/main" val="3037493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Marital status is also a big factor contributing to attrition. Single people are more prone to leave the company.  One reasons to explain this is that single people are more risk takers. Since most don’t have family obligations they might be more likely to favor new job new experience over job stability. </a:t>
            </a:r>
          </a:p>
        </p:txBody>
      </p:sp>
      <p:sp>
        <p:nvSpPr>
          <p:cNvPr id="4" name="Slide Number Placeholder 3"/>
          <p:cNvSpPr>
            <a:spLocks noGrp="1"/>
          </p:cNvSpPr>
          <p:nvPr>
            <p:ph type="sldNum" sz="quarter" idx="5"/>
          </p:nvPr>
        </p:nvSpPr>
        <p:spPr/>
        <p:txBody>
          <a:bodyPr/>
          <a:lstStyle/>
          <a:p>
            <a:fld id="{9F824840-00FB-764C-9566-2E0F5E300C5D}" type="slidenum">
              <a:rPr lang="en-US" smtClean="0"/>
              <a:t>11</a:t>
            </a:fld>
            <a:endParaRPr lang="en-US"/>
          </a:p>
        </p:txBody>
      </p:sp>
    </p:spTree>
    <p:extLst>
      <p:ext uri="{BB962C8B-B14F-4D97-AF65-F5344CB8AC3E}">
        <p14:creationId xmlns:p14="http://schemas.microsoft.com/office/powerpoint/2010/main" val="266599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into looking at the number of previous companies an employees have worked on, we can see that if in the past an employee have a track record of moving between companies very often, they are more prone to leave this company also in favor or a new job. </a:t>
            </a:r>
          </a:p>
        </p:txBody>
      </p:sp>
      <p:sp>
        <p:nvSpPr>
          <p:cNvPr id="4" name="Slide Number Placeholder 3"/>
          <p:cNvSpPr>
            <a:spLocks noGrp="1"/>
          </p:cNvSpPr>
          <p:nvPr>
            <p:ph type="sldNum" sz="quarter" idx="5"/>
          </p:nvPr>
        </p:nvSpPr>
        <p:spPr/>
        <p:txBody>
          <a:bodyPr/>
          <a:lstStyle/>
          <a:p>
            <a:fld id="{9F824840-00FB-764C-9566-2E0F5E300C5D}" type="slidenum">
              <a:rPr lang="en-US" smtClean="0"/>
              <a:t>12</a:t>
            </a:fld>
            <a:endParaRPr lang="en-US"/>
          </a:p>
        </p:txBody>
      </p:sp>
    </p:spTree>
    <p:extLst>
      <p:ext uri="{BB962C8B-B14F-4D97-AF65-F5344CB8AC3E}">
        <p14:creationId xmlns:p14="http://schemas.microsoft.com/office/powerpoint/2010/main" val="927316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time is also a major to employees leaving the company.  The more overtime hours worked the more likely an employee is to leave. </a:t>
            </a:r>
          </a:p>
        </p:txBody>
      </p:sp>
      <p:sp>
        <p:nvSpPr>
          <p:cNvPr id="4" name="Slide Number Placeholder 3"/>
          <p:cNvSpPr>
            <a:spLocks noGrp="1"/>
          </p:cNvSpPr>
          <p:nvPr>
            <p:ph type="sldNum" sz="quarter" idx="5"/>
          </p:nvPr>
        </p:nvSpPr>
        <p:spPr/>
        <p:txBody>
          <a:bodyPr/>
          <a:lstStyle/>
          <a:p>
            <a:fld id="{9F824840-00FB-764C-9566-2E0F5E300C5D}" type="slidenum">
              <a:rPr lang="en-US" smtClean="0"/>
              <a:t>13</a:t>
            </a:fld>
            <a:endParaRPr lang="en-US"/>
          </a:p>
        </p:txBody>
      </p:sp>
    </p:spTree>
    <p:extLst>
      <p:ext uri="{BB962C8B-B14F-4D97-AF65-F5344CB8AC3E}">
        <p14:creationId xmlns:p14="http://schemas.microsoft.com/office/powerpoint/2010/main" val="1713498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lets look at the last major attrition contributor.  Employees of all ages leave the company, but younger employees are more prone to quit. </a:t>
            </a:r>
          </a:p>
        </p:txBody>
      </p:sp>
      <p:sp>
        <p:nvSpPr>
          <p:cNvPr id="4" name="Slide Number Placeholder 3"/>
          <p:cNvSpPr>
            <a:spLocks noGrp="1"/>
          </p:cNvSpPr>
          <p:nvPr>
            <p:ph type="sldNum" sz="quarter" idx="5"/>
          </p:nvPr>
        </p:nvSpPr>
        <p:spPr/>
        <p:txBody>
          <a:bodyPr/>
          <a:lstStyle/>
          <a:p>
            <a:fld id="{9F824840-00FB-764C-9566-2E0F5E300C5D}" type="slidenum">
              <a:rPr lang="en-US" smtClean="0"/>
              <a:t>14</a:t>
            </a:fld>
            <a:endParaRPr lang="en-US"/>
          </a:p>
        </p:txBody>
      </p:sp>
    </p:spTree>
    <p:extLst>
      <p:ext uri="{BB962C8B-B14F-4D97-AF65-F5344CB8AC3E}">
        <p14:creationId xmlns:p14="http://schemas.microsoft.com/office/powerpoint/2010/main" val="604507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characteristics described above. We where able to build a prediction model that is  helps determine the likelihood of an employee leaving the company.   As you can see from the model success metrics,  previously discussed characteristics do a good job at explain and predicting if an employee will result in attrition.   </a:t>
            </a:r>
            <a:br>
              <a:rPr lang="en-US" dirty="0"/>
            </a:br>
            <a:br>
              <a:rPr lang="en-US" dirty="0"/>
            </a:br>
            <a:r>
              <a:rPr lang="en-US" dirty="0"/>
              <a:t>I hope this presentation has been insightful and thank you for your time. </a:t>
            </a:r>
          </a:p>
        </p:txBody>
      </p:sp>
      <p:sp>
        <p:nvSpPr>
          <p:cNvPr id="4" name="Slide Number Placeholder 3"/>
          <p:cNvSpPr>
            <a:spLocks noGrp="1"/>
          </p:cNvSpPr>
          <p:nvPr>
            <p:ph type="sldNum" sz="quarter" idx="5"/>
          </p:nvPr>
        </p:nvSpPr>
        <p:spPr/>
        <p:txBody>
          <a:bodyPr/>
          <a:lstStyle/>
          <a:p>
            <a:fld id="{9F824840-00FB-764C-9566-2E0F5E300C5D}" type="slidenum">
              <a:rPr lang="en-US" smtClean="0"/>
              <a:t>15</a:t>
            </a:fld>
            <a:endParaRPr lang="en-US"/>
          </a:p>
        </p:txBody>
      </p:sp>
    </p:spTree>
    <p:extLst>
      <p:ext uri="{BB962C8B-B14F-4D97-AF65-F5344CB8AC3E}">
        <p14:creationId xmlns:p14="http://schemas.microsoft.com/office/powerpoint/2010/main" val="3426346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looking over the data that we used to this analysis.  The dataset contained information about 870 employees and 37 characteristics for each of those employees.  Some of the example of the characteristics where [LIST].  There where also features that  from the get-go I knew those where not going to provide any value so they were drop, such as employee count and number, and is the employee over 18 (FYI all the employees are over 18)</a:t>
            </a:r>
          </a:p>
        </p:txBody>
      </p:sp>
      <p:sp>
        <p:nvSpPr>
          <p:cNvPr id="4" name="Slide Number Placeholder 3"/>
          <p:cNvSpPr>
            <a:spLocks noGrp="1"/>
          </p:cNvSpPr>
          <p:nvPr>
            <p:ph type="sldNum" sz="quarter" idx="5"/>
          </p:nvPr>
        </p:nvSpPr>
        <p:spPr/>
        <p:txBody>
          <a:bodyPr/>
          <a:lstStyle/>
          <a:p>
            <a:fld id="{9F824840-00FB-764C-9566-2E0F5E300C5D}" type="slidenum">
              <a:rPr lang="en-US" smtClean="0"/>
              <a:t>2</a:t>
            </a:fld>
            <a:endParaRPr lang="en-US"/>
          </a:p>
        </p:txBody>
      </p:sp>
    </p:spTree>
    <p:extLst>
      <p:ext uri="{BB962C8B-B14F-4D97-AF65-F5344CB8AC3E}">
        <p14:creationId xmlns:p14="http://schemas.microsoft.com/office/powerpoint/2010/main" val="54621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to look at the attrition percentage for the company. Out of the 870 16% have left the company.  This is an important number, because our analysis goes into investigating what are the main difference between this 16% vs the rest of the employees. </a:t>
            </a:r>
          </a:p>
        </p:txBody>
      </p:sp>
      <p:sp>
        <p:nvSpPr>
          <p:cNvPr id="4" name="Slide Number Placeholder 3"/>
          <p:cNvSpPr>
            <a:spLocks noGrp="1"/>
          </p:cNvSpPr>
          <p:nvPr>
            <p:ph type="sldNum" sz="quarter" idx="5"/>
          </p:nvPr>
        </p:nvSpPr>
        <p:spPr/>
        <p:txBody>
          <a:bodyPr/>
          <a:lstStyle/>
          <a:p>
            <a:fld id="{9F824840-00FB-764C-9566-2E0F5E300C5D}" type="slidenum">
              <a:rPr lang="en-US" smtClean="0"/>
              <a:t>3</a:t>
            </a:fld>
            <a:endParaRPr lang="en-US"/>
          </a:p>
        </p:txBody>
      </p:sp>
    </p:spTree>
    <p:extLst>
      <p:ext uri="{BB962C8B-B14F-4D97-AF65-F5344CB8AC3E}">
        <p14:creationId xmlns:p14="http://schemas.microsoft.com/office/powerpoint/2010/main" val="227392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the employee demographics we can see that the employee age range goes from 18 to 65 years old. The bulk of the employee’s age goes somewhere from 30 to 35. </a:t>
            </a:r>
          </a:p>
        </p:txBody>
      </p:sp>
      <p:sp>
        <p:nvSpPr>
          <p:cNvPr id="4" name="Slide Number Placeholder 3"/>
          <p:cNvSpPr>
            <a:spLocks noGrp="1"/>
          </p:cNvSpPr>
          <p:nvPr>
            <p:ph type="sldNum" sz="quarter" idx="5"/>
          </p:nvPr>
        </p:nvSpPr>
        <p:spPr/>
        <p:txBody>
          <a:bodyPr/>
          <a:lstStyle/>
          <a:p>
            <a:fld id="{9F824840-00FB-764C-9566-2E0F5E300C5D}" type="slidenum">
              <a:rPr lang="en-US" smtClean="0"/>
              <a:t>4</a:t>
            </a:fld>
            <a:endParaRPr lang="en-US"/>
          </a:p>
        </p:txBody>
      </p:sp>
    </p:spTree>
    <p:extLst>
      <p:ext uri="{BB962C8B-B14F-4D97-AF65-F5344CB8AC3E}">
        <p14:creationId xmlns:p14="http://schemas.microsoft.com/office/powerpoint/2010/main" val="50201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into employee gender, we found out that the majority of all employees are  Male. To be exact 59% of them.</a:t>
            </a:r>
          </a:p>
        </p:txBody>
      </p:sp>
      <p:sp>
        <p:nvSpPr>
          <p:cNvPr id="4" name="Slide Number Placeholder 3"/>
          <p:cNvSpPr>
            <a:spLocks noGrp="1"/>
          </p:cNvSpPr>
          <p:nvPr>
            <p:ph type="sldNum" sz="quarter" idx="5"/>
          </p:nvPr>
        </p:nvSpPr>
        <p:spPr/>
        <p:txBody>
          <a:bodyPr/>
          <a:lstStyle/>
          <a:p>
            <a:fld id="{9F824840-00FB-764C-9566-2E0F5E300C5D}" type="slidenum">
              <a:rPr lang="en-US" smtClean="0"/>
              <a:t>5</a:t>
            </a:fld>
            <a:endParaRPr lang="en-US"/>
          </a:p>
        </p:txBody>
      </p:sp>
    </p:spTree>
    <p:extLst>
      <p:ext uri="{BB962C8B-B14F-4D97-AF65-F5344CB8AC3E}">
        <p14:creationId xmlns:p14="http://schemas.microsoft.com/office/powerpoint/2010/main" val="353565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We decided to investigate the typical employee profile for the research scientistic role  and came up with some interesting insights:</a:t>
            </a:r>
            <a:br>
              <a:rPr lang="en-US" dirty="0"/>
            </a:br>
            <a:br>
              <a:rPr lang="en-US" dirty="0"/>
            </a:br>
            <a:r>
              <a:rPr lang="en-US" dirty="0"/>
              <a:t>First, people in the role of </a:t>
            </a:r>
            <a:r>
              <a:rPr lang="en-US" sz="1200" dirty="0"/>
              <a:t>Research Scientist's with performance rating higher than 3.5 are more likely to leave the company.   </a:t>
            </a:r>
          </a:p>
          <a:p>
            <a:br>
              <a:rPr lang="en-US" dirty="0"/>
            </a:br>
            <a:r>
              <a:rPr lang="en-US" dirty="0"/>
              <a:t>Second: Most research scientists don’t have to much work experience in different companies, most have only worked for this company, in fact the typical research scientists have been less than 5 years in this role which is to be expected because most early in their early 30’s. </a:t>
            </a:r>
            <a:br>
              <a:rPr lang="en-US" dirty="0"/>
            </a:br>
            <a:br>
              <a:rPr lang="en-US" dirty="0"/>
            </a:br>
            <a:r>
              <a:rPr lang="en-US" dirty="0"/>
              <a:t>The last interesting insights is that There is also a trend that the younger  the research scientist is the more likely is too leave the company. </a:t>
            </a:r>
          </a:p>
        </p:txBody>
      </p:sp>
      <p:sp>
        <p:nvSpPr>
          <p:cNvPr id="4" name="Slide Number Placeholder 3"/>
          <p:cNvSpPr>
            <a:spLocks noGrp="1"/>
          </p:cNvSpPr>
          <p:nvPr>
            <p:ph type="sldNum" sz="quarter" idx="5"/>
          </p:nvPr>
        </p:nvSpPr>
        <p:spPr/>
        <p:txBody>
          <a:bodyPr/>
          <a:lstStyle/>
          <a:p>
            <a:fld id="{9F824840-00FB-764C-9566-2E0F5E300C5D}" type="slidenum">
              <a:rPr lang="en-US" smtClean="0"/>
              <a:t>6</a:t>
            </a:fld>
            <a:endParaRPr lang="en-US"/>
          </a:p>
        </p:txBody>
      </p:sp>
    </p:spTree>
    <p:extLst>
      <p:ext uri="{BB962C8B-B14F-4D97-AF65-F5344CB8AC3E}">
        <p14:creationId xmlns:p14="http://schemas.microsoft.com/office/powerpoint/2010/main" val="134395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move on into discussing the top attrition causes for all employees and roles. </a:t>
            </a:r>
            <a:br>
              <a:rPr lang="en-US" dirty="0"/>
            </a:br>
            <a:br>
              <a:rPr lang="en-US" dirty="0"/>
            </a:br>
            <a:r>
              <a:rPr lang="en-US" dirty="0"/>
              <a:t>Based on the data, we identified 6 causes as being the major explainers for attrition.  These where: [LIST]</a:t>
            </a:r>
          </a:p>
        </p:txBody>
      </p:sp>
      <p:sp>
        <p:nvSpPr>
          <p:cNvPr id="4" name="Slide Number Placeholder 3"/>
          <p:cNvSpPr>
            <a:spLocks noGrp="1"/>
          </p:cNvSpPr>
          <p:nvPr>
            <p:ph type="sldNum" sz="quarter" idx="5"/>
          </p:nvPr>
        </p:nvSpPr>
        <p:spPr/>
        <p:txBody>
          <a:bodyPr/>
          <a:lstStyle/>
          <a:p>
            <a:fld id="{9F824840-00FB-764C-9566-2E0F5E300C5D}" type="slidenum">
              <a:rPr lang="en-US" smtClean="0"/>
              <a:t>7</a:t>
            </a:fld>
            <a:endParaRPr lang="en-US"/>
          </a:p>
        </p:txBody>
      </p:sp>
    </p:spTree>
    <p:extLst>
      <p:ext uri="{BB962C8B-B14F-4D97-AF65-F5344CB8AC3E}">
        <p14:creationId xmlns:p14="http://schemas.microsoft.com/office/powerpoint/2010/main" val="3492694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for closely at travel frequency, we identify that employees who travel more frequently are more likely to leave the company. </a:t>
            </a:r>
          </a:p>
        </p:txBody>
      </p:sp>
      <p:sp>
        <p:nvSpPr>
          <p:cNvPr id="4" name="Slide Number Placeholder 3"/>
          <p:cNvSpPr>
            <a:spLocks noGrp="1"/>
          </p:cNvSpPr>
          <p:nvPr>
            <p:ph type="sldNum" sz="quarter" idx="5"/>
          </p:nvPr>
        </p:nvSpPr>
        <p:spPr/>
        <p:txBody>
          <a:bodyPr/>
          <a:lstStyle/>
          <a:p>
            <a:fld id="{9F824840-00FB-764C-9566-2E0F5E300C5D}" type="slidenum">
              <a:rPr lang="en-US" smtClean="0"/>
              <a:t>8</a:t>
            </a:fld>
            <a:endParaRPr lang="en-US"/>
          </a:p>
        </p:txBody>
      </p:sp>
    </p:spTree>
    <p:extLst>
      <p:ext uri="{BB962C8B-B14F-4D97-AF65-F5344CB8AC3E}">
        <p14:creationId xmlns:p14="http://schemas.microsoft.com/office/powerpoint/2010/main" val="1359509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which job titles are the ones that are the most prone to attrition, sales representative was the one that stand out the most.  This is inline with the travel frequency  as sales representative travel more than most other job titles.</a:t>
            </a:r>
          </a:p>
        </p:txBody>
      </p:sp>
      <p:sp>
        <p:nvSpPr>
          <p:cNvPr id="4" name="Slide Number Placeholder 3"/>
          <p:cNvSpPr>
            <a:spLocks noGrp="1"/>
          </p:cNvSpPr>
          <p:nvPr>
            <p:ph type="sldNum" sz="quarter" idx="5"/>
          </p:nvPr>
        </p:nvSpPr>
        <p:spPr/>
        <p:txBody>
          <a:bodyPr/>
          <a:lstStyle/>
          <a:p>
            <a:fld id="{9F824840-00FB-764C-9566-2E0F5E300C5D}" type="slidenum">
              <a:rPr lang="en-US" smtClean="0"/>
              <a:t>9</a:t>
            </a:fld>
            <a:endParaRPr lang="en-US"/>
          </a:p>
        </p:txBody>
      </p:sp>
    </p:spTree>
    <p:extLst>
      <p:ext uri="{BB962C8B-B14F-4D97-AF65-F5344CB8AC3E}">
        <p14:creationId xmlns:p14="http://schemas.microsoft.com/office/powerpoint/2010/main" val="876153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12/1/20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773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12/1/20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13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12/1/20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105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12/1/20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26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12/1/20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65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12/1/20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734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12/1/20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67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12/1/20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68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12/1/20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968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12/1/20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2641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12/1/20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23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12/1/20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56650282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B28590-8B01-B54D-9B86-BE030AD75CDA}"/>
              </a:ext>
            </a:extLst>
          </p:cNvPr>
          <p:cNvSpPr>
            <a:spLocks noGrp="1"/>
          </p:cNvSpPr>
          <p:nvPr>
            <p:ph type="ctrTitle"/>
          </p:nvPr>
        </p:nvSpPr>
        <p:spPr>
          <a:xfrm>
            <a:off x="860742" y="1124988"/>
            <a:ext cx="4425962" cy="2387600"/>
          </a:xfrm>
        </p:spPr>
        <p:txBody>
          <a:bodyPr>
            <a:normAutofit/>
          </a:bodyPr>
          <a:lstStyle/>
          <a:p>
            <a:pPr algn="l"/>
            <a:r>
              <a:rPr lang="en-US" dirty="0"/>
              <a:t>Predicting Attrition</a:t>
            </a:r>
          </a:p>
        </p:txBody>
      </p:sp>
      <p:sp>
        <p:nvSpPr>
          <p:cNvPr id="3" name="Subtitle 2">
            <a:extLst>
              <a:ext uri="{FF2B5EF4-FFF2-40B4-BE49-F238E27FC236}">
                <a16:creationId xmlns:a16="http://schemas.microsoft.com/office/drawing/2014/main" id="{4D7E2077-9B3D-4845-BB73-80A11288D63C}"/>
              </a:ext>
            </a:extLst>
          </p:cNvPr>
          <p:cNvSpPr>
            <a:spLocks noGrp="1"/>
          </p:cNvSpPr>
          <p:nvPr>
            <p:ph type="subTitle" idx="1"/>
          </p:nvPr>
        </p:nvSpPr>
        <p:spPr>
          <a:xfrm>
            <a:off x="860742" y="3633691"/>
            <a:ext cx="4425962" cy="1655762"/>
          </a:xfrm>
        </p:spPr>
        <p:txBody>
          <a:bodyPr>
            <a:normAutofit/>
          </a:bodyPr>
          <a:lstStyle/>
          <a:p>
            <a:pPr algn="l"/>
            <a:r>
              <a:rPr lang="en-US" b="1" dirty="0"/>
              <a:t>MSDS 6306: Doing Data Science – Case study 2</a:t>
            </a:r>
            <a:endParaRPr lang="en-US" dirty="0"/>
          </a:p>
          <a:p>
            <a:pPr algn="l"/>
            <a:endParaRPr lang="en-US" dirty="0"/>
          </a:p>
        </p:txBody>
      </p:sp>
      <p:pic>
        <p:nvPicPr>
          <p:cNvPr id="4" name="Picture 3">
            <a:extLst>
              <a:ext uri="{FF2B5EF4-FFF2-40B4-BE49-F238E27FC236}">
                <a16:creationId xmlns:a16="http://schemas.microsoft.com/office/drawing/2014/main" id="{3649D0F5-AE7D-4D29-97DE-DF907D4B2067}"/>
              </a:ext>
            </a:extLst>
          </p:cNvPr>
          <p:cNvPicPr>
            <a:picLocks noChangeAspect="1"/>
          </p:cNvPicPr>
          <p:nvPr/>
        </p:nvPicPr>
        <p:blipFill rotWithShape="1">
          <a:blip r:embed="rId3"/>
          <a:srcRect t="578" r="3" b="1430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14">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290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1299C3-A579-EB48-A549-360DACEFF116}"/>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Monthly Income</a:t>
            </a:r>
          </a:p>
        </p:txBody>
      </p:sp>
      <p:sp>
        <p:nvSpPr>
          <p:cNvPr id="11" name="TextBox 10">
            <a:extLst>
              <a:ext uri="{FF2B5EF4-FFF2-40B4-BE49-F238E27FC236}">
                <a16:creationId xmlns:a16="http://schemas.microsoft.com/office/drawing/2014/main" id="{92DC5457-DB01-E648-88BD-11C78BA1F160}"/>
              </a:ext>
            </a:extLst>
          </p:cNvPr>
          <p:cNvSpPr txBox="1"/>
          <p:nvPr/>
        </p:nvSpPr>
        <p:spPr>
          <a:xfrm>
            <a:off x="838201" y="1984443"/>
            <a:ext cx="5257800" cy="4192520"/>
          </a:xfrm>
          <a:prstGeom prst="rect">
            <a:avLst/>
          </a:prstGeom>
        </p:spPr>
        <p:txBody>
          <a:bodyPr vert="horz" lIns="91440" tIns="45720" rIns="91440" bIns="45720" rtlCol="0">
            <a:normAutofit/>
          </a:bodyPr>
          <a:lstStyle/>
          <a:p>
            <a:r>
              <a:rPr lang="en-US" sz="2400" dirty="0"/>
              <a:t>Employees with a higher salary are less likely to result in leaving the company.  </a:t>
            </a:r>
          </a:p>
          <a:p>
            <a:pPr defTabSz="914400">
              <a:lnSpc>
                <a:spcPct val="90000"/>
              </a:lnSpc>
              <a:spcAft>
                <a:spcPts val="600"/>
              </a:spcAft>
            </a:pPr>
            <a:endParaRPr lang="en-US" sz="2400" dirty="0"/>
          </a:p>
        </p:txBody>
      </p:sp>
      <p:pic>
        <p:nvPicPr>
          <p:cNvPr id="4" name="Picture 3" descr="Chart&#10;&#10;Description automatically generated">
            <a:extLst>
              <a:ext uri="{FF2B5EF4-FFF2-40B4-BE49-F238E27FC236}">
                <a16:creationId xmlns:a16="http://schemas.microsoft.com/office/drawing/2014/main" id="{E7501B52-9708-684C-935C-0BC4930E576A}"/>
              </a:ext>
            </a:extLst>
          </p:cNvPr>
          <p:cNvPicPr>
            <a:picLocks noChangeAspect="1"/>
          </p:cNvPicPr>
          <p:nvPr/>
        </p:nvPicPr>
        <p:blipFill>
          <a:blip r:embed="rId3"/>
          <a:stretch>
            <a:fillRect/>
          </a:stretch>
        </p:blipFill>
        <p:spPr>
          <a:xfrm>
            <a:off x="5561250" y="2665480"/>
            <a:ext cx="6754286" cy="4192520"/>
          </a:xfrm>
          <a:prstGeom prst="rect">
            <a:avLst/>
          </a:prstGeom>
        </p:spPr>
      </p:pic>
    </p:spTree>
    <p:extLst>
      <p:ext uri="{BB962C8B-B14F-4D97-AF65-F5344CB8AC3E}">
        <p14:creationId xmlns:p14="http://schemas.microsoft.com/office/powerpoint/2010/main" val="317675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1299C3-A579-EB48-A549-360DACEFF116}"/>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Marital Status</a:t>
            </a:r>
          </a:p>
        </p:txBody>
      </p:sp>
      <p:sp>
        <p:nvSpPr>
          <p:cNvPr id="11" name="TextBox 10">
            <a:extLst>
              <a:ext uri="{FF2B5EF4-FFF2-40B4-BE49-F238E27FC236}">
                <a16:creationId xmlns:a16="http://schemas.microsoft.com/office/drawing/2014/main" id="{92DC5457-DB01-E648-88BD-11C78BA1F160}"/>
              </a:ext>
            </a:extLst>
          </p:cNvPr>
          <p:cNvSpPr txBox="1"/>
          <p:nvPr/>
        </p:nvSpPr>
        <p:spPr>
          <a:xfrm>
            <a:off x="838201" y="1984443"/>
            <a:ext cx="5257800" cy="4192520"/>
          </a:xfrm>
          <a:prstGeom prst="rect">
            <a:avLst/>
          </a:prstGeom>
        </p:spPr>
        <p:txBody>
          <a:bodyPr vert="horz" lIns="91440" tIns="45720" rIns="91440" bIns="45720" rtlCol="0">
            <a:normAutofit/>
          </a:bodyPr>
          <a:lstStyle/>
          <a:p>
            <a:r>
              <a:rPr lang="en-US" sz="2400" dirty="0"/>
              <a:t>According to the data, single employees are more likely to result in attrition.  </a:t>
            </a:r>
          </a:p>
          <a:p>
            <a:pPr defTabSz="914400">
              <a:lnSpc>
                <a:spcPct val="90000"/>
              </a:lnSpc>
              <a:spcAft>
                <a:spcPts val="600"/>
              </a:spcAft>
            </a:pPr>
            <a:endParaRPr lang="en-US" sz="2400" dirty="0"/>
          </a:p>
        </p:txBody>
      </p:sp>
      <p:pic>
        <p:nvPicPr>
          <p:cNvPr id="4" name="Picture 3" descr="Chart, bar chart&#10;&#10;Description automatically generated">
            <a:extLst>
              <a:ext uri="{FF2B5EF4-FFF2-40B4-BE49-F238E27FC236}">
                <a16:creationId xmlns:a16="http://schemas.microsoft.com/office/drawing/2014/main" id="{97F8B006-C363-0741-9E3D-3D727B0BAFBE}"/>
              </a:ext>
            </a:extLst>
          </p:cNvPr>
          <p:cNvPicPr>
            <a:picLocks noChangeAspect="1"/>
          </p:cNvPicPr>
          <p:nvPr/>
        </p:nvPicPr>
        <p:blipFill>
          <a:blip r:embed="rId3"/>
          <a:stretch>
            <a:fillRect/>
          </a:stretch>
        </p:blipFill>
        <p:spPr>
          <a:xfrm>
            <a:off x="5466731" y="1450302"/>
            <a:ext cx="6720968" cy="4192520"/>
          </a:xfrm>
          <a:prstGeom prst="rect">
            <a:avLst/>
          </a:prstGeom>
        </p:spPr>
      </p:pic>
    </p:spTree>
    <p:extLst>
      <p:ext uri="{BB962C8B-B14F-4D97-AF65-F5344CB8AC3E}">
        <p14:creationId xmlns:p14="http://schemas.microsoft.com/office/powerpoint/2010/main" val="396666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1299C3-A579-EB48-A549-360DACEFF116}"/>
              </a:ext>
            </a:extLst>
          </p:cNvPr>
          <p:cNvSpPr>
            <a:spLocks noGrp="1"/>
          </p:cNvSpPr>
          <p:nvPr>
            <p:ph type="title"/>
          </p:nvPr>
        </p:nvSpPr>
        <p:spPr>
          <a:xfrm>
            <a:off x="347476" y="479493"/>
            <a:ext cx="5497270" cy="2020390"/>
          </a:xfrm>
        </p:spPr>
        <p:txBody>
          <a:bodyPr vert="horz" lIns="91440" tIns="45720" rIns="91440" bIns="45720" rtlCol="0" anchor="ctr">
            <a:normAutofit fontScale="90000"/>
          </a:bodyPr>
          <a:lstStyle/>
          <a:p>
            <a:pPr lvl="0">
              <a:lnSpc>
                <a:spcPct val="100000"/>
              </a:lnSpc>
            </a:pPr>
            <a:r>
              <a:rPr lang="en-US" sz="4400" dirty="0"/>
              <a:t>Number of Previously </a:t>
            </a:r>
            <a:br>
              <a:rPr lang="en-US" sz="4400" dirty="0"/>
            </a:br>
            <a:r>
              <a:rPr lang="en-US" sz="4400" dirty="0"/>
              <a:t>Companies Worked.  </a:t>
            </a:r>
          </a:p>
        </p:txBody>
      </p:sp>
      <p:sp>
        <p:nvSpPr>
          <p:cNvPr id="11" name="TextBox 10">
            <a:extLst>
              <a:ext uri="{FF2B5EF4-FFF2-40B4-BE49-F238E27FC236}">
                <a16:creationId xmlns:a16="http://schemas.microsoft.com/office/drawing/2014/main" id="{92DC5457-DB01-E648-88BD-11C78BA1F160}"/>
              </a:ext>
            </a:extLst>
          </p:cNvPr>
          <p:cNvSpPr txBox="1"/>
          <p:nvPr/>
        </p:nvSpPr>
        <p:spPr>
          <a:xfrm>
            <a:off x="347477" y="2916305"/>
            <a:ext cx="5257800" cy="4192520"/>
          </a:xfrm>
          <a:prstGeom prst="rect">
            <a:avLst/>
          </a:prstGeom>
        </p:spPr>
        <p:txBody>
          <a:bodyPr vert="horz" lIns="91440" tIns="45720" rIns="91440" bIns="45720" rtlCol="0">
            <a:normAutofit/>
          </a:bodyPr>
          <a:lstStyle/>
          <a:p>
            <a:r>
              <a:rPr lang="en-US" sz="2400" dirty="0"/>
              <a:t>Employees who have previously worked in several companies show a higher percentage of attrition.  </a:t>
            </a:r>
          </a:p>
          <a:p>
            <a:pPr defTabSz="914400">
              <a:lnSpc>
                <a:spcPct val="90000"/>
              </a:lnSpc>
              <a:spcAft>
                <a:spcPts val="600"/>
              </a:spcAft>
            </a:pPr>
            <a:endParaRPr lang="en-US" sz="2400" dirty="0"/>
          </a:p>
        </p:txBody>
      </p:sp>
      <p:pic>
        <p:nvPicPr>
          <p:cNvPr id="5" name="Picture 4" descr="Chart, bar chart&#10;&#10;Description automatically generated">
            <a:extLst>
              <a:ext uri="{FF2B5EF4-FFF2-40B4-BE49-F238E27FC236}">
                <a16:creationId xmlns:a16="http://schemas.microsoft.com/office/drawing/2014/main" id="{04F9B4A2-BBC0-CB45-9079-7C9DF38038AD}"/>
              </a:ext>
            </a:extLst>
          </p:cNvPr>
          <p:cNvPicPr>
            <a:picLocks noChangeAspect="1"/>
          </p:cNvPicPr>
          <p:nvPr/>
        </p:nvPicPr>
        <p:blipFill>
          <a:blip r:embed="rId3"/>
          <a:stretch>
            <a:fillRect/>
          </a:stretch>
        </p:blipFill>
        <p:spPr>
          <a:xfrm>
            <a:off x="6149718" y="2439564"/>
            <a:ext cx="5650849" cy="3459095"/>
          </a:xfrm>
          <a:prstGeom prst="rect">
            <a:avLst/>
          </a:prstGeom>
        </p:spPr>
      </p:pic>
    </p:spTree>
    <p:extLst>
      <p:ext uri="{BB962C8B-B14F-4D97-AF65-F5344CB8AC3E}">
        <p14:creationId xmlns:p14="http://schemas.microsoft.com/office/powerpoint/2010/main" val="231679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1299C3-A579-EB48-A549-360DACEFF116}"/>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Over Time</a:t>
            </a:r>
          </a:p>
        </p:txBody>
      </p:sp>
      <p:sp>
        <p:nvSpPr>
          <p:cNvPr id="11" name="TextBox 10">
            <a:extLst>
              <a:ext uri="{FF2B5EF4-FFF2-40B4-BE49-F238E27FC236}">
                <a16:creationId xmlns:a16="http://schemas.microsoft.com/office/drawing/2014/main" id="{92DC5457-DB01-E648-88BD-11C78BA1F160}"/>
              </a:ext>
            </a:extLst>
          </p:cNvPr>
          <p:cNvSpPr txBox="1"/>
          <p:nvPr/>
        </p:nvSpPr>
        <p:spPr>
          <a:xfrm>
            <a:off x="838201" y="1984443"/>
            <a:ext cx="5257800" cy="4192520"/>
          </a:xfrm>
          <a:prstGeom prst="rect">
            <a:avLst/>
          </a:prstGeom>
        </p:spPr>
        <p:txBody>
          <a:bodyPr vert="horz" lIns="91440" tIns="45720" rIns="91440" bIns="45720" rtlCol="0">
            <a:normAutofit/>
          </a:bodyPr>
          <a:lstStyle/>
          <a:p>
            <a:r>
              <a:rPr lang="en-US" sz="2400" dirty="0"/>
              <a:t>Employees that work overtime are more likely to result on attrition.  </a:t>
            </a:r>
          </a:p>
          <a:p>
            <a:pPr defTabSz="914400">
              <a:lnSpc>
                <a:spcPct val="90000"/>
              </a:lnSpc>
              <a:spcAft>
                <a:spcPts val="600"/>
              </a:spcAft>
            </a:pPr>
            <a:endParaRPr lang="en-US" sz="2400" dirty="0"/>
          </a:p>
        </p:txBody>
      </p:sp>
      <p:pic>
        <p:nvPicPr>
          <p:cNvPr id="5" name="Picture 4" descr="Chart, bar chart&#10;&#10;Description automatically generated">
            <a:extLst>
              <a:ext uri="{FF2B5EF4-FFF2-40B4-BE49-F238E27FC236}">
                <a16:creationId xmlns:a16="http://schemas.microsoft.com/office/drawing/2014/main" id="{B3F10B61-D2AC-DE44-8504-E78931DAAFCD}"/>
              </a:ext>
            </a:extLst>
          </p:cNvPr>
          <p:cNvPicPr>
            <a:picLocks noChangeAspect="1"/>
          </p:cNvPicPr>
          <p:nvPr/>
        </p:nvPicPr>
        <p:blipFill>
          <a:blip r:embed="rId3"/>
          <a:stretch>
            <a:fillRect/>
          </a:stretch>
        </p:blipFill>
        <p:spPr>
          <a:xfrm>
            <a:off x="6376395" y="1624892"/>
            <a:ext cx="5779530" cy="3608215"/>
          </a:xfrm>
          <a:prstGeom prst="rect">
            <a:avLst/>
          </a:prstGeom>
        </p:spPr>
      </p:pic>
    </p:spTree>
    <p:extLst>
      <p:ext uri="{BB962C8B-B14F-4D97-AF65-F5344CB8AC3E}">
        <p14:creationId xmlns:p14="http://schemas.microsoft.com/office/powerpoint/2010/main" val="66047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1299C3-A579-EB48-A549-360DACEFF116}"/>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Age</a:t>
            </a:r>
          </a:p>
        </p:txBody>
      </p:sp>
      <p:sp>
        <p:nvSpPr>
          <p:cNvPr id="11" name="TextBox 10">
            <a:extLst>
              <a:ext uri="{FF2B5EF4-FFF2-40B4-BE49-F238E27FC236}">
                <a16:creationId xmlns:a16="http://schemas.microsoft.com/office/drawing/2014/main" id="{92DC5457-DB01-E648-88BD-11C78BA1F160}"/>
              </a:ext>
            </a:extLst>
          </p:cNvPr>
          <p:cNvSpPr txBox="1"/>
          <p:nvPr/>
        </p:nvSpPr>
        <p:spPr>
          <a:xfrm>
            <a:off x="838201" y="1984443"/>
            <a:ext cx="5257800" cy="4192520"/>
          </a:xfrm>
          <a:prstGeom prst="rect">
            <a:avLst/>
          </a:prstGeom>
        </p:spPr>
        <p:txBody>
          <a:bodyPr vert="horz" lIns="91440" tIns="45720" rIns="91440" bIns="45720" rtlCol="0">
            <a:normAutofit/>
          </a:bodyPr>
          <a:lstStyle/>
          <a:p>
            <a:r>
              <a:rPr lang="en-US" sz="2400" dirty="0"/>
              <a:t>Employees in their 20's are more likely to leave the company.</a:t>
            </a:r>
          </a:p>
        </p:txBody>
      </p:sp>
      <p:pic>
        <p:nvPicPr>
          <p:cNvPr id="4" name="Picture 3" descr="Chart&#10;&#10;Description automatically generated">
            <a:extLst>
              <a:ext uri="{FF2B5EF4-FFF2-40B4-BE49-F238E27FC236}">
                <a16:creationId xmlns:a16="http://schemas.microsoft.com/office/drawing/2014/main" id="{230681E2-CE6B-094F-881F-76AA52F037C8}"/>
              </a:ext>
            </a:extLst>
          </p:cNvPr>
          <p:cNvPicPr>
            <a:picLocks noChangeAspect="1"/>
          </p:cNvPicPr>
          <p:nvPr/>
        </p:nvPicPr>
        <p:blipFill>
          <a:blip r:embed="rId3"/>
          <a:stretch>
            <a:fillRect/>
          </a:stretch>
        </p:blipFill>
        <p:spPr>
          <a:xfrm>
            <a:off x="5898290" y="2259833"/>
            <a:ext cx="6170173" cy="3845571"/>
          </a:xfrm>
          <a:prstGeom prst="rect">
            <a:avLst/>
          </a:prstGeom>
        </p:spPr>
      </p:pic>
    </p:spTree>
    <p:extLst>
      <p:ext uri="{BB962C8B-B14F-4D97-AF65-F5344CB8AC3E}">
        <p14:creationId xmlns:p14="http://schemas.microsoft.com/office/powerpoint/2010/main" val="351270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3E67B0-169F-1542-AB9D-22C5DE04F56C}"/>
              </a:ext>
            </a:extLst>
          </p:cNvPr>
          <p:cNvSpPr>
            <a:spLocks noGrp="1"/>
          </p:cNvSpPr>
          <p:nvPr>
            <p:ph type="title"/>
          </p:nvPr>
        </p:nvSpPr>
        <p:spPr>
          <a:xfrm>
            <a:off x="6151294" y="486184"/>
            <a:ext cx="5397237"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Attrition Prediction Model</a:t>
            </a:r>
          </a:p>
        </p:txBody>
      </p:sp>
      <p:pic>
        <p:nvPicPr>
          <p:cNvPr id="10" name="Picture 9" descr="Chart&#10;&#10;Description automatically generated">
            <a:extLst>
              <a:ext uri="{FF2B5EF4-FFF2-40B4-BE49-F238E27FC236}">
                <a16:creationId xmlns:a16="http://schemas.microsoft.com/office/drawing/2014/main" id="{8978C530-2F52-5549-A920-D96EEB3A1B18}"/>
              </a:ext>
            </a:extLst>
          </p:cNvPr>
          <p:cNvPicPr>
            <a:picLocks noChangeAspect="1"/>
          </p:cNvPicPr>
          <p:nvPr/>
        </p:nvPicPr>
        <p:blipFill>
          <a:blip r:embed="rId3"/>
          <a:stretch>
            <a:fillRect/>
          </a:stretch>
        </p:blipFill>
        <p:spPr>
          <a:xfrm>
            <a:off x="983281" y="598677"/>
            <a:ext cx="4270771" cy="2733294"/>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22" name="Freeform: Shape 21">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Chart, histogram&#10;&#10;Description automatically generated">
            <a:extLst>
              <a:ext uri="{FF2B5EF4-FFF2-40B4-BE49-F238E27FC236}">
                <a16:creationId xmlns:a16="http://schemas.microsoft.com/office/drawing/2014/main" id="{90598155-0137-1B46-9E03-E9A684C8248A}"/>
              </a:ext>
            </a:extLst>
          </p:cNvPr>
          <p:cNvPicPr>
            <a:picLocks noChangeAspect="1"/>
          </p:cNvPicPr>
          <p:nvPr/>
        </p:nvPicPr>
        <p:blipFill>
          <a:blip r:embed="rId4"/>
          <a:stretch>
            <a:fillRect/>
          </a:stretch>
        </p:blipFill>
        <p:spPr>
          <a:xfrm>
            <a:off x="865998" y="3546379"/>
            <a:ext cx="4254152"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 name="TextBox 5">
            <a:extLst>
              <a:ext uri="{FF2B5EF4-FFF2-40B4-BE49-F238E27FC236}">
                <a16:creationId xmlns:a16="http://schemas.microsoft.com/office/drawing/2014/main" id="{E77B1279-014F-C24E-B57F-C3D42AC62DDA}"/>
              </a:ext>
            </a:extLst>
          </p:cNvPr>
          <p:cNvSpPr txBox="1"/>
          <p:nvPr/>
        </p:nvSpPr>
        <p:spPr>
          <a:xfrm>
            <a:off x="6151294" y="1946684"/>
            <a:ext cx="5397237" cy="4351338"/>
          </a:xfrm>
          <a:prstGeom prst="rect">
            <a:avLst/>
          </a:prstGeom>
        </p:spPr>
        <p:txBody>
          <a:bodyPr vert="horz" lIns="91440" tIns="45720" rIns="91440" bIns="45720" rtlCol="0">
            <a:normAutofit/>
          </a:bodyPr>
          <a:lstStyle/>
          <a:p>
            <a:pPr defTabSz="914400">
              <a:lnSpc>
                <a:spcPct val="90000"/>
              </a:lnSpc>
              <a:spcAft>
                <a:spcPts val="600"/>
              </a:spcAft>
            </a:pPr>
            <a:r>
              <a:rPr lang="en-US" sz="2400" b="1" dirty="0"/>
              <a:t>KNN (K=5)</a:t>
            </a:r>
            <a:br>
              <a:rPr lang="en-US" sz="2400" b="1" dirty="0"/>
            </a:br>
            <a:r>
              <a:rPr lang="en-US" sz="2400" b="1" dirty="0"/>
              <a:t>Model Success Metrics</a:t>
            </a:r>
          </a:p>
          <a:p>
            <a:pPr marL="285750" indent="-228600" defTabSz="914400">
              <a:lnSpc>
                <a:spcPct val="90000"/>
              </a:lnSpc>
              <a:spcAft>
                <a:spcPts val="600"/>
              </a:spcAft>
              <a:buFont typeface="Arial" panose="020B0604020202020204" pitchFamily="34" charset="0"/>
              <a:buChar char="•"/>
            </a:pPr>
            <a:r>
              <a:rPr lang="en-US" sz="2400" dirty="0"/>
              <a:t>Sensitivity: 13%</a:t>
            </a:r>
          </a:p>
          <a:p>
            <a:pPr marL="285750" indent="-228600" defTabSz="914400">
              <a:lnSpc>
                <a:spcPct val="90000"/>
              </a:lnSpc>
              <a:spcAft>
                <a:spcPts val="600"/>
              </a:spcAft>
              <a:buFont typeface="Arial" panose="020B0604020202020204" pitchFamily="34" charset="0"/>
              <a:buChar char="•"/>
            </a:pPr>
            <a:r>
              <a:rPr lang="en-US" sz="2400" dirty="0"/>
              <a:t>Specificity: 98%</a:t>
            </a:r>
          </a:p>
          <a:p>
            <a:pPr marL="285750" indent="-228600" defTabSz="914400">
              <a:lnSpc>
                <a:spcPct val="90000"/>
              </a:lnSpc>
              <a:spcAft>
                <a:spcPts val="600"/>
              </a:spcAft>
              <a:buFont typeface="Arial" panose="020B0604020202020204" pitchFamily="34" charset="0"/>
              <a:buChar char="•"/>
            </a:pPr>
            <a:endParaRPr lang="en-US" sz="2400" dirty="0"/>
          </a:p>
          <a:p>
            <a:pPr marL="285750" indent="-228600" defTabSz="914400">
              <a:lnSpc>
                <a:spcPct val="90000"/>
              </a:lnSpc>
              <a:spcAft>
                <a:spcPts val="600"/>
              </a:spcAft>
              <a:buFont typeface="Arial" panose="020B0604020202020204" pitchFamily="34" charset="0"/>
              <a:buChar char="•"/>
            </a:pPr>
            <a:endParaRPr lang="en-US" sz="2400" dirty="0"/>
          </a:p>
          <a:p>
            <a:pPr defTabSz="914400">
              <a:lnSpc>
                <a:spcPct val="90000"/>
              </a:lnSpc>
              <a:spcAft>
                <a:spcPts val="600"/>
              </a:spcAft>
            </a:pPr>
            <a:r>
              <a:rPr lang="en-US" sz="2400" b="1" dirty="0"/>
              <a:t>Logistic Regression</a:t>
            </a:r>
            <a:br>
              <a:rPr lang="en-US" sz="2400" b="1" dirty="0"/>
            </a:br>
            <a:r>
              <a:rPr lang="en-US" sz="2400" b="1" dirty="0"/>
              <a:t>Model Success Metrics</a:t>
            </a:r>
          </a:p>
          <a:p>
            <a:pPr marL="285750" indent="-228600" defTabSz="914400">
              <a:lnSpc>
                <a:spcPct val="90000"/>
              </a:lnSpc>
              <a:spcAft>
                <a:spcPts val="600"/>
              </a:spcAft>
              <a:buFont typeface="Arial" panose="020B0604020202020204" pitchFamily="34" charset="0"/>
              <a:buChar char="•"/>
            </a:pPr>
            <a:r>
              <a:rPr lang="en-US" sz="2400" dirty="0"/>
              <a:t>Sensitivity: 75%</a:t>
            </a:r>
          </a:p>
          <a:p>
            <a:pPr marL="285750" indent="-228600" defTabSz="914400">
              <a:lnSpc>
                <a:spcPct val="90000"/>
              </a:lnSpc>
              <a:spcAft>
                <a:spcPts val="600"/>
              </a:spcAft>
              <a:buFont typeface="Arial" panose="020B0604020202020204" pitchFamily="34" charset="0"/>
              <a:buChar char="•"/>
            </a:pPr>
            <a:r>
              <a:rPr lang="en-US" sz="2400" dirty="0"/>
              <a:t>Specificity: 92%</a:t>
            </a:r>
          </a:p>
          <a:p>
            <a:pPr marL="285750" indent="-228600" defTabSz="914400">
              <a:lnSpc>
                <a:spcPct val="90000"/>
              </a:lnSpc>
              <a:spcAft>
                <a:spcPts val="600"/>
              </a:spcAft>
              <a:buFont typeface="Arial" panose="020B0604020202020204" pitchFamily="34" charset="0"/>
              <a:buChar char="•"/>
            </a:pPr>
            <a:endParaRPr lang="en-US" sz="2400" dirty="0"/>
          </a:p>
        </p:txBody>
      </p:sp>
      <p:sp>
        <p:nvSpPr>
          <p:cNvPr id="24" name="Arc 23">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799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3E67B0-169F-1542-AB9D-22C5DE04F56C}"/>
              </a:ext>
            </a:extLst>
          </p:cNvPr>
          <p:cNvSpPr>
            <a:spLocks noGrp="1"/>
          </p:cNvSpPr>
          <p:nvPr>
            <p:ph type="title"/>
          </p:nvPr>
        </p:nvSpPr>
        <p:spPr>
          <a:xfrm>
            <a:off x="6769570" y="530578"/>
            <a:ext cx="4771178" cy="1160110"/>
          </a:xfrm>
        </p:spPr>
        <p:txBody>
          <a:bodyPr>
            <a:normAutofit/>
          </a:bodyPr>
          <a:lstStyle/>
          <a:p>
            <a:r>
              <a:rPr lang="en-US" dirty="0"/>
              <a:t>Attrition Study Summary</a:t>
            </a:r>
          </a:p>
        </p:txBody>
      </p:sp>
      <p:pic>
        <p:nvPicPr>
          <p:cNvPr id="24" name="Graphic 23" descr="Target Audience">
            <a:extLst>
              <a:ext uri="{FF2B5EF4-FFF2-40B4-BE49-F238E27FC236}">
                <a16:creationId xmlns:a16="http://schemas.microsoft.com/office/drawing/2014/main" id="{CDBBDFE2-C5C2-4918-964A-DEA05FA1DA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652458"/>
            <a:ext cx="5440195" cy="5440195"/>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29" name="Arc 28">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 name="Content Placeholder 8">
            <a:extLst>
              <a:ext uri="{FF2B5EF4-FFF2-40B4-BE49-F238E27FC236}">
                <a16:creationId xmlns:a16="http://schemas.microsoft.com/office/drawing/2014/main" id="{9C7D1EE0-74DD-45C9-9D7A-7ACD4EF3F912}"/>
              </a:ext>
            </a:extLst>
          </p:cNvPr>
          <p:cNvSpPr>
            <a:spLocks noGrp="1"/>
          </p:cNvSpPr>
          <p:nvPr>
            <p:ph idx="1"/>
          </p:nvPr>
        </p:nvSpPr>
        <p:spPr>
          <a:xfrm>
            <a:off x="6769570" y="1825625"/>
            <a:ext cx="4771178" cy="4388908"/>
          </a:xfrm>
        </p:spPr>
        <p:txBody>
          <a:bodyPr>
            <a:normAutofit/>
          </a:bodyPr>
          <a:lstStyle/>
          <a:p>
            <a:pPr marL="0" indent="0">
              <a:buNone/>
            </a:pPr>
            <a:r>
              <a:rPr lang="en-US" sz="1100" b="1"/>
              <a:t>Description:</a:t>
            </a:r>
          </a:p>
          <a:p>
            <a:pPr marL="0" indent="0">
              <a:buNone/>
            </a:pPr>
            <a:r>
              <a:rPr lang="en-US" sz="1100"/>
              <a:t>There is one dataset, “Attrition” which contains 37 employee characteristics and the target variable.</a:t>
            </a:r>
          </a:p>
          <a:p>
            <a:pPr marL="0" indent="0">
              <a:buNone/>
            </a:pPr>
            <a:endParaRPr lang="en-US" sz="1100"/>
          </a:p>
          <a:p>
            <a:pPr marL="0" indent="0">
              <a:buNone/>
            </a:pPr>
            <a:r>
              <a:rPr lang="en-US" sz="1100" b="1"/>
              <a:t>Example of features:</a:t>
            </a:r>
          </a:p>
          <a:p>
            <a:r>
              <a:rPr lang="en-US" sz="1100" b="1"/>
              <a:t>Age</a:t>
            </a:r>
          </a:p>
          <a:p>
            <a:r>
              <a:rPr lang="en-US" sz="1100" b="1"/>
              <a:t>Business Travel</a:t>
            </a:r>
          </a:p>
          <a:p>
            <a:r>
              <a:rPr lang="en-US" sz="1100" b="1"/>
              <a:t>Department</a:t>
            </a:r>
          </a:p>
          <a:p>
            <a:r>
              <a:rPr lang="en-US" sz="1100" b="1"/>
              <a:t>Education</a:t>
            </a:r>
          </a:p>
          <a:p>
            <a:r>
              <a:rPr lang="en-US" sz="1100" b="1"/>
              <a:t>Performance Rating</a:t>
            </a:r>
          </a:p>
          <a:p>
            <a:pPr marL="0" indent="0">
              <a:buNone/>
            </a:pPr>
            <a:endParaRPr lang="en-US" sz="1100" b="1"/>
          </a:p>
          <a:p>
            <a:pPr marL="0" indent="0">
              <a:buNone/>
            </a:pPr>
            <a:r>
              <a:rPr lang="en-US" sz="1100" b="1"/>
              <a:t>Dropped features:</a:t>
            </a:r>
          </a:p>
          <a:p>
            <a:r>
              <a:rPr lang="en-US" sz="1100" b="1"/>
              <a:t>Over 18</a:t>
            </a:r>
          </a:p>
          <a:p>
            <a:r>
              <a:rPr lang="en-US" sz="1100" b="1"/>
              <a:t>Employee Number</a:t>
            </a:r>
          </a:p>
          <a:p>
            <a:r>
              <a:rPr lang="en-US" sz="1100" b="1"/>
              <a:t>Employee Count</a:t>
            </a:r>
          </a:p>
          <a:p>
            <a:endParaRPr lang="en-US" sz="1100" b="1"/>
          </a:p>
          <a:p>
            <a:pPr marL="0" indent="0">
              <a:buNone/>
            </a:pPr>
            <a:endParaRPr lang="en-US" sz="1100"/>
          </a:p>
        </p:txBody>
      </p:sp>
    </p:spTree>
    <p:extLst>
      <p:ext uri="{BB962C8B-B14F-4D97-AF65-F5344CB8AC3E}">
        <p14:creationId xmlns:p14="http://schemas.microsoft.com/office/powerpoint/2010/main" val="259910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3E67B0-169F-1542-AB9D-22C5DE04F56C}"/>
              </a:ext>
            </a:extLst>
          </p:cNvPr>
          <p:cNvSpPr>
            <a:spLocks noGrp="1"/>
          </p:cNvSpPr>
          <p:nvPr>
            <p:ph type="title"/>
          </p:nvPr>
        </p:nvSpPr>
        <p:spPr>
          <a:xfrm>
            <a:off x="6769570" y="530578"/>
            <a:ext cx="4771178" cy="1160110"/>
          </a:xfrm>
        </p:spPr>
        <p:txBody>
          <a:bodyPr>
            <a:normAutofit/>
          </a:bodyPr>
          <a:lstStyle/>
          <a:p>
            <a:r>
              <a:rPr lang="en-US" dirty="0"/>
              <a:t>Attrition vs No Attrition</a:t>
            </a:r>
          </a:p>
        </p:txBody>
      </p:sp>
      <p:pic>
        <p:nvPicPr>
          <p:cNvPr id="5" name="Content Placeholder 4" descr="Chart, bar chart&#10;&#10;Description automatically generated">
            <a:extLst>
              <a:ext uri="{FF2B5EF4-FFF2-40B4-BE49-F238E27FC236}">
                <a16:creationId xmlns:a16="http://schemas.microsoft.com/office/drawing/2014/main" id="{61F643E0-73D9-9F4F-9991-8558D4736AFF}"/>
              </a:ext>
            </a:extLst>
          </p:cNvPr>
          <p:cNvPicPr>
            <a:picLocks noChangeAspect="1"/>
          </p:cNvPicPr>
          <p:nvPr/>
        </p:nvPicPr>
        <p:blipFill>
          <a:blip r:embed="rId3"/>
          <a:stretch>
            <a:fillRect/>
          </a:stretch>
        </p:blipFill>
        <p:spPr>
          <a:xfrm>
            <a:off x="0" y="1825625"/>
            <a:ext cx="6963777" cy="4300132"/>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36" name="Arc 35">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 name="Content Placeholder 8">
            <a:extLst>
              <a:ext uri="{FF2B5EF4-FFF2-40B4-BE49-F238E27FC236}">
                <a16:creationId xmlns:a16="http://schemas.microsoft.com/office/drawing/2014/main" id="{9C7D1EE0-74DD-45C9-9D7A-7ACD4EF3F912}"/>
              </a:ext>
            </a:extLst>
          </p:cNvPr>
          <p:cNvSpPr>
            <a:spLocks noGrp="1"/>
          </p:cNvSpPr>
          <p:nvPr>
            <p:ph idx="1"/>
          </p:nvPr>
        </p:nvSpPr>
        <p:spPr>
          <a:xfrm>
            <a:off x="6769570" y="1825625"/>
            <a:ext cx="4771178" cy="4388908"/>
          </a:xfrm>
        </p:spPr>
        <p:txBody>
          <a:bodyPr>
            <a:normAutofit/>
          </a:bodyPr>
          <a:lstStyle/>
          <a:p>
            <a:r>
              <a:rPr lang="en-US"/>
              <a:t>870 employee’s information</a:t>
            </a:r>
          </a:p>
          <a:p>
            <a:r>
              <a:rPr lang="en-US"/>
              <a:t>Attrition percentage: 16.09%</a:t>
            </a:r>
          </a:p>
        </p:txBody>
      </p:sp>
    </p:spTree>
    <p:extLst>
      <p:ext uri="{BB962C8B-B14F-4D97-AF65-F5344CB8AC3E}">
        <p14:creationId xmlns:p14="http://schemas.microsoft.com/office/powerpoint/2010/main" val="419583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56">
            <a:extLst>
              <a:ext uri="{FF2B5EF4-FFF2-40B4-BE49-F238E27FC236}">
                <a16:creationId xmlns:a16="http://schemas.microsoft.com/office/drawing/2014/main" id="{17891482-C38A-4F0C-8183-0121632F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9A65A2-188C-1941-AE8D-447C19C0428A}"/>
              </a:ext>
            </a:extLst>
          </p:cNvPr>
          <p:cNvSpPr>
            <a:spLocks noGrp="1"/>
          </p:cNvSpPr>
          <p:nvPr>
            <p:ph type="title"/>
          </p:nvPr>
        </p:nvSpPr>
        <p:spPr>
          <a:xfrm>
            <a:off x="5430129" y="486184"/>
            <a:ext cx="6118403" cy="1325563"/>
          </a:xfrm>
        </p:spPr>
        <p:txBody>
          <a:bodyPr>
            <a:normAutofit/>
          </a:bodyPr>
          <a:lstStyle/>
          <a:p>
            <a:r>
              <a:rPr lang="en-US" dirty="0"/>
              <a:t>Employee demographics</a:t>
            </a:r>
          </a:p>
        </p:txBody>
      </p:sp>
      <p:sp>
        <p:nvSpPr>
          <p:cNvPr id="9" name="Content Placeholder 8">
            <a:extLst>
              <a:ext uri="{FF2B5EF4-FFF2-40B4-BE49-F238E27FC236}">
                <a16:creationId xmlns:a16="http://schemas.microsoft.com/office/drawing/2014/main" id="{38DECD61-91A0-4ED1-92FF-9161E30C743F}"/>
              </a:ext>
            </a:extLst>
          </p:cNvPr>
          <p:cNvSpPr>
            <a:spLocks noGrp="1"/>
          </p:cNvSpPr>
          <p:nvPr>
            <p:ph idx="1"/>
          </p:nvPr>
        </p:nvSpPr>
        <p:spPr>
          <a:xfrm>
            <a:off x="5430129" y="1946684"/>
            <a:ext cx="6118403" cy="4351338"/>
          </a:xfrm>
        </p:spPr>
        <p:txBody>
          <a:bodyPr>
            <a:normAutofit/>
          </a:bodyPr>
          <a:lstStyle/>
          <a:p>
            <a:r>
              <a:rPr lang="en-US" dirty="0"/>
              <a:t>Employee’s age rage from 18 to 65 years old</a:t>
            </a:r>
          </a:p>
          <a:p>
            <a:endParaRPr lang="en-US" dirty="0"/>
          </a:p>
          <a:p>
            <a:endParaRPr lang="en-US" dirty="0"/>
          </a:p>
        </p:txBody>
      </p:sp>
      <p:sp>
        <p:nvSpPr>
          <p:cNvPr id="70" name="Arc 58">
            <a:extLst>
              <a:ext uri="{FF2B5EF4-FFF2-40B4-BE49-F238E27FC236}">
                <a16:creationId xmlns:a16="http://schemas.microsoft.com/office/drawing/2014/main" id="{DA4B6E73-2318-4814-8EB1-306D53723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Chart, histogram&#10;&#10;Description automatically generated">
            <a:extLst>
              <a:ext uri="{FF2B5EF4-FFF2-40B4-BE49-F238E27FC236}">
                <a16:creationId xmlns:a16="http://schemas.microsoft.com/office/drawing/2014/main" id="{ADBA6F3F-A94C-454B-9450-1224E259045B}"/>
              </a:ext>
            </a:extLst>
          </p:cNvPr>
          <p:cNvPicPr>
            <a:picLocks noChangeAspect="1"/>
          </p:cNvPicPr>
          <p:nvPr/>
        </p:nvPicPr>
        <p:blipFill>
          <a:blip r:embed="rId3"/>
          <a:stretch>
            <a:fillRect/>
          </a:stretch>
        </p:blipFill>
        <p:spPr>
          <a:xfrm>
            <a:off x="939666" y="251864"/>
            <a:ext cx="3550797" cy="660613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Tree>
    <p:extLst>
      <p:ext uri="{BB962C8B-B14F-4D97-AF65-F5344CB8AC3E}">
        <p14:creationId xmlns:p14="http://schemas.microsoft.com/office/powerpoint/2010/main" val="291663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56">
            <a:extLst>
              <a:ext uri="{FF2B5EF4-FFF2-40B4-BE49-F238E27FC236}">
                <a16:creationId xmlns:a16="http://schemas.microsoft.com/office/drawing/2014/main" id="{17891482-C38A-4F0C-8183-0121632F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9A65A2-188C-1941-AE8D-447C19C0428A}"/>
              </a:ext>
            </a:extLst>
          </p:cNvPr>
          <p:cNvSpPr>
            <a:spLocks noGrp="1"/>
          </p:cNvSpPr>
          <p:nvPr>
            <p:ph type="title"/>
          </p:nvPr>
        </p:nvSpPr>
        <p:spPr>
          <a:xfrm>
            <a:off x="5430129" y="486184"/>
            <a:ext cx="6118403" cy="1325563"/>
          </a:xfrm>
        </p:spPr>
        <p:txBody>
          <a:bodyPr>
            <a:normAutofit/>
          </a:bodyPr>
          <a:lstStyle/>
          <a:p>
            <a:r>
              <a:rPr lang="en-US" dirty="0"/>
              <a:t>Employee demographics</a:t>
            </a:r>
          </a:p>
        </p:txBody>
      </p:sp>
      <p:sp>
        <p:nvSpPr>
          <p:cNvPr id="9" name="Content Placeholder 8">
            <a:extLst>
              <a:ext uri="{FF2B5EF4-FFF2-40B4-BE49-F238E27FC236}">
                <a16:creationId xmlns:a16="http://schemas.microsoft.com/office/drawing/2014/main" id="{38DECD61-91A0-4ED1-92FF-9161E30C743F}"/>
              </a:ext>
            </a:extLst>
          </p:cNvPr>
          <p:cNvSpPr>
            <a:spLocks noGrp="1"/>
          </p:cNvSpPr>
          <p:nvPr>
            <p:ph idx="1"/>
          </p:nvPr>
        </p:nvSpPr>
        <p:spPr>
          <a:xfrm>
            <a:off x="5430129" y="1946684"/>
            <a:ext cx="6118403" cy="4351338"/>
          </a:xfrm>
        </p:spPr>
        <p:txBody>
          <a:bodyPr>
            <a:normAutofit/>
          </a:bodyPr>
          <a:lstStyle/>
          <a:p>
            <a:r>
              <a:rPr lang="en-US" dirty="0"/>
              <a:t>Male employees represent 59% of the total number of employees.</a:t>
            </a:r>
          </a:p>
          <a:p>
            <a:endParaRPr lang="en-US" dirty="0"/>
          </a:p>
          <a:p>
            <a:endParaRPr lang="en-US" dirty="0"/>
          </a:p>
        </p:txBody>
      </p:sp>
      <p:sp>
        <p:nvSpPr>
          <p:cNvPr id="70" name="Arc 58">
            <a:extLst>
              <a:ext uri="{FF2B5EF4-FFF2-40B4-BE49-F238E27FC236}">
                <a16:creationId xmlns:a16="http://schemas.microsoft.com/office/drawing/2014/main" id="{DA4B6E73-2318-4814-8EB1-306D53723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Picture 6" descr="Chart, bar chart, histogram&#10;&#10;Description automatically generated">
            <a:extLst>
              <a:ext uri="{FF2B5EF4-FFF2-40B4-BE49-F238E27FC236}">
                <a16:creationId xmlns:a16="http://schemas.microsoft.com/office/drawing/2014/main" id="{7024F24C-3D9B-3F46-9656-920B51102DAC}"/>
              </a:ext>
            </a:extLst>
          </p:cNvPr>
          <p:cNvPicPr>
            <a:picLocks noChangeAspect="1"/>
          </p:cNvPicPr>
          <p:nvPr/>
        </p:nvPicPr>
        <p:blipFill>
          <a:blip r:embed="rId3"/>
          <a:stretch>
            <a:fillRect/>
          </a:stretch>
        </p:blipFill>
        <p:spPr>
          <a:xfrm>
            <a:off x="822372" y="486184"/>
            <a:ext cx="3292428" cy="6331594"/>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Tree>
    <p:extLst>
      <p:ext uri="{BB962C8B-B14F-4D97-AF65-F5344CB8AC3E}">
        <p14:creationId xmlns:p14="http://schemas.microsoft.com/office/powerpoint/2010/main" val="159546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56F219-0DBE-6C43-837B-398E9F3224C8}"/>
              </a:ext>
            </a:extLst>
          </p:cNvPr>
          <p:cNvSpPr>
            <a:spLocks noGrp="1"/>
          </p:cNvSpPr>
          <p:nvPr>
            <p:ph type="title"/>
          </p:nvPr>
        </p:nvSpPr>
        <p:spPr>
          <a:xfrm>
            <a:off x="5894962" y="479493"/>
            <a:ext cx="5458838" cy="1325563"/>
          </a:xfrm>
        </p:spPr>
        <p:txBody>
          <a:bodyPr>
            <a:normAutofit/>
          </a:bodyPr>
          <a:lstStyle/>
          <a:p>
            <a:r>
              <a:rPr lang="en-US"/>
              <a:t>Research Scientist Profile</a:t>
            </a:r>
            <a:endParaRPr lang="en-US"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cientist">
            <a:extLst>
              <a:ext uri="{FF2B5EF4-FFF2-40B4-BE49-F238E27FC236}">
                <a16:creationId xmlns:a16="http://schemas.microsoft.com/office/drawing/2014/main" id="{8E7F0831-1E4C-42DD-8E72-5EE0CB6743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Content Placeholder 2">
            <a:extLst>
              <a:ext uri="{FF2B5EF4-FFF2-40B4-BE49-F238E27FC236}">
                <a16:creationId xmlns:a16="http://schemas.microsoft.com/office/drawing/2014/main" id="{2DB81567-97F0-F841-89D9-E320F04A1BD2}"/>
              </a:ext>
            </a:extLst>
          </p:cNvPr>
          <p:cNvSpPr>
            <a:spLocks noGrp="1"/>
          </p:cNvSpPr>
          <p:nvPr>
            <p:ph idx="1"/>
          </p:nvPr>
        </p:nvSpPr>
        <p:spPr>
          <a:xfrm>
            <a:off x="5894962" y="1984443"/>
            <a:ext cx="5593856" cy="4192520"/>
          </a:xfrm>
        </p:spPr>
        <p:txBody>
          <a:bodyPr>
            <a:normAutofit/>
          </a:bodyPr>
          <a:lstStyle/>
          <a:p>
            <a:r>
              <a:rPr lang="en-US" sz="2000" dirty="0"/>
              <a:t>Research Scientist's with performance rating higher than 3.5 are more likely to leave the company.   </a:t>
            </a:r>
          </a:p>
          <a:p>
            <a:r>
              <a:rPr lang="en-US" sz="2000" dirty="0"/>
              <a:t>Overall, Research Scientists  do not move between companies too much. </a:t>
            </a:r>
          </a:p>
          <a:p>
            <a:r>
              <a:rPr lang="en-US" sz="2000" dirty="0"/>
              <a:t>Most Research Scientists have been at their role for less than 5 years.  </a:t>
            </a:r>
          </a:p>
          <a:p>
            <a:r>
              <a:rPr lang="en-US" sz="2000" dirty="0"/>
              <a:t>Most Research Scientists scientists are in their 30's.  </a:t>
            </a:r>
          </a:p>
          <a:p>
            <a:r>
              <a:rPr lang="en-US" sz="2000" dirty="0"/>
              <a:t>Research Scientists that are in their early 30's tend to have higher attrition.</a:t>
            </a:r>
          </a:p>
        </p:txBody>
      </p:sp>
    </p:spTree>
    <p:extLst>
      <p:ext uri="{BB962C8B-B14F-4D97-AF65-F5344CB8AC3E}">
        <p14:creationId xmlns:p14="http://schemas.microsoft.com/office/powerpoint/2010/main" val="66043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c 32">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9D0BCE-FEAE-4849-8E57-8BC116591BC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4400" kern="1200" dirty="0">
                <a:solidFill>
                  <a:schemeClr val="tx1"/>
                </a:solidFill>
                <a:latin typeface="+mj-lt"/>
                <a:ea typeface="+mj-ea"/>
                <a:cs typeface="+mj-cs"/>
              </a:rPr>
              <a:t>Top Attrition Causes</a:t>
            </a:r>
          </a:p>
        </p:txBody>
      </p:sp>
      <p:graphicFrame>
        <p:nvGraphicFramePr>
          <p:cNvPr id="22" name="Text Placeholder 3">
            <a:extLst>
              <a:ext uri="{FF2B5EF4-FFF2-40B4-BE49-F238E27FC236}">
                <a16:creationId xmlns:a16="http://schemas.microsoft.com/office/drawing/2014/main" id="{60198478-6B5C-4043-8F72-B85E274AC846}"/>
              </a:ext>
            </a:extLst>
          </p:cNvPr>
          <p:cNvGraphicFramePr/>
          <p:nvPr>
            <p:extLst>
              <p:ext uri="{D42A27DB-BD31-4B8C-83A1-F6EECF244321}">
                <p14:modId xmlns:p14="http://schemas.microsoft.com/office/powerpoint/2010/main" val="3948342852"/>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 name="Graphic 29" descr="Daily calendar">
            <a:extLst>
              <a:ext uri="{FF2B5EF4-FFF2-40B4-BE49-F238E27FC236}">
                <a16:creationId xmlns:a16="http://schemas.microsoft.com/office/drawing/2014/main" id="{A4E367CC-FFDF-AA43-97F0-01346CC9D48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88589" y="2869410"/>
            <a:ext cx="914400" cy="914400"/>
          </a:xfrm>
          <a:prstGeom prst="rect">
            <a:avLst/>
          </a:prstGeom>
        </p:spPr>
      </p:pic>
    </p:spTree>
    <p:extLst>
      <p:ext uri="{BB962C8B-B14F-4D97-AF65-F5344CB8AC3E}">
        <p14:creationId xmlns:p14="http://schemas.microsoft.com/office/powerpoint/2010/main" val="84189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1299C3-A579-EB48-A549-360DACEFF116}"/>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4400" kern="1200">
                <a:solidFill>
                  <a:schemeClr val="tx1"/>
                </a:solidFill>
                <a:latin typeface="+mj-lt"/>
                <a:ea typeface="+mj-ea"/>
                <a:cs typeface="+mj-cs"/>
              </a:rPr>
              <a:t>Travel Frequency</a:t>
            </a:r>
          </a:p>
        </p:txBody>
      </p:sp>
      <p:sp>
        <p:nvSpPr>
          <p:cNvPr id="11" name="TextBox 10">
            <a:extLst>
              <a:ext uri="{FF2B5EF4-FFF2-40B4-BE49-F238E27FC236}">
                <a16:creationId xmlns:a16="http://schemas.microsoft.com/office/drawing/2014/main" id="{92DC5457-DB01-E648-88BD-11C78BA1F160}"/>
              </a:ext>
            </a:extLst>
          </p:cNvPr>
          <p:cNvSpPr txBox="1"/>
          <p:nvPr/>
        </p:nvSpPr>
        <p:spPr>
          <a:xfrm>
            <a:off x="838201" y="1984443"/>
            <a:ext cx="5257800" cy="419252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dirty="0"/>
              <a:t>Employees who travel frequently show a higher attrition rate compared to employees who travel rarely or don't travel at all.  </a:t>
            </a:r>
          </a:p>
          <a:p>
            <a:pPr indent="-228600" defTabSz="914400">
              <a:lnSpc>
                <a:spcPct val="90000"/>
              </a:lnSpc>
              <a:spcAft>
                <a:spcPts val="600"/>
              </a:spcAft>
              <a:buFont typeface="Arial" panose="020B0604020202020204" pitchFamily="34" charset="0"/>
              <a:buChar char="•"/>
            </a:pPr>
            <a:endParaRPr lang="en-US" sz="2400" dirty="0"/>
          </a:p>
        </p:txBody>
      </p:sp>
      <p:pic>
        <p:nvPicPr>
          <p:cNvPr id="10" name="Picture 9" descr="Chart, bar chart&#10;&#10;Description automatically generated">
            <a:extLst>
              <a:ext uri="{FF2B5EF4-FFF2-40B4-BE49-F238E27FC236}">
                <a16:creationId xmlns:a16="http://schemas.microsoft.com/office/drawing/2014/main" id="{13B12F75-6BC8-AE40-8D70-16BAA9445AEF}"/>
              </a:ext>
            </a:extLst>
          </p:cNvPr>
          <p:cNvPicPr>
            <a:picLocks noChangeAspect="1"/>
          </p:cNvPicPr>
          <p:nvPr/>
        </p:nvPicPr>
        <p:blipFill>
          <a:blip r:embed="rId3"/>
          <a:stretch>
            <a:fillRect/>
          </a:stretch>
        </p:blipFill>
        <p:spPr>
          <a:xfrm>
            <a:off x="6095999" y="1601143"/>
            <a:ext cx="5872635" cy="365571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348328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1299C3-A579-EB48-A549-360DACEFF116}"/>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Job Title</a:t>
            </a:r>
          </a:p>
        </p:txBody>
      </p:sp>
      <p:sp>
        <p:nvSpPr>
          <p:cNvPr id="11" name="TextBox 10">
            <a:extLst>
              <a:ext uri="{FF2B5EF4-FFF2-40B4-BE49-F238E27FC236}">
                <a16:creationId xmlns:a16="http://schemas.microsoft.com/office/drawing/2014/main" id="{92DC5457-DB01-E648-88BD-11C78BA1F160}"/>
              </a:ext>
            </a:extLst>
          </p:cNvPr>
          <p:cNvSpPr txBox="1"/>
          <p:nvPr/>
        </p:nvSpPr>
        <p:spPr>
          <a:xfrm>
            <a:off x="838201" y="1984443"/>
            <a:ext cx="5257800" cy="4192520"/>
          </a:xfrm>
          <a:prstGeom prst="rect">
            <a:avLst/>
          </a:prstGeom>
        </p:spPr>
        <p:txBody>
          <a:bodyPr vert="horz" lIns="91440" tIns="45720" rIns="91440" bIns="45720" rtlCol="0">
            <a:normAutofit/>
          </a:bodyPr>
          <a:lstStyle/>
          <a:p>
            <a:pPr marL="342900" indent="-342900">
              <a:buFont typeface="Arial" panose="020B0604020202020204" pitchFamily="34" charset="0"/>
              <a:buChar char="•"/>
            </a:pPr>
            <a:r>
              <a:rPr lang="en-US" sz="2400" dirty="0"/>
              <a:t>The job title with the higher attrition percentage is sales representative.  </a:t>
            </a:r>
          </a:p>
          <a:p>
            <a:pPr defTabSz="914400">
              <a:lnSpc>
                <a:spcPct val="90000"/>
              </a:lnSpc>
              <a:spcAft>
                <a:spcPts val="600"/>
              </a:spcAft>
            </a:pPr>
            <a:endParaRPr lang="en-US" sz="2400" dirty="0"/>
          </a:p>
        </p:txBody>
      </p:sp>
      <p:pic>
        <p:nvPicPr>
          <p:cNvPr id="4" name="Picture 3" descr="Chart, bar chart&#10;&#10;Description automatically generated">
            <a:extLst>
              <a:ext uri="{FF2B5EF4-FFF2-40B4-BE49-F238E27FC236}">
                <a16:creationId xmlns:a16="http://schemas.microsoft.com/office/drawing/2014/main" id="{2E0F30F2-6C97-224E-8538-EB25519B93D0}"/>
              </a:ext>
            </a:extLst>
          </p:cNvPr>
          <p:cNvPicPr>
            <a:picLocks noChangeAspect="1"/>
          </p:cNvPicPr>
          <p:nvPr/>
        </p:nvPicPr>
        <p:blipFill>
          <a:blip r:embed="rId3"/>
          <a:stretch>
            <a:fillRect/>
          </a:stretch>
        </p:blipFill>
        <p:spPr>
          <a:xfrm>
            <a:off x="5513285" y="1425304"/>
            <a:ext cx="6678714" cy="4192520"/>
          </a:xfrm>
          <a:prstGeom prst="rect">
            <a:avLst/>
          </a:prstGeom>
        </p:spPr>
      </p:pic>
    </p:spTree>
    <p:extLst>
      <p:ext uri="{BB962C8B-B14F-4D97-AF65-F5344CB8AC3E}">
        <p14:creationId xmlns:p14="http://schemas.microsoft.com/office/powerpoint/2010/main" val="249845863"/>
      </p:ext>
    </p:extLst>
  </p:cSld>
  <p:clrMapOvr>
    <a:masterClrMapping/>
  </p:clrMapOvr>
</p:sld>
</file>

<file path=ppt/theme/theme1.xml><?xml version="1.0" encoding="utf-8"?>
<a:theme xmlns:a="http://schemas.openxmlformats.org/drawingml/2006/main" name="ShapesVTI">
  <a:themeElements>
    <a:clrScheme name="Office Them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TotalTime>
  <Words>1095</Words>
  <Application>Microsoft Macintosh PowerPoint</Application>
  <PresentationFormat>Widescreen</PresentationFormat>
  <Paragraphs>92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ShapesVTI</vt:lpstr>
      <vt:lpstr>Predicting Attrition</vt:lpstr>
      <vt:lpstr>Attrition Study Summary</vt:lpstr>
      <vt:lpstr>Attrition vs No Attrition</vt:lpstr>
      <vt:lpstr>Employee demographics</vt:lpstr>
      <vt:lpstr>Employee demographics</vt:lpstr>
      <vt:lpstr>Research Scientist Profile</vt:lpstr>
      <vt:lpstr>Top Attrition Causes</vt:lpstr>
      <vt:lpstr>Travel Frequency</vt:lpstr>
      <vt:lpstr>Job Title</vt:lpstr>
      <vt:lpstr>Monthly Income</vt:lpstr>
      <vt:lpstr>Marital Status</vt:lpstr>
      <vt:lpstr>Number of Previously  Companies Worked.  </vt:lpstr>
      <vt:lpstr>Over Time</vt:lpstr>
      <vt:lpstr>Age</vt:lpstr>
      <vt:lpstr>Attrition Prediction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Attrition</dc:title>
  <dc:creator>Grijalva, David</dc:creator>
  <cp:lastModifiedBy>Grijalva, David</cp:lastModifiedBy>
  <cp:revision>1</cp:revision>
  <dcterms:created xsi:type="dcterms:W3CDTF">2020-11-23T20:16:16Z</dcterms:created>
  <dcterms:modified xsi:type="dcterms:W3CDTF">2020-12-02T19:55:05Z</dcterms:modified>
</cp:coreProperties>
</file>