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sldIdLst>
    <p:sldId id="257" r:id="rId3"/>
    <p:sldId id="258" r:id="rId4"/>
    <p:sldId id="259" r:id="rId5"/>
    <p:sldId id="260" r:id="rId6"/>
    <p:sldId id="261" r:id="rId7"/>
    <p:sldId id="262" r:id="rId8"/>
    <p:sldId id="263" r:id="rId9"/>
    <p:sldId id="265" r:id="rId10"/>
    <p:sldId id="266" r:id="rId11"/>
    <p:sldId id="267" r:id="rId12"/>
    <p:sldId id="268" r:id="rId13"/>
    <p:sldId id="270" r:id="rId14"/>
    <p:sldId id="271"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149EEB-EE7F-7FE3-96D7-2A1DC0BDD34F}" v="1721" dt="2020-08-18T21:13:00.1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8/18/2020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8/18/2020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8/18/2020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8/18/2020</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DavidG16/SMU-MSDS-6036-Doing-Data-Science/blob/master/Units/Unit1/David-Grijalva-For-Live-Session-Unit1.Rmd"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CF84-4DB9-BF46-8D93-015ADC5EF5A9}"/>
              </a:ext>
            </a:extLst>
          </p:cNvPr>
          <p:cNvSpPr>
            <a:spLocks noGrp="1"/>
          </p:cNvSpPr>
          <p:nvPr>
            <p:ph type="ctrTitle"/>
          </p:nvPr>
        </p:nvSpPr>
        <p:spPr/>
        <p:txBody>
          <a:bodyPr/>
          <a:lstStyle/>
          <a:p>
            <a:r>
              <a:rPr lang="en-US" dirty="0"/>
              <a:t>DDS For Live Session </a:t>
            </a:r>
          </a:p>
        </p:txBody>
      </p:sp>
      <p:sp>
        <p:nvSpPr>
          <p:cNvPr id="3" name="Subtitle 2">
            <a:extLst>
              <a:ext uri="{FF2B5EF4-FFF2-40B4-BE49-F238E27FC236}">
                <a16:creationId xmlns:a16="http://schemas.microsoft.com/office/drawing/2014/main" id="{BDC225C5-471E-4B41-B53A-D95A4DD10F65}"/>
              </a:ext>
            </a:extLst>
          </p:cNvPr>
          <p:cNvSpPr>
            <a:spLocks noGrp="1"/>
          </p:cNvSpPr>
          <p:nvPr>
            <p:ph type="subTitle" idx="1"/>
          </p:nvPr>
        </p:nvSpPr>
        <p:spPr/>
        <p:txBody>
          <a:bodyPr vert="horz" lIns="91440" tIns="45720" rIns="91440" bIns="45720" rtlCol="0" anchor="t">
            <a:normAutofit/>
          </a:bodyPr>
          <a:lstStyle/>
          <a:p>
            <a:r>
              <a:rPr lang="en-US" dirty="0"/>
              <a:t>UNIT 1</a:t>
            </a:r>
          </a:p>
          <a:p>
            <a:r>
              <a:rPr lang="en-US" dirty="0">
                <a:cs typeface="Calibri"/>
              </a:rPr>
              <a:t>David Grijalva</a:t>
            </a:r>
          </a:p>
        </p:txBody>
      </p:sp>
    </p:spTree>
    <p:extLst>
      <p:ext uri="{BB962C8B-B14F-4D97-AF65-F5344CB8AC3E}">
        <p14:creationId xmlns:p14="http://schemas.microsoft.com/office/powerpoint/2010/main" val="1027085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5B445-CA96-4D99-AEF5-EE7DE393C8F4}"/>
              </a:ext>
            </a:extLst>
          </p:cNvPr>
          <p:cNvSpPr>
            <a:spLocks noGrp="1"/>
          </p:cNvSpPr>
          <p:nvPr>
            <p:ph type="title"/>
          </p:nvPr>
        </p:nvSpPr>
        <p:spPr/>
        <p:txBody>
          <a:bodyPr/>
          <a:lstStyle/>
          <a:p>
            <a:r>
              <a:rPr lang="en-US" dirty="0"/>
              <a:t>T-test &amp; Hypothesis Testing</a:t>
            </a:r>
          </a:p>
        </p:txBody>
      </p:sp>
      <p:sp>
        <p:nvSpPr>
          <p:cNvPr id="3" name="Content Placeholder 2">
            <a:extLst>
              <a:ext uri="{FF2B5EF4-FFF2-40B4-BE49-F238E27FC236}">
                <a16:creationId xmlns:a16="http://schemas.microsoft.com/office/drawing/2014/main" id="{C93550EC-3436-4CE6-BAE4-671B929CE4F0}"/>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Step 3, 4</a:t>
            </a:r>
            <a:endParaRPr lang="en-US" dirty="0"/>
          </a:p>
          <a:p>
            <a:pPr>
              <a:buNone/>
            </a:pPr>
            <a:r>
              <a:rPr lang="en-US" sz="1400" dirty="0">
                <a:ea typeface="+mn-lt"/>
                <a:cs typeface="+mn-lt"/>
              </a:rPr>
              <a:t>
  One Sample t-test 
 data:  ages
 t = 3.3093, df = 6, p-value = 0.01622
 alternative hypothesis: true mean is not equal to 21
 5 percent confidence interval:
 29.68217 30.03211
 sample estimates:
 mean of x   29.85714</a:t>
            </a:r>
            <a:endParaRPr lang="en-US" dirty="0"/>
          </a:p>
          <a:p>
            <a:pPr marL="0" indent="0">
              <a:buNone/>
            </a:pPr>
            <a:endParaRPr lang="en-US" dirty="0">
              <a:cs typeface="Calibri"/>
            </a:endParaRPr>
          </a:p>
          <a:p>
            <a:pPr marL="0" indent="0">
              <a:buNone/>
            </a:pPr>
            <a:endParaRPr lang="en-US" dirty="0">
              <a:cs typeface="Calibri"/>
            </a:endParaRPr>
          </a:p>
          <a:p>
            <a:endParaRPr lang="en-US" dirty="0">
              <a:cs typeface="Calibri"/>
            </a:endParaRPr>
          </a:p>
        </p:txBody>
      </p:sp>
      <p:grpSp>
        <p:nvGrpSpPr>
          <p:cNvPr id="15" name="Group 14">
            <a:extLst>
              <a:ext uri="{FF2B5EF4-FFF2-40B4-BE49-F238E27FC236}">
                <a16:creationId xmlns:a16="http://schemas.microsoft.com/office/drawing/2014/main" id="{63582221-E212-4B73-B67B-D4864EC3A188}"/>
              </a:ext>
            </a:extLst>
          </p:cNvPr>
          <p:cNvGrpSpPr/>
          <p:nvPr/>
        </p:nvGrpSpPr>
        <p:grpSpPr>
          <a:xfrm>
            <a:off x="767426" y="4871532"/>
            <a:ext cx="4751329" cy="843398"/>
            <a:chOff x="5709843" y="3463949"/>
            <a:chExt cx="4751329" cy="843398"/>
          </a:xfrm>
        </p:grpSpPr>
        <p:sp>
          <p:nvSpPr>
            <p:cNvPr id="13" name="TextBox 12">
              <a:extLst>
                <a:ext uri="{FF2B5EF4-FFF2-40B4-BE49-F238E27FC236}">
                  <a16:creationId xmlns:a16="http://schemas.microsoft.com/office/drawing/2014/main" id="{76A13FE5-958B-4B73-8570-B8941B82C16D}"/>
                </a:ext>
              </a:extLst>
            </p:cNvPr>
            <p:cNvSpPr txBox="1"/>
            <p:nvPr/>
          </p:nvSpPr>
          <p:spPr>
            <a:xfrm>
              <a:off x="5795784" y="3876460"/>
              <a:ext cx="4665388" cy="430887"/>
            </a:xfrm>
            <a:prstGeom prst="rect">
              <a:avLst/>
            </a:prstGeom>
            <a:solidFill>
              <a:schemeClr val="bg1">
                <a:lumMod val="85000"/>
              </a:schemeClr>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err="1">
                  <a:ea typeface="+mn-lt"/>
                  <a:cs typeface="+mn-lt"/>
                </a:rPr>
                <a:t>t.test</a:t>
              </a:r>
              <a:r>
                <a:rPr lang="en-US" sz="1100" dirty="0">
                  <a:ea typeface="+mn-lt"/>
                  <a:cs typeface="+mn-lt"/>
                </a:rPr>
                <a:t>(ages, mu=21, </a:t>
              </a:r>
              <a:r>
                <a:rPr lang="en-US" sz="1100" dirty="0" err="1">
                  <a:ea typeface="+mn-lt"/>
                  <a:cs typeface="+mn-lt"/>
                </a:rPr>
                <a:t>conf.level</a:t>
              </a:r>
              <a:r>
                <a:rPr lang="en-US" sz="1100" dirty="0">
                  <a:ea typeface="+mn-lt"/>
                  <a:cs typeface="+mn-lt"/>
                </a:rPr>
                <a:t>=0.05)</a:t>
              </a:r>
              <a:br>
                <a:rPr lang="en-US" sz="1100" dirty="0">
                  <a:ea typeface="+mn-lt"/>
                  <a:cs typeface="+mn-lt"/>
                </a:rPr>
              </a:br>
              <a:endParaRPr lang="en-US" sz="1100" dirty="0">
                <a:ea typeface="+mn-lt"/>
                <a:cs typeface="+mn-lt"/>
              </a:endParaRPr>
            </a:p>
          </p:txBody>
        </p:sp>
        <p:sp>
          <p:nvSpPr>
            <p:cNvPr id="14" name="TextBox 13">
              <a:extLst>
                <a:ext uri="{FF2B5EF4-FFF2-40B4-BE49-F238E27FC236}">
                  <a16:creationId xmlns:a16="http://schemas.microsoft.com/office/drawing/2014/main" id="{CB023B99-03EC-4658-8B6C-4294FB49211A}"/>
                </a:ext>
              </a:extLst>
            </p:cNvPr>
            <p:cNvSpPr txBox="1"/>
            <p:nvPr/>
          </p:nvSpPr>
          <p:spPr>
            <a:xfrm>
              <a:off x="5709843" y="3463949"/>
              <a:ext cx="274319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Code:</a:t>
              </a:r>
            </a:p>
          </p:txBody>
        </p:sp>
      </p:grpSp>
    </p:spTree>
    <p:extLst>
      <p:ext uri="{BB962C8B-B14F-4D97-AF65-F5344CB8AC3E}">
        <p14:creationId xmlns:p14="http://schemas.microsoft.com/office/powerpoint/2010/main" val="4083523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5B445-CA96-4D99-AEF5-EE7DE393C8F4}"/>
              </a:ext>
            </a:extLst>
          </p:cNvPr>
          <p:cNvSpPr>
            <a:spLocks noGrp="1"/>
          </p:cNvSpPr>
          <p:nvPr>
            <p:ph type="title"/>
          </p:nvPr>
        </p:nvSpPr>
        <p:spPr/>
        <p:txBody>
          <a:bodyPr/>
          <a:lstStyle/>
          <a:p>
            <a:r>
              <a:rPr lang="en-US" dirty="0"/>
              <a:t>T-test &amp; Hypothesis Testing</a:t>
            </a:r>
          </a:p>
        </p:txBody>
      </p:sp>
      <p:sp>
        <p:nvSpPr>
          <p:cNvPr id="3" name="Content Placeholder 2">
            <a:extLst>
              <a:ext uri="{FF2B5EF4-FFF2-40B4-BE49-F238E27FC236}">
                <a16:creationId xmlns:a16="http://schemas.microsoft.com/office/drawing/2014/main" id="{C93550EC-3436-4CE6-BAE4-671B929CE4F0}"/>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Step 5</a:t>
            </a:r>
            <a:endParaRPr lang="en-US" dirty="0"/>
          </a:p>
          <a:p>
            <a:pPr marL="0" indent="0">
              <a:buNone/>
            </a:pPr>
            <a:r>
              <a:rPr lang="en-US" sz="1400" dirty="0">
                <a:ea typeface="+mn-lt"/>
                <a:cs typeface="+mn-lt"/>
              </a:rPr>
              <a:t>The P-value is less than 0.05, hence we reject the null hypothesis</a:t>
            </a:r>
            <a:endParaRPr lang="en-US" sz="1400" dirty="0">
              <a:cs typeface="Calibri"/>
            </a:endParaRPr>
          </a:p>
          <a:p>
            <a:pPr marL="0" indent="0">
              <a:buNone/>
            </a:pPr>
            <a:endParaRPr lang="en-US" dirty="0">
              <a:ea typeface="+mn-lt"/>
              <a:cs typeface="+mn-lt"/>
            </a:endParaRPr>
          </a:p>
          <a:p>
            <a:pPr marL="0" indent="0">
              <a:buNone/>
            </a:pPr>
            <a:endParaRPr lang="en-US" dirty="0">
              <a:ea typeface="+mn-lt"/>
              <a:cs typeface="+mn-lt"/>
            </a:endParaRPr>
          </a:p>
          <a:p>
            <a:pPr marL="0" indent="0">
              <a:buNone/>
            </a:pPr>
            <a:r>
              <a:rPr lang="en-US" dirty="0">
                <a:ea typeface="+mn-lt"/>
                <a:cs typeface="+mn-lt"/>
              </a:rPr>
              <a:t>Step 6</a:t>
            </a:r>
            <a:endParaRPr lang="en-US" dirty="0"/>
          </a:p>
          <a:p>
            <a:pPr marL="0" indent="0">
              <a:buNone/>
            </a:pPr>
            <a:r>
              <a:rPr lang="en-US" sz="1400" dirty="0">
                <a:ea typeface="+mn-lt"/>
                <a:cs typeface="+mn-lt"/>
              </a:rPr>
              <a:t>Conclusion:  There is enough evidence that suggests that the mean age of patrons is different from 21 years old (P-value: 0.01622).</a:t>
            </a:r>
            <a:endParaRPr lang="en-US" sz="1400" dirty="0"/>
          </a:p>
          <a:p>
            <a:pPr marL="0" indent="0">
              <a:buNone/>
            </a:pPr>
            <a:endParaRPr lang="en-US" dirty="0">
              <a:cs typeface="Calibri"/>
            </a:endParaRPr>
          </a:p>
          <a:p>
            <a:pPr>
              <a:buNone/>
            </a:pPr>
            <a:endParaRPr lang="en-US" sz="1400" dirty="0">
              <a:cs typeface="Calibri"/>
            </a:endParaRPr>
          </a:p>
        </p:txBody>
      </p:sp>
    </p:spTree>
    <p:extLst>
      <p:ext uri="{BB962C8B-B14F-4D97-AF65-F5344CB8AC3E}">
        <p14:creationId xmlns:p14="http://schemas.microsoft.com/office/powerpoint/2010/main" val="3779478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C2823-B8DD-49C4-9A52-7446DE6E7156}"/>
              </a:ext>
            </a:extLst>
          </p:cNvPr>
          <p:cNvSpPr>
            <a:spLocks noGrp="1"/>
          </p:cNvSpPr>
          <p:nvPr>
            <p:ph type="title"/>
          </p:nvPr>
        </p:nvSpPr>
        <p:spPr/>
        <p:txBody>
          <a:bodyPr/>
          <a:lstStyle/>
          <a:p>
            <a:r>
              <a:rPr lang="en-US" dirty="0">
                <a:cs typeface="Calibri Light"/>
              </a:rPr>
              <a:t>Takeaways</a:t>
            </a:r>
            <a:endParaRPr lang="en-US" dirty="0" err="1"/>
          </a:p>
        </p:txBody>
      </p:sp>
      <p:sp>
        <p:nvSpPr>
          <p:cNvPr id="3" name="Content Placeholder 2">
            <a:extLst>
              <a:ext uri="{FF2B5EF4-FFF2-40B4-BE49-F238E27FC236}">
                <a16:creationId xmlns:a16="http://schemas.microsoft.com/office/drawing/2014/main" id="{1B655109-28FF-4D50-A6E6-6FA58241DD9C}"/>
              </a:ext>
            </a:extLst>
          </p:cNvPr>
          <p:cNvSpPr>
            <a:spLocks noGrp="1"/>
          </p:cNvSpPr>
          <p:nvPr>
            <p:ph idx="1"/>
          </p:nvPr>
        </p:nvSpPr>
        <p:spPr/>
        <p:txBody>
          <a:bodyPr vert="horz" lIns="91440" tIns="45720" rIns="91440" bIns="45720" rtlCol="0" anchor="t">
            <a:normAutofit/>
          </a:bodyPr>
          <a:lstStyle/>
          <a:p>
            <a:r>
              <a:rPr lang="en-US" sz="2000" dirty="0">
                <a:cs typeface="Calibri"/>
              </a:rPr>
              <a:t>R coding for charts it's much easier than in python</a:t>
            </a:r>
          </a:p>
          <a:p>
            <a:r>
              <a:rPr lang="en-US" sz="2000" dirty="0">
                <a:cs typeface="Calibri"/>
              </a:rPr>
              <a:t>The interactivity of using r-markdown files is nice. It remands me to </a:t>
            </a:r>
            <a:r>
              <a:rPr lang="en-US" sz="2000" dirty="0" err="1">
                <a:cs typeface="Calibri"/>
              </a:rPr>
              <a:t>jupyter</a:t>
            </a:r>
            <a:r>
              <a:rPr lang="en-US" sz="2000" dirty="0">
                <a:cs typeface="Calibri"/>
              </a:rPr>
              <a:t> notebooks. </a:t>
            </a:r>
          </a:p>
          <a:p>
            <a:r>
              <a:rPr lang="en-US" sz="2000" dirty="0" err="1">
                <a:cs typeface="Calibri"/>
              </a:rPr>
              <a:t>t.test</a:t>
            </a:r>
            <a:r>
              <a:rPr lang="en-US" sz="2000" dirty="0">
                <a:cs typeface="Calibri"/>
              </a:rPr>
              <a:t> is easy to use. You just need to provided data, type of test and confidence level</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552168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C2823-B8DD-49C4-9A52-7446DE6E7156}"/>
              </a:ext>
            </a:extLst>
          </p:cNvPr>
          <p:cNvSpPr>
            <a:spLocks noGrp="1"/>
          </p:cNvSpPr>
          <p:nvPr>
            <p:ph type="title"/>
          </p:nvPr>
        </p:nvSpPr>
        <p:spPr/>
        <p:txBody>
          <a:bodyPr/>
          <a:lstStyle/>
          <a:p>
            <a:r>
              <a:rPr lang="en-US" dirty="0">
                <a:cs typeface="Calibri Light"/>
              </a:rPr>
              <a:t>Questions</a:t>
            </a:r>
            <a:endParaRPr lang="en-US" dirty="0"/>
          </a:p>
        </p:txBody>
      </p:sp>
      <p:sp>
        <p:nvSpPr>
          <p:cNvPr id="3" name="Content Placeholder 2">
            <a:extLst>
              <a:ext uri="{FF2B5EF4-FFF2-40B4-BE49-F238E27FC236}">
                <a16:creationId xmlns:a16="http://schemas.microsoft.com/office/drawing/2014/main" id="{1B655109-28FF-4D50-A6E6-6FA58241DD9C}"/>
              </a:ext>
            </a:extLst>
          </p:cNvPr>
          <p:cNvSpPr>
            <a:spLocks noGrp="1"/>
          </p:cNvSpPr>
          <p:nvPr>
            <p:ph idx="1"/>
          </p:nvPr>
        </p:nvSpPr>
        <p:spPr/>
        <p:txBody>
          <a:bodyPr vert="horz" lIns="91440" tIns="45720" rIns="91440" bIns="45720" rtlCol="0" anchor="t">
            <a:normAutofit/>
          </a:bodyPr>
          <a:lstStyle/>
          <a:p>
            <a:r>
              <a:rPr lang="en-US" sz="2000" dirty="0">
                <a:cs typeface="Calibri"/>
              </a:rPr>
              <a:t>How do we add the t-value and p-value information to the T-Distribution chart used in CLT?</a:t>
            </a:r>
          </a:p>
          <a:p>
            <a:r>
              <a:rPr lang="en-US" sz="2000" dirty="0">
                <a:cs typeface="Calibri"/>
              </a:rPr>
              <a:t>In the hypothesis test section we determined that we have enough evidence to reject the null, in the reality a sample size of 7 seems like a very small sample to have a valid conclusion even if we have statistical significance </a:t>
            </a:r>
            <a:r>
              <a:rPr lang="en-US" sz="2000" i="1" dirty="0">
                <a:cs typeface="Calibri"/>
              </a:rPr>
              <a:t>(P&lt;CV)</a:t>
            </a:r>
            <a:r>
              <a:rPr lang="en-US" sz="2000" dirty="0">
                <a:cs typeface="Calibri"/>
              </a:rPr>
              <a:t>.  How do we know what is the correct sample size required to ensure that the test has enough power?</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71808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76A0-A418-4C24-8455-7CD39639222B}"/>
              </a:ext>
            </a:extLst>
          </p:cNvPr>
          <p:cNvSpPr>
            <a:spLocks noGrp="1"/>
          </p:cNvSpPr>
          <p:nvPr>
            <p:ph type="title"/>
          </p:nvPr>
        </p:nvSpPr>
        <p:spPr/>
        <p:txBody>
          <a:bodyPr/>
          <a:lstStyle/>
          <a:p>
            <a:r>
              <a:rPr lang="en-US" dirty="0">
                <a:cs typeface="Calibri Light"/>
              </a:rPr>
              <a:t>Appendix</a:t>
            </a:r>
            <a:endParaRPr lang="en-US" dirty="0" err="1"/>
          </a:p>
        </p:txBody>
      </p:sp>
      <p:sp>
        <p:nvSpPr>
          <p:cNvPr id="3" name="Content Placeholder 2">
            <a:extLst>
              <a:ext uri="{FF2B5EF4-FFF2-40B4-BE49-F238E27FC236}">
                <a16:creationId xmlns:a16="http://schemas.microsoft.com/office/drawing/2014/main" id="{70B58773-3179-42C5-8524-DB7A49FA95E3}"/>
              </a:ext>
            </a:extLst>
          </p:cNvPr>
          <p:cNvSpPr>
            <a:spLocks noGrp="1"/>
          </p:cNvSpPr>
          <p:nvPr>
            <p:ph idx="1"/>
          </p:nvPr>
        </p:nvSpPr>
        <p:spPr/>
        <p:txBody>
          <a:bodyPr vert="horz" lIns="91440" tIns="45720" rIns="91440" bIns="45720" rtlCol="0" anchor="t">
            <a:normAutofit/>
          </a:bodyPr>
          <a:lstStyle/>
          <a:p>
            <a:r>
              <a:rPr lang="en-US" dirty="0">
                <a:cs typeface="Calibri"/>
              </a:rPr>
              <a:t>Link to code: </a:t>
            </a:r>
            <a:r>
              <a:rPr lang="en-US" dirty="0">
                <a:ea typeface="+mn-lt"/>
                <a:cs typeface="+mn-lt"/>
                <a:hlinkClick r:id="rId2"/>
              </a:rPr>
              <a:t>https://github.com/DavidG16/SMU-MSDS-6036-Doing-Data-Science/blob/master/Units/Unit1/David-Grijalva-For-Live-Session-Unit1.Rmd</a:t>
            </a:r>
            <a:endParaRPr lang="en-US" dirty="0">
              <a:cs typeface="Calibri"/>
            </a:endParaRPr>
          </a:p>
          <a:p>
            <a:endParaRPr lang="en-US" dirty="0">
              <a:cs typeface="Calibri"/>
            </a:endParaRPr>
          </a:p>
          <a:p>
            <a:pPr marL="0" indent="0">
              <a:buNone/>
            </a:pPr>
            <a:endParaRPr lang="en-US">
              <a:cs typeface="Calibri"/>
            </a:endParaRPr>
          </a:p>
        </p:txBody>
      </p:sp>
    </p:spTree>
    <p:extLst>
      <p:ext uri="{BB962C8B-B14F-4D97-AF65-F5344CB8AC3E}">
        <p14:creationId xmlns:p14="http://schemas.microsoft.com/office/powerpoint/2010/main" val="1249131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1C36-1B87-4A63-8E8D-26B2A1536C4C}"/>
              </a:ext>
            </a:extLst>
          </p:cNvPr>
          <p:cNvSpPr>
            <a:spLocks noGrp="1"/>
          </p:cNvSpPr>
          <p:nvPr>
            <p:ph type="title"/>
          </p:nvPr>
        </p:nvSpPr>
        <p:spPr/>
        <p:txBody>
          <a:bodyPr/>
          <a:lstStyle/>
          <a:p>
            <a:r>
              <a:rPr lang="en-US" dirty="0">
                <a:ea typeface="+mj-lt"/>
                <a:cs typeface="+mj-lt"/>
              </a:rPr>
              <a:t>Data Science Profile</a:t>
            </a:r>
            <a:endParaRPr lang="en-US" dirty="0"/>
          </a:p>
        </p:txBody>
      </p:sp>
      <p:pic>
        <p:nvPicPr>
          <p:cNvPr id="4" name="Picture 4" descr="A close up of a logo&#10;&#10;Description automatically generated">
            <a:extLst>
              <a:ext uri="{FF2B5EF4-FFF2-40B4-BE49-F238E27FC236}">
                <a16:creationId xmlns:a16="http://schemas.microsoft.com/office/drawing/2014/main" id="{0FA58900-76C6-47C3-B283-8497A88FADF8}"/>
              </a:ext>
            </a:extLst>
          </p:cNvPr>
          <p:cNvPicPr>
            <a:picLocks noGrp="1" noChangeAspect="1"/>
          </p:cNvPicPr>
          <p:nvPr>
            <p:ph idx="1"/>
          </p:nvPr>
        </p:nvPicPr>
        <p:blipFill>
          <a:blip r:embed="rId2"/>
          <a:stretch>
            <a:fillRect/>
          </a:stretch>
        </p:blipFill>
        <p:spPr>
          <a:xfrm>
            <a:off x="4617269" y="1714500"/>
            <a:ext cx="7042628" cy="4351338"/>
          </a:xfrm>
        </p:spPr>
      </p:pic>
      <p:grpSp>
        <p:nvGrpSpPr>
          <p:cNvPr id="8" name="Group 7">
            <a:extLst>
              <a:ext uri="{FF2B5EF4-FFF2-40B4-BE49-F238E27FC236}">
                <a16:creationId xmlns:a16="http://schemas.microsoft.com/office/drawing/2014/main" id="{09DAD249-D60C-409F-B82B-D3FD7EC0F2DC}"/>
              </a:ext>
            </a:extLst>
          </p:cNvPr>
          <p:cNvGrpSpPr/>
          <p:nvPr/>
        </p:nvGrpSpPr>
        <p:grpSpPr>
          <a:xfrm>
            <a:off x="539885" y="2516740"/>
            <a:ext cx="3692996" cy="3767276"/>
            <a:chOff x="5709843" y="3463949"/>
            <a:chExt cx="5132329" cy="3767276"/>
          </a:xfrm>
        </p:grpSpPr>
        <p:sp>
          <p:nvSpPr>
            <p:cNvPr id="6" name="TextBox 5">
              <a:extLst>
                <a:ext uri="{FF2B5EF4-FFF2-40B4-BE49-F238E27FC236}">
                  <a16:creationId xmlns:a16="http://schemas.microsoft.com/office/drawing/2014/main" id="{0683581A-3369-489D-8D57-627094295555}"/>
                </a:ext>
              </a:extLst>
            </p:cNvPr>
            <p:cNvSpPr txBox="1"/>
            <p:nvPr/>
          </p:nvSpPr>
          <p:spPr>
            <a:xfrm>
              <a:off x="5795784" y="3876460"/>
              <a:ext cx="5046388" cy="3354765"/>
            </a:xfrm>
            <a:prstGeom prst="rect">
              <a:avLst/>
            </a:prstGeom>
            <a:solidFill>
              <a:schemeClr val="bg1">
                <a:lumMod val="85000"/>
              </a:schemeClr>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ea typeface="+mn-lt"/>
                  <a:cs typeface="+mn-lt"/>
                </a:rPr>
                <a:t># Create arrays with subjects and skill levels</a:t>
              </a:r>
              <a:endParaRPr lang="en-US" dirty="0"/>
            </a:p>
            <a:p>
              <a:r>
                <a:rPr lang="en-US" sz="1100" dirty="0">
                  <a:ea typeface="+mn-lt"/>
                  <a:cs typeface="+mn-lt"/>
                </a:rPr>
                <a:t>values = c(38, 60, 40, 45, 70, 55, 70)</a:t>
              </a:r>
              <a:endParaRPr lang="en-US" dirty="0"/>
            </a:p>
            <a:p>
              <a:r>
                <a:rPr lang="en-US" sz="1100" dirty="0">
                  <a:ea typeface="+mn-lt"/>
                  <a:cs typeface="+mn-lt"/>
                </a:rPr>
                <a:t>area = c("Data\</a:t>
              </a:r>
              <a:r>
                <a:rPr lang="en-US" sz="1100" dirty="0" err="1">
                  <a:ea typeface="+mn-lt"/>
                  <a:cs typeface="+mn-lt"/>
                </a:rPr>
                <a:t>nViz</a:t>
              </a:r>
              <a:r>
                <a:rPr lang="en-US" sz="1100" dirty="0">
                  <a:ea typeface="+mn-lt"/>
                  <a:cs typeface="+mn-lt"/>
                </a:rPr>
                <a:t>", "Machine\</a:t>
              </a:r>
              <a:r>
                <a:rPr lang="en-US" sz="1100" dirty="0" err="1">
                  <a:ea typeface="+mn-lt"/>
                  <a:cs typeface="+mn-lt"/>
                </a:rPr>
                <a:t>nLearning</a:t>
              </a:r>
              <a:r>
                <a:rPr lang="en-US" sz="1100" dirty="0">
                  <a:ea typeface="+mn-lt"/>
                  <a:cs typeface="+mn-lt"/>
                </a:rPr>
                <a:t>", "Mathematics", "Statistics",</a:t>
              </a:r>
              <a:endParaRPr lang="en-US" dirty="0"/>
            </a:p>
            <a:p>
              <a:r>
                <a:rPr lang="en-US" sz="1100" dirty="0">
                  <a:ea typeface="+mn-lt"/>
                  <a:cs typeface="+mn-lt"/>
                </a:rPr>
                <a:t>          "Computer\</a:t>
              </a:r>
              <a:r>
                <a:rPr lang="en-US" sz="1100" dirty="0" err="1">
                  <a:ea typeface="+mn-lt"/>
                  <a:cs typeface="+mn-lt"/>
                </a:rPr>
                <a:t>nScience</a:t>
              </a:r>
              <a:r>
                <a:rPr lang="en-US" sz="1100" dirty="0">
                  <a:ea typeface="+mn-lt"/>
                  <a:cs typeface="+mn-lt"/>
                </a:rPr>
                <a:t>", "Communication", "Domain\</a:t>
              </a:r>
              <a:r>
                <a:rPr lang="en-US" sz="1100" dirty="0" err="1">
                  <a:ea typeface="+mn-lt"/>
                  <a:cs typeface="+mn-lt"/>
                </a:rPr>
                <a:t>nExpertise</a:t>
              </a:r>
              <a:r>
                <a:rPr lang="en-US" sz="1100" dirty="0">
                  <a:ea typeface="+mn-lt"/>
                  <a:cs typeface="+mn-lt"/>
                </a:rPr>
                <a:t>")</a:t>
              </a:r>
              <a:endParaRPr lang="en-US" dirty="0"/>
            </a:p>
            <a:p>
              <a:endParaRPr lang="en-US"/>
            </a:p>
            <a:p>
              <a:r>
                <a:rPr lang="en-US" sz="1100" dirty="0" err="1">
                  <a:ea typeface="+mn-lt"/>
                  <a:cs typeface="+mn-lt"/>
                </a:rPr>
                <a:t>dfp</a:t>
              </a:r>
              <a:r>
                <a:rPr lang="en-US" sz="1100" dirty="0">
                  <a:ea typeface="+mn-lt"/>
                  <a:cs typeface="+mn-lt"/>
                </a:rPr>
                <a:t> = </a:t>
              </a:r>
              <a:r>
                <a:rPr lang="en-US" sz="1100" dirty="0" err="1">
                  <a:ea typeface="+mn-lt"/>
                  <a:cs typeface="+mn-lt"/>
                </a:rPr>
                <a:t>data.frame</a:t>
              </a:r>
              <a:r>
                <a:rPr lang="en-US" sz="1100" dirty="0">
                  <a:ea typeface="+mn-lt"/>
                  <a:cs typeface="+mn-lt"/>
                </a:rPr>
                <a:t>(Area = area, Values = values)</a:t>
              </a:r>
              <a:endParaRPr lang="en-US" dirty="0">
                <a:ea typeface="+mn-lt"/>
                <a:cs typeface="+mn-lt"/>
              </a:endParaRPr>
            </a:p>
            <a:p>
              <a:endParaRPr lang="en-US"/>
            </a:p>
            <a:p>
              <a:r>
                <a:rPr lang="en-US" sz="1100" dirty="0">
                  <a:ea typeface="+mn-lt"/>
                  <a:cs typeface="+mn-lt"/>
                </a:rPr>
                <a:t># Build </a:t>
              </a:r>
              <a:r>
                <a:rPr lang="en-US" sz="1100" dirty="0" err="1">
                  <a:ea typeface="+mn-lt"/>
                  <a:cs typeface="+mn-lt"/>
                </a:rPr>
                <a:t>Barchart</a:t>
              </a:r>
              <a:endParaRPr lang="en-US" dirty="0" err="1"/>
            </a:p>
            <a:p>
              <a:r>
                <a:rPr lang="en-US" sz="1100" dirty="0" err="1">
                  <a:ea typeface="+mn-lt"/>
                  <a:cs typeface="+mn-lt"/>
                </a:rPr>
                <a:t>barplot</a:t>
              </a:r>
              <a:r>
                <a:rPr lang="en-US" sz="1100" dirty="0">
                  <a:ea typeface="+mn-lt"/>
                  <a:cs typeface="+mn-lt"/>
                </a:rPr>
                <a:t>(</a:t>
              </a:r>
              <a:r>
                <a:rPr lang="en-US" sz="1100" dirty="0" err="1">
                  <a:ea typeface="+mn-lt"/>
                  <a:cs typeface="+mn-lt"/>
                </a:rPr>
                <a:t>dfp$Values</a:t>
              </a:r>
              <a:r>
                <a:rPr lang="en-US" sz="1100" dirty="0">
                  <a:ea typeface="+mn-lt"/>
                  <a:cs typeface="+mn-lt"/>
                </a:rPr>
                <a:t>, </a:t>
              </a:r>
              <a:r>
                <a:rPr lang="en-US" sz="1100" dirty="0" err="1">
                  <a:ea typeface="+mn-lt"/>
                  <a:cs typeface="+mn-lt"/>
                </a:rPr>
                <a:t>names.arg</a:t>
              </a:r>
              <a:r>
                <a:rPr lang="en-US" sz="1100" dirty="0">
                  <a:ea typeface="+mn-lt"/>
                  <a:cs typeface="+mn-lt"/>
                </a:rPr>
                <a:t> = </a:t>
              </a:r>
              <a:r>
                <a:rPr lang="en-US" sz="1100" dirty="0" err="1">
                  <a:ea typeface="+mn-lt"/>
                  <a:cs typeface="+mn-lt"/>
                </a:rPr>
                <a:t>dfp$Area</a:t>
              </a:r>
              <a:r>
                <a:rPr lang="en-US" sz="1100" dirty="0">
                  <a:ea typeface="+mn-lt"/>
                  <a:cs typeface="+mn-lt"/>
                </a:rPr>
                <a:t>, col="blue", </a:t>
              </a:r>
              <a:r>
                <a:rPr lang="en-US" sz="1100" dirty="0" err="1">
                  <a:ea typeface="+mn-lt"/>
                  <a:cs typeface="+mn-lt"/>
                </a:rPr>
                <a:t>ylab</a:t>
              </a:r>
              <a:r>
                <a:rPr lang="en-US" sz="1100" dirty="0">
                  <a:ea typeface="+mn-lt"/>
                  <a:cs typeface="+mn-lt"/>
                </a:rPr>
                <a:t>="Skill Level",</a:t>
              </a:r>
              <a:endParaRPr lang="en-US" dirty="0">
                <a:ea typeface="+mn-lt"/>
                <a:cs typeface="+mn-lt"/>
              </a:endParaRPr>
            </a:p>
            <a:p>
              <a:r>
                <a:rPr lang="en-US" sz="1100" dirty="0">
                  <a:ea typeface="+mn-lt"/>
                  <a:cs typeface="+mn-lt"/>
                </a:rPr>
                <a:t>        </a:t>
              </a:r>
              <a:r>
                <a:rPr lang="en-US" sz="1100" dirty="0" err="1">
                  <a:ea typeface="+mn-lt"/>
                  <a:cs typeface="+mn-lt"/>
                </a:rPr>
                <a:t>xlab</a:t>
              </a:r>
              <a:r>
                <a:rPr lang="en-US" sz="1100" dirty="0">
                  <a:ea typeface="+mn-lt"/>
                  <a:cs typeface="+mn-lt"/>
                </a:rPr>
                <a:t> ="Subject", main="Data Science Profile", space=0.5, </a:t>
              </a:r>
              <a:r>
                <a:rPr lang="en-US" sz="1100" dirty="0" err="1">
                  <a:ea typeface="+mn-lt"/>
                  <a:cs typeface="+mn-lt"/>
                </a:rPr>
                <a:t>cex.names</a:t>
              </a:r>
              <a:r>
                <a:rPr lang="en-US" sz="1100" dirty="0">
                  <a:ea typeface="+mn-lt"/>
                  <a:cs typeface="+mn-lt"/>
                </a:rPr>
                <a:t>=0.70,</a:t>
              </a:r>
              <a:endParaRPr lang="en-US" dirty="0"/>
            </a:p>
            <a:p>
              <a:r>
                <a:rPr lang="en-US" sz="1100" dirty="0">
                  <a:ea typeface="+mn-lt"/>
                  <a:cs typeface="+mn-lt"/>
                </a:rPr>
                <a:t>        </a:t>
              </a:r>
              <a:r>
                <a:rPr lang="en-US" sz="1100" dirty="0" err="1">
                  <a:ea typeface="+mn-lt"/>
                  <a:cs typeface="+mn-lt"/>
                </a:rPr>
                <a:t>ylim</a:t>
              </a:r>
              <a:r>
                <a:rPr lang="en-US" sz="1100" dirty="0">
                  <a:ea typeface="+mn-lt"/>
                  <a:cs typeface="+mn-lt"/>
                </a:rPr>
                <a:t>=c(0,100))</a:t>
              </a:r>
              <a:endParaRPr lang="en-US" dirty="0"/>
            </a:p>
            <a:p>
              <a:endParaRPr lang="en-US" sz="1100" dirty="0">
                <a:ea typeface="+mn-lt"/>
                <a:cs typeface="+mn-lt"/>
              </a:endParaRPr>
            </a:p>
            <a:p>
              <a:r>
                <a:rPr lang="en-US" sz="1100" i="1" dirty="0">
                  <a:ea typeface="+mn-lt"/>
                  <a:cs typeface="+mn-lt"/>
                </a:rPr>
                <a:t># Sample standard deviation</a:t>
              </a:r>
              <a:r>
                <a:rPr lang="en-US" sz="1100" dirty="0">
                  <a:ea typeface="+mn-lt"/>
                  <a:cs typeface="+mn-lt"/>
                </a:rPr>
                <a:t>
</a:t>
              </a:r>
              <a:r>
                <a:rPr lang="en-US" sz="1100" dirty="0" err="1">
                  <a:ea typeface="+mn-lt"/>
                  <a:cs typeface="+mn-lt"/>
                </a:rPr>
                <a:t>sd</a:t>
              </a:r>
              <a:r>
                <a:rPr lang="en-US" sz="1100" dirty="0">
                  <a:ea typeface="+mn-lt"/>
                  <a:cs typeface="+mn-lt"/>
                </a:rPr>
                <a:t>(ages)</a:t>
              </a:r>
              <a:endParaRPr lang="en-US" sz="1100" dirty="0"/>
            </a:p>
          </p:txBody>
        </p:sp>
        <p:sp>
          <p:nvSpPr>
            <p:cNvPr id="7" name="TextBox 6">
              <a:extLst>
                <a:ext uri="{FF2B5EF4-FFF2-40B4-BE49-F238E27FC236}">
                  <a16:creationId xmlns:a16="http://schemas.microsoft.com/office/drawing/2014/main" id="{4562F842-F148-4506-8257-740C44F272B0}"/>
                </a:ext>
              </a:extLst>
            </p:cNvPr>
            <p:cNvSpPr txBox="1"/>
            <p:nvPr/>
          </p:nvSpPr>
          <p:spPr>
            <a:xfrm>
              <a:off x="5709843" y="3463949"/>
              <a:ext cx="274319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Code:</a:t>
              </a:r>
            </a:p>
          </p:txBody>
        </p:sp>
      </p:grpSp>
    </p:spTree>
    <p:extLst>
      <p:ext uri="{BB962C8B-B14F-4D97-AF65-F5344CB8AC3E}">
        <p14:creationId xmlns:p14="http://schemas.microsoft.com/office/powerpoint/2010/main" val="663221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1713-4144-472D-A3E6-9AC1BC7C04EA}"/>
              </a:ext>
            </a:extLst>
          </p:cNvPr>
          <p:cNvSpPr>
            <a:spLocks noGrp="1"/>
          </p:cNvSpPr>
          <p:nvPr>
            <p:ph type="title"/>
          </p:nvPr>
        </p:nvSpPr>
        <p:spPr/>
        <p:txBody>
          <a:bodyPr/>
          <a:lstStyle/>
          <a:p>
            <a:r>
              <a:rPr lang="en-US" b="1" dirty="0">
                <a:ea typeface="+mj-lt"/>
                <a:cs typeface="+mj-lt"/>
              </a:rPr>
              <a:t>CLT</a:t>
            </a:r>
            <a:endParaRPr lang="en-US" dirty="0"/>
          </a:p>
        </p:txBody>
      </p:sp>
      <p:pic>
        <p:nvPicPr>
          <p:cNvPr id="4" name="Picture 4" descr="A screenshot of a cell phone&#10;&#10;Description automatically generated">
            <a:extLst>
              <a:ext uri="{FF2B5EF4-FFF2-40B4-BE49-F238E27FC236}">
                <a16:creationId xmlns:a16="http://schemas.microsoft.com/office/drawing/2014/main" id="{B96A171B-FD63-4A21-B2B8-6288E7EB3978}"/>
              </a:ext>
            </a:extLst>
          </p:cNvPr>
          <p:cNvPicPr>
            <a:picLocks noGrp="1" noChangeAspect="1"/>
          </p:cNvPicPr>
          <p:nvPr>
            <p:ph idx="1"/>
          </p:nvPr>
        </p:nvPicPr>
        <p:blipFill>
          <a:blip r:embed="rId2"/>
          <a:stretch>
            <a:fillRect/>
          </a:stretch>
        </p:blipFill>
        <p:spPr>
          <a:xfrm>
            <a:off x="5754303" y="2375640"/>
            <a:ext cx="6091873" cy="4351338"/>
          </a:xfrm>
        </p:spPr>
      </p:pic>
      <p:sp>
        <p:nvSpPr>
          <p:cNvPr id="5" name="TextBox 4">
            <a:extLst>
              <a:ext uri="{FF2B5EF4-FFF2-40B4-BE49-F238E27FC236}">
                <a16:creationId xmlns:a16="http://schemas.microsoft.com/office/drawing/2014/main" id="{7BF2AFBA-1A01-418D-B60F-E760DAF252DF}"/>
              </a:ext>
            </a:extLst>
          </p:cNvPr>
          <p:cNvSpPr txBox="1"/>
          <p:nvPr/>
        </p:nvSpPr>
        <p:spPr>
          <a:xfrm>
            <a:off x="261258" y="3647287"/>
            <a:ext cx="5046388" cy="923330"/>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population = </a:t>
            </a:r>
            <a:r>
              <a:rPr lang="en-US" dirty="0" err="1"/>
              <a:t>rchisq</a:t>
            </a:r>
            <a:r>
              <a:rPr lang="en-US" dirty="0"/>
              <a:t>(</a:t>
            </a:r>
            <a:r>
              <a:rPr lang="en-US" dirty="0">
                <a:solidFill>
                  <a:srgbClr val="009999"/>
                </a:solidFill>
              </a:rPr>
              <a:t>10000000</a:t>
            </a:r>
            <a:r>
              <a:rPr lang="en-US" dirty="0"/>
              <a:t>, </a:t>
            </a:r>
            <a:r>
              <a:rPr lang="en-US" dirty="0">
                <a:solidFill>
                  <a:srgbClr val="009999"/>
                </a:solidFill>
              </a:rPr>
              <a:t>2</a:t>
            </a:r>
            <a:r>
              <a:rPr lang="en-US" dirty="0"/>
              <a:t>)</a:t>
            </a:r>
            <a:br>
              <a:rPr lang="en-US" dirty="0"/>
            </a:br>
            <a:r>
              <a:rPr lang="en-US" dirty="0"/>
              <a:t> hist(population, main = </a:t>
            </a:r>
            <a:r>
              <a:rPr lang="en-US" dirty="0">
                <a:solidFill>
                  <a:srgbClr val="DD1144"/>
                </a:solidFill>
              </a:rPr>
              <a:t>"Chi-squared Population (df=2)"</a:t>
            </a:r>
            <a:r>
              <a:rPr lang="en-US" dirty="0"/>
              <a:t>, </a:t>
            </a:r>
            <a:r>
              <a:rPr lang="en-US" dirty="0" err="1"/>
              <a:t>xlab</a:t>
            </a:r>
            <a:r>
              <a:rPr lang="en-US" dirty="0"/>
              <a:t>=</a:t>
            </a:r>
            <a:r>
              <a:rPr lang="en-US" dirty="0">
                <a:solidFill>
                  <a:srgbClr val="DD1144"/>
                </a:solidFill>
              </a:rPr>
              <a:t>"Population"</a:t>
            </a:r>
            <a:r>
              <a:rPr lang="en-US" dirty="0"/>
              <a:t>, col=</a:t>
            </a:r>
            <a:r>
              <a:rPr lang="en-US" dirty="0">
                <a:solidFill>
                  <a:srgbClr val="DD1144"/>
                </a:solidFill>
              </a:rPr>
              <a:t>"blue"</a:t>
            </a:r>
            <a:r>
              <a:rPr lang="en-US" dirty="0"/>
              <a:t>)</a:t>
            </a:r>
          </a:p>
        </p:txBody>
      </p:sp>
      <p:sp>
        <p:nvSpPr>
          <p:cNvPr id="6" name="TextBox 5">
            <a:extLst>
              <a:ext uri="{FF2B5EF4-FFF2-40B4-BE49-F238E27FC236}">
                <a16:creationId xmlns:a16="http://schemas.microsoft.com/office/drawing/2014/main" id="{9AC817E3-7D1B-4C5B-BC6D-C7C0507313AB}"/>
              </a:ext>
            </a:extLst>
          </p:cNvPr>
          <p:cNvSpPr txBox="1"/>
          <p:nvPr/>
        </p:nvSpPr>
        <p:spPr>
          <a:xfrm>
            <a:off x="209693" y="1619107"/>
            <a:ext cx="1118822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1. Adapt the code to generate a population of 10,000,000 from a chi-square distribution with 2 degrees of freedom.  This is a heavily right skewed distribution. </a:t>
            </a:r>
          </a:p>
          <a:p>
            <a:r>
              <a:rPr lang="en-US" dirty="0">
                <a:cs typeface="Calibri"/>
              </a:rPr>
              <a:t>2. P</a:t>
            </a:r>
            <a:r>
              <a:rPr lang="en-US" dirty="0">
                <a:ea typeface="+mn-lt"/>
                <a:cs typeface="+mn-lt"/>
              </a:rPr>
              <a:t>rovide a histogram of this population… display the right skewness.</a:t>
            </a:r>
          </a:p>
          <a:p>
            <a:endParaRPr lang="en-US" dirty="0">
              <a:cs typeface="Calibri"/>
            </a:endParaRPr>
          </a:p>
        </p:txBody>
      </p:sp>
      <p:sp>
        <p:nvSpPr>
          <p:cNvPr id="7" name="TextBox 6">
            <a:extLst>
              <a:ext uri="{FF2B5EF4-FFF2-40B4-BE49-F238E27FC236}">
                <a16:creationId xmlns:a16="http://schemas.microsoft.com/office/drawing/2014/main" id="{3796239F-9C3E-4E36-8943-76CDA349FD5C}"/>
              </a:ext>
            </a:extLst>
          </p:cNvPr>
          <p:cNvSpPr txBox="1"/>
          <p:nvPr/>
        </p:nvSpPr>
        <p:spPr>
          <a:xfrm>
            <a:off x="175317" y="323477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Code:</a:t>
            </a:r>
          </a:p>
        </p:txBody>
      </p:sp>
    </p:spTree>
    <p:extLst>
      <p:ext uri="{BB962C8B-B14F-4D97-AF65-F5344CB8AC3E}">
        <p14:creationId xmlns:p14="http://schemas.microsoft.com/office/powerpoint/2010/main" val="492857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1713-4144-472D-A3E6-9AC1BC7C04EA}"/>
              </a:ext>
            </a:extLst>
          </p:cNvPr>
          <p:cNvSpPr>
            <a:spLocks noGrp="1"/>
          </p:cNvSpPr>
          <p:nvPr>
            <p:ph type="title"/>
          </p:nvPr>
        </p:nvSpPr>
        <p:spPr/>
        <p:txBody>
          <a:bodyPr/>
          <a:lstStyle/>
          <a:p>
            <a:r>
              <a:rPr lang="en-US" b="1" dirty="0">
                <a:ea typeface="+mj-lt"/>
                <a:cs typeface="+mj-lt"/>
              </a:rPr>
              <a:t>CLT</a:t>
            </a:r>
            <a:endParaRPr lang="en-US" dirty="0"/>
          </a:p>
        </p:txBody>
      </p:sp>
      <p:sp>
        <p:nvSpPr>
          <p:cNvPr id="6" name="TextBox 5">
            <a:extLst>
              <a:ext uri="{FF2B5EF4-FFF2-40B4-BE49-F238E27FC236}">
                <a16:creationId xmlns:a16="http://schemas.microsoft.com/office/drawing/2014/main" id="{9AC817E3-7D1B-4C5B-BC6D-C7C0507313AB}"/>
              </a:ext>
            </a:extLst>
          </p:cNvPr>
          <p:cNvSpPr txBox="1"/>
          <p:nvPr/>
        </p:nvSpPr>
        <p:spPr>
          <a:xfrm>
            <a:off x="209693" y="1619107"/>
            <a:ext cx="111882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3. Record the mean and standard deviation of this population.  </a:t>
            </a:r>
          </a:p>
          <a:p>
            <a:endParaRPr lang="en-US" dirty="0">
              <a:cs typeface="Calibri"/>
            </a:endParaRPr>
          </a:p>
        </p:txBody>
      </p:sp>
      <p:grpSp>
        <p:nvGrpSpPr>
          <p:cNvPr id="10" name="Group 9">
            <a:extLst>
              <a:ext uri="{FF2B5EF4-FFF2-40B4-BE49-F238E27FC236}">
                <a16:creationId xmlns:a16="http://schemas.microsoft.com/office/drawing/2014/main" id="{AA1B10A1-33C9-4D45-8403-530F465B4922}"/>
              </a:ext>
            </a:extLst>
          </p:cNvPr>
          <p:cNvGrpSpPr/>
          <p:nvPr/>
        </p:nvGrpSpPr>
        <p:grpSpPr>
          <a:xfrm>
            <a:off x="5709843" y="3463949"/>
            <a:ext cx="5132329" cy="1889839"/>
            <a:chOff x="5709843" y="3463949"/>
            <a:chExt cx="5132329" cy="1889839"/>
          </a:xfrm>
        </p:grpSpPr>
        <p:sp>
          <p:nvSpPr>
            <p:cNvPr id="5" name="TextBox 4">
              <a:extLst>
                <a:ext uri="{FF2B5EF4-FFF2-40B4-BE49-F238E27FC236}">
                  <a16:creationId xmlns:a16="http://schemas.microsoft.com/office/drawing/2014/main" id="{7BF2AFBA-1A01-418D-B60F-E760DAF252DF}"/>
                </a:ext>
              </a:extLst>
            </p:cNvPr>
            <p:cNvSpPr txBox="1"/>
            <p:nvPr/>
          </p:nvSpPr>
          <p:spPr>
            <a:xfrm>
              <a:off x="5795784" y="3876460"/>
              <a:ext cx="5046388" cy="1477328"/>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ea typeface="+mn-lt"/>
                  <a:cs typeface="+mn-lt"/>
                </a:rPr>
                <a:t># Population Mean</a:t>
              </a:r>
              <a:r>
                <a:rPr lang="en-US" dirty="0">
                  <a:ea typeface="+mn-lt"/>
                  <a:cs typeface="+mn-lt"/>
                </a:rPr>
                <a:t>
mean(population)</a:t>
              </a:r>
            </a:p>
            <a:p>
              <a:endParaRPr lang="en-US" dirty="0">
                <a:cs typeface="Calibri"/>
              </a:endParaRPr>
            </a:p>
            <a:p>
              <a:r>
                <a:rPr lang="en-US" i="1" dirty="0">
                  <a:ea typeface="+mn-lt"/>
                  <a:cs typeface="+mn-lt"/>
                </a:rPr>
                <a:t># Population Standard Deviation</a:t>
              </a:r>
              <a:r>
                <a:rPr lang="en-US" dirty="0">
                  <a:ea typeface="+mn-lt"/>
                  <a:cs typeface="+mn-lt"/>
                </a:rPr>
                <a:t>
</a:t>
              </a:r>
              <a:r>
                <a:rPr lang="en-US" dirty="0" err="1">
                  <a:ea typeface="+mn-lt"/>
                  <a:cs typeface="+mn-lt"/>
                </a:rPr>
                <a:t>sd</a:t>
              </a:r>
              <a:r>
                <a:rPr lang="en-US" dirty="0">
                  <a:ea typeface="+mn-lt"/>
                  <a:cs typeface="+mn-lt"/>
                </a:rPr>
                <a:t>(population)</a:t>
              </a:r>
              <a:endParaRPr lang="en-US" dirty="0"/>
            </a:p>
          </p:txBody>
        </p:sp>
        <p:sp>
          <p:nvSpPr>
            <p:cNvPr id="7" name="TextBox 6">
              <a:extLst>
                <a:ext uri="{FF2B5EF4-FFF2-40B4-BE49-F238E27FC236}">
                  <a16:creationId xmlns:a16="http://schemas.microsoft.com/office/drawing/2014/main" id="{3796239F-9C3E-4E36-8943-76CDA349FD5C}"/>
                </a:ext>
              </a:extLst>
            </p:cNvPr>
            <p:cNvSpPr txBox="1"/>
            <p:nvPr/>
          </p:nvSpPr>
          <p:spPr>
            <a:xfrm>
              <a:off x="5709843" y="346394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Code:</a:t>
              </a:r>
            </a:p>
          </p:txBody>
        </p:sp>
      </p:grpSp>
      <p:sp>
        <p:nvSpPr>
          <p:cNvPr id="3" name="TextBox 2">
            <a:extLst>
              <a:ext uri="{FF2B5EF4-FFF2-40B4-BE49-F238E27FC236}">
                <a16:creationId xmlns:a16="http://schemas.microsoft.com/office/drawing/2014/main" id="{0C3A88BC-1706-49DC-8EBB-890C4B5A50BA}"/>
              </a:ext>
            </a:extLst>
          </p:cNvPr>
          <p:cNvSpPr txBox="1"/>
          <p:nvPr/>
        </p:nvSpPr>
        <p:spPr>
          <a:xfrm>
            <a:off x="1057633" y="3612911"/>
            <a:ext cx="42328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Population Mean:  </a:t>
            </a:r>
            <a:r>
              <a:rPr lang="en-US" dirty="0">
                <a:ea typeface="+mn-lt"/>
                <a:cs typeface="+mn-lt"/>
              </a:rPr>
              <a:t>1.9998</a:t>
            </a:r>
            <a:endParaRPr lang="en-US" dirty="0"/>
          </a:p>
          <a:p>
            <a:r>
              <a:rPr lang="en-US" dirty="0">
                <a:ea typeface="+mn-lt"/>
                <a:cs typeface="+mn-lt"/>
              </a:rPr>
              <a:t>Population </a:t>
            </a:r>
            <a:r>
              <a:rPr lang="en-US" dirty="0">
                <a:cs typeface="Calibri"/>
              </a:rPr>
              <a:t>Standard Deviation:  </a:t>
            </a:r>
            <a:r>
              <a:rPr lang="en-US" dirty="0">
                <a:ea typeface="+mn-lt"/>
                <a:cs typeface="+mn-lt"/>
              </a:rPr>
              <a:t>2.000214</a:t>
            </a:r>
          </a:p>
        </p:txBody>
      </p:sp>
    </p:spTree>
    <p:extLst>
      <p:ext uri="{BB962C8B-B14F-4D97-AF65-F5344CB8AC3E}">
        <p14:creationId xmlns:p14="http://schemas.microsoft.com/office/powerpoint/2010/main" val="1847690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1713-4144-472D-A3E6-9AC1BC7C04EA}"/>
              </a:ext>
            </a:extLst>
          </p:cNvPr>
          <p:cNvSpPr>
            <a:spLocks noGrp="1"/>
          </p:cNvSpPr>
          <p:nvPr>
            <p:ph type="title"/>
          </p:nvPr>
        </p:nvSpPr>
        <p:spPr/>
        <p:txBody>
          <a:bodyPr/>
          <a:lstStyle/>
          <a:p>
            <a:r>
              <a:rPr lang="en-US" b="1" dirty="0">
                <a:ea typeface="+mj-lt"/>
                <a:cs typeface="+mj-lt"/>
              </a:rPr>
              <a:t>CLT</a:t>
            </a:r>
            <a:endParaRPr lang="en-US" dirty="0"/>
          </a:p>
        </p:txBody>
      </p:sp>
      <p:sp>
        <p:nvSpPr>
          <p:cNvPr id="6" name="TextBox 5">
            <a:extLst>
              <a:ext uri="{FF2B5EF4-FFF2-40B4-BE49-F238E27FC236}">
                <a16:creationId xmlns:a16="http://schemas.microsoft.com/office/drawing/2014/main" id="{9AC817E3-7D1B-4C5B-BC6D-C7C0507313AB}"/>
              </a:ext>
            </a:extLst>
          </p:cNvPr>
          <p:cNvSpPr txBox="1"/>
          <p:nvPr/>
        </p:nvSpPr>
        <p:spPr>
          <a:xfrm>
            <a:off x="209693" y="1619107"/>
            <a:ext cx="1118822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4. According to the central limit theorem, what should be the approximate distribution of sample means of size 50 from this right skewed population?  What should be the mean and standard error of the mean (standard deviation of the distribution of sample means)?  </a:t>
            </a:r>
          </a:p>
          <a:p>
            <a:endParaRPr lang="en-US" dirty="0">
              <a:ea typeface="+mn-lt"/>
              <a:cs typeface="+mn-lt"/>
            </a:endParaRPr>
          </a:p>
          <a:p>
            <a:endParaRPr lang="en-US" dirty="0">
              <a:cs typeface="Calibri"/>
            </a:endParaRPr>
          </a:p>
        </p:txBody>
      </p:sp>
      <p:sp>
        <p:nvSpPr>
          <p:cNvPr id="9" name="TextBox 8">
            <a:extLst>
              <a:ext uri="{FF2B5EF4-FFF2-40B4-BE49-F238E27FC236}">
                <a16:creationId xmlns:a16="http://schemas.microsoft.com/office/drawing/2014/main" id="{7A2FAF94-0876-4F17-8E1F-51489F478308}"/>
              </a:ext>
            </a:extLst>
          </p:cNvPr>
          <p:cNvSpPr txBox="1"/>
          <p:nvPr/>
        </p:nvSpPr>
        <p:spPr>
          <a:xfrm>
            <a:off x="530536" y="3200400"/>
            <a:ext cx="10752793"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333333"/>
                </a:solidFill>
                <a:latin typeface="Helvetica Neue"/>
              </a:rPr>
              <a:t>According to the CLT we expect that the sample means approximates to the one of the population and that the standard deviation, given a large enough sample will be smaller than the one from the original distribution. </a:t>
            </a:r>
            <a:br>
              <a:rPr lang="en-US" sz="1600" dirty="0"/>
            </a:br>
            <a:r>
              <a:rPr lang="en-US" sz="1600" dirty="0">
                <a:solidFill>
                  <a:srgbClr val="333333"/>
                </a:solidFill>
                <a:latin typeface="Helvetica Neue"/>
              </a:rPr>
              <a:t>The expected mean is 2.</a:t>
            </a:r>
            <a:br>
              <a:rPr lang="en-US" sz="1600" dirty="0"/>
            </a:br>
            <a:r>
              <a:rPr lang="en-US" sz="1600" dirty="0">
                <a:solidFill>
                  <a:srgbClr val="333333"/>
                </a:solidFill>
                <a:latin typeface="Helvetica Neue"/>
              </a:rPr>
              <a:t>The expected standard deviation is less than 2. I believe the number of samples should be large enough.</a:t>
            </a:r>
          </a:p>
          <a:p>
            <a:endParaRPr lang="en-US" sz="1600" dirty="0">
              <a:solidFill>
                <a:srgbClr val="333333"/>
              </a:solidFill>
              <a:latin typeface="Helvetica Neue"/>
            </a:endParaRPr>
          </a:p>
          <a:p>
            <a:r>
              <a:rPr lang="en-US" sz="1600" dirty="0">
                <a:solidFill>
                  <a:srgbClr val="333333"/>
                </a:solidFill>
                <a:latin typeface="Helvetica Neue"/>
              </a:rPr>
              <a:t>Since population distribution is not normal, we must use n&gt;30, since we are using sample size of 50 we do meet this requirement.</a:t>
            </a:r>
          </a:p>
        </p:txBody>
      </p:sp>
    </p:spTree>
    <p:extLst>
      <p:ext uri="{BB962C8B-B14F-4D97-AF65-F5344CB8AC3E}">
        <p14:creationId xmlns:p14="http://schemas.microsoft.com/office/powerpoint/2010/main" val="795457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1713-4144-472D-A3E6-9AC1BC7C04EA}"/>
              </a:ext>
            </a:extLst>
          </p:cNvPr>
          <p:cNvSpPr>
            <a:spLocks noGrp="1"/>
          </p:cNvSpPr>
          <p:nvPr>
            <p:ph type="title"/>
          </p:nvPr>
        </p:nvSpPr>
        <p:spPr/>
        <p:txBody>
          <a:bodyPr/>
          <a:lstStyle/>
          <a:p>
            <a:r>
              <a:rPr lang="en-US" b="1" dirty="0">
                <a:ea typeface="+mj-lt"/>
                <a:cs typeface="+mj-lt"/>
              </a:rPr>
              <a:t>CLT</a:t>
            </a:r>
            <a:endParaRPr lang="en-US" dirty="0"/>
          </a:p>
        </p:txBody>
      </p:sp>
      <p:sp>
        <p:nvSpPr>
          <p:cNvPr id="5" name="TextBox 4">
            <a:extLst>
              <a:ext uri="{FF2B5EF4-FFF2-40B4-BE49-F238E27FC236}">
                <a16:creationId xmlns:a16="http://schemas.microsoft.com/office/drawing/2014/main" id="{7BF2AFBA-1A01-418D-B60F-E760DAF252DF}"/>
              </a:ext>
            </a:extLst>
          </p:cNvPr>
          <p:cNvSpPr txBox="1"/>
          <p:nvPr/>
        </p:nvSpPr>
        <p:spPr>
          <a:xfrm>
            <a:off x="284175" y="2719137"/>
            <a:ext cx="5046388" cy="3323987"/>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err="1">
                <a:ea typeface="+mn-lt"/>
                <a:cs typeface="+mn-lt"/>
              </a:rPr>
              <a:t>xbarGenerator</a:t>
            </a:r>
            <a:r>
              <a:rPr lang="en-US" sz="1200" dirty="0">
                <a:ea typeface="+mn-lt"/>
                <a:cs typeface="+mn-lt"/>
              </a:rPr>
              <a:t> = </a:t>
            </a:r>
            <a:r>
              <a:rPr lang="en-US" sz="1200" b="1" dirty="0">
                <a:ea typeface="+mn-lt"/>
                <a:cs typeface="+mn-lt"/>
              </a:rPr>
              <a:t>function</a:t>
            </a:r>
            <a:r>
              <a:rPr lang="en-US" sz="1200" dirty="0">
                <a:ea typeface="+mn-lt"/>
                <a:cs typeface="+mn-lt"/>
              </a:rPr>
              <a:t>(</a:t>
            </a:r>
            <a:r>
              <a:rPr lang="en-US" sz="1200" dirty="0" err="1">
                <a:ea typeface="+mn-lt"/>
                <a:cs typeface="+mn-lt"/>
              </a:rPr>
              <a:t>sampleSize</a:t>
            </a:r>
            <a:r>
              <a:rPr lang="en-US" sz="1200" dirty="0">
                <a:ea typeface="+mn-lt"/>
                <a:cs typeface="+mn-lt"/>
              </a:rPr>
              <a:t> = 50,number_of_samples = 10000)
{
  </a:t>
            </a:r>
            <a:r>
              <a:rPr lang="en-US" sz="1200" b="1" dirty="0">
                <a:ea typeface="+mn-lt"/>
                <a:cs typeface="+mn-lt"/>
              </a:rPr>
              <a:t>for</a:t>
            </a:r>
            <a:r>
              <a:rPr lang="en-US" sz="1200" dirty="0">
                <a:ea typeface="+mn-lt"/>
                <a:cs typeface="+mn-lt"/>
              </a:rPr>
              <a:t>(</a:t>
            </a:r>
            <a:r>
              <a:rPr lang="en-US" sz="1200" dirty="0" err="1">
                <a:ea typeface="+mn-lt"/>
                <a:cs typeface="+mn-lt"/>
              </a:rPr>
              <a:t>i</a:t>
            </a:r>
            <a:r>
              <a:rPr lang="en-US" sz="1200" dirty="0">
                <a:ea typeface="+mn-lt"/>
                <a:cs typeface="+mn-lt"/>
              </a:rPr>
              <a:t> </a:t>
            </a:r>
            <a:r>
              <a:rPr lang="en-US" sz="1200" b="1" dirty="0">
                <a:ea typeface="+mn-lt"/>
                <a:cs typeface="+mn-lt"/>
              </a:rPr>
              <a:t>in</a:t>
            </a:r>
            <a:r>
              <a:rPr lang="en-US" sz="1200" dirty="0">
                <a:ea typeface="+mn-lt"/>
                <a:cs typeface="+mn-lt"/>
              </a:rPr>
              <a:t> 1:number_of_samples)
  {
    </a:t>
            </a:r>
            <a:r>
              <a:rPr lang="en-US" sz="1200" dirty="0" err="1">
                <a:ea typeface="+mn-lt"/>
                <a:cs typeface="+mn-lt"/>
              </a:rPr>
              <a:t>theSample</a:t>
            </a:r>
            <a:r>
              <a:rPr lang="en-US" sz="1200" dirty="0">
                <a:ea typeface="+mn-lt"/>
                <a:cs typeface="+mn-lt"/>
              </a:rPr>
              <a:t> = sample(</a:t>
            </a:r>
            <a:r>
              <a:rPr lang="en-US" sz="1200" dirty="0" err="1">
                <a:ea typeface="+mn-lt"/>
                <a:cs typeface="+mn-lt"/>
              </a:rPr>
              <a:t>population,sampleSize</a:t>
            </a:r>
            <a:r>
              <a:rPr lang="en-US" sz="1200" dirty="0">
                <a:ea typeface="+mn-lt"/>
                <a:cs typeface="+mn-lt"/>
              </a:rPr>
              <a:t>)
    </a:t>
            </a:r>
            <a:r>
              <a:rPr lang="en-US" sz="1200" dirty="0" err="1">
                <a:ea typeface="+mn-lt"/>
                <a:cs typeface="+mn-lt"/>
              </a:rPr>
              <a:t>xbar</a:t>
            </a:r>
            <a:r>
              <a:rPr lang="en-US" sz="1200" dirty="0">
                <a:ea typeface="+mn-lt"/>
                <a:cs typeface="+mn-lt"/>
              </a:rPr>
              <a:t> = mean(</a:t>
            </a:r>
            <a:r>
              <a:rPr lang="en-US" sz="1200" dirty="0" err="1">
                <a:ea typeface="+mn-lt"/>
                <a:cs typeface="+mn-lt"/>
              </a:rPr>
              <a:t>theSample</a:t>
            </a:r>
            <a:r>
              <a:rPr lang="en-US" sz="1200" dirty="0">
                <a:ea typeface="+mn-lt"/>
                <a:cs typeface="+mn-lt"/>
              </a:rPr>
              <a:t>)
    </a:t>
            </a:r>
            <a:r>
              <a:rPr lang="en-US" sz="1200" dirty="0" err="1">
                <a:ea typeface="+mn-lt"/>
                <a:cs typeface="+mn-lt"/>
              </a:rPr>
              <a:t>xBarVec</a:t>
            </a:r>
            <a:r>
              <a:rPr lang="en-US" sz="1200" dirty="0">
                <a:ea typeface="+mn-lt"/>
                <a:cs typeface="+mn-lt"/>
              </a:rPr>
              <a:t> = c(</a:t>
            </a:r>
            <a:r>
              <a:rPr lang="en-US" sz="1200" dirty="0" err="1">
                <a:ea typeface="+mn-lt"/>
                <a:cs typeface="+mn-lt"/>
              </a:rPr>
              <a:t>xBarVec</a:t>
            </a:r>
            <a:r>
              <a:rPr lang="en-US" sz="1200" dirty="0">
                <a:ea typeface="+mn-lt"/>
                <a:cs typeface="+mn-lt"/>
              </a:rPr>
              <a:t>, </a:t>
            </a:r>
            <a:r>
              <a:rPr lang="en-US" sz="1200" dirty="0" err="1">
                <a:ea typeface="+mn-lt"/>
                <a:cs typeface="+mn-lt"/>
              </a:rPr>
              <a:t>xbar</a:t>
            </a:r>
            <a:r>
              <a:rPr lang="en-US" sz="1200" dirty="0">
                <a:ea typeface="+mn-lt"/>
                <a:cs typeface="+mn-lt"/>
              </a:rPr>
              <a:t>)
  }
  </a:t>
            </a:r>
            <a:r>
              <a:rPr lang="en-US" sz="1200" b="1" dirty="0">
                <a:ea typeface="+mn-lt"/>
                <a:cs typeface="+mn-lt"/>
              </a:rPr>
              <a:t>return</a:t>
            </a:r>
            <a:r>
              <a:rPr lang="en-US" sz="1200" dirty="0">
                <a:ea typeface="+mn-lt"/>
                <a:cs typeface="+mn-lt"/>
              </a:rPr>
              <a:t>(</a:t>
            </a:r>
            <a:r>
              <a:rPr lang="en-US" sz="1200" dirty="0" err="1">
                <a:ea typeface="+mn-lt"/>
                <a:cs typeface="+mn-lt"/>
              </a:rPr>
              <a:t>xBarVec</a:t>
            </a:r>
            <a:r>
              <a:rPr lang="en-US" sz="1200" dirty="0">
                <a:ea typeface="+mn-lt"/>
                <a:cs typeface="+mn-lt"/>
              </a:rPr>
              <a:t>)
}
</a:t>
            </a:r>
            <a:r>
              <a:rPr lang="en-US" sz="1200" i="1" dirty="0">
                <a:ea typeface="+mn-lt"/>
                <a:cs typeface="+mn-lt"/>
              </a:rPr>
              <a:t># Run function</a:t>
            </a:r>
            <a:r>
              <a:rPr lang="en-US" sz="1200" dirty="0">
                <a:ea typeface="+mn-lt"/>
                <a:cs typeface="+mn-lt"/>
              </a:rPr>
              <a:t>
</a:t>
            </a:r>
            <a:r>
              <a:rPr lang="en-US" sz="1200" dirty="0" err="1">
                <a:ea typeface="+mn-lt"/>
                <a:cs typeface="+mn-lt"/>
              </a:rPr>
              <a:t>xBarVec</a:t>
            </a:r>
            <a:r>
              <a:rPr lang="en-US" sz="1200" dirty="0">
                <a:ea typeface="+mn-lt"/>
                <a:cs typeface="+mn-lt"/>
              </a:rPr>
              <a:t> = c() 
</a:t>
            </a:r>
            <a:r>
              <a:rPr lang="en-US" sz="1200" dirty="0" err="1">
                <a:ea typeface="+mn-lt"/>
                <a:cs typeface="+mn-lt"/>
              </a:rPr>
              <a:t>xbars</a:t>
            </a:r>
            <a:r>
              <a:rPr lang="en-US" sz="1200" dirty="0">
                <a:ea typeface="+mn-lt"/>
                <a:cs typeface="+mn-lt"/>
              </a:rPr>
              <a:t> = </a:t>
            </a:r>
            <a:r>
              <a:rPr lang="en-US" sz="1200" dirty="0" err="1">
                <a:ea typeface="+mn-lt"/>
                <a:cs typeface="+mn-lt"/>
              </a:rPr>
              <a:t>xbarGenerator</a:t>
            </a:r>
            <a:r>
              <a:rPr lang="en-US" sz="1200" dirty="0">
                <a:ea typeface="+mn-lt"/>
                <a:cs typeface="+mn-lt"/>
              </a:rPr>
              <a:t>(50,10000)
length(</a:t>
            </a:r>
            <a:r>
              <a:rPr lang="en-US" sz="1200" dirty="0" err="1">
                <a:ea typeface="+mn-lt"/>
                <a:cs typeface="+mn-lt"/>
              </a:rPr>
              <a:t>xbars</a:t>
            </a:r>
            <a:r>
              <a:rPr lang="en-US" sz="1200" dirty="0">
                <a:ea typeface="+mn-lt"/>
                <a:cs typeface="+mn-lt"/>
              </a:rPr>
              <a:t>)</a:t>
            </a:r>
          </a:p>
          <a:p>
            <a:r>
              <a:rPr lang="en-US" sz="1200" dirty="0">
                <a:ea typeface="+mn-lt"/>
                <a:cs typeface="+mn-lt"/>
              </a:rPr>
              <a:t>hist(</a:t>
            </a:r>
            <a:r>
              <a:rPr lang="en-US" sz="1200" err="1">
                <a:ea typeface="+mn-lt"/>
                <a:cs typeface="+mn-lt"/>
              </a:rPr>
              <a:t>xbars</a:t>
            </a:r>
            <a:r>
              <a:rPr lang="en-US" sz="1200" dirty="0">
                <a:ea typeface="+mn-lt"/>
                <a:cs typeface="+mn-lt"/>
              </a:rPr>
              <a:t>, col="Blue", main="Distribution of sample means")</a:t>
            </a:r>
            <a:br>
              <a:rPr lang="en-US" dirty="0">
                <a:ea typeface="+mn-lt"/>
                <a:cs typeface="+mn-lt"/>
              </a:rPr>
            </a:br>
            <a:endParaRPr lang="en-US" dirty="0">
              <a:ea typeface="+mn-lt"/>
              <a:cs typeface="+mn-lt"/>
            </a:endParaRPr>
          </a:p>
        </p:txBody>
      </p:sp>
      <p:sp>
        <p:nvSpPr>
          <p:cNvPr id="6" name="TextBox 5">
            <a:extLst>
              <a:ext uri="{FF2B5EF4-FFF2-40B4-BE49-F238E27FC236}">
                <a16:creationId xmlns:a16="http://schemas.microsoft.com/office/drawing/2014/main" id="{9AC817E3-7D1B-4C5B-BC6D-C7C0507313AB}"/>
              </a:ext>
            </a:extLst>
          </p:cNvPr>
          <p:cNvSpPr txBox="1"/>
          <p:nvPr/>
        </p:nvSpPr>
        <p:spPr>
          <a:xfrm>
            <a:off x="209693" y="1619107"/>
            <a:ext cx="1118822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5. Now let’s check this: Adapt the CLT code to draw 10,000 means each of size 50 from this population and provide the sampling distribution of this sample mean.  Provide a histogram of these 10,000 sample means.</a:t>
            </a:r>
          </a:p>
          <a:p>
            <a:endParaRPr lang="en-US" dirty="0">
              <a:ea typeface="+mn-lt"/>
              <a:cs typeface="+mn-lt"/>
            </a:endParaRPr>
          </a:p>
          <a:p>
            <a:endParaRPr lang="en-US" dirty="0">
              <a:cs typeface="Calibri"/>
            </a:endParaRPr>
          </a:p>
        </p:txBody>
      </p:sp>
      <p:sp>
        <p:nvSpPr>
          <p:cNvPr id="7" name="TextBox 6">
            <a:extLst>
              <a:ext uri="{FF2B5EF4-FFF2-40B4-BE49-F238E27FC236}">
                <a16:creationId xmlns:a16="http://schemas.microsoft.com/office/drawing/2014/main" id="{3796239F-9C3E-4E36-8943-76CDA349FD5C}"/>
              </a:ext>
            </a:extLst>
          </p:cNvPr>
          <p:cNvSpPr txBox="1"/>
          <p:nvPr/>
        </p:nvSpPr>
        <p:spPr>
          <a:xfrm>
            <a:off x="198234" y="230662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Code:</a:t>
            </a:r>
          </a:p>
        </p:txBody>
      </p:sp>
      <p:pic>
        <p:nvPicPr>
          <p:cNvPr id="9" name="Picture 9" descr="A close up of a logo&#10;&#10;Description automatically generated">
            <a:extLst>
              <a:ext uri="{FF2B5EF4-FFF2-40B4-BE49-F238E27FC236}">
                <a16:creationId xmlns:a16="http://schemas.microsoft.com/office/drawing/2014/main" id="{96B7FFB3-5E22-4DFA-9835-F421B55F2C09}"/>
              </a:ext>
            </a:extLst>
          </p:cNvPr>
          <p:cNvPicPr>
            <a:picLocks noGrp="1" noChangeAspect="1"/>
          </p:cNvPicPr>
          <p:nvPr>
            <p:ph idx="1"/>
          </p:nvPr>
        </p:nvPicPr>
        <p:blipFill>
          <a:blip r:embed="rId2"/>
          <a:stretch>
            <a:fillRect/>
          </a:stretch>
        </p:blipFill>
        <p:spPr>
          <a:xfrm>
            <a:off x="5662634" y="2352723"/>
            <a:ext cx="6091873" cy="4351338"/>
          </a:xfrm>
        </p:spPr>
      </p:pic>
    </p:spTree>
    <p:extLst>
      <p:ext uri="{BB962C8B-B14F-4D97-AF65-F5344CB8AC3E}">
        <p14:creationId xmlns:p14="http://schemas.microsoft.com/office/powerpoint/2010/main" val="524142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1713-4144-472D-A3E6-9AC1BC7C04EA}"/>
              </a:ext>
            </a:extLst>
          </p:cNvPr>
          <p:cNvSpPr>
            <a:spLocks noGrp="1"/>
          </p:cNvSpPr>
          <p:nvPr>
            <p:ph type="title"/>
          </p:nvPr>
        </p:nvSpPr>
        <p:spPr/>
        <p:txBody>
          <a:bodyPr/>
          <a:lstStyle/>
          <a:p>
            <a:r>
              <a:rPr lang="en-US" b="1" dirty="0">
                <a:ea typeface="+mj-lt"/>
                <a:cs typeface="+mj-lt"/>
              </a:rPr>
              <a:t>CLT</a:t>
            </a:r>
            <a:endParaRPr lang="en-US" dirty="0"/>
          </a:p>
        </p:txBody>
      </p:sp>
      <p:sp>
        <p:nvSpPr>
          <p:cNvPr id="5" name="TextBox 4">
            <a:extLst>
              <a:ext uri="{FF2B5EF4-FFF2-40B4-BE49-F238E27FC236}">
                <a16:creationId xmlns:a16="http://schemas.microsoft.com/office/drawing/2014/main" id="{7BF2AFBA-1A01-418D-B60F-E760DAF252DF}"/>
              </a:ext>
            </a:extLst>
          </p:cNvPr>
          <p:cNvSpPr txBox="1"/>
          <p:nvPr/>
        </p:nvSpPr>
        <p:spPr>
          <a:xfrm>
            <a:off x="5795784" y="3876460"/>
            <a:ext cx="5046388" cy="1477328"/>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ea typeface="+mn-lt"/>
                <a:cs typeface="+mn-lt"/>
              </a:rPr>
              <a:t># </a:t>
            </a:r>
            <a:r>
              <a:rPr lang="en-US" dirty="0" err="1">
                <a:ea typeface="+mn-lt"/>
                <a:cs typeface="+mn-lt"/>
              </a:rPr>
              <a:t>xbars</a:t>
            </a:r>
            <a:r>
              <a:rPr lang="en-US" dirty="0">
                <a:ea typeface="+mn-lt"/>
                <a:cs typeface="+mn-lt"/>
              </a:rPr>
              <a:t> </a:t>
            </a:r>
            <a:r>
              <a:rPr lang="en-US" i="1" dirty="0">
                <a:ea typeface="+mn-lt"/>
                <a:cs typeface="+mn-lt"/>
              </a:rPr>
              <a:t>Mean</a:t>
            </a:r>
            <a:r>
              <a:rPr lang="en-US" dirty="0">
                <a:ea typeface="+mn-lt"/>
                <a:cs typeface="+mn-lt"/>
              </a:rPr>
              <a:t>
mean(</a:t>
            </a:r>
            <a:r>
              <a:rPr lang="en-US" dirty="0" err="1">
                <a:ea typeface="+mn-lt"/>
                <a:cs typeface="+mn-lt"/>
              </a:rPr>
              <a:t>xbars</a:t>
            </a:r>
            <a:r>
              <a:rPr lang="en-US" dirty="0">
                <a:ea typeface="+mn-lt"/>
                <a:cs typeface="+mn-lt"/>
              </a:rPr>
              <a:t>)</a:t>
            </a:r>
          </a:p>
          <a:p>
            <a:endParaRPr lang="en-US" dirty="0">
              <a:cs typeface="Calibri"/>
            </a:endParaRPr>
          </a:p>
          <a:p>
            <a:r>
              <a:rPr lang="en-US" i="1" dirty="0">
                <a:ea typeface="+mn-lt"/>
                <a:cs typeface="+mn-lt"/>
              </a:rPr>
              <a:t># </a:t>
            </a:r>
            <a:r>
              <a:rPr lang="en-US" dirty="0" err="1">
                <a:ea typeface="+mn-lt"/>
                <a:cs typeface="+mn-lt"/>
              </a:rPr>
              <a:t>xbars</a:t>
            </a:r>
            <a:r>
              <a:rPr lang="en-US" dirty="0">
                <a:ea typeface="+mn-lt"/>
                <a:cs typeface="+mn-lt"/>
              </a:rPr>
              <a:t> </a:t>
            </a:r>
            <a:r>
              <a:rPr lang="en-US" i="1" dirty="0">
                <a:ea typeface="+mn-lt"/>
                <a:cs typeface="+mn-lt"/>
              </a:rPr>
              <a:t>Standard Deviation</a:t>
            </a:r>
            <a:r>
              <a:rPr lang="en-US" dirty="0">
                <a:ea typeface="+mn-lt"/>
                <a:cs typeface="+mn-lt"/>
              </a:rPr>
              <a:t>
</a:t>
            </a:r>
            <a:r>
              <a:rPr lang="en-US" dirty="0" err="1">
                <a:ea typeface="+mn-lt"/>
                <a:cs typeface="+mn-lt"/>
              </a:rPr>
              <a:t>sd</a:t>
            </a:r>
            <a:r>
              <a:rPr lang="en-US" dirty="0">
                <a:ea typeface="+mn-lt"/>
                <a:cs typeface="+mn-lt"/>
              </a:rPr>
              <a:t>(</a:t>
            </a:r>
            <a:r>
              <a:rPr lang="en-US" dirty="0" err="1">
                <a:ea typeface="+mn-lt"/>
                <a:cs typeface="+mn-lt"/>
              </a:rPr>
              <a:t>xbars</a:t>
            </a:r>
            <a:r>
              <a:rPr lang="en-US" dirty="0">
                <a:ea typeface="+mn-lt"/>
                <a:cs typeface="+mn-lt"/>
              </a:rPr>
              <a:t>)</a:t>
            </a:r>
            <a:endParaRPr lang="en-US" dirty="0"/>
          </a:p>
        </p:txBody>
      </p:sp>
      <p:sp>
        <p:nvSpPr>
          <p:cNvPr id="6" name="TextBox 5">
            <a:extLst>
              <a:ext uri="{FF2B5EF4-FFF2-40B4-BE49-F238E27FC236}">
                <a16:creationId xmlns:a16="http://schemas.microsoft.com/office/drawing/2014/main" id="{9AC817E3-7D1B-4C5B-BC6D-C7C0507313AB}"/>
              </a:ext>
            </a:extLst>
          </p:cNvPr>
          <p:cNvSpPr txBox="1"/>
          <p:nvPr/>
        </p:nvSpPr>
        <p:spPr>
          <a:xfrm>
            <a:off x="209693" y="1619107"/>
            <a:ext cx="111882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6. What is the mean and standard deviation of these 10,000 sample means?  </a:t>
            </a:r>
          </a:p>
          <a:p>
            <a:endParaRPr lang="en-US" dirty="0">
              <a:cs typeface="Calibri"/>
            </a:endParaRPr>
          </a:p>
        </p:txBody>
      </p:sp>
      <p:sp>
        <p:nvSpPr>
          <p:cNvPr id="7" name="TextBox 6">
            <a:extLst>
              <a:ext uri="{FF2B5EF4-FFF2-40B4-BE49-F238E27FC236}">
                <a16:creationId xmlns:a16="http://schemas.microsoft.com/office/drawing/2014/main" id="{3796239F-9C3E-4E36-8943-76CDA349FD5C}"/>
              </a:ext>
            </a:extLst>
          </p:cNvPr>
          <p:cNvSpPr txBox="1"/>
          <p:nvPr/>
        </p:nvSpPr>
        <p:spPr>
          <a:xfrm>
            <a:off x="5709843" y="346394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Code:</a:t>
            </a:r>
          </a:p>
        </p:txBody>
      </p:sp>
      <p:sp>
        <p:nvSpPr>
          <p:cNvPr id="3" name="TextBox 2">
            <a:extLst>
              <a:ext uri="{FF2B5EF4-FFF2-40B4-BE49-F238E27FC236}">
                <a16:creationId xmlns:a16="http://schemas.microsoft.com/office/drawing/2014/main" id="{0C3A88BC-1706-49DC-8EBB-890C4B5A50BA}"/>
              </a:ext>
            </a:extLst>
          </p:cNvPr>
          <p:cNvSpPr txBox="1"/>
          <p:nvPr/>
        </p:nvSpPr>
        <p:spPr>
          <a:xfrm>
            <a:off x="1057633" y="3612911"/>
            <a:ext cx="42328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Xbar</a:t>
            </a:r>
            <a:r>
              <a:rPr lang="en-US" dirty="0"/>
              <a:t> Mean:  </a:t>
            </a:r>
            <a:r>
              <a:rPr lang="en-US" dirty="0">
                <a:ea typeface="+mn-lt"/>
                <a:cs typeface="+mn-lt"/>
              </a:rPr>
              <a:t>2.002255</a:t>
            </a:r>
          </a:p>
          <a:p>
            <a:r>
              <a:rPr lang="en-US" dirty="0" err="1">
                <a:ea typeface="+mn-lt"/>
                <a:cs typeface="+mn-lt"/>
              </a:rPr>
              <a:t>Xbar</a:t>
            </a:r>
            <a:r>
              <a:rPr lang="en-US" dirty="0">
                <a:ea typeface="+mn-lt"/>
                <a:cs typeface="+mn-lt"/>
              </a:rPr>
              <a:t> </a:t>
            </a:r>
            <a:r>
              <a:rPr lang="en-US" dirty="0">
                <a:cs typeface="Calibri"/>
              </a:rPr>
              <a:t>Standard Deviation:  </a:t>
            </a:r>
            <a:r>
              <a:rPr lang="en-US" dirty="0">
                <a:ea typeface="+mn-lt"/>
                <a:cs typeface="+mn-lt"/>
              </a:rPr>
              <a:t>0.2847198</a:t>
            </a:r>
            <a:endParaRPr lang="en-US" dirty="0">
              <a:cs typeface="Calibri"/>
            </a:endParaRPr>
          </a:p>
        </p:txBody>
      </p:sp>
    </p:spTree>
    <p:extLst>
      <p:ext uri="{BB962C8B-B14F-4D97-AF65-F5344CB8AC3E}">
        <p14:creationId xmlns:p14="http://schemas.microsoft.com/office/powerpoint/2010/main" val="1834165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5B445-CA96-4D99-AEF5-EE7DE393C8F4}"/>
              </a:ext>
            </a:extLst>
          </p:cNvPr>
          <p:cNvSpPr>
            <a:spLocks noGrp="1"/>
          </p:cNvSpPr>
          <p:nvPr>
            <p:ph type="title"/>
          </p:nvPr>
        </p:nvSpPr>
        <p:spPr/>
        <p:txBody>
          <a:bodyPr/>
          <a:lstStyle/>
          <a:p>
            <a:r>
              <a:rPr lang="en-US" dirty="0"/>
              <a:t>T-test &amp; Hypothesis Testing</a:t>
            </a:r>
          </a:p>
        </p:txBody>
      </p:sp>
      <p:sp>
        <p:nvSpPr>
          <p:cNvPr id="3" name="Content Placeholder 2">
            <a:extLst>
              <a:ext uri="{FF2B5EF4-FFF2-40B4-BE49-F238E27FC236}">
                <a16:creationId xmlns:a16="http://schemas.microsoft.com/office/drawing/2014/main" id="{C93550EC-3436-4CE6-BAE4-671B929CE4F0}"/>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Conduct a 6 step hypothesis test to test this claim. </a:t>
            </a:r>
            <a:endParaRPr lang="en-US" dirty="0">
              <a:cs typeface="Calibri"/>
            </a:endParaRPr>
          </a:p>
          <a:p>
            <a:endParaRPr lang="en-US" dirty="0">
              <a:cs typeface="Calibri"/>
            </a:endParaRPr>
          </a:p>
        </p:txBody>
      </p:sp>
      <p:sp>
        <p:nvSpPr>
          <p:cNvPr id="4" name="TextBox 3">
            <a:extLst>
              <a:ext uri="{FF2B5EF4-FFF2-40B4-BE49-F238E27FC236}">
                <a16:creationId xmlns:a16="http://schemas.microsoft.com/office/drawing/2014/main" id="{914962AF-7AC9-4CBA-8F23-274D9C75F231}"/>
              </a:ext>
            </a:extLst>
          </p:cNvPr>
          <p:cNvSpPr txBox="1"/>
          <p:nvPr/>
        </p:nvSpPr>
        <p:spPr>
          <a:xfrm>
            <a:off x="766234" y="2311400"/>
            <a:ext cx="108077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Segoe UI"/>
              </a:rPr>
              <a:t>The following are ages of 7 randomly chosen patrons seen leaving the Beach Comber in South Mission Beach at 7pm!  We assume that the data come from a normal distribution and would like to test the claim that the mean age of the distribution of Comber patrons is different than 21.   ​</a:t>
            </a:r>
          </a:p>
          <a:p>
            <a:pPr algn="ctr"/>
            <a:r>
              <a:rPr lang="en-US" sz="1200" dirty="0">
                <a:cs typeface="Segoe UI"/>
              </a:rPr>
              <a:t>Dataset: 25, 19, 37, 29, 40, 28, 31</a:t>
            </a:r>
            <a:r>
              <a:rPr lang="en-US" dirty="0">
                <a:cs typeface="Segoe UI"/>
              </a:rPr>
              <a:t>​</a:t>
            </a:r>
          </a:p>
        </p:txBody>
      </p:sp>
      <p:grpSp>
        <p:nvGrpSpPr>
          <p:cNvPr id="8" name="Group 7">
            <a:extLst>
              <a:ext uri="{FF2B5EF4-FFF2-40B4-BE49-F238E27FC236}">
                <a16:creationId xmlns:a16="http://schemas.microsoft.com/office/drawing/2014/main" id="{C2E35B37-0788-43B6-B4CE-A622967D2D41}"/>
              </a:ext>
            </a:extLst>
          </p:cNvPr>
          <p:cNvGrpSpPr/>
          <p:nvPr/>
        </p:nvGrpSpPr>
        <p:grpSpPr>
          <a:xfrm>
            <a:off x="6440093" y="3045907"/>
            <a:ext cx="5132329" cy="1689784"/>
            <a:chOff x="5709843" y="3463949"/>
            <a:chExt cx="5132329" cy="1689784"/>
          </a:xfrm>
        </p:grpSpPr>
        <p:sp>
          <p:nvSpPr>
            <p:cNvPr id="9" name="TextBox 2">
              <a:extLst>
                <a:ext uri="{FF2B5EF4-FFF2-40B4-BE49-F238E27FC236}">
                  <a16:creationId xmlns:a16="http://schemas.microsoft.com/office/drawing/2014/main" id="{1559519D-22B9-43CA-8E02-1D8C4B56EE01}"/>
                </a:ext>
              </a:extLst>
            </p:cNvPr>
            <p:cNvSpPr txBox="1"/>
            <p:nvPr/>
          </p:nvSpPr>
          <p:spPr>
            <a:xfrm>
              <a:off x="5795784" y="3876460"/>
              <a:ext cx="5046388" cy="1277273"/>
            </a:xfrm>
            <a:prstGeom prst="rect">
              <a:avLst/>
            </a:prstGeom>
            <a:solidFill>
              <a:schemeClr val="bg1">
                <a:lumMod val="85000"/>
              </a:schemeClr>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i="1" dirty="0">
                  <a:ea typeface="+mn-lt"/>
                  <a:cs typeface="+mn-lt"/>
                </a:rPr>
                <a:t># Data</a:t>
              </a:r>
              <a:r>
                <a:rPr lang="en-US" sz="1100" dirty="0">
                  <a:ea typeface="+mn-lt"/>
                  <a:cs typeface="+mn-lt"/>
                </a:rPr>
                <a:t>
ages = c(25,19,37,29,40,28,31)
hist(ages, main="Distribution of Age", col="Blue", </a:t>
              </a:r>
              <a:r>
                <a:rPr lang="en-US" sz="1100" dirty="0" err="1">
                  <a:ea typeface="+mn-lt"/>
                  <a:cs typeface="+mn-lt"/>
                </a:rPr>
                <a:t>xlab</a:t>
              </a:r>
              <a:r>
                <a:rPr lang="en-US" sz="1100" dirty="0">
                  <a:ea typeface="+mn-lt"/>
                  <a:cs typeface="+mn-lt"/>
                </a:rPr>
                <a:t>="Age")</a:t>
              </a:r>
              <a:br>
                <a:rPr lang="en-US" sz="1100" dirty="0">
                  <a:ea typeface="+mn-lt"/>
                  <a:cs typeface="+mn-lt"/>
                </a:rPr>
              </a:br>
              <a:r>
                <a:rPr lang="en-US" sz="1100" i="1" dirty="0">
                  <a:ea typeface="+mn-lt"/>
                  <a:cs typeface="+mn-lt"/>
                </a:rPr>
                <a:t># Sample mean</a:t>
              </a:r>
              <a:r>
                <a:rPr lang="en-US" sz="1100" dirty="0">
                  <a:ea typeface="+mn-lt"/>
                  <a:cs typeface="+mn-lt"/>
                </a:rPr>
                <a:t>
mean(ages)</a:t>
              </a:r>
            </a:p>
            <a:p>
              <a:r>
                <a:rPr lang="en-US" sz="1100" i="1" dirty="0">
                  <a:ea typeface="+mn-lt"/>
                  <a:cs typeface="+mn-lt"/>
                </a:rPr>
                <a:t># Sample standard deviation</a:t>
              </a:r>
              <a:r>
                <a:rPr lang="en-US" sz="1100" dirty="0">
                  <a:ea typeface="+mn-lt"/>
                  <a:cs typeface="+mn-lt"/>
                </a:rPr>
                <a:t>
</a:t>
              </a:r>
              <a:r>
                <a:rPr lang="en-US" sz="1100" dirty="0" err="1">
                  <a:ea typeface="+mn-lt"/>
                  <a:cs typeface="+mn-lt"/>
                </a:rPr>
                <a:t>sd</a:t>
              </a:r>
              <a:r>
                <a:rPr lang="en-US" sz="1100" dirty="0">
                  <a:ea typeface="+mn-lt"/>
                  <a:cs typeface="+mn-lt"/>
                </a:rPr>
                <a:t>(ages)</a:t>
              </a:r>
              <a:endParaRPr lang="en-US" sz="1100" dirty="0"/>
            </a:p>
          </p:txBody>
        </p:sp>
        <p:sp>
          <p:nvSpPr>
            <p:cNvPr id="10" name="TextBox 3">
              <a:extLst>
                <a:ext uri="{FF2B5EF4-FFF2-40B4-BE49-F238E27FC236}">
                  <a16:creationId xmlns:a16="http://schemas.microsoft.com/office/drawing/2014/main" id="{CFB2644D-B17B-4B57-BC41-81CFEF445CB1}"/>
                </a:ext>
              </a:extLst>
            </p:cNvPr>
            <p:cNvSpPr txBox="1"/>
            <p:nvPr/>
          </p:nvSpPr>
          <p:spPr>
            <a:xfrm>
              <a:off x="5709843" y="3463949"/>
              <a:ext cx="274319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Code:</a:t>
              </a:r>
            </a:p>
          </p:txBody>
        </p:sp>
      </p:grpSp>
      <p:pic>
        <p:nvPicPr>
          <p:cNvPr id="11" name="Picture 11" descr="A screenshot of a cell phone&#10;&#10;Description automatically generated">
            <a:extLst>
              <a:ext uri="{FF2B5EF4-FFF2-40B4-BE49-F238E27FC236}">
                <a16:creationId xmlns:a16="http://schemas.microsoft.com/office/drawing/2014/main" id="{3C225F7A-E1FA-4E9E-A57F-05A16F682CC5}"/>
              </a:ext>
            </a:extLst>
          </p:cNvPr>
          <p:cNvPicPr>
            <a:picLocks noChangeAspect="1"/>
          </p:cNvPicPr>
          <p:nvPr/>
        </p:nvPicPr>
        <p:blipFill>
          <a:blip r:embed="rId2"/>
          <a:stretch>
            <a:fillRect/>
          </a:stretch>
        </p:blipFill>
        <p:spPr>
          <a:xfrm>
            <a:off x="83608" y="2930828"/>
            <a:ext cx="5568950" cy="3975554"/>
          </a:xfrm>
          <a:prstGeom prst="rect">
            <a:avLst/>
          </a:prstGeom>
        </p:spPr>
      </p:pic>
      <p:sp>
        <p:nvSpPr>
          <p:cNvPr id="5" name="TextBox 4">
            <a:extLst>
              <a:ext uri="{FF2B5EF4-FFF2-40B4-BE49-F238E27FC236}">
                <a16:creationId xmlns:a16="http://schemas.microsoft.com/office/drawing/2014/main" id="{26582BBA-04FC-4F87-8FB1-61428C202257}"/>
              </a:ext>
            </a:extLst>
          </p:cNvPr>
          <p:cNvSpPr txBox="1"/>
          <p:nvPr/>
        </p:nvSpPr>
        <p:spPr>
          <a:xfrm>
            <a:off x="6608233" y="5115983"/>
            <a:ext cx="38227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Mean: </a:t>
            </a:r>
            <a:r>
              <a:rPr lang="en-US" dirty="0">
                <a:ea typeface="+mn-lt"/>
                <a:cs typeface="+mn-lt"/>
              </a:rPr>
              <a:t>29.85714</a:t>
            </a:r>
          </a:p>
          <a:p>
            <a:r>
              <a:rPr lang="en-US" dirty="0">
                <a:cs typeface="Calibri"/>
              </a:rPr>
              <a:t>Standard Deviation: </a:t>
            </a:r>
            <a:r>
              <a:rPr lang="en-US" dirty="0">
                <a:ea typeface="+mn-lt"/>
                <a:cs typeface="+mn-lt"/>
              </a:rPr>
              <a:t>7.081162</a:t>
            </a:r>
            <a:endParaRPr lang="en-US" dirty="0">
              <a:cs typeface="Calibri"/>
            </a:endParaRPr>
          </a:p>
        </p:txBody>
      </p:sp>
    </p:spTree>
    <p:extLst>
      <p:ext uri="{BB962C8B-B14F-4D97-AF65-F5344CB8AC3E}">
        <p14:creationId xmlns:p14="http://schemas.microsoft.com/office/powerpoint/2010/main" val="145513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5B445-CA96-4D99-AEF5-EE7DE393C8F4}"/>
              </a:ext>
            </a:extLst>
          </p:cNvPr>
          <p:cNvSpPr>
            <a:spLocks noGrp="1"/>
          </p:cNvSpPr>
          <p:nvPr>
            <p:ph type="title"/>
          </p:nvPr>
        </p:nvSpPr>
        <p:spPr/>
        <p:txBody>
          <a:bodyPr/>
          <a:lstStyle/>
          <a:p>
            <a:r>
              <a:rPr lang="en-US" dirty="0"/>
              <a:t>T-test &amp; Hypothesis Testing</a:t>
            </a:r>
          </a:p>
        </p:txBody>
      </p:sp>
      <p:sp>
        <p:nvSpPr>
          <p:cNvPr id="3" name="Content Placeholder 2">
            <a:extLst>
              <a:ext uri="{FF2B5EF4-FFF2-40B4-BE49-F238E27FC236}">
                <a16:creationId xmlns:a16="http://schemas.microsoft.com/office/drawing/2014/main" id="{C93550EC-3436-4CE6-BAE4-671B929CE4F0}"/>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Step 1</a:t>
            </a:r>
            <a:endParaRPr lang="en-US" dirty="0"/>
          </a:p>
          <a:p>
            <a:pPr>
              <a:buNone/>
            </a:pPr>
            <a:r>
              <a:rPr lang="en-US" sz="1400" dirty="0">
                <a:ea typeface="+mn-lt"/>
                <a:cs typeface="+mn-lt"/>
              </a:rPr>
              <a:t>This is a one sample two sides t-test.</a:t>
            </a:r>
            <a:endParaRPr lang="en-US" sz="1400">
              <a:cs typeface="Calibri"/>
            </a:endParaRPr>
          </a:p>
          <a:p>
            <a:pPr>
              <a:buNone/>
            </a:pPr>
            <a:r>
              <a:rPr lang="en-US" sz="1400" dirty="0">
                <a:ea typeface="+mn-lt"/>
                <a:cs typeface="+mn-lt"/>
              </a:rPr>
              <a:t>h0 = 21</a:t>
            </a:r>
            <a:endParaRPr lang="en-US" sz="1400">
              <a:cs typeface="Calibri"/>
            </a:endParaRPr>
          </a:p>
          <a:p>
            <a:pPr marL="0" indent="0">
              <a:buNone/>
            </a:pPr>
            <a:r>
              <a:rPr lang="en-US" sz="1400" dirty="0">
                <a:ea typeface="+mn-lt"/>
                <a:cs typeface="+mn-lt"/>
              </a:rPr>
              <a:t>h1 != 21</a:t>
            </a:r>
            <a:endParaRPr lang="en-US" sz="1400" b="1" dirty="0">
              <a:cs typeface="Calibri" panose="020F0502020204030204"/>
            </a:endParaRPr>
          </a:p>
          <a:p>
            <a:pPr marL="0" indent="0">
              <a:buNone/>
            </a:pPr>
            <a:r>
              <a:rPr lang="en-US" dirty="0">
                <a:ea typeface="+mn-lt"/>
                <a:cs typeface="+mn-lt"/>
              </a:rPr>
              <a:t>Step 2</a:t>
            </a:r>
            <a:endParaRPr lang="en-US" dirty="0">
              <a:cs typeface="Calibri"/>
            </a:endParaRPr>
          </a:p>
          <a:p>
            <a:pPr>
              <a:buNone/>
            </a:pPr>
            <a:r>
              <a:rPr lang="en-US" sz="1400" dirty="0">
                <a:ea typeface="+mn-lt"/>
                <a:cs typeface="+mn-lt"/>
              </a:rPr>
              <a:t>df = 6</a:t>
            </a:r>
            <a:endParaRPr lang="en-US" sz="1400" dirty="0">
              <a:cs typeface="Calibri"/>
            </a:endParaRPr>
          </a:p>
          <a:p>
            <a:pPr marL="0" indent="0">
              <a:buNone/>
            </a:pPr>
            <a:r>
              <a:rPr lang="en-US" sz="1400" dirty="0">
                <a:ea typeface="+mn-lt"/>
                <a:cs typeface="+mn-lt"/>
              </a:rPr>
              <a:t>Critical value = 2.447*</a:t>
            </a:r>
            <a:endParaRPr lang="en-US" sz="1400" dirty="0"/>
          </a:p>
          <a:p>
            <a:pPr marL="0" indent="0">
              <a:buNone/>
            </a:pPr>
            <a:r>
              <a:rPr lang="en-US" sz="1400" dirty="0">
                <a:cs typeface="Calibri"/>
              </a:rPr>
              <a:t>* Found using t-table</a:t>
            </a:r>
          </a:p>
          <a:p>
            <a:pPr marL="0" indent="0">
              <a:buNone/>
            </a:pPr>
            <a:endParaRPr lang="en-US" dirty="0">
              <a:cs typeface="Calibri"/>
            </a:endParaRPr>
          </a:p>
          <a:p>
            <a:pPr marL="0" indent="0">
              <a:buNone/>
            </a:pPr>
            <a:endParaRPr lang="en-US" dirty="0">
              <a:cs typeface="Calibri"/>
            </a:endParaRPr>
          </a:p>
          <a:p>
            <a:endParaRPr lang="en-US" dirty="0">
              <a:cs typeface="Calibri"/>
            </a:endParaRPr>
          </a:p>
        </p:txBody>
      </p:sp>
      <p:pic>
        <p:nvPicPr>
          <p:cNvPr id="6" name="Picture 6" descr="A picture containing bird&#10;&#10;Description automatically generated">
            <a:extLst>
              <a:ext uri="{FF2B5EF4-FFF2-40B4-BE49-F238E27FC236}">
                <a16:creationId xmlns:a16="http://schemas.microsoft.com/office/drawing/2014/main" id="{C3311F93-46F8-426E-A7B7-5A6C1A9F5CB4}"/>
              </a:ext>
            </a:extLst>
          </p:cNvPr>
          <p:cNvPicPr>
            <a:picLocks noChangeAspect="1"/>
          </p:cNvPicPr>
          <p:nvPr/>
        </p:nvPicPr>
        <p:blipFill>
          <a:blip r:embed="rId2"/>
          <a:stretch>
            <a:fillRect/>
          </a:stretch>
        </p:blipFill>
        <p:spPr>
          <a:xfrm>
            <a:off x="5899150" y="2412244"/>
            <a:ext cx="6129866" cy="4367137"/>
          </a:xfrm>
          <a:prstGeom prst="rect">
            <a:avLst/>
          </a:prstGeom>
        </p:spPr>
      </p:pic>
      <p:grpSp>
        <p:nvGrpSpPr>
          <p:cNvPr id="15" name="Group 14">
            <a:extLst>
              <a:ext uri="{FF2B5EF4-FFF2-40B4-BE49-F238E27FC236}">
                <a16:creationId xmlns:a16="http://schemas.microsoft.com/office/drawing/2014/main" id="{63582221-E212-4B73-B67B-D4864EC3A188}"/>
              </a:ext>
            </a:extLst>
          </p:cNvPr>
          <p:cNvGrpSpPr/>
          <p:nvPr/>
        </p:nvGrpSpPr>
        <p:grpSpPr>
          <a:xfrm>
            <a:off x="767426" y="4871532"/>
            <a:ext cx="4751329" cy="1012675"/>
            <a:chOff x="5709843" y="3463949"/>
            <a:chExt cx="4751329" cy="1012675"/>
          </a:xfrm>
        </p:grpSpPr>
        <p:sp>
          <p:nvSpPr>
            <p:cNvPr id="13" name="TextBox 12">
              <a:extLst>
                <a:ext uri="{FF2B5EF4-FFF2-40B4-BE49-F238E27FC236}">
                  <a16:creationId xmlns:a16="http://schemas.microsoft.com/office/drawing/2014/main" id="{76A13FE5-958B-4B73-8570-B8941B82C16D}"/>
                </a:ext>
              </a:extLst>
            </p:cNvPr>
            <p:cNvSpPr txBox="1"/>
            <p:nvPr/>
          </p:nvSpPr>
          <p:spPr>
            <a:xfrm>
              <a:off x="5795784" y="3876460"/>
              <a:ext cx="4665388" cy="600164"/>
            </a:xfrm>
            <a:prstGeom prst="rect">
              <a:avLst/>
            </a:prstGeom>
            <a:solidFill>
              <a:schemeClr val="bg1">
                <a:lumMod val="85000"/>
              </a:schemeClr>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ea typeface="+mn-lt"/>
                  <a:cs typeface="+mn-lt"/>
                </a:rPr>
                <a:t>library</a:t>
              </a:r>
              <a:r>
                <a:rPr lang="en-US" sz="1100" dirty="0">
                  <a:ea typeface="+mn-lt"/>
                  <a:cs typeface="+mn-lt"/>
                </a:rPr>
                <a:t>(</a:t>
              </a:r>
              <a:r>
                <a:rPr lang="en-US" sz="1100" dirty="0" err="1">
                  <a:ea typeface="+mn-lt"/>
                  <a:cs typeface="+mn-lt"/>
                </a:rPr>
                <a:t>fastGraph</a:t>
              </a:r>
              <a:r>
                <a:rPr lang="en-US" sz="1100" dirty="0">
                  <a:ea typeface="+mn-lt"/>
                  <a:cs typeface="+mn-lt"/>
                </a:rPr>
                <a:t>)
</a:t>
              </a:r>
              <a:r>
                <a:rPr lang="en-US" sz="1100" dirty="0" err="1">
                  <a:ea typeface="+mn-lt"/>
                  <a:cs typeface="+mn-lt"/>
                </a:rPr>
                <a:t>shadeDist</a:t>
              </a:r>
              <a:r>
                <a:rPr lang="en-US" sz="1100" dirty="0">
                  <a:ea typeface="+mn-lt"/>
                  <a:cs typeface="+mn-lt"/>
                </a:rPr>
                <a:t>( c(- 2.447, 2.447), "dt", 6, main = "T Distribution Critical Value" )</a:t>
              </a:r>
              <a:endParaRPr lang="en-US" dirty="0">
                <a:ea typeface="+mn-lt"/>
                <a:cs typeface="+mn-lt"/>
              </a:endParaRPr>
            </a:p>
          </p:txBody>
        </p:sp>
        <p:sp>
          <p:nvSpPr>
            <p:cNvPr id="14" name="TextBox 13">
              <a:extLst>
                <a:ext uri="{FF2B5EF4-FFF2-40B4-BE49-F238E27FC236}">
                  <a16:creationId xmlns:a16="http://schemas.microsoft.com/office/drawing/2014/main" id="{CB023B99-03EC-4658-8B6C-4294FB49211A}"/>
                </a:ext>
              </a:extLst>
            </p:cNvPr>
            <p:cNvSpPr txBox="1"/>
            <p:nvPr/>
          </p:nvSpPr>
          <p:spPr>
            <a:xfrm>
              <a:off x="5709843" y="3463949"/>
              <a:ext cx="274319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Code:</a:t>
              </a:r>
            </a:p>
          </p:txBody>
        </p:sp>
      </p:grpSp>
    </p:spTree>
    <p:extLst>
      <p:ext uri="{BB962C8B-B14F-4D97-AF65-F5344CB8AC3E}">
        <p14:creationId xmlns:p14="http://schemas.microsoft.com/office/powerpoint/2010/main" val="5061037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2U</vt:lpstr>
      <vt:lpstr>DDS For Live Session </vt:lpstr>
      <vt:lpstr>Data Science Profile</vt:lpstr>
      <vt:lpstr>CLT</vt:lpstr>
      <vt:lpstr>CLT</vt:lpstr>
      <vt:lpstr>CLT</vt:lpstr>
      <vt:lpstr>CLT</vt:lpstr>
      <vt:lpstr>CLT</vt:lpstr>
      <vt:lpstr>T-test &amp; Hypothesis Testing</vt:lpstr>
      <vt:lpstr>T-test &amp; Hypothesis Testing</vt:lpstr>
      <vt:lpstr>T-test &amp; Hypothesis Testing</vt:lpstr>
      <vt:lpstr>T-test &amp; Hypothesis Testing</vt:lpstr>
      <vt:lpstr>Takeaways</vt:lpstr>
      <vt:lpstr>Questions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395</cp:revision>
  <dcterms:created xsi:type="dcterms:W3CDTF">2020-08-17T22:44:08Z</dcterms:created>
  <dcterms:modified xsi:type="dcterms:W3CDTF">2020-08-18T21:15:06Z</dcterms:modified>
</cp:coreProperties>
</file>