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4" r:id="rId6"/>
    <p:sldId id="265" r:id="rId7"/>
    <p:sldId id="266" r:id="rId8"/>
    <p:sldId id="269" r:id="rId9"/>
    <p:sldId id="270" r:id="rId10"/>
    <p:sldId id="267" r:id="rId11"/>
    <p:sldId id="268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 autoAdjust="0"/>
  </p:normalViewPr>
  <p:slideViewPr>
    <p:cSldViewPr snapToGrid="0">
      <p:cViewPr varScale="1">
        <p:scale>
          <a:sx n="75" d="100"/>
          <a:sy n="75" d="100"/>
        </p:scale>
        <p:origin x="72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\Desktop\SIB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\Desktop\SIB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171478565179357E-2"/>
          <c:y val="5.0694444444444445E-2"/>
          <c:w val="0.86938407699037623"/>
          <c:h val="0.81554060950714491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6">
                    <a:tint val="96000"/>
                    <a:lumMod val="100000"/>
                  </a:schemeClr>
                </a:gs>
                <a:gs pos="78000">
                  <a:schemeClr val="accent6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Hoja1!$B$2:$B$5</c:f>
              <c:strCache>
                <c:ptCount val="4"/>
                <c:pt idx="0">
                  <c:v>Libros</c:v>
                </c:pt>
                <c:pt idx="1">
                  <c:v>Lectores</c:v>
                </c:pt>
                <c:pt idx="2">
                  <c:v>Autores</c:v>
                </c:pt>
                <c:pt idx="3">
                  <c:v>Generos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204</c:v>
                </c:pt>
                <c:pt idx="1">
                  <c:v>50</c:v>
                </c:pt>
                <c:pt idx="2">
                  <c:v>160</c:v>
                </c:pt>
                <c:pt idx="3">
                  <c:v>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E1-4465-A88B-7DD8C53FE43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84647656"/>
        <c:axId val="581715680"/>
      </c:barChart>
      <c:catAx>
        <c:axId val="584647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715680"/>
        <c:crosses val="autoZero"/>
        <c:auto val="1"/>
        <c:lblAlgn val="ctr"/>
        <c:lblOffset val="100"/>
        <c:noMultiLvlLbl val="0"/>
      </c:catAx>
      <c:valAx>
        <c:axId val="58171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647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339326334208221"/>
          <c:y val="2.4189632545931757E-2"/>
          <c:w val="0.87660673665791777"/>
          <c:h val="0.8445220909886264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Hoja1!$B$8:$B$10</c:f>
              <c:strCache>
                <c:ptCount val="3"/>
                <c:pt idx="0">
                  <c:v>READ</c:v>
                </c:pt>
                <c:pt idx="1">
                  <c:v>WROTE</c:v>
                </c:pt>
                <c:pt idx="2">
                  <c:v>IS</c:v>
                </c:pt>
              </c:strCache>
            </c:strRef>
          </c:cat>
          <c:val>
            <c:numRef>
              <c:f>Hoja1!$C$8:$C$10</c:f>
              <c:numCache>
                <c:formatCode>General</c:formatCode>
                <c:ptCount val="3"/>
                <c:pt idx="0">
                  <c:v>965</c:v>
                </c:pt>
                <c:pt idx="1">
                  <c:v>204</c:v>
                </c:pt>
                <c:pt idx="2">
                  <c:v>1082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93-4AC0-919B-FEBC5865427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8606248"/>
        <c:axId val="178602968"/>
      </c:barChart>
      <c:catAx>
        <c:axId val="178606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602968"/>
        <c:crosses val="autoZero"/>
        <c:auto val="1"/>
        <c:lblAlgn val="ctr"/>
        <c:lblOffset val="100"/>
        <c:noMultiLvlLbl val="0"/>
      </c:catAx>
      <c:valAx>
        <c:axId val="178602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606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0.svg"/><Relationship Id="rId5" Type="http://schemas.openxmlformats.org/officeDocument/2006/relationships/image" Target="../media/image13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237B2F-C7B5-42FE-AB65-192E344FD9D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C031A36-8D52-4F3C-96CB-BC385A91EE38}">
      <dgm:prSet/>
      <dgm:spPr/>
      <dgm:t>
        <a:bodyPr/>
        <a:lstStyle/>
        <a:p>
          <a:r>
            <a:rPr lang="es-ES" b="1" u="none" dirty="0"/>
            <a:t>Filtrado basado en el usuario</a:t>
          </a:r>
          <a:endParaRPr lang="en-US" u="none" dirty="0"/>
        </a:p>
      </dgm:t>
    </dgm:pt>
    <dgm:pt modelId="{DF61F48A-5D56-4E10-866B-6DDA4BC84ADA}" type="parTrans" cxnId="{F45F79FB-5DB1-4DB1-A135-CC70F7B49C3C}">
      <dgm:prSet/>
      <dgm:spPr/>
      <dgm:t>
        <a:bodyPr/>
        <a:lstStyle/>
        <a:p>
          <a:endParaRPr lang="en-US"/>
        </a:p>
      </dgm:t>
    </dgm:pt>
    <dgm:pt modelId="{74F24E54-4BDF-4FA4-94A3-F68C1C66162B}" type="sibTrans" cxnId="{F45F79FB-5DB1-4DB1-A135-CC70F7B49C3C}">
      <dgm:prSet/>
      <dgm:spPr/>
      <dgm:t>
        <a:bodyPr/>
        <a:lstStyle/>
        <a:p>
          <a:endParaRPr lang="en-US"/>
        </a:p>
      </dgm:t>
    </dgm:pt>
    <dgm:pt modelId="{B1F6E828-D674-4A8A-B050-81B22AE790A1}">
      <dgm:prSet/>
      <dgm:spPr/>
      <dgm:t>
        <a:bodyPr/>
        <a:lstStyle/>
        <a:p>
          <a:r>
            <a:rPr lang="es-ES"/>
            <a:t>Filtrado basado en el objeto</a:t>
          </a:r>
          <a:endParaRPr lang="en-US"/>
        </a:p>
      </dgm:t>
    </dgm:pt>
    <dgm:pt modelId="{D2E39C6B-3157-4364-93C3-2C7EAC467462}" type="parTrans" cxnId="{D1000F24-7885-4B4A-89E3-02B62DAC3DFA}">
      <dgm:prSet/>
      <dgm:spPr/>
      <dgm:t>
        <a:bodyPr/>
        <a:lstStyle/>
        <a:p>
          <a:endParaRPr lang="en-US"/>
        </a:p>
      </dgm:t>
    </dgm:pt>
    <dgm:pt modelId="{B2706743-B034-47B2-A97B-27531AF962FA}" type="sibTrans" cxnId="{D1000F24-7885-4B4A-89E3-02B62DAC3DFA}">
      <dgm:prSet/>
      <dgm:spPr/>
      <dgm:t>
        <a:bodyPr/>
        <a:lstStyle/>
        <a:p>
          <a:endParaRPr lang="en-US"/>
        </a:p>
      </dgm:t>
    </dgm:pt>
    <dgm:pt modelId="{DD873DCD-E516-4CA2-ACFB-09D10DF07FA9}" type="pres">
      <dgm:prSet presAssocID="{B0237B2F-C7B5-42FE-AB65-192E344FD9D1}" presName="linear" presStyleCnt="0">
        <dgm:presLayoutVars>
          <dgm:animLvl val="lvl"/>
          <dgm:resizeHandles val="exact"/>
        </dgm:presLayoutVars>
      </dgm:prSet>
      <dgm:spPr/>
    </dgm:pt>
    <dgm:pt modelId="{262FA984-AE81-4C13-94E1-B35396F28443}" type="pres">
      <dgm:prSet presAssocID="{9C031A36-8D52-4F3C-96CB-BC385A91EE3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B22C343-D7C4-49AB-98F2-094771141D08}" type="pres">
      <dgm:prSet presAssocID="{74F24E54-4BDF-4FA4-94A3-F68C1C66162B}" presName="spacer" presStyleCnt="0"/>
      <dgm:spPr/>
    </dgm:pt>
    <dgm:pt modelId="{8F72DE60-C49A-492C-9736-9DAB1501AB94}" type="pres">
      <dgm:prSet presAssocID="{B1F6E828-D674-4A8A-B050-81B22AE790A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1000F24-7885-4B4A-89E3-02B62DAC3DFA}" srcId="{B0237B2F-C7B5-42FE-AB65-192E344FD9D1}" destId="{B1F6E828-D674-4A8A-B050-81B22AE790A1}" srcOrd="1" destOrd="0" parTransId="{D2E39C6B-3157-4364-93C3-2C7EAC467462}" sibTransId="{B2706743-B034-47B2-A97B-27531AF962FA}"/>
    <dgm:cxn modelId="{091F7143-ECBD-4CB3-B5F9-7D145B66D12E}" type="presOf" srcId="{B1F6E828-D674-4A8A-B050-81B22AE790A1}" destId="{8F72DE60-C49A-492C-9736-9DAB1501AB94}" srcOrd="0" destOrd="0" presId="urn:microsoft.com/office/officeart/2005/8/layout/vList2"/>
    <dgm:cxn modelId="{16F411A9-396C-4C2D-9EC9-64F7CB0AB495}" type="presOf" srcId="{9C031A36-8D52-4F3C-96CB-BC385A91EE38}" destId="{262FA984-AE81-4C13-94E1-B35396F28443}" srcOrd="0" destOrd="0" presId="urn:microsoft.com/office/officeart/2005/8/layout/vList2"/>
    <dgm:cxn modelId="{47595DD7-044E-469F-A4D3-B1CAD4FAF3BE}" type="presOf" srcId="{B0237B2F-C7B5-42FE-AB65-192E344FD9D1}" destId="{DD873DCD-E516-4CA2-ACFB-09D10DF07FA9}" srcOrd="0" destOrd="0" presId="urn:microsoft.com/office/officeart/2005/8/layout/vList2"/>
    <dgm:cxn modelId="{F45F79FB-5DB1-4DB1-A135-CC70F7B49C3C}" srcId="{B0237B2F-C7B5-42FE-AB65-192E344FD9D1}" destId="{9C031A36-8D52-4F3C-96CB-BC385A91EE38}" srcOrd="0" destOrd="0" parTransId="{DF61F48A-5D56-4E10-866B-6DDA4BC84ADA}" sibTransId="{74F24E54-4BDF-4FA4-94A3-F68C1C66162B}"/>
    <dgm:cxn modelId="{2CA191B3-7B95-47E6-A2B3-CF83126F1080}" type="presParOf" srcId="{DD873DCD-E516-4CA2-ACFB-09D10DF07FA9}" destId="{262FA984-AE81-4C13-94E1-B35396F28443}" srcOrd="0" destOrd="0" presId="urn:microsoft.com/office/officeart/2005/8/layout/vList2"/>
    <dgm:cxn modelId="{70159364-7820-48E0-ADA0-0B8CE8A995F1}" type="presParOf" srcId="{DD873DCD-E516-4CA2-ACFB-09D10DF07FA9}" destId="{7B22C343-D7C4-49AB-98F2-094771141D08}" srcOrd="1" destOrd="0" presId="urn:microsoft.com/office/officeart/2005/8/layout/vList2"/>
    <dgm:cxn modelId="{94FD7A84-D87F-4C78-8268-3A6F05FFE3CC}" type="presParOf" srcId="{DD873DCD-E516-4CA2-ACFB-09D10DF07FA9}" destId="{8F72DE60-C49A-492C-9736-9DAB1501AB9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7E5029-1795-4532-8F31-52828A868C5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187D037-CC85-48C7-A01C-3673595F5227}">
      <dgm:prSet/>
      <dgm:spPr/>
      <dgm:t>
        <a:bodyPr/>
        <a:lstStyle/>
        <a:p>
          <a:r>
            <a:rPr lang="es-ES"/>
            <a:t>Elabora un perfil del usuario</a:t>
          </a:r>
          <a:endParaRPr lang="en-US"/>
        </a:p>
      </dgm:t>
    </dgm:pt>
    <dgm:pt modelId="{5E0ABFA8-56E7-4D0E-A56C-8115C1A58FD4}" type="parTrans" cxnId="{3BBF8EBF-2622-4DFD-B52C-9336452903BF}">
      <dgm:prSet/>
      <dgm:spPr/>
      <dgm:t>
        <a:bodyPr/>
        <a:lstStyle/>
        <a:p>
          <a:endParaRPr lang="en-US"/>
        </a:p>
      </dgm:t>
    </dgm:pt>
    <dgm:pt modelId="{BA5B7891-DC95-40F0-93A2-FE699B9BE6E6}" type="sibTrans" cxnId="{3BBF8EBF-2622-4DFD-B52C-9336452903BF}">
      <dgm:prSet/>
      <dgm:spPr/>
      <dgm:t>
        <a:bodyPr/>
        <a:lstStyle/>
        <a:p>
          <a:endParaRPr lang="en-US"/>
        </a:p>
      </dgm:t>
    </dgm:pt>
    <dgm:pt modelId="{152E255D-7AAB-4282-84F4-698E51216F6D}">
      <dgm:prSet/>
      <dgm:spPr/>
      <dgm:t>
        <a:bodyPr/>
        <a:lstStyle/>
        <a:p>
          <a:r>
            <a:rPr lang="es-ES"/>
            <a:t>Encuentra usuarios similares</a:t>
          </a:r>
          <a:endParaRPr lang="en-US"/>
        </a:p>
      </dgm:t>
    </dgm:pt>
    <dgm:pt modelId="{1991DD51-550B-4DBF-B65B-AD4B301E5FDC}" type="parTrans" cxnId="{77B6BE30-0C81-4245-875D-38A87A9E2605}">
      <dgm:prSet/>
      <dgm:spPr/>
      <dgm:t>
        <a:bodyPr/>
        <a:lstStyle/>
        <a:p>
          <a:endParaRPr lang="en-US"/>
        </a:p>
      </dgm:t>
    </dgm:pt>
    <dgm:pt modelId="{5E788073-15BD-4AA9-9F4F-5510D5D5F39C}" type="sibTrans" cxnId="{77B6BE30-0C81-4245-875D-38A87A9E2605}">
      <dgm:prSet/>
      <dgm:spPr/>
      <dgm:t>
        <a:bodyPr/>
        <a:lstStyle/>
        <a:p>
          <a:endParaRPr lang="en-US"/>
        </a:p>
      </dgm:t>
    </dgm:pt>
    <dgm:pt modelId="{8F9EC974-1007-441B-90F1-85D0C1BFD029}">
      <dgm:prSet/>
      <dgm:spPr/>
      <dgm:t>
        <a:bodyPr/>
        <a:lstStyle/>
        <a:p>
          <a:r>
            <a:rPr lang="es-ES"/>
            <a:t>Compara ambos usuarios para recomendar </a:t>
          </a:r>
          <a:endParaRPr lang="en-US"/>
        </a:p>
      </dgm:t>
    </dgm:pt>
    <dgm:pt modelId="{C4D1E424-2DDE-4D64-B11A-FBAF7E1DD615}" type="parTrans" cxnId="{4790D6FB-ED41-4B04-BE29-4E183F063CDD}">
      <dgm:prSet/>
      <dgm:spPr/>
      <dgm:t>
        <a:bodyPr/>
        <a:lstStyle/>
        <a:p>
          <a:endParaRPr lang="en-US"/>
        </a:p>
      </dgm:t>
    </dgm:pt>
    <dgm:pt modelId="{722AE954-79B8-42C4-9FFF-AEF9437D8798}" type="sibTrans" cxnId="{4790D6FB-ED41-4B04-BE29-4E183F063CDD}">
      <dgm:prSet/>
      <dgm:spPr/>
      <dgm:t>
        <a:bodyPr/>
        <a:lstStyle/>
        <a:p>
          <a:endParaRPr lang="en-US"/>
        </a:p>
      </dgm:t>
    </dgm:pt>
    <dgm:pt modelId="{FBA74B88-82FE-4245-868E-0494A5AF2F44}" type="pres">
      <dgm:prSet presAssocID="{1D7E5029-1795-4532-8F31-52828A868C56}" presName="root" presStyleCnt="0">
        <dgm:presLayoutVars>
          <dgm:dir/>
          <dgm:resizeHandles val="exact"/>
        </dgm:presLayoutVars>
      </dgm:prSet>
      <dgm:spPr/>
    </dgm:pt>
    <dgm:pt modelId="{498919FF-075B-42DD-8877-F259A2A26F70}" type="pres">
      <dgm:prSet presAssocID="{7187D037-CC85-48C7-A01C-3673595F5227}" presName="compNode" presStyleCnt="0"/>
      <dgm:spPr/>
    </dgm:pt>
    <dgm:pt modelId="{0AF30230-7F2D-484E-8020-69CA92678253}" type="pres">
      <dgm:prSet presAssocID="{7187D037-CC85-48C7-A01C-3673595F5227}" presName="bgRect" presStyleLbl="bgShp" presStyleIdx="0" presStyleCnt="3"/>
      <dgm:spPr/>
    </dgm:pt>
    <dgm:pt modelId="{B5D56F39-0D85-484D-8A15-AFF7B273552F}" type="pres">
      <dgm:prSet presAssocID="{7187D037-CC85-48C7-A01C-3673595F522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F97FA4F-A4FD-47B8-8C14-A4AEA24BCB12}" type="pres">
      <dgm:prSet presAssocID="{7187D037-CC85-48C7-A01C-3673595F5227}" presName="spaceRect" presStyleCnt="0"/>
      <dgm:spPr/>
    </dgm:pt>
    <dgm:pt modelId="{43881A24-8EE8-4B56-BB32-E7D72481D9A3}" type="pres">
      <dgm:prSet presAssocID="{7187D037-CC85-48C7-A01C-3673595F5227}" presName="parTx" presStyleLbl="revTx" presStyleIdx="0" presStyleCnt="3">
        <dgm:presLayoutVars>
          <dgm:chMax val="0"/>
          <dgm:chPref val="0"/>
        </dgm:presLayoutVars>
      </dgm:prSet>
      <dgm:spPr/>
    </dgm:pt>
    <dgm:pt modelId="{4140840C-205C-4FEF-BED3-A8C182D58F84}" type="pres">
      <dgm:prSet presAssocID="{BA5B7891-DC95-40F0-93A2-FE699B9BE6E6}" presName="sibTrans" presStyleCnt="0"/>
      <dgm:spPr/>
    </dgm:pt>
    <dgm:pt modelId="{02A4ABB4-0158-4821-9272-0D248DE6941A}" type="pres">
      <dgm:prSet presAssocID="{152E255D-7AAB-4282-84F4-698E51216F6D}" presName="compNode" presStyleCnt="0"/>
      <dgm:spPr/>
    </dgm:pt>
    <dgm:pt modelId="{080C9387-BF96-47A3-9724-97B4BFA08E6B}" type="pres">
      <dgm:prSet presAssocID="{152E255D-7AAB-4282-84F4-698E51216F6D}" presName="bgRect" presStyleLbl="bgShp" presStyleIdx="1" presStyleCnt="3"/>
      <dgm:spPr/>
    </dgm:pt>
    <dgm:pt modelId="{2FDD07E5-279B-48EC-B4A1-5D16E63FC38B}" type="pres">
      <dgm:prSet presAssocID="{152E255D-7AAB-4282-84F4-698E51216F6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3156157-DB9D-43E2-A542-461FAE8302B4}" type="pres">
      <dgm:prSet presAssocID="{152E255D-7AAB-4282-84F4-698E51216F6D}" presName="spaceRect" presStyleCnt="0"/>
      <dgm:spPr/>
    </dgm:pt>
    <dgm:pt modelId="{F2C47FCF-40BB-4CA6-9189-10AB5D173F99}" type="pres">
      <dgm:prSet presAssocID="{152E255D-7AAB-4282-84F4-698E51216F6D}" presName="parTx" presStyleLbl="revTx" presStyleIdx="1" presStyleCnt="3">
        <dgm:presLayoutVars>
          <dgm:chMax val="0"/>
          <dgm:chPref val="0"/>
        </dgm:presLayoutVars>
      </dgm:prSet>
      <dgm:spPr/>
    </dgm:pt>
    <dgm:pt modelId="{C57675C0-4EC8-4D03-8151-D21A5437B9AE}" type="pres">
      <dgm:prSet presAssocID="{5E788073-15BD-4AA9-9F4F-5510D5D5F39C}" presName="sibTrans" presStyleCnt="0"/>
      <dgm:spPr/>
    </dgm:pt>
    <dgm:pt modelId="{146CD911-A926-4779-88A9-5B01B81277CF}" type="pres">
      <dgm:prSet presAssocID="{8F9EC974-1007-441B-90F1-85D0C1BFD029}" presName="compNode" presStyleCnt="0"/>
      <dgm:spPr/>
    </dgm:pt>
    <dgm:pt modelId="{17D9E710-96CC-462A-8A7E-C06C2E57C9EB}" type="pres">
      <dgm:prSet presAssocID="{8F9EC974-1007-441B-90F1-85D0C1BFD029}" presName="bgRect" presStyleLbl="bgShp" presStyleIdx="2" presStyleCnt="3"/>
      <dgm:spPr/>
    </dgm:pt>
    <dgm:pt modelId="{6EDE725B-D5B9-4951-A2C4-2B8B2C41E811}" type="pres">
      <dgm:prSet presAssocID="{8F9EC974-1007-441B-90F1-85D0C1BFD02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578BBCA7-5D9A-4313-9580-C2E79AF27401}" type="pres">
      <dgm:prSet presAssocID="{8F9EC974-1007-441B-90F1-85D0C1BFD029}" presName="spaceRect" presStyleCnt="0"/>
      <dgm:spPr/>
    </dgm:pt>
    <dgm:pt modelId="{17D38BA6-77C2-4790-A2EC-45EF981FA023}" type="pres">
      <dgm:prSet presAssocID="{8F9EC974-1007-441B-90F1-85D0C1BFD02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7B6BE30-0C81-4245-875D-38A87A9E2605}" srcId="{1D7E5029-1795-4532-8F31-52828A868C56}" destId="{152E255D-7AAB-4282-84F4-698E51216F6D}" srcOrd="1" destOrd="0" parTransId="{1991DD51-550B-4DBF-B65B-AD4B301E5FDC}" sibTransId="{5E788073-15BD-4AA9-9F4F-5510D5D5F39C}"/>
    <dgm:cxn modelId="{5462AD63-A391-4486-90FC-AAB5579A47CD}" type="presOf" srcId="{152E255D-7AAB-4282-84F4-698E51216F6D}" destId="{F2C47FCF-40BB-4CA6-9189-10AB5D173F99}" srcOrd="0" destOrd="0" presId="urn:microsoft.com/office/officeart/2018/2/layout/IconVerticalSolidList"/>
    <dgm:cxn modelId="{09210A86-150A-4202-A313-396D90A22FB3}" type="presOf" srcId="{8F9EC974-1007-441B-90F1-85D0C1BFD029}" destId="{17D38BA6-77C2-4790-A2EC-45EF981FA023}" srcOrd="0" destOrd="0" presId="urn:microsoft.com/office/officeart/2018/2/layout/IconVerticalSolidList"/>
    <dgm:cxn modelId="{554F92BB-8AAF-40C3-8871-7B6BB65DDC1E}" type="presOf" srcId="{1D7E5029-1795-4532-8F31-52828A868C56}" destId="{FBA74B88-82FE-4245-868E-0494A5AF2F44}" srcOrd="0" destOrd="0" presId="urn:microsoft.com/office/officeart/2018/2/layout/IconVerticalSolidList"/>
    <dgm:cxn modelId="{3BBF8EBF-2622-4DFD-B52C-9336452903BF}" srcId="{1D7E5029-1795-4532-8F31-52828A868C56}" destId="{7187D037-CC85-48C7-A01C-3673595F5227}" srcOrd="0" destOrd="0" parTransId="{5E0ABFA8-56E7-4D0E-A56C-8115C1A58FD4}" sibTransId="{BA5B7891-DC95-40F0-93A2-FE699B9BE6E6}"/>
    <dgm:cxn modelId="{39CF8AC6-7EFA-4C36-A9A9-5E4D41254789}" type="presOf" srcId="{7187D037-CC85-48C7-A01C-3673595F5227}" destId="{43881A24-8EE8-4B56-BB32-E7D72481D9A3}" srcOrd="0" destOrd="0" presId="urn:microsoft.com/office/officeart/2018/2/layout/IconVerticalSolidList"/>
    <dgm:cxn modelId="{4790D6FB-ED41-4B04-BE29-4E183F063CDD}" srcId="{1D7E5029-1795-4532-8F31-52828A868C56}" destId="{8F9EC974-1007-441B-90F1-85D0C1BFD029}" srcOrd="2" destOrd="0" parTransId="{C4D1E424-2DDE-4D64-B11A-FBAF7E1DD615}" sibTransId="{722AE954-79B8-42C4-9FFF-AEF9437D8798}"/>
    <dgm:cxn modelId="{5052C838-5623-45CC-ACC2-1D77B241E2FE}" type="presParOf" srcId="{FBA74B88-82FE-4245-868E-0494A5AF2F44}" destId="{498919FF-075B-42DD-8877-F259A2A26F70}" srcOrd="0" destOrd="0" presId="urn:microsoft.com/office/officeart/2018/2/layout/IconVerticalSolidList"/>
    <dgm:cxn modelId="{639D66DA-1672-4574-8723-46D1F6DD0CEC}" type="presParOf" srcId="{498919FF-075B-42DD-8877-F259A2A26F70}" destId="{0AF30230-7F2D-484E-8020-69CA92678253}" srcOrd="0" destOrd="0" presId="urn:microsoft.com/office/officeart/2018/2/layout/IconVerticalSolidList"/>
    <dgm:cxn modelId="{858F9667-033A-4126-960E-564B31CD953C}" type="presParOf" srcId="{498919FF-075B-42DD-8877-F259A2A26F70}" destId="{B5D56F39-0D85-484D-8A15-AFF7B273552F}" srcOrd="1" destOrd="0" presId="urn:microsoft.com/office/officeart/2018/2/layout/IconVerticalSolidList"/>
    <dgm:cxn modelId="{BD77879D-2591-4586-80B4-5412EAB10BFF}" type="presParOf" srcId="{498919FF-075B-42DD-8877-F259A2A26F70}" destId="{2F97FA4F-A4FD-47B8-8C14-A4AEA24BCB12}" srcOrd="2" destOrd="0" presId="urn:microsoft.com/office/officeart/2018/2/layout/IconVerticalSolidList"/>
    <dgm:cxn modelId="{97A30332-F4F4-41DB-8B7E-0E8714351986}" type="presParOf" srcId="{498919FF-075B-42DD-8877-F259A2A26F70}" destId="{43881A24-8EE8-4B56-BB32-E7D72481D9A3}" srcOrd="3" destOrd="0" presId="urn:microsoft.com/office/officeart/2018/2/layout/IconVerticalSolidList"/>
    <dgm:cxn modelId="{60DD168F-65FB-4397-8B5E-98BF01CC101D}" type="presParOf" srcId="{FBA74B88-82FE-4245-868E-0494A5AF2F44}" destId="{4140840C-205C-4FEF-BED3-A8C182D58F84}" srcOrd="1" destOrd="0" presId="urn:microsoft.com/office/officeart/2018/2/layout/IconVerticalSolidList"/>
    <dgm:cxn modelId="{63585E6A-FF3D-46E7-94C9-463687E0FCDA}" type="presParOf" srcId="{FBA74B88-82FE-4245-868E-0494A5AF2F44}" destId="{02A4ABB4-0158-4821-9272-0D248DE6941A}" srcOrd="2" destOrd="0" presId="urn:microsoft.com/office/officeart/2018/2/layout/IconVerticalSolidList"/>
    <dgm:cxn modelId="{0A5F472C-1A1C-40F6-AF05-F65949F30870}" type="presParOf" srcId="{02A4ABB4-0158-4821-9272-0D248DE6941A}" destId="{080C9387-BF96-47A3-9724-97B4BFA08E6B}" srcOrd="0" destOrd="0" presId="urn:microsoft.com/office/officeart/2018/2/layout/IconVerticalSolidList"/>
    <dgm:cxn modelId="{304646D2-61B7-4533-A199-8E3FE7B222A4}" type="presParOf" srcId="{02A4ABB4-0158-4821-9272-0D248DE6941A}" destId="{2FDD07E5-279B-48EC-B4A1-5D16E63FC38B}" srcOrd="1" destOrd="0" presId="urn:microsoft.com/office/officeart/2018/2/layout/IconVerticalSolidList"/>
    <dgm:cxn modelId="{F15EE859-7233-447D-B2E1-73C148F04A3D}" type="presParOf" srcId="{02A4ABB4-0158-4821-9272-0D248DE6941A}" destId="{E3156157-DB9D-43E2-A542-461FAE8302B4}" srcOrd="2" destOrd="0" presId="urn:microsoft.com/office/officeart/2018/2/layout/IconVerticalSolidList"/>
    <dgm:cxn modelId="{9A1A9748-44C5-4775-A024-0B1BD24D1B3B}" type="presParOf" srcId="{02A4ABB4-0158-4821-9272-0D248DE6941A}" destId="{F2C47FCF-40BB-4CA6-9189-10AB5D173F99}" srcOrd="3" destOrd="0" presId="urn:microsoft.com/office/officeart/2018/2/layout/IconVerticalSolidList"/>
    <dgm:cxn modelId="{96A8CDD2-8507-4309-B0F5-EEF20B407DF2}" type="presParOf" srcId="{FBA74B88-82FE-4245-868E-0494A5AF2F44}" destId="{C57675C0-4EC8-4D03-8151-D21A5437B9AE}" srcOrd="3" destOrd="0" presId="urn:microsoft.com/office/officeart/2018/2/layout/IconVerticalSolidList"/>
    <dgm:cxn modelId="{39D195CF-AEF3-4A09-A71A-1DF0976AE135}" type="presParOf" srcId="{FBA74B88-82FE-4245-868E-0494A5AF2F44}" destId="{146CD911-A926-4779-88A9-5B01B81277CF}" srcOrd="4" destOrd="0" presId="urn:microsoft.com/office/officeart/2018/2/layout/IconVerticalSolidList"/>
    <dgm:cxn modelId="{F6EFDB33-622C-450A-BD89-10B2EBC9DA35}" type="presParOf" srcId="{146CD911-A926-4779-88A9-5B01B81277CF}" destId="{17D9E710-96CC-462A-8A7E-C06C2E57C9EB}" srcOrd="0" destOrd="0" presId="urn:microsoft.com/office/officeart/2018/2/layout/IconVerticalSolidList"/>
    <dgm:cxn modelId="{7E362EB1-A7C6-4BB2-905D-602A9B5B18DF}" type="presParOf" srcId="{146CD911-A926-4779-88A9-5B01B81277CF}" destId="{6EDE725B-D5B9-4951-A2C4-2B8B2C41E811}" srcOrd="1" destOrd="0" presId="urn:microsoft.com/office/officeart/2018/2/layout/IconVerticalSolidList"/>
    <dgm:cxn modelId="{D33B5634-95D3-44FF-964B-D2A370934BEA}" type="presParOf" srcId="{146CD911-A926-4779-88A9-5B01B81277CF}" destId="{578BBCA7-5D9A-4313-9580-C2E79AF27401}" srcOrd="2" destOrd="0" presId="urn:microsoft.com/office/officeart/2018/2/layout/IconVerticalSolidList"/>
    <dgm:cxn modelId="{AD7BC176-883B-4D30-8EBB-5877EB61E85E}" type="presParOf" srcId="{146CD911-A926-4779-88A9-5B01B81277CF}" destId="{17D38BA6-77C2-4790-A2EC-45EF981FA0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FA984-AE81-4C13-94E1-B35396F28443}">
      <dsp:nvSpPr>
        <dsp:cNvPr id="0" name=""/>
        <dsp:cNvSpPr/>
      </dsp:nvSpPr>
      <dsp:spPr>
        <a:xfrm>
          <a:off x="0" y="8594"/>
          <a:ext cx="6692813" cy="23165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000" b="1" u="none" kern="1200" dirty="0"/>
            <a:t>Filtrado basado en el usuario</a:t>
          </a:r>
          <a:endParaRPr lang="en-US" sz="6000" u="none" kern="1200" dirty="0"/>
        </a:p>
      </dsp:txBody>
      <dsp:txXfrm>
        <a:off x="113087" y="121681"/>
        <a:ext cx="6466639" cy="2090425"/>
      </dsp:txXfrm>
    </dsp:sp>
    <dsp:sp modelId="{8F72DE60-C49A-492C-9736-9DAB1501AB94}">
      <dsp:nvSpPr>
        <dsp:cNvPr id="0" name=""/>
        <dsp:cNvSpPr/>
      </dsp:nvSpPr>
      <dsp:spPr>
        <a:xfrm>
          <a:off x="0" y="2497994"/>
          <a:ext cx="6692813" cy="2316599"/>
        </a:xfrm>
        <a:prstGeom prst="roundRect">
          <a:avLst/>
        </a:prstGeom>
        <a:gradFill rotWithShape="0">
          <a:gsLst>
            <a:gs pos="0">
              <a:schemeClr val="accent2">
                <a:hueOff val="-2712450"/>
                <a:satOff val="-1656"/>
                <a:lumOff val="6471"/>
                <a:alphaOff val="0"/>
                <a:tint val="96000"/>
                <a:lumMod val="100000"/>
              </a:schemeClr>
            </a:gs>
            <a:gs pos="78000">
              <a:schemeClr val="accent2">
                <a:hueOff val="-2712450"/>
                <a:satOff val="-1656"/>
                <a:lumOff val="647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000" kern="1200"/>
            <a:t>Filtrado basado en el objeto</a:t>
          </a:r>
          <a:endParaRPr lang="en-US" sz="6000" kern="1200"/>
        </a:p>
      </dsp:txBody>
      <dsp:txXfrm>
        <a:off x="113087" y="2611081"/>
        <a:ext cx="6466639" cy="20904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F30230-7F2D-484E-8020-69CA92678253}">
      <dsp:nvSpPr>
        <dsp:cNvPr id="0" name=""/>
        <dsp:cNvSpPr/>
      </dsp:nvSpPr>
      <dsp:spPr>
        <a:xfrm>
          <a:off x="0" y="588"/>
          <a:ext cx="6692813" cy="13777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D56F39-0D85-484D-8A15-AFF7B273552F}">
      <dsp:nvSpPr>
        <dsp:cNvPr id="0" name=""/>
        <dsp:cNvSpPr/>
      </dsp:nvSpPr>
      <dsp:spPr>
        <a:xfrm>
          <a:off x="416759" y="310575"/>
          <a:ext cx="757744" cy="7577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81A24-8EE8-4B56-BB32-E7D72481D9A3}">
      <dsp:nvSpPr>
        <dsp:cNvPr id="0" name=""/>
        <dsp:cNvSpPr/>
      </dsp:nvSpPr>
      <dsp:spPr>
        <a:xfrm>
          <a:off x="1591264" y="588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Elabora un perfil del usuario</a:t>
          </a:r>
          <a:endParaRPr lang="en-US" sz="2500" kern="1200"/>
        </a:p>
      </dsp:txBody>
      <dsp:txXfrm>
        <a:off x="1591264" y="588"/>
        <a:ext cx="5101549" cy="1377717"/>
      </dsp:txXfrm>
    </dsp:sp>
    <dsp:sp modelId="{080C9387-BF96-47A3-9724-97B4BFA08E6B}">
      <dsp:nvSpPr>
        <dsp:cNvPr id="0" name=""/>
        <dsp:cNvSpPr/>
      </dsp:nvSpPr>
      <dsp:spPr>
        <a:xfrm>
          <a:off x="0" y="1722736"/>
          <a:ext cx="6692813" cy="13777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DD07E5-279B-48EC-B4A1-5D16E63FC38B}">
      <dsp:nvSpPr>
        <dsp:cNvPr id="0" name=""/>
        <dsp:cNvSpPr/>
      </dsp:nvSpPr>
      <dsp:spPr>
        <a:xfrm>
          <a:off x="416759" y="2032722"/>
          <a:ext cx="757744" cy="7577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47FCF-40BB-4CA6-9189-10AB5D173F99}">
      <dsp:nvSpPr>
        <dsp:cNvPr id="0" name=""/>
        <dsp:cNvSpPr/>
      </dsp:nvSpPr>
      <dsp:spPr>
        <a:xfrm>
          <a:off x="1591264" y="1722736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Encuentra usuarios similares</a:t>
          </a:r>
          <a:endParaRPr lang="en-US" sz="2500" kern="1200"/>
        </a:p>
      </dsp:txBody>
      <dsp:txXfrm>
        <a:off x="1591264" y="1722736"/>
        <a:ext cx="5101549" cy="1377717"/>
      </dsp:txXfrm>
    </dsp:sp>
    <dsp:sp modelId="{17D9E710-96CC-462A-8A7E-C06C2E57C9EB}">
      <dsp:nvSpPr>
        <dsp:cNvPr id="0" name=""/>
        <dsp:cNvSpPr/>
      </dsp:nvSpPr>
      <dsp:spPr>
        <a:xfrm>
          <a:off x="0" y="3444883"/>
          <a:ext cx="6692813" cy="13777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DE725B-D5B9-4951-A2C4-2B8B2C41E811}">
      <dsp:nvSpPr>
        <dsp:cNvPr id="0" name=""/>
        <dsp:cNvSpPr/>
      </dsp:nvSpPr>
      <dsp:spPr>
        <a:xfrm>
          <a:off x="416759" y="3754869"/>
          <a:ext cx="757744" cy="7577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38BA6-77C2-4790-A2EC-45EF981FA023}">
      <dsp:nvSpPr>
        <dsp:cNvPr id="0" name=""/>
        <dsp:cNvSpPr/>
      </dsp:nvSpPr>
      <dsp:spPr>
        <a:xfrm>
          <a:off x="1591264" y="3444883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Compara ambos usuarios para recomendar </a:t>
          </a:r>
          <a:endParaRPr lang="en-US" sz="2500" kern="1200"/>
        </a:p>
      </dsp:txBody>
      <dsp:txXfrm>
        <a:off x="1591264" y="3444883"/>
        <a:ext cx="5101549" cy="1377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9ADA02-48DA-4B77-885E-C36135A5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Recomendador de Libros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1E7428-CA9A-4924-87B2-12A875517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6386" y="3962088"/>
            <a:ext cx="6203795" cy="1186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David Gonzalez Garcia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52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651EE-1ACE-4913-8B03-98E49A120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chemeClr val="tx1">
                    <a:lumMod val="85000"/>
                    <a:lumOff val="15000"/>
                  </a:schemeClr>
                </a:solidFill>
              </a:rPr>
              <a:t>Detección de comunidad</a:t>
            </a:r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Marcador de contenido 2">
            <a:extLst>
              <a:ext uri="{FF2B5EF4-FFF2-40B4-BE49-F238E27FC236}">
                <a16:creationId xmlns:a16="http://schemas.microsoft.com/office/drawing/2014/main" id="{6F8C1F41-8929-4C2A-A79A-C709E3A54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Búsqueda de los vecinos más parecidos</a:t>
            </a:r>
          </a:p>
          <a:p>
            <a:endParaRPr lang="es-ES">
              <a:solidFill>
                <a:srgbClr val="FFFFFF"/>
              </a:solidFill>
            </a:endParaRPr>
          </a:p>
          <a:p>
            <a:r>
              <a:rPr lang="es-ES">
                <a:solidFill>
                  <a:srgbClr val="FFFFFF"/>
                </a:solidFill>
              </a:rPr>
              <a:t>Permite limitar el numero de comparaciones</a:t>
            </a:r>
          </a:p>
          <a:p>
            <a:endParaRPr lang="es-ES">
              <a:solidFill>
                <a:srgbClr val="FFFFFF"/>
              </a:solidFill>
            </a:endParaRPr>
          </a:p>
          <a:p>
            <a:r>
              <a:rPr lang="es-ES">
                <a:solidFill>
                  <a:srgbClr val="FFFFFF"/>
                </a:solidFill>
              </a:rPr>
              <a:t>Obtenemos un coeficiente de relación entre el usuario a predecir y el resto de vecinos</a:t>
            </a:r>
          </a:p>
          <a:p>
            <a:endParaRPr lang="es-ES">
              <a:solidFill>
                <a:srgbClr val="FFFFFF"/>
              </a:solidFill>
            </a:endParaRPr>
          </a:p>
          <a:p>
            <a:r>
              <a:rPr lang="es-ES">
                <a:solidFill>
                  <a:srgbClr val="FFFFFF"/>
                </a:solidFill>
              </a:rPr>
              <a:t>Podemos usar ese coeficiente para influir en el peso de la nota de cada usuario</a:t>
            </a:r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452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7CBDE42-B83C-4219-8647-B477639C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4800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1750C27-2E9D-4841-A6AE-785A04A8D5C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0112" y="1398275"/>
            <a:ext cx="8096808" cy="3299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97604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F4A7B-1DD6-4B8E-8123-73DF150BD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Recomendación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0A6FB8-367E-4E1F-929A-EB29EDFD0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s-ES" dirty="0"/>
              <a:t>Algoritmo </a:t>
            </a:r>
            <a:r>
              <a:rPr lang="es-ES" dirty="0" err="1"/>
              <a:t>Slope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: calcula la diferencia promedio entre la valoración de dos elementos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n-GB" dirty="0"/>
              <a:t>Media </a:t>
            </a:r>
            <a:r>
              <a:rPr lang="en-GB" dirty="0" err="1"/>
              <a:t>diferencia</a:t>
            </a:r>
            <a:r>
              <a:rPr lang="en-GB" dirty="0"/>
              <a:t> 12= [(5-2) + (3-4)] / 2 = 0,5</a:t>
            </a:r>
          </a:p>
          <a:p>
            <a:r>
              <a:rPr lang="en-GB" dirty="0"/>
              <a:t>Media </a:t>
            </a:r>
            <a:r>
              <a:rPr lang="en-GB" dirty="0" err="1"/>
              <a:t>diferencia</a:t>
            </a:r>
            <a:r>
              <a:rPr lang="en-GB" dirty="0"/>
              <a:t> 13 = (5-2)/1 = 3</a:t>
            </a:r>
          </a:p>
          <a:p>
            <a:r>
              <a:rPr lang="en-GB" dirty="0" err="1"/>
              <a:t>Puntuación</a:t>
            </a:r>
            <a:r>
              <a:rPr lang="en-GB" dirty="0"/>
              <a:t> de C1 = [(2+0,5)*2 + (5+3)*1 ] / 3 = 4,33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BE3324C-0E8D-4B0B-9FCC-43FADA835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53" b="12164"/>
          <a:stretch/>
        </p:blipFill>
        <p:spPr>
          <a:xfrm>
            <a:off x="931212" y="2781454"/>
            <a:ext cx="4416644" cy="146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07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44E7D-492D-402D-BAF1-93B2FBBD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938468" cy="5431762"/>
          </a:xfrm>
        </p:spPr>
        <p:txBody>
          <a:bodyPr anchor="ctr">
            <a:normAutofit/>
          </a:bodyPr>
          <a:lstStyle/>
          <a:p>
            <a:r>
              <a:rPr lang="es-ES" dirty="0"/>
              <a:t>Problema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F13037-FA7F-4389-96A2-6A5DEC61C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889" y="609602"/>
            <a:ext cx="5424112" cy="3208334"/>
          </a:xfrm>
        </p:spPr>
        <p:txBody>
          <a:bodyPr>
            <a:normAutofit/>
          </a:bodyPr>
          <a:lstStyle/>
          <a:p>
            <a:r>
              <a:rPr lang="es-ES" dirty="0"/>
              <a:t>No tiene en cuenta la información de los usuarios, únicamente sus notas</a:t>
            </a:r>
          </a:p>
          <a:p>
            <a:endParaRPr lang="es-ES" dirty="0"/>
          </a:p>
          <a:p>
            <a:r>
              <a:rPr lang="es-ES" dirty="0"/>
              <a:t>Se debe combinar con un algoritmo que encuentre los candidatos más parecidos</a:t>
            </a:r>
          </a:p>
          <a:p>
            <a:endParaRPr lang="es-ES" dirty="0"/>
          </a:p>
          <a:p>
            <a:r>
              <a:rPr lang="es-ES" dirty="0"/>
              <a:t>En nuestro caso, también aplicamos el CR calculado anteriormente para darle más peso a los usuario más parecidos.</a:t>
            </a:r>
          </a:p>
          <a:p>
            <a:endParaRPr lang="es-ES" dirty="0"/>
          </a:p>
          <a:p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439115B-5551-44C1-89BF-1F38F592D8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53" b="12164"/>
          <a:stretch/>
        </p:blipFill>
        <p:spPr>
          <a:xfrm>
            <a:off x="3846889" y="4150518"/>
            <a:ext cx="4977866" cy="165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80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3819EF-E497-4EFD-B99A-9560EA5E0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40" y="2943322"/>
            <a:ext cx="4203045" cy="1375608"/>
          </a:xfrm>
        </p:spPr>
        <p:txBody>
          <a:bodyPr anchor="ctr"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Análisis SWOT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118D78B7-8B1F-442B-872E-FB218C34A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121" y="-6"/>
            <a:ext cx="8771879" cy="6858006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87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3CE96-25F0-409A-9EE4-B4A6ECC78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4A327D-D893-479C-880D-262680D36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Creación de una base de datos de nodos</a:t>
            </a:r>
          </a:p>
          <a:p>
            <a:endParaRPr lang="es-ES" dirty="0"/>
          </a:p>
          <a:p>
            <a:r>
              <a:rPr lang="es-ES" dirty="0"/>
              <a:t>Creación de una aplicación web capaz de interactuar con la base de datos</a:t>
            </a:r>
          </a:p>
          <a:p>
            <a:endParaRPr lang="es-ES" dirty="0"/>
          </a:p>
          <a:p>
            <a:r>
              <a:rPr lang="es-ES" dirty="0"/>
              <a:t>Creación de un sistema de recomendación apoyado en la base de datos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8155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613855-EB46-4D4E-9944-288BF7316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Estructura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88FB26AA-4F05-49D9-A575-781E7BD9C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4569" y="5435600"/>
            <a:ext cx="6171127" cy="550398"/>
          </a:xfr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41477C6-75B7-454C-81F2-112111790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646" y="409060"/>
            <a:ext cx="5897621" cy="4838338"/>
          </a:xfrm>
          <a:prstGeom prst="rect">
            <a:avLst/>
          </a:prstGeom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27" name="Gráfico 26">
            <a:extLst>
              <a:ext uri="{FF2B5EF4-FFF2-40B4-BE49-F238E27FC236}">
                <a16:creationId xmlns:a16="http://schemas.microsoft.com/office/drawing/2014/main" id="{BEF16B5E-AF2C-47D8-86DD-6072169E2A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1212411"/>
              </p:ext>
            </p:extLst>
          </p:nvPr>
        </p:nvGraphicFramePr>
        <p:xfrm>
          <a:off x="304799" y="2692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95525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58A113-E11C-4061-9333-E07356BAE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Navegación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498678-8A2E-4E5F-B348-EA0F59504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Lector – (READ) -&gt; Libro</a:t>
            </a:r>
          </a:p>
          <a:p>
            <a:r>
              <a:rPr lang="es-ES" dirty="0">
                <a:solidFill>
                  <a:schemeClr val="bg1"/>
                </a:solidFill>
              </a:rPr>
              <a:t>Escritor – (WROTE) -&gt; Libro</a:t>
            </a:r>
          </a:p>
          <a:p>
            <a:r>
              <a:rPr lang="es-ES" dirty="0">
                <a:solidFill>
                  <a:schemeClr val="bg1"/>
                </a:solidFill>
              </a:rPr>
              <a:t>Libro – (IS) – Genero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9020B3A0-4087-4D52-BCAA-1E23C48CC7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762056"/>
              </p:ext>
            </p:extLst>
          </p:nvPr>
        </p:nvGraphicFramePr>
        <p:xfrm>
          <a:off x="6096000" y="972608"/>
          <a:ext cx="5422245" cy="5226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244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Marcador de contenido 4" descr="Imagen que contiene collar&#10;&#10;Descripción generada automáticamente">
            <a:extLst>
              <a:ext uri="{FF2B5EF4-FFF2-40B4-BE49-F238E27FC236}">
                <a16:creationId xmlns:a16="http://schemas.microsoft.com/office/drawing/2014/main" id="{AB446BDA-0FD8-40FD-BC64-67DA7D6795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4" t="2716" r="6820" b="3830"/>
          <a:stretch/>
        </p:blipFill>
        <p:spPr>
          <a:xfrm>
            <a:off x="5242017" y="652216"/>
            <a:ext cx="6962412" cy="5789093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7F363A-F92A-4939-A8AA-CBB67C007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2208258"/>
            <a:ext cx="6308937" cy="2441478"/>
          </a:xfrm>
        </p:spPr>
        <p:txBody>
          <a:bodyPr anchor="ctr">
            <a:normAutofit/>
          </a:bodyPr>
          <a:lstStyle/>
          <a:p>
            <a:r>
              <a:rPr lang="es-ES" sz="6600" dirty="0">
                <a:solidFill>
                  <a:schemeClr val="bg1"/>
                </a:solidFill>
              </a:rPr>
              <a:t>Ejemplo</a:t>
            </a:r>
            <a:endParaRPr lang="en-GB" sz="66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9320BC8-C7C9-4E5C-9CBC-9848D4245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37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AA01D7-843E-4316-8922-D7C474422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Sitio Web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3EF750-293F-451A-B630-A86FE449F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Permite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interactuar</a:t>
            </a:r>
            <a:r>
              <a:rPr lang="en-US" dirty="0">
                <a:solidFill>
                  <a:schemeClr val="bg1"/>
                </a:solidFill>
              </a:rPr>
              <a:t> con la base de </a:t>
            </a:r>
            <a:r>
              <a:rPr lang="en-US" dirty="0" err="1">
                <a:solidFill>
                  <a:schemeClr val="bg1"/>
                </a:solidFill>
              </a:rPr>
              <a:t>datos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Crear</a:t>
            </a:r>
            <a:r>
              <a:rPr lang="en-US" dirty="0">
                <a:solidFill>
                  <a:schemeClr val="bg1"/>
                </a:solidFill>
              </a:rPr>
              <a:t> y </a:t>
            </a:r>
            <a:r>
              <a:rPr lang="en-US" dirty="0" err="1">
                <a:solidFill>
                  <a:schemeClr val="bg1"/>
                </a:solidFill>
              </a:rPr>
              <a:t>eliminar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nodos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Crear</a:t>
            </a:r>
            <a:r>
              <a:rPr lang="en-US" dirty="0">
                <a:solidFill>
                  <a:schemeClr val="bg1"/>
                </a:solidFill>
              </a:rPr>
              <a:t> y </a:t>
            </a:r>
            <a:r>
              <a:rPr lang="en-US" dirty="0" err="1">
                <a:solidFill>
                  <a:schemeClr val="bg1"/>
                </a:solidFill>
              </a:rPr>
              <a:t>eliminar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relaciones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No </a:t>
            </a:r>
            <a:r>
              <a:rPr lang="en-US" dirty="0" err="1">
                <a:solidFill>
                  <a:schemeClr val="bg1"/>
                </a:solidFill>
              </a:rPr>
              <a:t>permite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nodos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relaciones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duplicadas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Ejecuta</a:t>
            </a:r>
            <a:r>
              <a:rPr lang="en-US" dirty="0">
                <a:solidFill>
                  <a:schemeClr val="bg1"/>
                </a:solidFill>
              </a:rPr>
              <a:t> el </a:t>
            </a:r>
            <a:r>
              <a:rPr lang="en-US" dirty="0" err="1">
                <a:solidFill>
                  <a:schemeClr val="bg1"/>
                </a:solidFill>
              </a:rPr>
              <a:t>algoritmo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recomendación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349B31E8-ED1F-4C16-A4C0-AAA7D54D8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027569"/>
            <a:ext cx="5143500" cy="2790347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89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06A239F-0DD3-4F96-87A0-9C6F7A4A8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s-ES" sz="3700" dirty="0">
                <a:solidFill>
                  <a:schemeClr val="accent1">
                    <a:lumMod val="75000"/>
                  </a:schemeClr>
                </a:solidFill>
              </a:rPr>
              <a:t>Filtrado colaborativo</a:t>
            </a:r>
            <a:endParaRPr lang="en-GB" sz="3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374F169-E3A2-43B4-8750-0849D09EA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746163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9780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9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11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3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FEBBC49-895D-4187-B820-73E0B1F08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s-ES" sz="4400">
                <a:solidFill>
                  <a:schemeClr val="accent1">
                    <a:lumMod val="75000"/>
                  </a:schemeClr>
                </a:solidFill>
              </a:rPr>
              <a:t>Filtrado basado en el usuario</a:t>
            </a:r>
            <a:endParaRPr lang="en-GB" sz="4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5676013-B8D3-4F88-B925-E26C5357C2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6601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3235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A8EFD-AE1F-4A87-AEBF-42CA5966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0B53C3-39E2-4E11-8AF3-FEF20D471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Tamaño: necesita una base de datos lo suficientemente grande para poder devolver resultados fiables.</a:t>
            </a:r>
          </a:p>
          <a:p>
            <a:endParaRPr lang="es-ES" dirty="0"/>
          </a:p>
          <a:p>
            <a:r>
              <a:rPr lang="es-ES" dirty="0"/>
              <a:t>Escalabilidad: Los algoritmos utilizados son muy pesados, por lo que si hay que comparar un gran numero de datos el tiempo de ejecución puede incrementarse considerablemente.</a:t>
            </a:r>
          </a:p>
          <a:p>
            <a:endParaRPr lang="es-ES" dirty="0"/>
          </a:p>
          <a:p>
            <a:r>
              <a:rPr lang="es-ES" dirty="0"/>
              <a:t>Grey </a:t>
            </a:r>
            <a:r>
              <a:rPr lang="es-ES" dirty="0" err="1"/>
              <a:t>sheep</a:t>
            </a:r>
            <a:r>
              <a:rPr lang="es-ES" dirty="0"/>
              <a:t>: Usuarios que no tienen un perfil definido, es muy difícil proporcionarles una recomendación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40914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336</Words>
  <Application>Microsoft Office PowerPoint</Application>
  <PresentationFormat>Panorámica</PresentationFormat>
  <Paragraphs>57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Faceta</vt:lpstr>
      <vt:lpstr>Recomendador de Libros</vt:lpstr>
      <vt:lpstr>Objetivos</vt:lpstr>
      <vt:lpstr>Estructura</vt:lpstr>
      <vt:lpstr>Navegación</vt:lpstr>
      <vt:lpstr>Ejemplo</vt:lpstr>
      <vt:lpstr>Sitio Web</vt:lpstr>
      <vt:lpstr>Filtrado colaborativo</vt:lpstr>
      <vt:lpstr>Filtrado basado en el usuario</vt:lpstr>
      <vt:lpstr>Problemas</vt:lpstr>
      <vt:lpstr>Detección de comunidad</vt:lpstr>
      <vt:lpstr>Presentación de PowerPoint</vt:lpstr>
      <vt:lpstr>Recomendación</vt:lpstr>
      <vt:lpstr>Problema</vt:lpstr>
      <vt:lpstr>Análisis SWOT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Recomendador de Libros</dc:title>
  <dc:creator>david gonzalez garcia</dc:creator>
  <cp:lastModifiedBy>david gonzalez garcia</cp:lastModifiedBy>
  <cp:revision>1</cp:revision>
  <dcterms:created xsi:type="dcterms:W3CDTF">2019-12-18T11:20:28Z</dcterms:created>
  <dcterms:modified xsi:type="dcterms:W3CDTF">2019-12-18T15:18:03Z</dcterms:modified>
</cp:coreProperties>
</file>