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Anton"/>
      <p:regular r:id="rId18"/>
    </p:embeddedFont>
    <p:embeddedFont>
      <p:font typeface="Helvetica Neue"/>
      <p:regular r:id="rId19"/>
      <p:bold r:id="rId20"/>
      <p:italic r:id="rId21"/>
      <p:boldItalic r:id="rId22"/>
    </p:embeddedFont>
    <p:embeddedFont>
      <p:font typeface="Helvetica Neue Light"/>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bold.fntdata"/><Relationship Id="rId22" Type="http://schemas.openxmlformats.org/officeDocument/2006/relationships/font" Target="fonts/HelveticaNeue-boldItalic.fntdata"/><Relationship Id="rId21" Type="http://schemas.openxmlformats.org/officeDocument/2006/relationships/font" Target="fonts/HelveticaNeue-italic.fntdata"/><Relationship Id="rId24" Type="http://schemas.openxmlformats.org/officeDocument/2006/relationships/font" Target="fonts/HelveticaNeueLight-bold.fntdata"/><Relationship Id="rId23" Type="http://schemas.openxmlformats.org/officeDocument/2006/relationships/font" Target="fonts/HelveticaNeueLight-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Light-boldItalic.fntdata"/><Relationship Id="rId25" Type="http://schemas.openxmlformats.org/officeDocument/2006/relationships/font" Target="fonts/HelveticaNeue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HelveticaNeue-regular.fntdata"/><Relationship Id="rId18" Type="http://schemas.openxmlformats.org/officeDocument/2006/relationships/font" Target="fonts/Anto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1f1f5dda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1f1f5dda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31f1f5dd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31f1f5dd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34b281563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34b281563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32fd51400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32fd51400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64fe6a7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64fe6a7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314516ea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314516ea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34b281563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34b281563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34b281563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34b281563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2fd51400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2fd51400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31f1f5dda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31f1f5dda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1f1f5dda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1f1f5dda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1.jpg"/><Relationship Id="rId6"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10.jpg"/><Relationship Id="rId5" Type="http://schemas.openxmlformats.org/officeDocument/2006/relationships/image" Target="../media/image8.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s"/>
              <a:t>Análisis de Ingresos de Tributos Municipales – Impuesto Predial 2023</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lang="es"/>
              <a:t>Este proyecto analiza la información de ingresos recaudados por la Municipalidad Distrital de Parcona durante el año 2023, específicamente del Impuesto Predial. La motivación es identificar patrones y posibles áreas de mejora en la recaudación, para apoyar la toma de decisiones en la gestión municipal. La audiencia principal son ejecutivos y analistas que buscan optimizar estrategias de recaudación.</a:t>
            </a:r>
            <a:endParaRPr/>
          </a:p>
        </p:txBody>
      </p:sp>
      <p:sp>
        <p:nvSpPr>
          <p:cNvPr id="56" name="Google Shape;56;p13"/>
          <p:cNvSpPr txBox="1"/>
          <p:nvPr/>
        </p:nvSpPr>
        <p:spPr>
          <a:xfrm>
            <a:off x="2439150" y="3912275"/>
            <a:ext cx="4734900" cy="79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rPr>
              <a:t>Autor: David Daniel Gozar Neira</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nvSpPr>
        <p:spPr>
          <a:xfrm>
            <a:off x="39425" y="320450"/>
            <a:ext cx="4990500" cy="24744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lt2"/>
              </a:buClr>
              <a:buSzPts val="1100"/>
              <a:buChar char="●"/>
            </a:pPr>
            <a:r>
              <a:rPr b="1" lang="es" sz="1100">
                <a:solidFill>
                  <a:schemeClr val="dk1"/>
                </a:solidFill>
              </a:rPr>
              <a:t>¿Cuál es la incidencia de los descuentos en la reducción del total de la deuda y cómo se relacionan con otros componentes del tributo?</a:t>
            </a:r>
            <a:endParaRPr b="1" sz="1100">
              <a:solidFill>
                <a:schemeClr val="dk1"/>
              </a:solidFill>
            </a:endParaRPr>
          </a:p>
          <a:p>
            <a:pPr indent="-285750" lvl="0" marL="457200" rtl="0" algn="l">
              <a:lnSpc>
                <a:spcPct val="115000"/>
              </a:lnSpc>
              <a:spcBef>
                <a:spcPts val="0"/>
              </a:spcBef>
              <a:spcAft>
                <a:spcPts val="0"/>
              </a:spcAft>
              <a:buClr>
                <a:schemeClr val="lt2"/>
              </a:buClr>
              <a:buSzPts val="900"/>
              <a:buChar char="●"/>
            </a:pPr>
            <a:r>
              <a:rPr lang="es" sz="900">
                <a:solidFill>
                  <a:schemeClr val="dk1"/>
                </a:solidFill>
              </a:rPr>
              <a:t>Los descuentos aplicados han reducido principalmente los montos de </a:t>
            </a:r>
            <a:r>
              <a:rPr b="1" lang="es" sz="900">
                <a:solidFill>
                  <a:schemeClr val="dk1"/>
                </a:solidFill>
              </a:rPr>
              <a:t>intereses y reajustes</a:t>
            </a:r>
            <a:r>
              <a:rPr lang="es" sz="900">
                <a:solidFill>
                  <a:schemeClr val="dk1"/>
                </a:solidFill>
              </a:rPr>
              <a:t>, mientras que el </a:t>
            </a:r>
            <a:r>
              <a:rPr b="1" lang="es" sz="900">
                <a:solidFill>
                  <a:schemeClr val="dk1"/>
                </a:solidFill>
              </a:rPr>
              <a:t>insoluto</a:t>
            </a:r>
            <a:r>
              <a:rPr lang="es" sz="900">
                <a:solidFill>
                  <a:schemeClr val="dk1"/>
                </a:solidFill>
              </a:rPr>
              <a:t> se ha mantenido prácticamente sin cambios. Se observa que los contribuyentes con mayores deudas han recibido los descuentos más altos, logrando disminuir significativamente su carga tributaria. En contraste, quienes no accedieron a descuentos presentan deudas totales más elevadas y una mayor acumulación de recargos. En general, los descuentos han sido efectivos en aliviar la deuda para casos críticos, pero su aplicación ha sido limitada para la mayoría de los contribuyentes.</a:t>
            </a:r>
            <a:endParaRPr sz="900">
              <a:solidFill>
                <a:schemeClr val="dk1"/>
              </a:solidFill>
            </a:endParaRPr>
          </a:p>
          <a:p>
            <a:pPr indent="0" lvl="0" marL="0" rtl="0" algn="l">
              <a:lnSpc>
                <a:spcPct val="115000"/>
              </a:lnSpc>
              <a:spcBef>
                <a:spcPts val="1200"/>
              </a:spcBef>
              <a:spcAft>
                <a:spcPts val="1200"/>
              </a:spcAft>
              <a:buNone/>
            </a:pPr>
            <a:r>
              <a:t/>
            </a:r>
            <a:endParaRPr sz="1800">
              <a:solidFill>
                <a:schemeClr val="dk2"/>
              </a:solidFill>
            </a:endParaRPr>
          </a:p>
        </p:txBody>
      </p:sp>
      <p:pic>
        <p:nvPicPr>
          <p:cNvPr id="129" name="Google Shape;129;p22"/>
          <p:cNvPicPr preferRelativeResize="0"/>
          <p:nvPr/>
        </p:nvPicPr>
        <p:blipFill>
          <a:blip r:embed="rId3">
            <a:alphaModFix/>
          </a:blip>
          <a:stretch>
            <a:fillRect/>
          </a:stretch>
        </p:blipFill>
        <p:spPr>
          <a:xfrm>
            <a:off x="202525" y="2240325"/>
            <a:ext cx="4369483" cy="2734450"/>
          </a:xfrm>
          <a:prstGeom prst="rect">
            <a:avLst/>
          </a:prstGeom>
          <a:noFill/>
          <a:ln>
            <a:noFill/>
          </a:ln>
        </p:spPr>
      </p:pic>
      <p:pic>
        <p:nvPicPr>
          <p:cNvPr id="130" name="Google Shape;130;p22"/>
          <p:cNvPicPr preferRelativeResize="0"/>
          <p:nvPr/>
        </p:nvPicPr>
        <p:blipFill>
          <a:blip r:embed="rId4">
            <a:alphaModFix/>
          </a:blip>
          <a:stretch>
            <a:fillRect/>
          </a:stretch>
        </p:blipFill>
        <p:spPr>
          <a:xfrm>
            <a:off x="4885137" y="2256650"/>
            <a:ext cx="4157325" cy="2701800"/>
          </a:xfrm>
          <a:prstGeom prst="rect">
            <a:avLst/>
          </a:prstGeom>
          <a:noFill/>
          <a:ln>
            <a:noFill/>
          </a:ln>
        </p:spPr>
      </p:pic>
      <p:pic>
        <p:nvPicPr>
          <p:cNvPr id="131" name="Google Shape;131;p22"/>
          <p:cNvPicPr preferRelativeResize="0"/>
          <p:nvPr/>
        </p:nvPicPr>
        <p:blipFill>
          <a:blip r:embed="rId5">
            <a:alphaModFix/>
          </a:blip>
          <a:stretch>
            <a:fillRect/>
          </a:stretch>
        </p:blipFill>
        <p:spPr>
          <a:xfrm>
            <a:off x="4936000" y="0"/>
            <a:ext cx="4055599" cy="2104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3"/>
          <p:cNvSpPr txBox="1"/>
          <p:nvPr/>
        </p:nvSpPr>
        <p:spPr>
          <a:xfrm>
            <a:off x="1507375" y="924750"/>
            <a:ext cx="6221400" cy="24012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s" sz="6000">
                <a:solidFill>
                  <a:schemeClr val="dk1"/>
                </a:solidFill>
              </a:rPr>
              <a:t>INSIGHTS &amp;</a:t>
            </a:r>
            <a:endParaRPr sz="6000">
              <a:solidFill>
                <a:schemeClr val="dk1"/>
              </a:solidFill>
            </a:endParaRPr>
          </a:p>
          <a:p>
            <a:pPr indent="0" lvl="0" marL="0" rtl="0" algn="ctr">
              <a:lnSpc>
                <a:spcPct val="80000"/>
              </a:lnSpc>
              <a:spcBef>
                <a:spcPts val="0"/>
              </a:spcBef>
              <a:spcAft>
                <a:spcPts val="0"/>
              </a:spcAft>
              <a:buNone/>
            </a:pPr>
            <a:r>
              <a:rPr b="1" lang="es" sz="6000">
                <a:solidFill>
                  <a:schemeClr val="dk1"/>
                </a:solidFill>
              </a:rPr>
              <a:t>RECOMENDACIONES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376450" y="843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Insights y Conclusiones</a:t>
            </a:r>
            <a:endParaRPr/>
          </a:p>
        </p:txBody>
      </p:sp>
      <p:sp>
        <p:nvSpPr>
          <p:cNvPr id="142" name="Google Shape;142;p24"/>
          <p:cNvSpPr txBox="1"/>
          <p:nvPr>
            <p:ph idx="1" type="body"/>
          </p:nvPr>
        </p:nvSpPr>
        <p:spPr>
          <a:xfrm>
            <a:off x="311700" y="6570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1400"/>
              </a:spcBef>
              <a:spcAft>
                <a:spcPts val="0"/>
              </a:spcAft>
              <a:buClr>
                <a:schemeClr val="dk1"/>
              </a:buClr>
              <a:buSzPct val="29987"/>
              <a:buFont typeface="Arial"/>
              <a:buNone/>
            </a:pPr>
            <a:r>
              <a:rPr b="1" lang="es" sz="3668">
                <a:solidFill>
                  <a:schemeClr val="dk1"/>
                </a:solidFill>
              </a:rPr>
              <a:t>📌 INSIGHTS &amp; RECOMENDACIONES</a:t>
            </a:r>
            <a:endParaRPr b="1" sz="3668">
              <a:solidFill>
                <a:schemeClr val="dk1"/>
              </a:solidFill>
            </a:endParaRPr>
          </a:p>
          <a:p>
            <a:pPr indent="0" lvl="0" marL="0" rtl="0" algn="l">
              <a:spcBef>
                <a:spcPts val="1200"/>
              </a:spcBef>
              <a:spcAft>
                <a:spcPts val="0"/>
              </a:spcAft>
              <a:buClr>
                <a:schemeClr val="dk1"/>
              </a:buClr>
              <a:buSzPct val="31716"/>
              <a:buFont typeface="Arial"/>
              <a:buNone/>
            </a:pPr>
            <a:r>
              <a:rPr lang="es" sz="3468">
                <a:solidFill>
                  <a:schemeClr val="dk1"/>
                </a:solidFill>
              </a:rPr>
              <a:t>📌 </a:t>
            </a:r>
            <a:r>
              <a:rPr b="1" lang="es" sz="3468">
                <a:solidFill>
                  <a:schemeClr val="dk1"/>
                </a:solidFill>
              </a:rPr>
              <a:t>INSIGHTS CLAVE</a:t>
            </a:r>
            <a:endParaRPr b="1" sz="3468">
              <a:solidFill>
                <a:schemeClr val="dk1"/>
              </a:solidFill>
            </a:endParaRPr>
          </a:p>
          <a:p>
            <a:pPr indent="0" lvl="0" marL="0" rtl="0" algn="l">
              <a:spcBef>
                <a:spcPts val="1200"/>
              </a:spcBef>
              <a:spcAft>
                <a:spcPts val="0"/>
              </a:spcAft>
              <a:buClr>
                <a:schemeClr val="dk1"/>
              </a:buClr>
              <a:buSzPct val="31716"/>
              <a:buFont typeface="Arial"/>
              <a:buNone/>
            </a:pPr>
            <a:r>
              <a:rPr lang="es" sz="3468">
                <a:solidFill>
                  <a:schemeClr val="dk1"/>
                </a:solidFill>
              </a:rPr>
              <a:t>1️⃣ </a:t>
            </a:r>
            <a:r>
              <a:rPr b="1" lang="es" sz="3468">
                <a:solidFill>
                  <a:schemeClr val="dk1"/>
                </a:solidFill>
              </a:rPr>
              <a:t>Distribución del Impuesto Predial por Año Tributario</a:t>
            </a:r>
            <a:br>
              <a:rPr b="1" lang="es" sz="3468">
                <a:solidFill>
                  <a:schemeClr val="dk1"/>
                </a:solidFill>
              </a:rPr>
            </a:br>
            <a:r>
              <a:rPr lang="es" sz="3468">
                <a:solidFill>
                  <a:schemeClr val="dk1"/>
                </a:solidFill>
              </a:rPr>
              <a:t> La recaudación ha mostrado una </a:t>
            </a:r>
            <a:r>
              <a:rPr b="1" lang="es" sz="3468">
                <a:solidFill>
                  <a:schemeClr val="dk1"/>
                </a:solidFill>
              </a:rPr>
              <a:t>tendencia creciente</a:t>
            </a:r>
            <a:r>
              <a:rPr lang="es" sz="3468">
                <a:solidFill>
                  <a:schemeClr val="dk1"/>
                </a:solidFill>
              </a:rPr>
              <a:t> en los últimos años, con picos de ingresos en los primeros trimestres debido a incentivos por pago anticipado. Sin embargo, no todos los periodos tributarios contribuyen de manera uniforme, observándose una concentración de pagos en el </a:t>
            </a:r>
            <a:r>
              <a:rPr b="1" lang="es" sz="3468">
                <a:solidFill>
                  <a:schemeClr val="dk1"/>
                </a:solidFill>
              </a:rPr>
              <a:t>primer trimestre</a:t>
            </a:r>
            <a:r>
              <a:rPr lang="es" sz="3468">
                <a:solidFill>
                  <a:schemeClr val="dk1"/>
                </a:solidFill>
              </a:rPr>
              <a:t> y una reducción progresiva en los siguientes.</a:t>
            </a:r>
            <a:endParaRPr sz="3468">
              <a:solidFill>
                <a:schemeClr val="dk1"/>
              </a:solidFill>
            </a:endParaRPr>
          </a:p>
          <a:p>
            <a:pPr indent="0" lvl="0" marL="0" rtl="0" algn="l">
              <a:spcBef>
                <a:spcPts val="1200"/>
              </a:spcBef>
              <a:spcAft>
                <a:spcPts val="0"/>
              </a:spcAft>
              <a:buClr>
                <a:schemeClr val="dk1"/>
              </a:buClr>
              <a:buSzPct val="31716"/>
              <a:buFont typeface="Arial"/>
              <a:buNone/>
            </a:pPr>
            <a:r>
              <a:rPr lang="es" sz="3468">
                <a:solidFill>
                  <a:schemeClr val="dk1"/>
                </a:solidFill>
              </a:rPr>
              <a:t>2️⃣ </a:t>
            </a:r>
            <a:r>
              <a:rPr b="1" lang="es" sz="3468">
                <a:solidFill>
                  <a:schemeClr val="dk1"/>
                </a:solidFill>
              </a:rPr>
              <a:t>Relación entre la Deuda Insoluta y el Total de Deuda</a:t>
            </a:r>
            <a:br>
              <a:rPr b="1" lang="es" sz="3468">
                <a:solidFill>
                  <a:schemeClr val="dk1"/>
                </a:solidFill>
              </a:rPr>
            </a:br>
            <a:r>
              <a:rPr lang="es" sz="3468">
                <a:solidFill>
                  <a:schemeClr val="dk1"/>
                </a:solidFill>
              </a:rPr>
              <a:t> El </a:t>
            </a:r>
            <a:r>
              <a:rPr b="1" lang="es" sz="3468">
                <a:solidFill>
                  <a:schemeClr val="dk1"/>
                </a:solidFill>
              </a:rPr>
              <a:t>92.91%</a:t>
            </a:r>
            <a:r>
              <a:rPr lang="es" sz="3468">
                <a:solidFill>
                  <a:schemeClr val="dk1"/>
                </a:solidFill>
              </a:rPr>
              <a:t> de la deuda total proviene del </a:t>
            </a:r>
            <a:r>
              <a:rPr b="1" lang="es" sz="3468">
                <a:solidFill>
                  <a:schemeClr val="dk1"/>
                </a:solidFill>
              </a:rPr>
              <a:t>insoluto</a:t>
            </a:r>
            <a:r>
              <a:rPr lang="es" sz="3468">
                <a:solidFill>
                  <a:schemeClr val="dk1"/>
                </a:solidFill>
              </a:rPr>
              <a:t>, mientras que intereses, reajustes y derecho de emisión representan una fracción menor. Esto indica que la </a:t>
            </a:r>
            <a:r>
              <a:rPr b="1" lang="es" sz="3468">
                <a:solidFill>
                  <a:schemeClr val="dk1"/>
                </a:solidFill>
              </a:rPr>
              <a:t>principal causa de acumulación de deuda</a:t>
            </a:r>
            <a:r>
              <a:rPr lang="es" sz="3468">
                <a:solidFill>
                  <a:schemeClr val="dk1"/>
                </a:solidFill>
              </a:rPr>
              <a:t> no son los recargos, sino el impago del impuesto base. Los intereses y reajustes afectan principalmente a quienes se retrasan por largos períodos, aumentando el costo de regularización.</a:t>
            </a:r>
            <a:endParaRPr sz="3468">
              <a:solidFill>
                <a:schemeClr val="dk1"/>
              </a:solidFill>
            </a:endParaRPr>
          </a:p>
          <a:p>
            <a:pPr indent="0" lvl="0" marL="0" rtl="0" algn="l">
              <a:spcBef>
                <a:spcPts val="1200"/>
              </a:spcBef>
              <a:spcAft>
                <a:spcPts val="0"/>
              </a:spcAft>
              <a:buClr>
                <a:schemeClr val="dk1"/>
              </a:buClr>
              <a:buSzPct val="31716"/>
              <a:buFont typeface="Arial"/>
              <a:buNone/>
            </a:pPr>
            <a:r>
              <a:rPr lang="es" sz="3468">
                <a:solidFill>
                  <a:schemeClr val="dk1"/>
                </a:solidFill>
              </a:rPr>
              <a:t>📌 </a:t>
            </a:r>
            <a:r>
              <a:rPr b="1" lang="es" sz="3468">
                <a:solidFill>
                  <a:schemeClr val="dk1"/>
                </a:solidFill>
              </a:rPr>
              <a:t>RECOMENDACIONES</a:t>
            </a:r>
            <a:endParaRPr b="1" sz="3468">
              <a:solidFill>
                <a:schemeClr val="dk1"/>
              </a:solidFill>
            </a:endParaRPr>
          </a:p>
          <a:p>
            <a:pPr indent="0" lvl="0" marL="0" rtl="0" algn="l">
              <a:spcBef>
                <a:spcPts val="1200"/>
              </a:spcBef>
              <a:spcAft>
                <a:spcPts val="0"/>
              </a:spcAft>
              <a:buClr>
                <a:schemeClr val="dk1"/>
              </a:buClr>
              <a:buSzPct val="31716"/>
              <a:buFont typeface="Arial"/>
              <a:buNone/>
            </a:pPr>
            <a:r>
              <a:rPr lang="es" sz="3468">
                <a:solidFill>
                  <a:schemeClr val="dk1"/>
                </a:solidFill>
              </a:rPr>
              <a:t>✅ </a:t>
            </a:r>
            <a:r>
              <a:rPr b="1" lang="es" sz="3468">
                <a:solidFill>
                  <a:schemeClr val="dk1"/>
                </a:solidFill>
              </a:rPr>
              <a:t>Optimizar la Recaudación a lo Largo del Año</a:t>
            </a:r>
            <a:endParaRPr b="1" sz="3468">
              <a:solidFill>
                <a:schemeClr val="dk1"/>
              </a:solidFill>
            </a:endParaRPr>
          </a:p>
          <a:p>
            <a:pPr indent="-283658" lvl="0" marL="457200" rtl="0" algn="l">
              <a:spcBef>
                <a:spcPts val="1200"/>
              </a:spcBef>
              <a:spcAft>
                <a:spcPts val="0"/>
              </a:spcAft>
              <a:buClr>
                <a:schemeClr val="dk1"/>
              </a:buClr>
              <a:buSzPct val="100000"/>
              <a:buChar char="●"/>
            </a:pPr>
            <a:r>
              <a:rPr lang="es" sz="3468">
                <a:solidFill>
                  <a:schemeClr val="dk1"/>
                </a:solidFill>
              </a:rPr>
              <a:t>Implementar </a:t>
            </a:r>
            <a:r>
              <a:rPr b="1" lang="es" sz="3468">
                <a:solidFill>
                  <a:schemeClr val="dk1"/>
                </a:solidFill>
              </a:rPr>
              <a:t>descuentos escalonados</a:t>
            </a:r>
            <a:r>
              <a:rPr lang="es" sz="3468">
                <a:solidFill>
                  <a:schemeClr val="dk1"/>
                </a:solidFill>
              </a:rPr>
              <a:t> para incentivar el pago en los trimestres intermedios y evitar la concentración en el primer periodo.</a:t>
            </a:r>
            <a:endParaRPr sz="3468">
              <a:solidFill>
                <a:schemeClr val="dk1"/>
              </a:solidFill>
            </a:endParaRPr>
          </a:p>
          <a:p>
            <a:pPr indent="-283658" lvl="0" marL="457200" rtl="0" algn="l">
              <a:spcBef>
                <a:spcPts val="0"/>
              </a:spcBef>
              <a:spcAft>
                <a:spcPts val="0"/>
              </a:spcAft>
              <a:buClr>
                <a:schemeClr val="dk1"/>
              </a:buClr>
              <a:buSzPct val="100000"/>
              <a:buChar char="●"/>
            </a:pPr>
            <a:r>
              <a:rPr lang="es" sz="3468">
                <a:solidFill>
                  <a:schemeClr val="dk1"/>
                </a:solidFill>
              </a:rPr>
              <a:t>Aplicar </a:t>
            </a:r>
            <a:r>
              <a:rPr b="1" lang="es" sz="3468">
                <a:solidFill>
                  <a:schemeClr val="dk1"/>
                </a:solidFill>
              </a:rPr>
              <a:t>recordatorios y campañas personalizadas</a:t>
            </a:r>
            <a:r>
              <a:rPr lang="es" sz="3468">
                <a:solidFill>
                  <a:schemeClr val="dk1"/>
                </a:solidFill>
              </a:rPr>
              <a:t> antes de cada vencimiento tributario.</a:t>
            </a:r>
            <a:endParaRPr sz="3468">
              <a:solidFill>
                <a:schemeClr val="dk1"/>
              </a:solidFill>
            </a:endParaRPr>
          </a:p>
          <a:p>
            <a:pPr indent="0" lvl="0" marL="0" rtl="0" algn="l">
              <a:spcBef>
                <a:spcPts val="1200"/>
              </a:spcBef>
              <a:spcAft>
                <a:spcPts val="0"/>
              </a:spcAft>
              <a:buClr>
                <a:schemeClr val="dk1"/>
              </a:buClr>
              <a:buSzPct val="31716"/>
              <a:buFont typeface="Arial"/>
              <a:buNone/>
            </a:pPr>
            <a:r>
              <a:rPr lang="es" sz="3468">
                <a:solidFill>
                  <a:schemeClr val="dk1"/>
                </a:solidFill>
              </a:rPr>
              <a:t>✅ </a:t>
            </a:r>
            <a:r>
              <a:rPr b="1" lang="es" sz="3468">
                <a:solidFill>
                  <a:schemeClr val="dk1"/>
                </a:solidFill>
              </a:rPr>
              <a:t>Estrategias para Reducir la Deuda Insoluta</a:t>
            </a:r>
            <a:endParaRPr b="1" sz="3468">
              <a:solidFill>
                <a:schemeClr val="dk1"/>
              </a:solidFill>
            </a:endParaRPr>
          </a:p>
          <a:p>
            <a:pPr indent="-283658" lvl="0" marL="457200" rtl="0" algn="l">
              <a:spcBef>
                <a:spcPts val="1200"/>
              </a:spcBef>
              <a:spcAft>
                <a:spcPts val="0"/>
              </a:spcAft>
              <a:buClr>
                <a:schemeClr val="dk1"/>
              </a:buClr>
              <a:buSzPct val="100000"/>
              <a:buChar char="●"/>
            </a:pPr>
            <a:r>
              <a:rPr b="1" lang="es" sz="3468">
                <a:solidFill>
                  <a:schemeClr val="dk1"/>
                </a:solidFill>
              </a:rPr>
              <a:t>Facilitar pagos fraccionados</a:t>
            </a:r>
            <a:r>
              <a:rPr lang="es" sz="3468">
                <a:solidFill>
                  <a:schemeClr val="dk1"/>
                </a:solidFill>
              </a:rPr>
              <a:t> para evitar acumulación de deuda.</a:t>
            </a:r>
            <a:endParaRPr sz="3468">
              <a:solidFill>
                <a:schemeClr val="dk1"/>
              </a:solidFill>
            </a:endParaRPr>
          </a:p>
          <a:p>
            <a:pPr indent="-283658" lvl="0" marL="457200" rtl="0" algn="l">
              <a:spcBef>
                <a:spcPts val="0"/>
              </a:spcBef>
              <a:spcAft>
                <a:spcPts val="0"/>
              </a:spcAft>
              <a:buClr>
                <a:schemeClr val="dk1"/>
              </a:buClr>
              <a:buSzPct val="100000"/>
              <a:buChar char="●"/>
            </a:pPr>
            <a:r>
              <a:rPr lang="es" sz="3468">
                <a:solidFill>
                  <a:schemeClr val="dk1"/>
                </a:solidFill>
              </a:rPr>
              <a:t>Dirigir los </a:t>
            </a:r>
            <a:r>
              <a:rPr b="1" lang="es" sz="3468">
                <a:solidFill>
                  <a:schemeClr val="dk1"/>
                </a:solidFill>
              </a:rPr>
              <a:t>descuentos hacia el insoluto</a:t>
            </a:r>
            <a:r>
              <a:rPr lang="es" sz="3468">
                <a:solidFill>
                  <a:schemeClr val="dk1"/>
                </a:solidFill>
              </a:rPr>
              <a:t>, en lugar de solo aplicar reducciones a intereses y reajustes.</a:t>
            </a:r>
            <a:endParaRPr sz="3468">
              <a:solidFill>
                <a:schemeClr val="dk1"/>
              </a:solidFill>
            </a:endParaRPr>
          </a:p>
          <a:p>
            <a:pPr indent="0" lvl="0" marL="0" rtl="0" algn="l">
              <a:spcBef>
                <a:spcPts val="1200"/>
              </a:spcBef>
              <a:spcAft>
                <a:spcPts val="0"/>
              </a:spcAft>
              <a:buClr>
                <a:schemeClr val="dk1"/>
              </a:buClr>
              <a:buSzPct val="31716"/>
              <a:buFont typeface="Arial"/>
              <a:buNone/>
            </a:pPr>
            <a:r>
              <a:rPr lang="es" sz="3468">
                <a:solidFill>
                  <a:schemeClr val="dk1"/>
                </a:solidFill>
              </a:rPr>
              <a:t>📌 </a:t>
            </a:r>
            <a:r>
              <a:rPr b="1" lang="es" sz="3468">
                <a:solidFill>
                  <a:schemeClr val="dk1"/>
                </a:solidFill>
              </a:rPr>
              <a:t>CONCLUSIÓN</a:t>
            </a:r>
            <a:br>
              <a:rPr b="1" lang="es" sz="3468">
                <a:solidFill>
                  <a:schemeClr val="dk1"/>
                </a:solidFill>
              </a:rPr>
            </a:br>
            <a:r>
              <a:rPr lang="es" sz="3468">
                <a:solidFill>
                  <a:schemeClr val="dk1"/>
                </a:solidFill>
              </a:rPr>
              <a:t> El análisis muestra que la </a:t>
            </a:r>
            <a:r>
              <a:rPr b="1" lang="es" sz="3468">
                <a:solidFill>
                  <a:schemeClr val="dk1"/>
                </a:solidFill>
              </a:rPr>
              <a:t>recaudación no se distribuye uniformemente</a:t>
            </a:r>
            <a:r>
              <a:rPr lang="es" sz="3468">
                <a:solidFill>
                  <a:schemeClr val="dk1"/>
                </a:solidFill>
              </a:rPr>
              <a:t> y que el </a:t>
            </a:r>
            <a:r>
              <a:rPr b="1" lang="es" sz="3468">
                <a:solidFill>
                  <a:schemeClr val="dk1"/>
                </a:solidFill>
              </a:rPr>
              <a:t>insoluto es el mayor componente de la deuda</a:t>
            </a:r>
            <a:r>
              <a:rPr lang="es" sz="3468">
                <a:solidFill>
                  <a:schemeClr val="dk1"/>
                </a:solidFill>
              </a:rPr>
              <a:t>. Para mejorar la gestión tributaria, es clave </a:t>
            </a:r>
            <a:r>
              <a:rPr b="1" lang="es" sz="3468">
                <a:solidFill>
                  <a:schemeClr val="dk1"/>
                </a:solidFill>
              </a:rPr>
              <a:t>descentralizar la recaudación a lo largo del año</a:t>
            </a:r>
            <a:r>
              <a:rPr lang="es" sz="3468">
                <a:solidFill>
                  <a:schemeClr val="dk1"/>
                </a:solidFill>
              </a:rPr>
              <a:t>, reducir la dependencia de ingresos por intereses y fomentar </a:t>
            </a:r>
            <a:r>
              <a:rPr b="1" lang="es" sz="3468">
                <a:solidFill>
                  <a:schemeClr val="dk1"/>
                </a:solidFill>
              </a:rPr>
              <a:t>estrategias que incentiven el pago oportuno</a:t>
            </a:r>
            <a:r>
              <a:rPr lang="es" sz="3468">
                <a:solidFill>
                  <a:schemeClr val="dk1"/>
                </a:solidFill>
              </a:rPr>
              <a:t>. 🚀</a:t>
            </a:r>
            <a:endParaRPr sz="3468">
              <a:solidFill>
                <a:schemeClr val="dk1"/>
              </a:solidFill>
            </a:endParaRPr>
          </a:p>
          <a:p>
            <a:pPr indent="0" lvl="0" marL="0" rtl="0" algn="l">
              <a:spcBef>
                <a:spcPts val="1200"/>
              </a:spcBef>
              <a:spcAft>
                <a:spcPts val="0"/>
              </a:spcAft>
              <a:buClr>
                <a:schemeClr val="dk1"/>
              </a:buClr>
              <a:buSzPct val="63525"/>
              <a:buFont typeface="Arial"/>
              <a:buNone/>
            </a:pPr>
            <a:r>
              <a:t/>
            </a:r>
            <a:endParaRPr b="1" sz="1731">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766732" y="1110565"/>
            <a:ext cx="1385100" cy="4290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s" sz="4000">
                <a:solidFill>
                  <a:srgbClr val="008EFF"/>
                </a:solidFill>
                <a:latin typeface="Anton"/>
                <a:ea typeface="Anton"/>
                <a:cs typeface="Anton"/>
                <a:sym typeface="Anton"/>
              </a:rPr>
              <a:t> </a:t>
            </a:r>
            <a:r>
              <a:rPr i="0" lang="es" sz="4000" u="none" cap="none" strike="noStrike">
                <a:solidFill>
                  <a:srgbClr val="008EFF"/>
                </a:solidFill>
                <a:latin typeface="Anton"/>
                <a:ea typeface="Anton"/>
                <a:cs typeface="Anton"/>
                <a:sym typeface="Anton"/>
              </a:rPr>
              <a:t>01</a:t>
            </a:r>
            <a:endParaRPr>
              <a:latin typeface="Anton"/>
              <a:ea typeface="Anton"/>
              <a:cs typeface="Anton"/>
              <a:sym typeface="Anton"/>
            </a:endParaRPr>
          </a:p>
        </p:txBody>
      </p:sp>
      <p:sp>
        <p:nvSpPr>
          <p:cNvPr id="62" name="Google Shape;62;p14"/>
          <p:cNvSpPr txBox="1"/>
          <p:nvPr/>
        </p:nvSpPr>
        <p:spPr>
          <a:xfrm>
            <a:off x="2151251" y="1086494"/>
            <a:ext cx="5147100" cy="477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i="0" lang="es" sz="2400" u="none" cap="none" strike="noStrike">
                <a:solidFill>
                  <a:srgbClr val="000000"/>
                </a:solidFill>
                <a:latin typeface="Helvetica Neue Light"/>
                <a:ea typeface="Helvetica Neue Light"/>
                <a:cs typeface="Helvetica Neue Light"/>
                <a:sym typeface="Helvetica Neue Light"/>
              </a:rPr>
              <a:t>Contexto y Audiencia</a:t>
            </a:r>
            <a:endParaRPr i="0" sz="2400" u="none" cap="none" strike="noStrike">
              <a:solidFill>
                <a:srgbClr val="000000"/>
              </a:solidFill>
              <a:latin typeface="Helvetica Neue Light"/>
              <a:ea typeface="Helvetica Neue Light"/>
              <a:cs typeface="Helvetica Neue Light"/>
              <a:sym typeface="Helvetica Neue Light"/>
            </a:endParaRPr>
          </a:p>
        </p:txBody>
      </p:sp>
      <p:cxnSp>
        <p:nvCxnSpPr>
          <p:cNvPr id="63" name="Google Shape;63;p14"/>
          <p:cNvCxnSpPr/>
          <p:nvPr/>
        </p:nvCxnSpPr>
        <p:spPr>
          <a:xfrm>
            <a:off x="1974166" y="1086494"/>
            <a:ext cx="0" cy="477300"/>
          </a:xfrm>
          <a:prstGeom prst="straightConnector1">
            <a:avLst/>
          </a:prstGeom>
          <a:noFill/>
          <a:ln cap="flat" cmpd="sng" w="12700">
            <a:solidFill>
              <a:srgbClr val="00D703"/>
            </a:solidFill>
            <a:prstDash val="solid"/>
            <a:miter lim="800000"/>
            <a:headEnd len="sm" w="sm" type="none"/>
            <a:tailEnd len="sm" w="sm" type="none"/>
          </a:ln>
        </p:spPr>
      </p:cxnSp>
      <p:sp>
        <p:nvSpPr>
          <p:cNvPr id="64" name="Google Shape;64;p14"/>
          <p:cNvSpPr txBox="1"/>
          <p:nvPr/>
        </p:nvSpPr>
        <p:spPr>
          <a:xfrm>
            <a:off x="766732" y="1914793"/>
            <a:ext cx="1385100" cy="4290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s" sz="4000">
                <a:solidFill>
                  <a:srgbClr val="008EFF"/>
                </a:solidFill>
                <a:latin typeface="Anton"/>
                <a:ea typeface="Anton"/>
                <a:cs typeface="Anton"/>
                <a:sym typeface="Anton"/>
              </a:rPr>
              <a:t> </a:t>
            </a:r>
            <a:r>
              <a:rPr i="0" lang="es" sz="4000" u="none" cap="none" strike="noStrike">
                <a:solidFill>
                  <a:srgbClr val="008EFF"/>
                </a:solidFill>
                <a:latin typeface="Anton"/>
                <a:ea typeface="Anton"/>
                <a:cs typeface="Anton"/>
                <a:sym typeface="Anton"/>
              </a:rPr>
              <a:t>02</a:t>
            </a:r>
            <a:endParaRPr>
              <a:latin typeface="Anton"/>
              <a:ea typeface="Anton"/>
              <a:cs typeface="Anton"/>
              <a:sym typeface="Anton"/>
            </a:endParaRPr>
          </a:p>
        </p:txBody>
      </p:sp>
      <p:sp>
        <p:nvSpPr>
          <p:cNvPr id="65" name="Google Shape;65;p14"/>
          <p:cNvSpPr txBox="1"/>
          <p:nvPr/>
        </p:nvSpPr>
        <p:spPr>
          <a:xfrm>
            <a:off x="2151252" y="2717254"/>
            <a:ext cx="5147100" cy="477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i="0" lang="es" sz="2400" u="none" cap="none" strike="noStrike">
                <a:solidFill>
                  <a:srgbClr val="000000"/>
                </a:solidFill>
                <a:latin typeface="Helvetica Neue Light"/>
                <a:ea typeface="Helvetica Neue Light"/>
                <a:cs typeface="Helvetica Neue Light"/>
                <a:sym typeface="Helvetica Neue Light"/>
              </a:rPr>
              <a:t>Metadata</a:t>
            </a:r>
            <a:endParaRPr i="0" sz="2400" u="none" cap="none" strike="noStrike">
              <a:solidFill>
                <a:srgbClr val="000000"/>
              </a:solidFill>
              <a:latin typeface="Helvetica Neue Light"/>
              <a:ea typeface="Helvetica Neue Light"/>
              <a:cs typeface="Helvetica Neue Light"/>
              <a:sym typeface="Helvetica Neue Light"/>
            </a:endParaRPr>
          </a:p>
        </p:txBody>
      </p:sp>
      <p:cxnSp>
        <p:nvCxnSpPr>
          <p:cNvPr id="66" name="Google Shape;66;p14"/>
          <p:cNvCxnSpPr/>
          <p:nvPr/>
        </p:nvCxnSpPr>
        <p:spPr>
          <a:xfrm>
            <a:off x="1974166" y="1890723"/>
            <a:ext cx="0" cy="477300"/>
          </a:xfrm>
          <a:prstGeom prst="straightConnector1">
            <a:avLst/>
          </a:prstGeom>
          <a:noFill/>
          <a:ln cap="flat" cmpd="sng" w="12700">
            <a:solidFill>
              <a:srgbClr val="00D703"/>
            </a:solidFill>
            <a:prstDash val="solid"/>
            <a:miter lim="800000"/>
            <a:headEnd len="sm" w="sm" type="none"/>
            <a:tailEnd len="sm" w="sm" type="none"/>
          </a:ln>
        </p:spPr>
      </p:cxnSp>
      <p:sp>
        <p:nvSpPr>
          <p:cNvPr id="67" name="Google Shape;67;p14"/>
          <p:cNvSpPr txBox="1"/>
          <p:nvPr/>
        </p:nvSpPr>
        <p:spPr>
          <a:xfrm>
            <a:off x="766732" y="2717651"/>
            <a:ext cx="1385100" cy="4290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s" sz="4000">
                <a:solidFill>
                  <a:srgbClr val="008EFF"/>
                </a:solidFill>
                <a:latin typeface="Anton"/>
                <a:ea typeface="Anton"/>
                <a:cs typeface="Anton"/>
                <a:sym typeface="Anton"/>
              </a:rPr>
              <a:t> </a:t>
            </a:r>
            <a:r>
              <a:rPr i="0" lang="es" sz="4000" u="none" cap="none" strike="noStrike">
                <a:solidFill>
                  <a:srgbClr val="008EFF"/>
                </a:solidFill>
                <a:latin typeface="Anton"/>
                <a:ea typeface="Anton"/>
                <a:cs typeface="Anton"/>
                <a:sym typeface="Anton"/>
              </a:rPr>
              <a:t>03</a:t>
            </a:r>
            <a:endParaRPr>
              <a:latin typeface="Anton"/>
              <a:ea typeface="Anton"/>
              <a:cs typeface="Anton"/>
              <a:sym typeface="Anton"/>
            </a:endParaRPr>
          </a:p>
        </p:txBody>
      </p:sp>
      <p:cxnSp>
        <p:nvCxnSpPr>
          <p:cNvPr id="68" name="Google Shape;68;p14"/>
          <p:cNvCxnSpPr/>
          <p:nvPr/>
        </p:nvCxnSpPr>
        <p:spPr>
          <a:xfrm>
            <a:off x="1974166" y="2693580"/>
            <a:ext cx="0" cy="477300"/>
          </a:xfrm>
          <a:prstGeom prst="straightConnector1">
            <a:avLst/>
          </a:prstGeom>
          <a:noFill/>
          <a:ln cap="flat" cmpd="sng" w="12700">
            <a:solidFill>
              <a:srgbClr val="00D703"/>
            </a:solidFill>
            <a:prstDash val="solid"/>
            <a:miter lim="800000"/>
            <a:headEnd len="sm" w="sm" type="none"/>
            <a:tailEnd len="sm" w="sm" type="none"/>
          </a:ln>
        </p:spPr>
      </p:cxnSp>
      <p:sp>
        <p:nvSpPr>
          <p:cNvPr id="69" name="Google Shape;69;p14"/>
          <p:cNvSpPr txBox="1"/>
          <p:nvPr/>
        </p:nvSpPr>
        <p:spPr>
          <a:xfrm>
            <a:off x="625275" y="346825"/>
            <a:ext cx="7977300" cy="4365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rgbClr val="000000"/>
              </a:buClr>
              <a:buSzPts val="3600"/>
              <a:buFont typeface="Arial"/>
              <a:buNone/>
            </a:pPr>
            <a:r>
              <a:rPr b="1" i="0" lang="es" sz="3600" u="none" cap="none" strike="noStrike">
                <a:solidFill>
                  <a:srgbClr val="000000"/>
                </a:solidFill>
                <a:latin typeface="Anton"/>
                <a:ea typeface="Anton"/>
                <a:cs typeface="Anton"/>
                <a:sym typeface="Anton"/>
              </a:rPr>
              <a:t>AGENDA</a:t>
            </a:r>
            <a:endParaRPr>
              <a:latin typeface="Anton"/>
              <a:ea typeface="Anton"/>
              <a:cs typeface="Anton"/>
              <a:sym typeface="Anton"/>
            </a:endParaRPr>
          </a:p>
        </p:txBody>
      </p:sp>
      <p:sp>
        <p:nvSpPr>
          <p:cNvPr id="70" name="Google Shape;70;p14"/>
          <p:cNvSpPr txBox="1"/>
          <p:nvPr/>
        </p:nvSpPr>
        <p:spPr>
          <a:xfrm>
            <a:off x="2151252" y="3477574"/>
            <a:ext cx="5147100" cy="477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2400"/>
              <a:buFont typeface="Arial"/>
              <a:buNone/>
            </a:pPr>
            <a:r>
              <a:rPr i="0" lang="es" sz="2400" u="none" cap="none" strike="noStrike">
                <a:solidFill>
                  <a:srgbClr val="000000"/>
                </a:solidFill>
                <a:latin typeface="Helvetica Neue Light"/>
                <a:ea typeface="Helvetica Neue Light"/>
                <a:cs typeface="Helvetica Neue Light"/>
                <a:sym typeface="Helvetica Neue Light"/>
              </a:rPr>
              <a:t>Análisis Exploratorio</a:t>
            </a:r>
            <a:endParaRPr i="0" sz="2800" u="none" cap="none" strike="noStrike">
              <a:solidFill>
                <a:srgbClr val="000000"/>
              </a:solidFill>
              <a:latin typeface="Helvetica Neue Light"/>
              <a:ea typeface="Helvetica Neue Light"/>
              <a:cs typeface="Helvetica Neue Light"/>
              <a:sym typeface="Helvetica Neue Light"/>
            </a:endParaRPr>
          </a:p>
        </p:txBody>
      </p:sp>
      <p:sp>
        <p:nvSpPr>
          <p:cNvPr id="71" name="Google Shape;71;p14"/>
          <p:cNvSpPr txBox="1"/>
          <p:nvPr/>
        </p:nvSpPr>
        <p:spPr>
          <a:xfrm>
            <a:off x="766739" y="3520896"/>
            <a:ext cx="1385100" cy="4290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s" sz="4000">
                <a:solidFill>
                  <a:srgbClr val="008EFF"/>
                </a:solidFill>
                <a:latin typeface="Anton"/>
                <a:ea typeface="Anton"/>
                <a:cs typeface="Anton"/>
                <a:sym typeface="Anton"/>
              </a:rPr>
              <a:t> </a:t>
            </a:r>
            <a:r>
              <a:rPr i="0" lang="es" sz="4000" u="none" cap="none" strike="noStrike">
                <a:solidFill>
                  <a:srgbClr val="008EFF"/>
                </a:solidFill>
                <a:latin typeface="Anton"/>
                <a:ea typeface="Anton"/>
                <a:cs typeface="Anton"/>
                <a:sym typeface="Anton"/>
              </a:rPr>
              <a:t>04</a:t>
            </a:r>
            <a:endParaRPr>
              <a:latin typeface="Anton"/>
              <a:ea typeface="Anton"/>
              <a:cs typeface="Anton"/>
              <a:sym typeface="Anton"/>
            </a:endParaRPr>
          </a:p>
        </p:txBody>
      </p:sp>
      <p:cxnSp>
        <p:nvCxnSpPr>
          <p:cNvPr id="72" name="Google Shape;72;p14"/>
          <p:cNvCxnSpPr/>
          <p:nvPr/>
        </p:nvCxnSpPr>
        <p:spPr>
          <a:xfrm>
            <a:off x="1974166" y="3496835"/>
            <a:ext cx="0" cy="477300"/>
          </a:xfrm>
          <a:prstGeom prst="straightConnector1">
            <a:avLst/>
          </a:prstGeom>
          <a:noFill/>
          <a:ln cap="flat" cmpd="sng" w="12700">
            <a:solidFill>
              <a:srgbClr val="00D703"/>
            </a:solidFill>
            <a:prstDash val="solid"/>
            <a:miter lim="800000"/>
            <a:headEnd len="sm" w="sm" type="none"/>
            <a:tailEnd len="sm" w="sm" type="none"/>
          </a:ln>
        </p:spPr>
      </p:cxnSp>
      <p:sp>
        <p:nvSpPr>
          <p:cNvPr id="73" name="Google Shape;73;p14"/>
          <p:cNvSpPr txBox="1"/>
          <p:nvPr/>
        </p:nvSpPr>
        <p:spPr>
          <a:xfrm>
            <a:off x="2151251" y="1866652"/>
            <a:ext cx="5147100" cy="477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000000"/>
              </a:buClr>
              <a:buSzPts val="2400"/>
              <a:buFont typeface="Arial"/>
              <a:buNone/>
            </a:pPr>
            <a:r>
              <a:rPr i="0" lang="es" sz="2400" u="none" cap="none" strike="noStrike">
                <a:solidFill>
                  <a:srgbClr val="000000"/>
                </a:solidFill>
                <a:latin typeface="Helvetica Neue Light"/>
                <a:ea typeface="Helvetica Neue Light"/>
                <a:cs typeface="Helvetica Neue Light"/>
                <a:sym typeface="Helvetica Neue Light"/>
              </a:rPr>
              <a:t>Hipótesis/Preguntas de </a:t>
            </a:r>
            <a:r>
              <a:rPr lang="es" sz="2400">
                <a:solidFill>
                  <a:srgbClr val="000000"/>
                </a:solidFill>
                <a:latin typeface="Helvetica Neue Light"/>
                <a:ea typeface="Helvetica Neue Light"/>
                <a:cs typeface="Helvetica Neue Light"/>
                <a:sym typeface="Helvetica Neue Light"/>
              </a:rPr>
              <a:t>Interés</a:t>
            </a:r>
            <a:endParaRPr>
              <a:latin typeface="Helvetica Neue Light"/>
              <a:ea typeface="Helvetica Neue Light"/>
              <a:cs typeface="Helvetica Neue Light"/>
              <a:sym typeface="Helvetica Neue Light"/>
            </a:endParaRPr>
          </a:p>
        </p:txBody>
      </p:sp>
      <p:sp>
        <p:nvSpPr>
          <p:cNvPr id="74" name="Google Shape;74;p14"/>
          <p:cNvSpPr txBox="1"/>
          <p:nvPr/>
        </p:nvSpPr>
        <p:spPr>
          <a:xfrm>
            <a:off x="2151251" y="4300089"/>
            <a:ext cx="5147100" cy="477300"/>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rgbClr val="FFFFFF"/>
              </a:buClr>
              <a:buSzPts val="2400"/>
              <a:buFont typeface="Arial"/>
              <a:buNone/>
            </a:pPr>
            <a:r>
              <a:rPr lang="es" sz="2400">
                <a:solidFill>
                  <a:srgbClr val="000000"/>
                </a:solidFill>
                <a:latin typeface="Helvetica Neue Light"/>
                <a:ea typeface="Helvetica Neue Light"/>
                <a:cs typeface="Helvetica Neue Light"/>
                <a:sym typeface="Helvetica Neue Light"/>
              </a:rPr>
              <a:t>Insights</a:t>
            </a:r>
            <a:r>
              <a:rPr i="0" lang="es" sz="2400" u="none" cap="none" strike="noStrike">
                <a:solidFill>
                  <a:srgbClr val="000000"/>
                </a:solidFill>
                <a:latin typeface="Helvetica Neue Light"/>
                <a:ea typeface="Helvetica Neue Light"/>
                <a:cs typeface="Helvetica Neue Light"/>
                <a:sym typeface="Helvetica Neue Light"/>
              </a:rPr>
              <a:t> y Recomendaciones</a:t>
            </a:r>
            <a:endParaRPr i="0" sz="2400" u="none" cap="none" strike="noStrike">
              <a:solidFill>
                <a:srgbClr val="000000"/>
              </a:solidFill>
              <a:latin typeface="Helvetica Neue Light"/>
              <a:ea typeface="Helvetica Neue Light"/>
              <a:cs typeface="Helvetica Neue Light"/>
              <a:sym typeface="Helvetica Neue Light"/>
            </a:endParaRPr>
          </a:p>
        </p:txBody>
      </p:sp>
      <p:sp>
        <p:nvSpPr>
          <p:cNvPr id="75" name="Google Shape;75;p14"/>
          <p:cNvSpPr txBox="1"/>
          <p:nvPr/>
        </p:nvSpPr>
        <p:spPr>
          <a:xfrm>
            <a:off x="766731" y="4343420"/>
            <a:ext cx="1385100" cy="429000"/>
          </a:xfrm>
          <a:prstGeom prst="rect">
            <a:avLst/>
          </a:prstGeom>
          <a:noFill/>
          <a:ln>
            <a:noFill/>
          </a:ln>
        </p:spPr>
        <p:txBody>
          <a:bodyPr anchorCtr="0" anchor="t" bIns="0" lIns="0" spcFirstLastPara="1" rIns="0" wrap="square" tIns="0">
            <a:noAutofit/>
          </a:bodyPr>
          <a:lstStyle/>
          <a:p>
            <a:pPr indent="-254000" lvl="0" marL="228600" marR="0" rtl="0" algn="l">
              <a:lnSpc>
                <a:spcPct val="90000"/>
              </a:lnSpc>
              <a:spcBef>
                <a:spcPts val="0"/>
              </a:spcBef>
              <a:spcAft>
                <a:spcPts val="0"/>
              </a:spcAft>
              <a:buClr>
                <a:srgbClr val="008EFF"/>
              </a:buClr>
              <a:buSzPts val="4000"/>
              <a:buFont typeface="Anton"/>
              <a:buChar char="•"/>
            </a:pPr>
            <a:r>
              <a:rPr lang="es" sz="4000">
                <a:solidFill>
                  <a:srgbClr val="008EFF"/>
                </a:solidFill>
                <a:latin typeface="Anton"/>
                <a:ea typeface="Anton"/>
                <a:cs typeface="Anton"/>
                <a:sym typeface="Anton"/>
              </a:rPr>
              <a:t> </a:t>
            </a:r>
            <a:r>
              <a:rPr i="0" lang="es" sz="4000" u="none" cap="none" strike="noStrike">
                <a:solidFill>
                  <a:srgbClr val="008EFF"/>
                </a:solidFill>
                <a:latin typeface="Anton"/>
                <a:ea typeface="Anton"/>
                <a:cs typeface="Anton"/>
                <a:sym typeface="Anton"/>
              </a:rPr>
              <a:t>05</a:t>
            </a:r>
            <a:endParaRPr>
              <a:latin typeface="Anton"/>
              <a:ea typeface="Anton"/>
              <a:cs typeface="Anton"/>
              <a:sym typeface="Anton"/>
            </a:endParaRPr>
          </a:p>
        </p:txBody>
      </p:sp>
      <p:cxnSp>
        <p:nvCxnSpPr>
          <p:cNvPr id="76" name="Google Shape;76;p14"/>
          <p:cNvCxnSpPr/>
          <p:nvPr/>
        </p:nvCxnSpPr>
        <p:spPr>
          <a:xfrm>
            <a:off x="1974165" y="4319350"/>
            <a:ext cx="0" cy="477300"/>
          </a:xfrm>
          <a:prstGeom prst="straightConnector1">
            <a:avLst/>
          </a:prstGeom>
          <a:noFill/>
          <a:ln cap="flat" cmpd="sng" w="12700">
            <a:solidFill>
              <a:srgbClr val="00D703"/>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5"/>
          <p:cNvSpPr txBox="1"/>
          <p:nvPr/>
        </p:nvSpPr>
        <p:spPr>
          <a:xfrm>
            <a:off x="556625" y="475300"/>
            <a:ext cx="7207500" cy="359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s" sz="1100">
                <a:solidFill>
                  <a:schemeClr val="dk1"/>
                </a:solidFill>
              </a:rPr>
              <a:t>Abstract</a:t>
            </a:r>
            <a:endParaRPr b="1" sz="1100">
              <a:solidFill>
                <a:schemeClr val="dk1"/>
              </a:solidFill>
            </a:endParaRPr>
          </a:p>
          <a:p>
            <a:pPr indent="0" lvl="0" marL="0" rtl="0" algn="l">
              <a:lnSpc>
                <a:spcPct val="115000"/>
              </a:lnSpc>
              <a:spcBef>
                <a:spcPts val="1200"/>
              </a:spcBef>
              <a:spcAft>
                <a:spcPts val="0"/>
              </a:spcAft>
              <a:buNone/>
            </a:pPr>
            <a:r>
              <a:rPr lang="es" sz="1100">
                <a:solidFill>
                  <a:schemeClr val="dk1"/>
                </a:solidFill>
              </a:rPr>
              <a:t>Este trabajo analiza la distribución de desembolsos para viviendas en diversas regiones de Perú, utilizando un enfoque de análisis de datos basado en el dataset </a:t>
            </a:r>
            <a:r>
              <a:rPr i="1" lang="es" sz="1100">
                <a:solidFill>
                  <a:schemeClr val="dk1"/>
                </a:solidFill>
              </a:rPr>
              <a:t>Registro Nacional de las MYPE acreedoras del Estado</a:t>
            </a:r>
            <a:r>
              <a:rPr lang="es" sz="1100">
                <a:solidFill>
                  <a:schemeClr val="dk1"/>
                </a:solidFill>
              </a:rPr>
              <a:t>. El objetivo principal es identificar patrones en el financiamiento de viviendas, considerando factores como la edad, ocupación y relación del beneficiario con el jefe del hogar. Esto permitirá optimizar la asignación de recursos en futuros programas de vivienda social.</a:t>
            </a:r>
            <a:endParaRPr sz="1100">
              <a:solidFill>
                <a:schemeClr val="dk1"/>
              </a:solidFill>
            </a:endParaRPr>
          </a:p>
          <a:p>
            <a:pPr indent="0" lvl="0" marL="0" rtl="0" algn="l">
              <a:lnSpc>
                <a:spcPct val="115000"/>
              </a:lnSpc>
              <a:spcBef>
                <a:spcPts val="1200"/>
              </a:spcBef>
              <a:spcAft>
                <a:spcPts val="0"/>
              </a:spcAft>
              <a:buNone/>
            </a:pPr>
            <a:r>
              <a:rPr lang="es" sz="1100">
                <a:solidFill>
                  <a:schemeClr val="dk1"/>
                </a:solidFill>
              </a:rPr>
              <a:t>La motivación de este estudio radica en la necesidad de mejorar la eficiencia de las políticas públicas orientadas a la vivienda, asegurando que los fondos lleguen a los sectores que más los necesitan. A través de herramientas de análisis en SQL y Power BI, se busca generar reportes estratégicos que faciliten la toma de decisiones en niveles operativos, tácticos y estratégicos.</a:t>
            </a:r>
            <a:endParaRPr sz="1100">
              <a:solidFill>
                <a:schemeClr val="dk1"/>
              </a:solidFill>
            </a:endParaRPr>
          </a:p>
          <a:p>
            <a:pPr indent="0" lvl="0" marL="0" rtl="0" algn="l">
              <a:lnSpc>
                <a:spcPct val="115000"/>
              </a:lnSpc>
              <a:spcBef>
                <a:spcPts val="1200"/>
              </a:spcBef>
              <a:spcAft>
                <a:spcPts val="0"/>
              </a:spcAft>
              <a:buNone/>
            </a:pPr>
            <a:r>
              <a:rPr lang="es" sz="1100">
                <a:solidFill>
                  <a:schemeClr val="dk1"/>
                </a:solidFill>
              </a:rPr>
              <a:t>El presente trabajo está dirigido a entidades gubernamentales, analistas de datos, economistas y organizaciones interesadas en la distribución de financiamiento habitacional, proporcionando una base empírica para la formulación de mejores estrategias de inversión social.</a:t>
            </a:r>
            <a:endParaRPr sz="1100">
              <a:solidFill>
                <a:schemeClr val="dk1"/>
              </a:solidFill>
            </a:endParaRPr>
          </a:p>
          <a:p>
            <a:pPr indent="0" lvl="0" marL="0" rtl="0" algn="l">
              <a:spcBef>
                <a:spcPts val="1200"/>
              </a:spcBef>
              <a:spcAft>
                <a:spcPts val="0"/>
              </a:spcAft>
              <a:buClr>
                <a:schemeClr val="dk1"/>
              </a:buClr>
              <a:buSzPts val="1100"/>
              <a:buFont typeface="Arial"/>
              <a:buNone/>
            </a:pPr>
            <a:r>
              <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6"/>
          <p:cNvSpPr/>
          <p:nvPr/>
        </p:nvSpPr>
        <p:spPr>
          <a:xfrm>
            <a:off x="922500" y="-3"/>
            <a:ext cx="8147100" cy="3744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s" sz="1100">
                <a:solidFill>
                  <a:schemeClr val="dk1"/>
                </a:solidFill>
              </a:rPr>
              <a:t>Contexto</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100">
                <a:solidFill>
                  <a:schemeClr val="dk1"/>
                </a:solidFill>
              </a:rPr>
              <a:t>Dos preguntas que se plantean frecuentemente en el ámbito de la gestión municipal y el análisis financiero son:</a:t>
            </a:r>
            <a:endParaRPr sz="1100">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s" sz="1100">
                <a:solidFill>
                  <a:schemeClr val="dk1"/>
                </a:solidFill>
              </a:rPr>
              <a:t>¿Cómo se distribuyen los importes del Impuesto Predial según el año tributario?</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s" sz="1100">
                <a:solidFill>
                  <a:schemeClr val="dk1"/>
                </a:solidFill>
              </a:rPr>
              <a:t>¿Cuál es la relación entre la deuda insoluta y el total de deuda?</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100">
                <a:solidFill>
                  <a:schemeClr val="dk1"/>
                </a:solidFill>
              </a:rPr>
              <a:t>Mi recomendación se centrará en el análisis de los datos de ingresos de Tributos Municipales por concepto de Impuesto Predial, recaudados por la Municipalidad Distrital de Parcona durante el año 2023. Procederé a analizar un dataset que incluye información detallada sobre la entidad (Departamento, Provincia, Distrito, Gobierno Local, Ubigeo), datos del contribuyente (Código anonimizado) y datos específicos del tributo (Fecha de corte, Descripción, Año tributario, Importe insoluto, Reajuste, Interés, Derecho de emisión, Total de deuda, Número de recibo y Fecha de pago). Este análisis permitirá evidenciar patrones en la recaudación y detectar áreas de oportunidad para optimizar el cobro de tributos.</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sz="1100">
                <a:solidFill>
                  <a:schemeClr val="dk1"/>
                </a:solidFill>
              </a:rPr>
              <a:t>Audiencia</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100">
                <a:solidFill>
                  <a:schemeClr val="dk1"/>
                </a:solidFill>
              </a:rPr>
              <a:t>Este análisis está dirigido a gestores municipales, analistas financieros y responsables de políticas tributarias que buscan mejorar la eficiencia en la recaudación y promover la transparencia en la administración pública.</a:t>
            </a:r>
            <a:endParaRPr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s" sz="1100">
                <a:solidFill>
                  <a:schemeClr val="dk1"/>
                </a:solidFill>
              </a:rPr>
              <a:t>Limitaciones</a:t>
            </a:r>
            <a:endParaRPr b="1" sz="11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s" sz="1100">
                <a:solidFill>
                  <a:schemeClr val="dk1"/>
                </a:solidFill>
              </a:rPr>
              <a:t>El estudio se basa en datos correspondientes únicamente al año 2023 y a una sola entidad municipal, lo que puede limitar la generalización de los hallazgos a otros contextos o periodos. Además, la calidad de los datos originales podría verse afectada por errores o inconsistencias, por lo que los resultados deben interpretarse con cautela.</a:t>
            </a:r>
            <a:endParaRPr sz="1100">
              <a:solidFill>
                <a:schemeClr val="dk1"/>
              </a:solidFill>
            </a:endParaRPr>
          </a:p>
          <a:p>
            <a:pPr indent="0" lvl="0" marL="0" rtl="0" algn="l">
              <a:spcBef>
                <a:spcPts val="1200"/>
              </a:spcBef>
              <a:spcAft>
                <a:spcPts val="0"/>
              </a:spcAft>
              <a:buClr>
                <a:srgbClr val="000000"/>
              </a:buClr>
              <a:buSzPts val="1100"/>
              <a:buFont typeface="Arial"/>
              <a:buNone/>
            </a:pPr>
            <a:r>
              <a:t/>
            </a:r>
            <a:endParaRPr b="1" sz="1200">
              <a:latin typeface="Helvetica Neue"/>
              <a:ea typeface="Helvetica Neue"/>
              <a:cs typeface="Helvetica Neue"/>
              <a:sym typeface="Helvetica Neu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s"/>
              <a:t>Preguntas/Hipótesis</a:t>
            </a:r>
            <a:endParaRPr/>
          </a:p>
        </p:txBody>
      </p:sp>
      <p:sp>
        <p:nvSpPr>
          <p:cNvPr id="92" name="Google Shape;92;p17"/>
          <p:cNvSpPr txBox="1"/>
          <p:nvPr>
            <p:ph idx="1" type="body"/>
          </p:nvPr>
        </p:nvSpPr>
        <p:spPr>
          <a:xfrm>
            <a:off x="367725" y="1017725"/>
            <a:ext cx="8520600" cy="3416400"/>
          </a:xfrm>
          <a:prstGeom prst="rect">
            <a:avLst/>
          </a:prstGeom>
        </p:spPr>
        <p:txBody>
          <a:bodyPr anchorCtr="0" anchor="t" bIns="91425" lIns="91425" spcFirstLastPara="1" rIns="91425" wrap="square" tIns="91425">
            <a:normAutofit fontScale="62500" lnSpcReduction="20000"/>
          </a:bodyPr>
          <a:lstStyle/>
          <a:p>
            <a:pPr indent="0" lvl="0" marL="0" rtl="0" algn="l">
              <a:spcBef>
                <a:spcPts val="1200"/>
              </a:spcBef>
              <a:spcAft>
                <a:spcPts val="0"/>
              </a:spcAft>
              <a:buNone/>
            </a:pPr>
            <a:r>
              <a:rPr b="1" lang="es" sz="1100">
                <a:solidFill>
                  <a:schemeClr val="dk1"/>
                </a:solidFill>
              </a:rPr>
              <a:t>Preguntas principales (Primarias):</a:t>
            </a:r>
            <a:endParaRPr b="1" sz="1100">
              <a:solidFill>
                <a:schemeClr val="dk1"/>
              </a:solidFill>
            </a:endParaRPr>
          </a:p>
          <a:p>
            <a:pPr indent="-272256" lvl="0" marL="457200" rtl="0" algn="l">
              <a:spcBef>
                <a:spcPts val="1200"/>
              </a:spcBef>
              <a:spcAft>
                <a:spcPts val="0"/>
              </a:spcAft>
              <a:buClr>
                <a:schemeClr val="dk1"/>
              </a:buClr>
              <a:buSzPct val="100000"/>
              <a:buChar char="●"/>
            </a:pPr>
            <a:r>
              <a:rPr b="1" lang="es" sz="1100">
                <a:solidFill>
                  <a:schemeClr val="dk1"/>
                </a:solidFill>
              </a:rPr>
              <a:t>¿Cómo se distribuyen los importes del Impuesto Predial según el año tributario?</a:t>
            </a:r>
            <a:br>
              <a:rPr b="1" lang="es" sz="1100">
                <a:solidFill>
                  <a:schemeClr val="dk1"/>
                </a:solidFill>
              </a:rPr>
            </a:br>
            <a:r>
              <a:rPr lang="es" sz="1100">
                <a:solidFill>
                  <a:schemeClr val="dk1"/>
                </a:solidFill>
              </a:rPr>
              <a:t>(Esta pregunta busca entender la variación y concentración de los importes a lo largo del tiempo.)</a:t>
            </a:r>
            <a:endParaRPr sz="1100">
              <a:solidFill>
                <a:schemeClr val="dk1"/>
              </a:solidFill>
            </a:endParaRPr>
          </a:p>
          <a:p>
            <a:pPr indent="-272256" lvl="0" marL="457200" rtl="0" algn="l">
              <a:spcBef>
                <a:spcPts val="0"/>
              </a:spcBef>
              <a:spcAft>
                <a:spcPts val="0"/>
              </a:spcAft>
              <a:buClr>
                <a:schemeClr val="dk1"/>
              </a:buClr>
              <a:buSzPct val="100000"/>
              <a:buChar char="●"/>
            </a:pPr>
            <a:r>
              <a:rPr b="1" lang="es" sz="1100">
                <a:solidFill>
                  <a:schemeClr val="dk1"/>
                </a:solidFill>
              </a:rPr>
              <a:t>¿Cuál es la relación entre la deuda insoluta y el total de deuda?</a:t>
            </a:r>
            <a:br>
              <a:rPr b="1" lang="es" sz="1100">
                <a:solidFill>
                  <a:schemeClr val="dk1"/>
                </a:solidFill>
              </a:rPr>
            </a:br>
            <a:r>
              <a:rPr lang="es" sz="1100">
                <a:solidFill>
                  <a:schemeClr val="dk1"/>
                </a:solidFill>
              </a:rPr>
              <a:t>(Con esta pregunta se pretende evaluar el impacto de la deuda insoluta sobre el monto total recaudado.)</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None/>
            </a:pPr>
            <a:r>
              <a:rPr b="1" lang="es" sz="1100">
                <a:solidFill>
                  <a:schemeClr val="dk1"/>
                </a:solidFill>
              </a:rPr>
              <a:t>Preguntas secundarias (Que nos ayudarán a contestar las principales):</a:t>
            </a:r>
            <a:endParaRPr b="1" sz="1100">
              <a:solidFill>
                <a:schemeClr val="dk1"/>
              </a:solidFill>
            </a:endParaRPr>
          </a:p>
          <a:p>
            <a:pPr indent="-272256" lvl="0" marL="457200" rtl="0" algn="l">
              <a:spcBef>
                <a:spcPts val="1200"/>
              </a:spcBef>
              <a:spcAft>
                <a:spcPts val="0"/>
              </a:spcAft>
              <a:buClr>
                <a:schemeClr val="lt2"/>
              </a:buClr>
              <a:buSzPct val="100000"/>
              <a:buChar char="●"/>
            </a:pPr>
            <a:r>
              <a:rPr b="1" lang="es" sz="1100">
                <a:solidFill>
                  <a:schemeClr val="dk1"/>
                </a:solidFill>
              </a:rPr>
              <a:t>¿Se observan patrones o anomalías en las fechas de pago que puedan afectar la recaudación?</a:t>
            </a:r>
            <a:endParaRPr b="1" sz="1100">
              <a:solidFill>
                <a:schemeClr val="dk1"/>
              </a:solidFill>
            </a:endParaRPr>
          </a:p>
          <a:p>
            <a:pPr indent="-272256" lvl="0" marL="457200" rtl="0" algn="l">
              <a:spcBef>
                <a:spcPts val="0"/>
              </a:spcBef>
              <a:spcAft>
                <a:spcPts val="0"/>
              </a:spcAft>
              <a:buClr>
                <a:schemeClr val="lt2"/>
              </a:buClr>
              <a:buSzPct val="100000"/>
              <a:buChar char="●"/>
            </a:pPr>
            <a:r>
              <a:rPr lang="es" sz="1100">
                <a:solidFill>
                  <a:schemeClr val="dk1"/>
                </a:solidFill>
              </a:rPr>
              <a:t>Esta pregunta indaga sobre posibles picos o retrasos en el proceso de pago que puedan impactar la eficacia en la cobranza.</a:t>
            </a:r>
            <a:endParaRPr sz="1100">
              <a:solidFill>
                <a:schemeClr val="dk1"/>
              </a:solidFill>
            </a:endParaRPr>
          </a:p>
          <a:p>
            <a:pPr indent="-272256" lvl="0" marL="457200" rtl="0" algn="l">
              <a:spcBef>
                <a:spcPts val="0"/>
              </a:spcBef>
              <a:spcAft>
                <a:spcPts val="0"/>
              </a:spcAft>
              <a:buClr>
                <a:schemeClr val="lt2"/>
              </a:buClr>
              <a:buSzPct val="100000"/>
              <a:buChar char="●"/>
            </a:pPr>
            <a:r>
              <a:t/>
            </a:r>
            <a:endParaRPr b="1" sz="1100">
              <a:solidFill>
                <a:schemeClr val="dk1"/>
              </a:solidFill>
            </a:endParaRPr>
          </a:p>
          <a:p>
            <a:pPr indent="-272256" lvl="0" marL="457200" rtl="0" algn="l">
              <a:spcBef>
                <a:spcPts val="0"/>
              </a:spcBef>
              <a:spcAft>
                <a:spcPts val="0"/>
              </a:spcAft>
              <a:buClr>
                <a:schemeClr val="lt2"/>
              </a:buClr>
              <a:buSzPct val="100000"/>
              <a:buChar char="●"/>
            </a:pPr>
            <a:r>
              <a:rPr b="1" lang="es" sz="1100">
                <a:solidFill>
                  <a:schemeClr val="dk1"/>
                </a:solidFill>
              </a:rPr>
              <a:t>¿Existen diferencias significativas en los componentes del tributo (reajuste e interés) entre los contribuyentes?</a:t>
            </a:r>
            <a:endParaRPr b="1" sz="1100">
              <a:solidFill>
                <a:schemeClr val="dk1"/>
              </a:solidFill>
            </a:endParaRPr>
          </a:p>
          <a:p>
            <a:pPr indent="-272256" lvl="0" marL="457200" rtl="0" algn="l">
              <a:spcBef>
                <a:spcPts val="0"/>
              </a:spcBef>
              <a:spcAft>
                <a:spcPts val="0"/>
              </a:spcAft>
              <a:buClr>
                <a:schemeClr val="lt2"/>
              </a:buClr>
              <a:buSzPct val="100000"/>
              <a:buChar char="●"/>
            </a:pPr>
            <a:r>
              <a:rPr lang="es" sz="1100">
                <a:solidFill>
                  <a:schemeClr val="dk1"/>
                </a:solidFill>
              </a:rPr>
              <a:t>Permite identificar si ciertos recargos varían de forma notable entre diferentes contribuyentes, afectando el monto final de la deuda.</a:t>
            </a:r>
            <a:endParaRPr sz="1100">
              <a:solidFill>
                <a:schemeClr val="dk1"/>
              </a:solidFill>
            </a:endParaRPr>
          </a:p>
          <a:p>
            <a:pPr indent="-272256" lvl="0" marL="457200" rtl="0" algn="l">
              <a:spcBef>
                <a:spcPts val="0"/>
              </a:spcBef>
              <a:spcAft>
                <a:spcPts val="0"/>
              </a:spcAft>
              <a:buClr>
                <a:schemeClr val="lt2"/>
              </a:buClr>
              <a:buSzPct val="100000"/>
              <a:buChar char="●"/>
            </a:pPr>
            <a:r>
              <a:t/>
            </a:r>
            <a:endParaRPr b="1" sz="1100">
              <a:solidFill>
                <a:schemeClr val="dk1"/>
              </a:solidFill>
            </a:endParaRPr>
          </a:p>
          <a:p>
            <a:pPr indent="-272256" lvl="0" marL="457200" rtl="0" algn="l">
              <a:spcBef>
                <a:spcPts val="0"/>
              </a:spcBef>
              <a:spcAft>
                <a:spcPts val="0"/>
              </a:spcAft>
              <a:buClr>
                <a:schemeClr val="lt2"/>
              </a:buClr>
              <a:buSzPct val="100000"/>
              <a:buChar char="●"/>
            </a:pPr>
            <a:r>
              <a:rPr b="1" lang="es" sz="1100">
                <a:solidFill>
                  <a:schemeClr val="dk1"/>
                </a:solidFill>
              </a:rPr>
              <a:t>¿Cómo varía la recaudación dentro del distrito de Pueblo Libre en función de los distintos periodos tributarios (1, 2, 3, 4)?</a:t>
            </a:r>
            <a:endParaRPr b="1" sz="1100">
              <a:solidFill>
                <a:schemeClr val="dk1"/>
              </a:solidFill>
            </a:endParaRPr>
          </a:p>
          <a:p>
            <a:pPr indent="-272256" lvl="0" marL="457200" rtl="0" algn="l">
              <a:spcBef>
                <a:spcPts val="0"/>
              </a:spcBef>
              <a:spcAft>
                <a:spcPts val="0"/>
              </a:spcAft>
              <a:buClr>
                <a:schemeClr val="lt2"/>
              </a:buClr>
              <a:buSzPct val="100000"/>
              <a:buChar char="●"/>
            </a:pPr>
            <a:r>
              <a:rPr lang="es" sz="1100">
                <a:solidFill>
                  <a:schemeClr val="dk1"/>
                </a:solidFill>
              </a:rPr>
              <a:t>Dado que todos los datos corresponden a la misma localidad, se analizará la evolución de la recaudación según los periodos definidos.</a:t>
            </a:r>
            <a:endParaRPr sz="1100">
              <a:solidFill>
                <a:schemeClr val="dk1"/>
              </a:solidFill>
            </a:endParaRPr>
          </a:p>
          <a:p>
            <a:pPr indent="-272256" lvl="0" marL="457200" rtl="0" algn="l">
              <a:spcBef>
                <a:spcPts val="0"/>
              </a:spcBef>
              <a:spcAft>
                <a:spcPts val="0"/>
              </a:spcAft>
              <a:buClr>
                <a:schemeClr val="lt2"/>
              </a:buClr>
              <a:buSzPct val="100000"/>
              <a:buChar char="●"/>
            </a:pPr>
            <a:r>
              <a:t/>
            </a:r>
            <a:endParaRPr b="1" sz="1100">
              <a:solidFill>
                <a:schemeClr val="dk1"/>
              </a:solidFill>
            </a:endParaRPr>
          </a:p>
          <a:p>
            <a:pPr indent="-272256" lvl="0" marL="457200" rtl="0" algn="l">
              <a:spcBef>
                <a:spcPts val="0"/>
              </a:spcBef>
              <a:spcAft>
                <a:spcPts val="0"/>
              </a:spcAft>
              <a:buClr>
                <a:schemeClr val="lt2"/>
              </a:buClr>
              <a:buSzPct val="100000"/>
              <a:buChar char="●"/>
            </a:pPr>
            <a:r>
              <a:rPr b="1" lang="es" sz="1100">
                <a:solidFill>
                  <a:schemeClr val="dk1"/>
                </a:solidFill>
              </a:rPr>
              <a:t>¿Qué porcentaje del total de la deuda corresponde a cada componente (insoluto, reajuste, interés, derecho de emisión y descuento) y cómo se distribuyen?</a:t>
            </a:r>
            <a:endParaRPr b="1" sz="1100">
              <a:solidFill>
                <a:schemeClr val="dk1"/>
              </a:solidFill>
            </a:endParaRPr>
          </a:p>
          <a:p>
            <a:pPr indent="-272256" lvl="0" marL="457200" rtl="0" algn="l">
              <a:spcBef>
                <a:spcPts val="0"/>
              </a:spcBef>
              <a:spcAft>
                <a:spcPts val="0"/>
              </a:spcAft>
              <a:buClr>
                <a:schemeClr val="lt2"/>
              </a:buClr>
              <a:buSzPct val="100000"/>
              <a:buChar char="●"/>
            </a:pPr>
            <a:r>
              <a:rPr lang="es" sz="1100">
                <a:solidFill>
                  <a:schemeClr val="dk1"/>
                </a:solidFill>
              </a:rPr>
              <a:t>Facilita comprender la composición de la deuda total y la relevancia de cada uno de sus elementos, incluido el nuevo componente de descuento.</a:t>
            </a:r>
            <a:endParaRPr sz="1100">
              <a:solidFill>
                <a:schemeClr val="dk1"/>
              </a:solidFill>
            </a:endParaRPr>
          </a:p>
          <a:p>
            <a:pPr indent="-272256" lvl="0" marL="457200" rtl="0" algn="l">
              <a:spcBef>
                <a:spcPts val="0"/>
              </a:spcBef>
              <a:spcAft>
                <a:spcPts val="0"/>
              </a:spcAft>
              <a:buClr>
                <a:schemeClr val="lt2"/>
              </a:buClr>
              <a:buSzPct val="100000"/>
              <a:buChar char="●"/>
            </a:pPr>
            <a:r>
              <a:t/>
            </a:r>
            <a:endParaRPr b="1" sz="1100">
              <a:solidFill>
                <a:schemeClr val="dk1"/>
              </a:solidFill>
            </a:endParaRPr>
          </a:p>
          <a:p>
            <a:pPr indent="-272256" lvl="0" marL="457200" rtl="0" algn="l">
              <a:spcBef>
                <a:spcPts val="0"/>
              </a:spcBef>
              <a:spcAft>
                <a:spcPts val="0"/>
              </a:spcAft>
              <a:buClr>
                <a:schemeClr val="lt2"/>
              </a:buClr>
              <a:buSzPct val="100000"/>
              <a:buChar char="●"/>
            </a:pPr>
            <a:r>
              <a:rPr b="1" lang="es" sz="1100">
                <a:solidFill>
                  <a:schemeClr val="dk1"/>
                </a:solidFill>
              </a:rPr>
              <a:t>¿Cuál es la incidencia de los descuentos en la reducción del total de la deuda y cómo se relacionan con otros componentes del tributo?</a:t>
            </a:r>
            <a:endParaRPr b="1" sz="1100">
              <a:solidFill>
                <a:schemeClr val="dk1"/>
              </a:solidFill>
            </a:endParaRPr>
          </a:p>
          <a:p>
            <a:pPr indent="-272256" lvl="0" marL="457200" rtl="0" algn="l">
              <a:spcBef>
                <a:spcPts val="0"/>
              </a:spcBef>
              <a:spcAft>
                <a:spcPts val="0"/>
              </a:spcAft>
              <a:buClr>
                <a:schemeClr val="lt2"/>
              </a:buClr>
              <a:buSzPct val="100000"/>
              <a:buChar char="●"/>
            </a:pPr>
            <a:r>
              <a:rPr lang="es" sz="1100">
                <a:solidFill>
                  <a:schemeClr val="dk1"/>
                </a:solidFill>
              </a:rPr>
              <a:t>Esta pregunta investiga si la aplicación de descuentos contribuye significativamente a disminuir el monto final recaudado y cómo se vincula con otros elementos como el reajuste o el interés.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idx="1" type="body"/>
          </p:nvPr>
        </p:nvSpPr>
        <p:spPr>
          <a:xfrm>
            <a:off x="133875" y="0"/>
            <a:ext cx="9192300" cy="1175100"/>
          </a:xfrm>
          <a:prstGeom prst="rect">
            <a:avLst/>
          </a:prstGeom>
        </p:spPr>
        <p:txBody>
          <a:bodyPr anchorCtr="0" anchor="t" bIns="91425" lIns="91425" spcFirstLastPara="1" rIns="91425" wrap="square" tIns="91425">
            <a:normAutofit fontScale="25000" lnSpcReduction="20000"/>
          </a:bodyPr>
          <a:lstStyle/>
          <a:p>
            <a:pPr indent="0" lvl="0" marL="0" rtl="0" algn="l">
              <a:spcBef>
                <a:spcPts val="1200"/>
              </a:spcBef>
              <a:spcAft>
                <a:spcPts val="0"/>
              </a:spcAft>
              <a:buNone/>
            </a:pPr>
            <a:r>
              <a:rPr b="1" lang="es" sz="4457">
                <a:solidFill>
                  <a:schemeClr val="dk1"/>
                </a:solidFill>
              </a:rPr>
              <a:t>Resumen de la Metadata</a:t>
            </a:r>
            <a:endParaRPr b="1" sz="4457">
              <a:solidFill>
                <a:schemeClr val="dk1"/>
              </a:solidFill>
            </a:endParaRPr>
          </a:p>
          <a:p>
            <a:pPr indent="0" lvl="0" marL="0" rtl="0" algn="l">
              <a:spcBef>
                <a:spcPts val="1200"/>
              </a:spcBef>
              <a:spcAft>
                <a:spcPts val="0"/>
              </a:spcAft>
              <a:buNone/>
            </a:pPr>
            <a:r>
              <a:rPr b="1" lang="es" sz="4457">
                <a:solidFill>
                  <a:schemeClr val="dk1"/>
                </a:solidFill>
              </a:rPr>
              <a:t>Cantidad de registros y columnas:</a:t>
            </a:r>
            <a:endParaRPr b="1" sz="4457">
              <a:solidFill>
                <a:schemeClr val="dk1"/>
              </a:solidFill>
            </a:endParaRPr>
          </a:p>
          <a:p>
            <a:pPr indent="-299365" lvl="0" marL="457200" rtl="0" algn="l">
              <a:spcBef>
                <a:spcPts val="1200"/>
              </a:spcBef>
              <a:spcAft>
                <a:spcPts val="0"/>
              </a:spcAft>
              <a:buClr>
                <a:schemeClr val="dk1"/>
              </a:buClr>
              <a:buSzPct val="100000"/>
              <a:buChar char="●"/>
            </a:pPr>
            <a:r>
              <a:rPr lang="es" sz="4457">
                <a:solidFill>
                  <a:schemeClr val="dk1"/>
                </a:solidFill>
              </a:rPr>
              <a:t>El dataset contiene </a:t>
            </a:r>
            <a:r>
              <a:rPr b="1" lang="es" sz="4457">
                <a:solidFill>
                  <a:schemeClr val="dk1"/>
                </a:solidFill>
              </a:rPr>
              <a:t>70,181 filas</a:t>
            </a:r>
            <a:r>
              <a:rPr lang="es" sz="4457">
                <a:solidFill>
                  <a:schemeClr val="dk1"/>
                </a:solidFill>
              </a:rPr>
              <a:t> y </a:t>
            </a:r>
            <a:r>
              <a:rPr b="1" lang="es" sz="4457">
                <a:solidFill>
                  <a:schemeClr val="dk1"/>
                </a:solidFill>
              </a:rPr>
              <a:t>19 columnas</a:t>
            </a:r>
            <a:r>
              <a:rPr lang="es" sz="4457">
                <a:solidFill>
                  <a:schemeClr val="dk1"/>
                </a:solidFill>
              </a:rPr>
              <a:t>.</a:t>
            </a:r>
            <a:endParaRPr sz="4057">
              <a:solidFill>
                <a:schemeClr val="dk1"/>
              </a:solidFill>
            </a:endParaRPr>
          </a:p>
          <a:p>
            <a:pPr indent="0" lvl="0" marL="0" rtl="0" algn="l">
              <a:spcBef>
                <a:spcPts val="1200"/>
              </a:spcBef>
              <a:spcAft>
                <a:spcPts val="0"/>
              </a:spcAft>
              <a:buNone/>
            </a:pPr>
            <a:r>
              <a:rPr b="1" lang="es" sz="4457">
                <a:solidFill>
                  <a:schemeClr val="dk1"/>
                </a:solidFill>
              </a:rPr>
              <a:t>Descripción de las columnas:</a:t>
            </a:r>
            <a:endParaRPr b="1" sz="4457">
              <a:solidFill>
                <a:schemeClr val="dk1"/>
              </a:solidFill>
            </a:endParaRPr>
          </a:p>
          <a:p>
            <a:pPr indent="-299365" lvl="0" marL="457200" rtl="0" algn="l">
              <a:spcBef>
                <a:spcPts val="1200"/>
              </a:spcBef>
              <a:spcAft>
                <a:spcPts val="0"/>
              </a:spcAft>
              <a:buClr>
                <a:schemeClr val="dk1"/>
              </a:buClr>
              <a:buSzPct val="100000"/>
              <a:buAutoNum type="arabicPeriod"/>
            </a:pPr>
            <a:r>
              <a:rPr b="1" lang="es" sz="4457">
                <a:solidFill>
                  <a:schemeClr val="dk1"/>
                </a:solidFill>
              </a:rPr>
              <a:t>NRO_REGISTRO (int64)</a:t>
            </a:r>
            <a:r>
              <a:rPr lang="es" sz="4457">
                <a:solidFill>
                  <a:schemeClr val="dk1"/>
                </a:solidFill>
              </a:rPr>
              <a:t>: Número de registro único para cada fila.</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FECHA_CORTE (int64)</a:t>
            </a:r>
            <a:r>
              <a:rPr lang="es" sz="4457">
                <a:solidFill>
                  <a:schemeClr val="dk1"/>
                </a:solidFill>
              </a:rPr>
              <a:t>: Fecha de corte en formato AAAAMMDD.</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DEPARTAMENTO (object)</a:t>
            </a:r>
            <a:r>
              <a:rPr lang="es" sz="4457">
                <a:solidFill>
                  <a:schemeClr val="dk1"/>
                </a:solidFill>
              </a:rPr>
              <a:t>: Nombre del departamento donde se registra la deuda.</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PROVINCIA (object)</a:t>
            </a:r>
            <a:r>
              <a:rPr lang="es" sz="4457">
                <a:solidFill>
                  <a:schemeClr val="dk1"/>
                </a:solidFill>
              </a:rPr>
              <a:t>: Nombre de la provincia donde se registra la deuda.</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DISTRITO (object)</a:t>
            </a:r>
            <a:r>
              <a:rPr lang="es" sz="4457">
                <a:solidFill>
                  <a:schemeClr val="dk1"/>
                </a:solidFill>
              </a:rPr>
              <a:t>: Nombre del distrito donde se registra la deuda.</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GOBIERNO_LOCAL (object)</a:t>
            </a:r>
            <a:r>
              <a:rPr lang="es" sz="4457">
                <a:solidFill>
                  <a:schemeClr val="dk1"/>
                </a:solidFill>
              </a:rPr>
              <a:t>: Nombre de la municipalidad o gobierno local que gestiona la deuda.</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UBIGEO (int64)</a:t>
            </a:r>
            <a:r>
              <a:rPr lang="es" sz="4457">
                <a:solidFill>
                  <a:schemeClr val="dk1"/>
                </a:solidFill>
              </a:rPr>
              <a:t>: Código único de ubicación geográfica (departamento, provincia y distrito).</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COD_CONTRIBUYENTE (object)</a:t>
            </a:r>
            <a:r>
              <a:rPr lang="es" sz="4457">
                <a:solidFill>
                  <a:schemeClr val="dk1"/>
                </a:solidFill>
              </a:rPr>
              <a:t>: Código único del contribuyente (anonimizado).</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COD_TRIBUTO (int64)</a:t>
            </a:r>
            <a:r>
              <a:rPr lang="es" sz="4457">
                <a:solidFill>
                  <a:schemeClr val="dk1"/>
                </a:solidFill>
              </a:rPr>
              <a:t>: Código del tributo correspondiente a la deuda.</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DESCRIPCION (object)</a:t>
            </a:r>
            <a:r>
              <a:rPr lang="es" sz="4457">
                <a:solidFill>
                  <a:schemeClr val="dk1"/>
                </a:solidFill>
              </a:rPr>
              <a:t>: Descripción del tributo asociado a la deuda (ejemplo: Impuesto Predial).</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ANIO_TRIBUTO (int64)</a:t>
            </a:r>
            <a:r>
              <a:rPr lang="es" sz="4457">
                <a:solidFill>
                  <a:schemeClr val="dk1"/>
                </a:solidFill>
              </a:rPr>
              <a:t>: Año fiscal al que corresponde la deuda.</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PERIODO_TRIBUTARIO (int64)</a:t>
            </a:r>
            <a:r>
              <a:rPr lang="es" sz="4457">
                <a:solidFill>
                  <a:schemeClr val="dk1"/>
                </a:solidFill>
              </a:rPr>
              <a:t>: Período tributario dentro del año (por ejemplo, mensual o trimestral).</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INSOLUTO (float64)</a:t>
            </a:r>
            <a:r>
              <a:rPr lang="es" sz="4457">
                <a:solidFill>
                  <a:schemeClr val="dk1"/>
                </a:solidFill>
              </a:rPr>
              <a:t>: Monto insoluto de la deuda.</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DERECHO_EMISION (float64)</a:t>
            </a:r>
            <a:r>
              <a:rPr lang="es" sz="4457">
                <a:solidFill>
                  <a:schemeClr val="dk1"/>
                </a:solidFill>
              </a:rPr>
              <a:t>: Costo del derecho de emisión del tributo.</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INTERES (float64)</a:t>
            </a:r>
            <a:r>
              <a:rPr lang="es" sz="4457">
                <a:solidFill>
                  <a:schemeClr val="dk1"/>
                </a:solidFill>
              </a:rPr>
              <a:t>: Intereses acumulados por mora.</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REAJUSTE (float64)</a:t>
            </a:r>
            <a:r>
              <a:rPr lang="es" sz="4457">
                <a:solidFill>
                  <a:schemeClr val="dk1"/>
                </a:solidFill>
              </a:rPr>
              <a:t>: Reajuste del monto debido a inflación u otros factores.</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DESCUENTO (float64)</a:t>
            </a:r>
            <a:r>
              <a:rPr lang="es" sz="4457">
                <a:solidFill>
                  <a:schemeClr val="dk1"/>
                </a:solidFill>
              </a:rPr>
              <a:t>: Descuento aplicado a la deuda.</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TOTAL_DEUDA (float64)</a:t>
            </a:r>
            <a:r>
              <a:rPr lang="es" sz="4457">
                <a:solidFill>
                  <a:schemeClr val="dk1"/>
                </a:solidFill>
              </a:rPr>
              <a:t>: Suma total de la deuda, considerando los valores anteriores.</a:t>
            </a:r>
            <a:endParaRPr sz="4457">
              <a:solidFill>
                <a:schemeClr val="dk1"/>
              </a:solidFill>
            </a:endParaRPr>
          </a:p>
          <a:p>
            <a:pPr indent="-299365" lvl="0" marL="457200" rtl="0" algn="l">
              <a:spcBef>
                <a:spcPts val="0"/>
              </a:spcBef>
              <a:spcAft>
                <a:spcPts val="0"/>
              </a:spcAft>
              <a:buClr>
                <a:schemeClr val="dk1"/>
              </a:buClr>
              <a:buSzPct val="100000"/>
              <a:buAutoNum type="arabicPeriod"/>
            </a:pPr>
            <a:r>
              <a:rPr b="1" lang="es" sz="4457">
                <a:solidFill>
                  <a:schemeClr val="dk1"/>
                </a:solidFill>
              </a:rPr>
              <a:t>FECHA_PAGO (int64)</a:t>
            </a:r>
            <a:r>
              <a:rPr lang="es" sz="4457">
                <a:solidFill>
                  <a:schemeClr val="dk1"/>
                </a:solidFill>
              </a:rPr>
              <a:t>: Fecha de pago en formato AAAAMMDD.</a:t>
            </a:r>
            <a:endParaRPr sz="4457">
              <a:solidFill>
                <a:schemeClr val="dk1"/>
              </a:solidFill>
            </a:endParaRPr>
          </a:p>
          <a:p>
            <a:pPr indent="0" lvl="0" marL="0" rtl="0" algn="l">
              <a:spcBef>
                <a:spcPts val="1200"/>
              </a:spcBef>
              <a:spcAft>
                <a:spcPts val="0"/>
              </a:spcAft>
              <a:buNone/>
            </a:pPr>
            <a:r>
              <a:rPr b="1" lang="es" sz="4457">
                <a:solidFill>
                  <a:schemeClr val="dk1"/>
                </a:solidFill>
              </a:rPr>
              <a:t>Valores nulos:</a:t>
            </a:r>
            <a:r>
              <a:rPr lang="es" sz="4457">
                <a:solidFill>
                  <a:schemeClr val="dk1"/>
                </a:solidFill>
              </a:rPr>
              <a:t> No se identificaron valores nulos en ninguna columna.</a:t>
            </a:r>
            <a:endParaRPr sz="4457">
              <a:solidFill>
                <a:schemeClr val="dk1"/>
              </a:solidFill>
            </a:endParaRPr>
          </a:p>
          <a:p>
            <a:pPr indent="0" lvl="0" marL="0" rtl="0" algn="l">
              <a:spcBef>
                <a:spcPts val="1200"/>
              </a:spcBef>
              <a:spcAft>
                <a:spcPts val="0"/>
              </a:spcAft>
              <a:buNone/>
            </a:pPr>
            <a:r>
              <a:rPr b="1" lang="es" sz="4457">
                <a:solidFill>
                  <a:schemeClr val="dk1"/>
                </a:solidFill>
              </a:rPr>
              <a:t>Duplicados:</a:t>
            </a:r>
            <a:r>
              <a:rPr lang="es" sz="4457">
                <a:solidFill>
                  <a:schemeClr val="dk1"/>
                </a:solidFill>
              </a:rPr>
              <a:t> No se encontraron registros duplicados después de la limpieza de datos.</a:t>
            </a:r>
            <a:endParaRPr sz="4457">
              <a:solidFill>
                <a:schemeClr val="dk1"/>
              </a:solidFill>
            </a:endParaRPr>
          </a:p>
          <a:p>
            <a:pPr indent="-246062" lvl="0" marL="457200" rtl="0" algn="l">
              <a:spcBef>
                <a:spcPts val="1200"/>
              </a:spcBef>
              <a:spcAft>
                <a:spcPts val="0"/>
              </a:spcAft>
              <a:buClr>
                <a:schemeClr val="dk1"/>
              </a:buClr>
              <a:buSzPct val="100000"/>
              <a:buChar char="●"/>
            </a:pPr>
            <a:r>
              <a:t/>
            </a:r>
            <a:endParaRPr b="1" sz="1100">
              <a:solidFill>
                <a:schemeClr val="dk1"/>
              </a:solidFill>
            </a:endParaRPr>
          </a:p>
          <a:p>
            <a:pPr indent="-246062" lvl="0" marL="457200" rtl="0" algn="l">
              <a:spcBef>
                <a:spcPts val="0"/>
              </a:spcBef>
              <a:spcAft>
                <a:spcPts val="0"/>
              </a:spcAft>
              <a:buClr>
                <a:schemeClr val="dk1"/>
              </a:buClr>
              <a:buSzPct val="100000"/>
              <a:buChar char="●"/>
            </a:pPr>
            <a:r>
              <a:t/>
            </a:r>
            <a:endParaRPr b="1" sz="1100">
              <a:solidFill>
                <a:schemeClr val="dk1"/>
              </a:solidFill>
            </a:endParaRPr>
          </a:p>
          <a:p>
            <a:pPr indent="-246062" lvl="0" marL="457200" rtl="0" algn="l">
              <a:spcBef>
                <a:spcPts val="0"/>
              </a:spcBef>
              <a:spcAft>
                <a:spcPts val="0"/>
              </a:spcAft>
              <a:buClr>
                <a:schemeClr val="dk1"/>
              </a:buClr>
              <a:buSzPct val="100000"/>
              <a:buChar char="●"/>
            </a:pPr>
            <a:r>
              <a:t/>
            </a:r>
            <a:endParaRPr b="1"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nvSpPr>
        <p:spPr>
          <a:xfrm>
            <a:off x="1720050" y="1895750"/>
            <a:ext cx="6424800" cy="1662300"/>
          </a:xfrm>
          <a:prstGeom prst="rect">
            <a:avLst/>
          </a:prstGeom>
          <a:noFill/>
          <a:ln>
            <a:noFill/>
          </a:ln>
        </p:spPr>
        <p:txBody>
          <a:bodyPr anchorCtr="0" anchor="t" bIns="91425" lIns="91425" spcFirstLastPara="1" rIns="91425" wrap="square" tIns="91425">
            <a:spAutoFit/>
          </a:bodyPr>
          <a:lstStyle/>
          <a:p>
            <a:pPr indent="0" lvl="0" marL="0" rtl="0" algn="ctr">
              <a:lnSpc>
                <a:spcPct val="80000"/>
              </a:lnSpc>
              <a:spcBef>
                <a:spcPts val="0"/>
              </a:spcBef>
              <a:spcAft>
                <a:spcPts val="0"/>
              </a:spcAft>
              <a:buNone/>
            </a:pPr>
            <a:r>
              <a:rPr lang="es" sz="6000">
                <a:solidFill>
                  <a:schemeClr val="dk1"/>
                </a:solidFill>
              </a:rPr>
              <a:t>ANÁLISIS </a:t>
            </a:r>
            <a:endParaRPr>
              <a:solidFill>
                <a:schemeClr val="dk1"/>
              </a:solidFill>
            </a:endParaRPr>
          </a:p>
          <a:p>
            <a:pPr indent="0" lvl="0" marL="0" rtl="0" algn="ctr">
              <a:lnSpc>
                <a:spcPct val="80000"/>
              </a:lnSpc>
              <a:spcBef>
                <a:spcPts val="0"/>
              </a:spcBef>
              <a:spcAft>
                <a:spcPts val="0"/>
              </a:spcAft>
              <a:buNone/>
            </a:pPr>
            <a:r>
              <a:rPr b="1" lang="es" sz="6000">
                <a:solidFill>
                  <a:schemeClr val="dk1"/>
                </a:solidFill>
              </a:rPr>
              <a:t>EXPLORATORIO</a:t>
            </a:r>
            <a:endParaRPr b="1" sz="6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nvSpPr>
        <p:spPr>
          <a:xfrm>
            <a:off x="64725" y="-157225"/>
            <a:ext cx="3000000" cy="354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b="1" lang="es" sz="1100">
                <a:solidFill>
                  <a:schemeClr val="dk1"/>
                </a:solidFill>
              </a:rPr>
              <a:t>Preguntas secundarias </a:t>
            </a:r>
            <a:endParaRPr/>
          </a:p>
        </p:txBody>
      </p:sp>
      <p:sp>
        <p:nvSpPr>
          <p:cNvPr id="108" name="Google Shape;108;p20"/>
          <p:cNvSpPr txBox="1"/>
          <p:nvPr/>
        </p:nvSpPr>
        <p:spPr>
          <a:xfrm>
            <a:off x="-255250" y="96025"/>
            <a:ext cx="3878100" cy="22704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Clr>
                <a:schemeClr val="lt2"/>
              </a:buClr>
              <a:buSzPts val="1000"/>
              <a:buChar char="●"/>
            </a:pPr>
            <a:r>
              <a:rPr b="1" lang="es" sz="1000">
                <a:solidFill>
                  <a:schemeClr val="dk1"/>
                </a:solidFill>
              </a:rPr>
              <a:t>¿Se observan patrones o anomalías en las fechas de corte y de pago que puedan afectar la recaudación?</a:t>
            </a:r>
            <a:endParaRPr b="1" sz="1000">
              <a:solidFill>
                <a:schemeClr val="dk1"/>
              </a:solidFill>
            </a:endParaRPr>
          </a:p>
          <a:p>
            <a:pPr indent="-285750" lvl="0" marL="457200" rtl="0" algn="l">
              <a:lnSpc>
                <a:spcPct val="115000"/>
              </a:lnSpc>
              <a:spcBef>
                <a:spcPts val="0"/>
              </a:spcBef>
              <a:spcAft>
                <a:spcPts val="0"/>
              </a:spcAft>
              <a:buClr>
                <a:schemeClr val="lt2"/>
              </a:buClr>
              <a:buSzPts val="900"/>
              <a:buChar char="●"/>
            </a:pPr>
            <a:r>
              <a:rPr lang="es" sz="900">
                <a:solidFill>
                  <a:schemeClr val="dk1"/>
                </a:solidFill>
              </a:rPr>
              <a:t>El análisis revela que los pagos del Impuesto Predial se concentran en los vencimientos trimestrales, con un pico principal a inicios de año debido a incentivos de pronto pago. Entre estos picos, la actividad de pago disminuye drásticamente, reflejando una estacionalidad predecible. Se identificó que una minoría de contribuyentes incurre en retrasos prolongados, generando ingresos adicionales por intereses, pero afectando la liquidez municipal. Para optimizar la recaudación, se recomienda reforzar campañas de pronto pago, enviar recordatorios antes de los vencimientos y gestionar deudores crónicos con planes de regularización.</a:t>
            </a:r>
            <a:endParaRPr sz="900">
              <a:solidFill>
                <a:schemeClr val="dk1"/>
              </a:solidFill>
            </a:endParaRPr>
          </a:p>
        </p:txBody>
      </p:sp>
      <p:sp>
        <p:nvSpPr>
          <p:cNvPr id="109" name="Google Shape;109;p20"/>
          <p:cNvSpPr txBox="1"/>
          <p:nvPr/>
        </p:nvSpPr>
        <p:spPr>
          <a:xfrm>
            <a:off x="4982225" y="2405050"/>
            <a:ext cx="4212600" cy="25005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lt2"/>
              </a:buClr>
              <a:buSzPts val="1100"/>
              <a:buChar char="●"/>
            </a:pPr>
            <a:r>
              <a:rPr b="1" lang="es" sz="1100">
                <a:solidFill>
                  <a:schemeClr val="dk1"/>
                </a:solidFill>
              </a:rPr>
              <a:t>¿Existen diferencias significativas en los componentes del tributo (reajuste e interés) entre los contribuyentes?</a:t>
            </a:r>
            <a:endParaRPr b="1" sz="1100">
              <a:solidFill>
                <a:schemeClr val="dk1"/>
              </a:solidFill>
            </a:endParaRPr>
          </a:p>
          <a:p>
            <a:pPr indent="-285750" lvl="0" marL="457200" rtl="0" algn="l">
              <a:lnSpc>
                <a:spcPct val="115000"/>
              </a:lnSpc>
              <a:spcBef>
                <a:spcPts val="0"/>
              </a:spcBef>
              <a:spcAft>
                <a:spcPts val="0"/>
              </a:spcAft>
              <a:buClr>
                <a:schemeClr val="lt2"/>
              </a:buClr>
              <a:buSzPts val="900"/>
              <a:buChar char="●"/>
            </a:pPr>
            <a:r>
              <a:rPr lang="es" sz="900">
                <a:solidFill>
                  <a:schemeClr val="dk1"/>
                </a:solidFill>
              </a:rPr>
              <a:t>El análisis revela que el interés moratorio es significativamente más alto y variable que el reajuste, con valores extremos que pueden dificultar el pago de la deuda tributaria. La prueba Mann-Whitney U confirmó que estas diferencias son estadísticamente significativas, indicando que los intereses representan una carga mayor que los reajustes en las deudas tributarias. Si bien los intereses buscan desincentivar la mora, montos excesivos pueden hacer que la deuda se vuelva impagable, afectando la recaudación. Se recomienda evaluar estrategias como planes de pago flexibles o condonaciones parciales de intereses para mejorar la recuperación de la deuda sin comprometer la equidad tributaria.</a:t>
            </a:r>
            <a:endParaRPr sz="900">
              <a:solidFill>
                <a:schemeClr val="dk1"/>
              </a:solidFill>
            </a:endParaRPr>
          </a:p>
        </p:txBody>
      </p:sp>
      <p:pic>
        <p:nvPicPr>
          <p:cNvPr id="110" name="Google Shape;110;p20"/>
          <p:cNvPicPr preferRelativeResize="0"/>
          <p:nvPr/>
        </p:nvPicPr>
        <p:blipFill>
          <a:blip r:embed="rId3">
            <a:alphaModFix/>
          </a:blip>
          <a:stretch>
            <a:fillRect/>
          </a:stretch>
        </p:blipFill>
        <p:spPr>
          <a:xfrm>
            <a:off x="3850600" y="196800"/>
            <a:ext cx="2623213" cy="1977475"/>
          </a:xfrm>
          <a:prstGeom prst="rect">
            <a:avLst/>
          </a:prstGeom>
          <a:noFill/>
          <a:ln>
            <a:noFill/>
          </a:ln>
        </p:spPr>
      </p:pic>
      <p:pic>
        <p:nvPicPr>
          <p:cNvPr id="111" name="Google Shape;111;p20"/>
          <p:cNvPicPr preferRelativeResize="0"/>
          <p:nvPr/>
        </p:nvPicPr>
        <p:blipFill>
          <a:blip r:embed="rId4">
            <a:alphaModFix/>
          </a:blip>
          <a:stretch>
            <a:fillRect/>
          </a:stretch>
        </p:blipFill>
        <p:spPr>
          <a:xfrm>
            <a:off x="6644075" y="178900"/>
            <a:ext cx="2448976" cy="2104650"/>
          </a:xfrm>
          <a:prstGeom prst="rect">
            <a:avLst/>
          </a:prstGeom>
          <a:noFill/>
          <a:ln>
            <a:noFill/>
          </a:ln>
        </p:spPr>
      </p:pic>
      <p:pic>
        <p:nvPicPr>
          <p:cNvPr id="112" name="Google Shape;112;p20"/>
          <p:cNvPicPr preferRelativeResize="0"/>
          <p:nvPr/>
        </p:nvPicPr>
        <p:blipFill>
          <a:blip r:embed="rId5">
            <a:alphaModFix/>
          </a:blip>
          <a:stretch>
            <a:fillRect/>
          </a:stretch>
        </p:blipFill>
        <p:spPr>
          <a:xfrm>
            <a:off x="0" y="2405050"/>
            <a:ext cx="2661101" cy="2570750"/>
          </a:xfrm>
          <a:prstGeom prst="rect">
            <a:avLst/>
          </a:prstGeom>
          <a:noFill/>
          <a:ln>
            <a:noFill/>
          </a:ln>
        </p:spPr>
      </p:pic>
      <p:pic>
        <p:nvPicPr>
          <p:cNvPr id="113" name="Google Shape;113;p20"/>
          <p:cNvPicPr preferRelativeResize="0"/>
          <p:nvPr/>
        </p:nvPicPr>
        <p:blipFill>
          <a:blip r:embed="rId6">
            <a:alphaModFix/>
          </a:blip>
          <a:stretch>
            <a:fillRect/>
          </a:stretch>
        </p:blipFill>
        <p:spPr>
          <a:xfrm>
            <a:off x="2871425" y="2405050"/>
            <a:ext cx="2623225" cy="2624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nvSpPr>
        <p:spPr>
          <a:xfrm>
            <a:off x="-462375" y="-64725"/>
            <a:ext cx="2682000" cy="29430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Clr>
                <a:schemeClr val="lt2"/>
              </a:buClr>
              <a:buSzPts val="1000"/>
              <a:buChar char="●"/>
            </a:pPr>
            <a:r>
              <a:rPr b="1" lang="es" sz="1000">
                <a:solidFill>
                  <a:schemeClr val="dk1"/>
                </a:solidFill>
              </a:rPr>
              <a:t>¿Cómo varía la recaudación dentro del distrito de Pueblo Libre en función de los distintos periodos tributarios (1, 2, 3, 4)?</a:t>
            </a:r>
            <a:endParaRPr b="1" sz="1000">
              <a:solidFill>
                <a:schemeClr val="dk1"/>
              </a:solidFill>
            </a:endParaRPr>
          </a:p>
          <a:p>
            <a:pPr indent="-285750" lvl="0" marL="457200" rtl="0" algn="l">
              <a:lnSpc>
                <a:spcPct val="115000"/>
              </a:lnSpc>
              <a:spcBef>
                <a:spcPts val="0"/>
              </a:spcBef>
              <a:spcAft>
                <a:spcPts val="0"/>
              </a:spcAft>
              <a:buClr>
                <a:schemeClr val="lt2"/>
              </a:buClr>
              <a:buSzPts val="900"/>
              <a:buChar char="●"/>
            </a:pPr>
            <a:r>
              <a:rPr lang="es" sz="900">
                <a:solidFill>
                  <a:schemeClr val="dk1"/>
                </a:solidFill>
              </a:rPr>
              <a:t>La recaudación del Impuesto Predial en Pueblo Libre es mayor en el </a:t>
            </a:r>
            <a:r>
              <a:rPr b="1" lang="es" sz="900">
                <a:solidFill>
                  <a:schemeClr val="dk1"/>
                </a:solidFill>
              </a:rPr>
              <a:t>Periodo 1</a:t>
            </a:r>
            <a:r>
              <a:rPr lang="es" sz="900">
                <a:solidFill>
                  <a:schemeClr val="dk1"/>
                </a:solidFill>
              </a:rPr>
              <a:t>, disminuyendo progresivamente en los siguientes trimestres. El </a:t>
            </a:r>
            <a:r>
              <a:rPr b="1" lang="es" sz="900">
                <a:solidFill>
                  <a:schemeClr val="dk1"/>
                </a:solidFill>
              </a:rPr>
              <a:t>Periodo 4</a:t>
            </a:r>
            <a:r>
              <a:rPr lang="es" sz="900">
                <a:solidFill>
                  <a:schemeClr val="dk1"/>
                </a:solidFill>
              </a:rPr>
              <a:t> es el de menor captación y mayor acumulación de deuda insoluta. Este patrón se mantiene constante a lo largo de los años, evidenciando una concentración de pagos a inicios del año. Para reducir la morosidad en los últimos trimestres, se recomienda reforzar incentivos y estrategias de cobranza.</a:t>
            </a:r>
            <a:endParaRPr sz="900">
              <a:solidFill>
                <a:schemeClr val="dk1"/>
              </a:solidFill>
            </a:endParaRPr>
          </a:p>
        </p:txBody>
      </p:sp>
      <p:sp>
        <p:nvSpPr>
          <p:cNvPr id="119" name="Google Shape;119;p21"/>
          <p:cNvSpPr txBox="1"/>
          <p:nvPr/>
        </p:nvSpPr>
        <p:spPr>
          <a:xfrm>
            <a:off x="5568600" y="2777150"/>
            <a:ext cx="3482700" cy="2148600"/>
          </a:xfrm>
          <a:prstGeom prst="rect">
            <a:avLst/>
          </a:prstGeom>
          <a:noFill/>
          <a:ln>
            <a:noFill/>
          </a:ln>
        </p:spPr>
        <p:txBody>
          <a:bodyPr anchorCtr="0" anchor="t" bIns="91425" lIns="91425" spcFirstLastPara="1" rIns="91425" wrap="square" tIns="91425">
            <a:spAutoFit/>
          </a:bodyPr>
          <a:lstStyle/>
          <a:p>
            <a:pPr indent="-292100" lvl="0" marL="457200" rtl="0" algn="l">
              <a:lnSpc>
                <a:spcPct val="115000"/>
              </a:lnSpc>
              <a:spcBef>
                <a:spcPts val="1200"/>
              </a:spcBef>
              <a:spcAft>
                <a:spcPts val="0"/>
              </a:spcAft>
              <a:buClr>
                <a:schemeClr val="lt2"/>
              </a:buClr>
              <a:buSzPts val="1000"/>
              <a:buChar char="●"/>
            </a:pPr>
            <a:r>
              <a:rPr b="1" lang="es" sz="1000">
                <a:solidFill>
                  <a:schemeClr val="dk1"/>
                </a:solidFill>
              </a:rPr>
              <a:t>¿Qué porcentaje del total de la deuda corresponde a cada componente (insoluto, reajuste, interés, derecho de emisión y descuento) y cómo se distribuyen?</a:t>
            </a:r>
            <a:endParaRPr b="1" sz="1000">
              <a:solidFill>
                <a:schemeClr val="dk1"/>
              </a:solidFill>
            </a:endParaRPr>
          </a:p>
          <a:p>
            <a:pPr indent="-279400" lvl="0" marL="457200" rtl="0" algn="l">
              <a:lnSpc>
                <a:spcPct val="115000"/>
              </a:lnSpc>
              <a:spcBef>
                <a:spcPts val="0"/>
              </a:spcBef>
              <a:spcAft>
                <a:spcPts val="0"/>
              </a:spcAft>
              <a:buClr>
                <a:schemeClr val="lt2"/>
              </a:buClr>
              <a:buSzPts val="800"/>
              <a:buChar char="●"/>
            </a:pPr>
            <a:r>
              <a:rPr lang="es" sz="800">
                <a:solidFill>
                  <a:schemeClr val="dk1"/>
                </a:solidFill>
              </a:rPr>
              <a:t>El insoluto representa la mayor parte de la deuda total del Impuesto Predial, alcanzando aproximadamente el 93% del total. Los demás componentes tienen un impacto mucho menor: interés (5.2%), derecho de emisión (1.8%), reajuste (0.9%) y descuento (0.89%). Esto indica que la recaudación depende principalmente del pago del tributo base, mientras que los intereses y reajustes afectan marginalmente la deuda total. Mejorar la cobranza del insoluto es clave para optimizar los ingresos municipales.</a:t>
            </a:r>
            <a:endParaRPr sz="800">
              <a:solidFill>
                <a:schemeClr val="dk1"/>
              </a:solidFill>
            </a:endParaRPr>
          </a:p>
        </p:txBody>
      </p:sp>
      <p:pic>
        <p:nvPicPr>
          <p:cNvPr id="120" name="Google Shape;120;p21"/>
          <p:cNvPicPr preferRelativeResize="0"/>
          <p:nvPr/>
        </p:nvPicPr>
        <p:blipFill rotWithShape="1">
          <a:blip r:embed="rId3">
            <a:alphaModFix/>
          </a:blip>
          <a:srcRect b="4752" l="2370" r="-2370" t="0"/>
          <a:stretch/>
        </p:blipFill>
        <p:spPr>
          <a:xfrm>
            <a:off x="2219625" y="291975"/>
            <a:ext cx="2855100" cy="2408850"/>
          </a:xfrm>
          <a:prstGeom prst="rect">
            <a:avLst/>
          </a:prstGeom>
          <a:noFill/>
          <a:ln>
            <a:noFill/>
          </a:ln>
        </p:spPr>
      </p:pic>
      <p:pic>
        <p:nvPicPr>
          <p:cNvPr id="121" name="Google Shape;121;p21"/>
          <p:cNvPicPr preferRelativeResize="0"/>
          <p:nvPr/>
        </p:nvPicPr>
        <p:blipFill>
          <a:blip r:embed="rId4">
            <a:alphaModFix/>
          </a:blip>
          <a:stretch>
            <a:fillRect/>
          </a:stretch>
        </p:blipFill>
        <p:spPr>
          <a:xfrm>
            <a:off x="5157950" y="55475"/>
            <a:ext cx="3569551" cy="2645350"/>
          </a:xfrm>
          <a:prstGeom prst="rect">
            <a:avLst/>
          </a:prstGeom>
          <a:noFill/>
          <a:ln>
            <a:noFill/>
          </a:ln>
        </p:spPr>
      </p:pic>
      <p:pic>
        <p:nvPicPr>
          <p:cNvPr id="122" name="Google Shape;122;p21"/>
          <p:cNvPicPr preferRelativeResize="0"/>
          <p:nvPr/>
        </p:nvPicPr>
        <p:blipFill>
          <a:blip r:embed="rId5">
            <a:alphaModFix/>
          </a:blip>
          <a:stretch>
            <a:fillRect/>
          </a:stretch>
        </p:blipFill>
        <p:spPr>
          <a:xfrm>
            <a:off x="2767250" y="3005625"/>
            <a:ext cx="2801354" cy="2137875"/>
          </a:xfrm>
          <a:prstGeom prst="rect">
            <a:avLst/>
          </a:prstGeom>
          <a:noFill/>
          <a:ln>
            <a:noFill/>
          </a:ln>
        </p:spPr>
      </p:pic>
      <p:pic>
        <p:nvPicPr>
          <p:cNvPr id="123" name="Google Shape;123;p21"/>
          <p:cNvPicPr preferRelativeResize="0"/>
          <p:nvPr/>
        </p:nvPicPr>
        <p:blipFill>
          <a:blip r:embed="rId6">
            <a:alphaModFix/>
          </a:blip>
          <a:stretch>
            <a:fillRect/>
          </a:stretch>
        </p:blipFill>
        <p:spPr>
          <a:xfrm>
            <a:off x="0" y="2878283"/>
            <a:ext cx="2918777" cy="2265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