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sldIdLst>
    <p:sldId id="352" r:id="rId4"/>
    <p:sldId id="348" r:id="rId5"/>
    <p:sldId id="317" r:id="rId6"/>
    <p:sldId id="313" r:id="rId7"/>
    <p:sldId id="326" r:id="rId8"/>
    <p:sldId id="320" r:id="rId9"/>
    <p:sldId id="324" r:id="rId10"/>
    <p:sldId id="354" r:id="rId11"/>
    <p:sldId id="355" r:id="rId12"/>
    <p:sldId id="321" r:id="rId13"/>
    <p:sldId id="356" r:id="rId14"/>
    <p:sldId id="340" r:id="rId15"/>
    <p:sldId id="330" r:id="rId16"/>
    <p:sldId id="3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0" d="100"/>
          <a:sy n="80" d="100"/>
        </p:scale>
        <p:origin x="710" y="58"/>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Sheet1!$A$2:$A$6</c:f>
              <c:strCache>
                <c:ptCount val="5"/>
                <c:pt idx="0">
                  <c:v>Text</c:v>
                </c:pt>
                <c:pt idx="1">
                  <c:v>Text</c:v>
                </c:pt>
                <c:pt idx="2">
                  <c:v>Text</c:v>
                </c:pt>
                <c:pt idx="3">
                  <c:v>Text</c:v>
                </c:pt>
                <c:pt idx="4">
                  <c:v>Text</c:v>
                </c:pt>
              </c:strCache>
            </c:strRef>
          </c:cat>
          <c:val>
            <c:numRef>
              <c:f>Sheet1!$B$2:$B$6</c:f>
              <c:numCache>
                <c:formatCode>General</c:formatCode>
                <c:ptCount val="5"/>
                <c:pt idx="0">
                  <c:v>5</c:v>
                </c:pt>
                <c:pt idx="1">
                  <c:v>10</c:v>
                </c:pt>
                <c:pt idx="2">
                  <c:v>20</c:v>
                </c:pt>
                <c:pt idx="3">
                  <c:v>25</c:v>
                </c:pt>
                <c:pt idx="4">
                  <c:v>20</c:v>
                </c:pt>
              </c:numCache>
            </c:numRef>
          </c:val>
          <c:extLst>
            <c:ext xmlns:c16="http://schemas.microsoft.com/office/drawing/2014/chart" uri="{C3380CC4-5D6E-409C-BE32-E72D297353CC}">
              <c16:uniqueId val="{00000000-635E-4C5E-8C1A-CB5E08979CCF}"/>
            </c:ext>
          </c:extLst>
        </c:ser>
        <c:ser>
          <c:idx val="1"/>
          <c:order val="1"/>
          <c:tx>
            <c:strRef>
              <c:f>Sheet1!$C$1</c:f>
              <c:strCache>
                <c:ptCount val="1"/>
                <c:pt idx="0">
                  <c:v>Series 2</c:v>
                </c:pt>
              </c:strCache>
            </c:strRef>
          </c:tx>
          <c:spPr>
            <a:solidFill>
              <a:schemeClr val="accent1"/>
            </a:solidFill>
            <a:ln>
              <a:noFill/>
            </a:ln>
            <a:effectLst/>
          </c:spPr>
          <c:cat>
            <c:strRef>
              <c:f>Sheet1!$A$2:$A$6</c:f>
              <c:strCache>
                <c:ptCount val="5"/>
                <c:pt idx="0">
                  <c:v>Text</c:v>
                </c:pt>
                <c:pt idx="1">
                  <c:v>Text</c:v>
                </c:pt>
                <c:pt idx="2">
                  <c:v>Text</c:v>
                </c:pt>
                <c:pt idx="3">
                  <c:v>Text</c:v>
                </c:pt>
                <c:pt idx="4">
                  <c:v>Text</c:v>
                </c:pt>
              </c:strCache>
            </c:strRef>
          </c:cat>
          <c:val>
            <c:numRef>
              <c:f>Sheet1!$C$2:$C$6</c:f>
              <c:numCache>
                <c:formatCode>General</c:formatCode>
                <c:ptCount val="5"/>
                <c:pt idx="0">
                  <c:v>30</c:v>
                </c:pt>
                <c:pt idx="1">
                  <c:v>35</c:v>
                </c:pt>
                <c:pt idx="2">
                  <c:v>50</c:v>
                </c:pt>
                <c:pt idx="3">
                  <c:v>60</c:v>
                </c:pt>
                <c:pt idx="4">
                  <c:v>70</c:v>
                </c:pt>
              </c:numCache>
            </c:numRef>
          </c:val>
          <c:extLst>
            <c:ext xmlns:c16="http://schemas.microsoft.com/office/drawing/2014/chart" uri="{C3380CC4-5D6E-409C-BE32-E72D297353CC}">
              <c16:uniqueId val="{00000001-635E-4C5E-8C1A-CB5E08979CCF}"/>
            </c:ext>
          </c:extLst>
        </c:ser>
        <c:ser>
          <c:idx val="2"/>
          <c:order val="2"/>
          <c:tx>
            <c:strRef>
              <c:f>Sheet1!$D$1</c:f>
              <c:strCache>
                <c:ptCount val="1"/>
                <c:pt idx="0">
                  <c:v>Series 3</c:v>
                </c:pt>
              </c:strCache>
            </c:strRef>
          </c:tx>
          <c:spPr>
            <a:solidFill>
              <a:schemeClr val="accent2"/>
            </a:solidFill>
            <a:ln w="25400">
              <a:noFill/>
            </a:ln>
            <a:effectLst/>
          </c:spPr>
          <c:cat>
            <c:strRef>
              <c:f>Sheet1!$A$2:$A$6</c:f>
              <c:strCache>
                <c:ptCount val="5"/>
                <c:pt idx="0">
                  <c:v>Text</c:v>
                </c:pt>
                <c:pt idx="1">
                  <c:v>Text</c:v>
                </c:pt>
                <c:pt idx="2">
                  <c:v>Text</c:v>
                </c:pt>
                <c:pt idx="3">
                  <c:v>Text</c:v>
                </c:pt>
                <c:pt idx="4">
                  <c:v>Text</c:v>
                </c:pt>
              </c:strCache>
            </c:strRef>
          </c:cat>
          <c:val>
            <c:numRef>
              <c:f>Sheet1!$D$2:$D$6</c:f>
              <c:numCache>
                <c:formatCode>General</c:formatCode>
                <c:ptCount val="5"/>
                <c:pt idx="0">
                  <c:v>30</c:v>
                </c:pt>
                <c:pt idx="1">
                  <c:v>25</c:v>
                </c:pt>
                <c:pt idx="2">
                  <c:v>35</c:v>
                </c:pt>
                <c:pt idx="3">
                  <c:v>40</c:v>
                </c:pt>
                <c:pt idx="4">
                  <c:v>50</c:v>
                </c:pt>
              </c:numCache>
            </c:numRef>
          </c:val>
          <c:extLst>
            <c:ext xmlns:c16="http://schemas.microsoft.com/office/drawing/2014/chart" uri="{C3380CC4-5D6E-409C-BE32-E72D297353CC}">
              <c16:uniqueId val="{00000002-635E-4C5E-8C1A-CB5E08979CCF}"/>
            </c:ext>
          </c:extLst>
        </c:ser>
        <c:ser>
          <c:idx val="3"/>
          <c:order val="3"/>
          <c:tx>
            <c:strRef>
              <c:f>Sheet1!$E$1</c:f>
              <c:strCache>
                <c:ptCount val="1"/>
                <c:pt idx="0">
                  <c:v>Series 4</c:v>
                </c:pt>
              </c:strCache>
            </c:strRef>
          </c:tx>
          <c:spPr>
            <a:solidFill>
              <a:schemeClr val="accent3"/>
            </a:solidFill>
            <a:ln w="25400">
              <a:noFill/>
            </a:ln>
            <a:effectLst/>
          </c:spPr>
          <c:cat>
            <c:strRef>
              <c:f>Sheet1!$A$2:$A$6</c:f>
              <c:strCache>
                <c:ptCount val="5"/>
                <c:pt idx="0">
                  <c:v>Text</c:v>
                </c:pt>
                <c:pt idx="1">
                  <c:v>Text</c:v>
                </c:pt>
                <c:pt idx="2">
                  <c:v>Text</c:v>
                </c:pt>
                <c:pt idx="3">
                  <c:v>Text</c:v>
                </c:pt>
                <c:pt idx="4">
                  <c:v>Text</c:v>
                </c:pt>
              </c:strCache>
            </c:strRef>
          </c:cat>
          <c:val>
            <c:numRef>
              <c:f>Sheet1!$E$2:$E$6</c:f>
              <c:numCache>
                <c:formatCode>General</c:formatCode>
                <c:ptCount val="5"/>
                <c:pt idx="0">
                  <c:v>10</c:v>
                </c:pt>
                <c:pt idx="1">
                  <c:v>15</c:v>
                </c:pt>
                <c:pt idx="2">
                  <c:v>25</c:v>
                </c:pt>
                <c:pt idx="3">
                  <c:v>30</c:v>
                </c:pt>
                <c:pt idx="4">
                  <c:v>35</c:v>
                </c:pt>
              </c:numCache>
            </c:numRef>
          </c:val>
          <c:extLst>
            <c:ext xmlns:c16="http://schemas.microsoft.com/office/drawing/2014/chart" uri="{C3380CC4-5D6E-409C-BE32-E72D297353CC}">
              <c16:uniqueId val="{00000003-635E-4C5E-8C1A-CB5E08979CCF}"/>
            </c:ext>
          </c:extLst>
        </c:ser>
        <c:ser>
          <c:idx val="4"/>
          <c:order val="4"/>
          <c:tx>
            <c:strRef>
              <c:f>Sheet1!$F$1</c:f>
              <c:strCache>
                <c:ptCount val="1"/>
                <c:pt idx="0">
                  <c:v>열1</c:v>
                </c:pt>
              </c:strCache>
            </c:strRef>
          </c:tx>
          <c:spPr>
            <a:solidFill>
              <a:schemeClr val="accent4"/>
            </a:solidFill>
            <a:ln w="25400">
              <a:noFill/>
            </a:ln>
            <a:effectLst/>
          </c:spPr>
          <c:cat>
            <c:strRef>
              <c:f>Sheet1!$A$2:$A$6</c:f>
              <c:strCache>
                <c:ptCount val="5"/>
                <c:pt idx="0">
                  <c:v>Text</c:v>
                </c:pt>
                <c:pt idx="1">
                  <c:v>Text</c:v>
                </c:pt>
                <c:pt idx="2">
                  <c:v>Text</c:v>
                </c:pt>
                <c:pt idx="3">
                  <c:v>Text</c:v>
                </c:pt>
                <c:pt idx="4">
                  <c:v>Text</c:v>
                </c:pt>
              </c:strCache>
            </c:strRef>
          </c:cat>
          <c:val>
            <c:numRef>
              <c:f>Sheet1!$F$2:$F$6</c:f>
              <c:numCache>
                <c:formatCode>General</c:formatCode>
                <c:ptCount val="5"/>
                <c:pt idx="0">
                  <c:v>5</c:v>
                </c:pt>
                <c:pt idx="1">
                  <c:v>10</c:v>
                </c:pt>
                <c:pt idx="2">
                  <c:v>20</c:v>
                </c:pt>
                <c:pt idx="3">
                  <c:v>25</c:v>
                </c:pt>
                <c:pt idx="4">
                  <c:v>20</c:v>
                </c:pt>
              </c:numCache>
            </c:numRef>
          </c:val>
          <c:extLst>
            <c:ext xmlns:c16="http://schemas.microsoft.com/office/drawing/2014/chart" uri="{C3380CC4-5D6E-409C-BE32-E72D297353CC}">
              <c16:uniqueId val="{00000004-635E-4C5E-8C1A-CB5E08979CCF}"/>
            </c:ext>
          </c:extLst>
        </c:ser>
        <c:dLbls>
          <c:showLegendKey val="0"/>
          <c:showVal val="0"/>
          <c:showCatName val="0"/>
          <c:showSerName val="0"/>
          <c:showPercent val="0"/>
          <c:showBubbleSize val="0"/>
        </c:dLbls>
        <c:axId val="503780896"/>
        <c:axId val="503792048"/>
      </c:areaChart>
      <c:catAx>
        <c:axId val="503780896"/>
        <c:scaling>
          <c:orientation val="minMax"/>
        </c:scaling>
        <c:delete val="0"/>
        <c:axPos val="b"/>
        <c:numFmt formatCode="General" sourceLinked="1"/>
        <c:majorTickMark val="out"/>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ea"/>
                <a:ea typeface="+mn-ea"/>
                <a:cs typeface="+mn-cs"/>
              </a:defRPr>
            </a:pPr>
            <a:endParaRPr lang="en-US"/>
          </a:p>
        </c:txPr>
        <c:crossAx val="503792048"/>
        <c:crosses val="autoZero"/>
        <c:auto val="1"/>
        <c:lblAlgn val="ctr"/>
        <c:lblOffset val="100"/>
        <c:noMultiLvlLbl val="0"/>
      </c:catAx>
      <c:valAx>
        <c:axId val="503792048"/>
        <c:scaling>
          <c:orientation val="minMax"/>
        </c:scaling>
        <c:delete val="0"/>
        <c:axPos val="l"/>
        <c:numFmt formatCode="General" sourceLinked="1"/>
        <c:majorTickMark val="none"/>
        <c:minorTickMark val="none"/>
        <c:tickLblPos val="nextTo"/>
        <c:spPr>
          <a:noFill/>
          <a:ln>
            <a:solidFill>
              <a:schemeClr val="tx1">
                <a:lumMod val="75000"/>
                <a:lumOff val="2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ea"/>
                <a:ea typeface="+mn-ea"/>
                <a:cs typeface="+mn-cs"/>
              </a:defRPr>
            </a:pPr>
            <a:endParaRPr lang="en-US"/>
          </a:p>
        </c:txPr>
        <c:crossAx val="503780896"/>
        <c:crosses val="autoZero"/>
        <c:crossBetween val="midCat"/>
      </c:valAx>
      <c:spPr>
        <a:noFill/>
        <a:ln w="25400">
          <a:noFill/>
        </a:ln>
        <a:effectLst/>
      </c:spPr>
    </c:plotArea>
    <c:plotVisOnly val="1"/>
    <c:dispBlanksAs val="zero"/>
    <c:showDLblsOverMax val="0"/>
  </c:chart>
  <c:spPr>
    <a:noFill/>
    <a:ln>
      <a:noFill/>
    </a:ln>
    <a:effectLst/>
  </c:spPr>
  <c:txPr>
    <a:bodyPr/>
    <a:lstStyle/>
    <a:p>
      <a:pPr>
        <a:defRPr>
          <a:latin typeface="+mn-ea"/>
          <a:ea typeface="+mn-ea"/>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4.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FB102E79-F432-8A13-8362-A9B2E10A9FC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5189550" cy="3945651"/>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10/12/2024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6F5FFA75-247A-4C8C-99A7-8FA7026719CF}"/>
              </a:ext>
            </a:extLst>
          </p:cNvPr>
          <p:cNvSpPr>
            <a:spLocks noGrp="1"/>
          </p:cNvSpPr>
          <p:nvPr>
            <p:ph type="pic" idx="16" hasCustomPrompt="1"/>
          </p:nvPr>
        </p:nvSpPr>
        <p:spPr>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C8E7EEE-5767-4D24-A28E-7A274AF0833D}"/>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241B93-F28E-4606-BBD4-AC939342005F}"/>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a16="http://schemas.microsoft.com/office/drawing/2014/main" id="{4D5FEAD8-CCC8-4927-9D00-F13C672A0888}"/>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6410C0D4-0751-4396-AC4D-8AA62394539D}"/>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B7F163A-D0A2-4263-BD43-507FBE27081D}"/>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906E010-95BC-405B-A541-6121D952C170}"/>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7DEF5EB-BA10-4B7D-A44B-0133ED1CF242}"/>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A51BDC-88C3-445B-9C4C-1FEB7CAC7E9E}"/>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F4B3BD2-D148-4C5F-BC4B-7DC5CEAD0464}"/>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0" name="Group 9">
              <a:extLst>
                <a:ext uri="{FF2B5EF4-FFF2-40B4-BE49-F238E27FC236}">
                  <a16:creationId xmlns:a16="http://schemas.microsoft.com/office/drawing/2014/main" id="{2438DEFB-93C7-4417-B27A-E84ED16848D4}"/>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id="{8AEC7DDB-BF36-4D8E-9784-41D44C809CAD}"/>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8151709-F242-456E-96D1-B0235A67701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id="{80420992-F47F-4217-A43D-619E55FB4C8A}"/>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a16="http://schemas.microsoft.com/office/drawing/2014/main" id="{EA578C17-35B1-48E6-B296-61B28F520150}"/>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a16="http://schemas.microsoft.com/office/drawing/2014/main" id="{D2F761DF-C8DF-4DE2-906D-05957CBED4C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9A9C4939-7986-450A-BF03-92EC6994DDF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651C2E6A-1A07-41FB-BAFE-59DB09FC6CB0}"/>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0158E23C-F3BA-4F44-A0C3-4095E0A309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A65E39CA-F6F1-47A9-A567-86385EA9C95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a16="http://schemas.microsoft.com/office/drawing/2014/main" id="{6F3EE5F6-CF51-429D-9AB0-4384D58D7D4D}"/>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a16="http://schemas.microsoft.com/office/drawing/2014/main" id="{62058873-FEEF-4AE4-A07B-EFD8FB550E55}"/>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FDA00E9A-7402-448B-B85E-58BD242040AC}"/>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a16="http://schemas.microsoft.com/office/drawing/2014/main" id="{344AA3EA-E673-4ED9-A582-47186191FE78}"/>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a16="http://schemas.microsoft.com/office/drawing/2014/main" id="{60F52A28-79CD-4100-B2ED-9CB938668D05}"/>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a16="http://schemas.microsoft.com/office/drawing/2014/main" id="{979E55A1-D4BA-4358-932E-9597C584FB3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816C7FB5-2361-4828-BC29-E65F8DBFBE6D}"/>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3A2E1274-C3E3-4B23-81C6-2ADDC2D22531}"/>
              </a:ext>
            </a:extLst>
          </p:cNvPr>
          <p:cNvSpPr>
            <a:spLocks noGrp="1"/>
          </p:cNvSpPr>
          <p:nvPr>
            <p:ph type="pic" sz="quarter" idx="14" hasCustomPrompt="1"/>
          </p:nvPr>
        </p:nvSpPr>
        <p:spPr>
          <a:xfrm>
            <a:off x="5140214" y="354163"/>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8" name="그림 개체 틀 7">
            <a:extLst>
              <a:ext uri="{FF2B5EF4-FFF2-40B4-BE49-F238E27FC236}">
                <a16:creationId xmlns:a16="http://schemas.microsoft.com/office/drawing/2014/main" id="{EEE5FCCE-5336-4B12-AF5E-45A3A142EA4A}"/>
              </a:ext>
            </a:extLst>
          </p:cNvPr>
          <p:cNvSpPr>
            <a:spLocks noGrp="1"/>
          </p:cNvSpPr>
          <p:nvPr>
            <p:ph type="pic" sz="quarter" idx="15" hasCustomPrompt="1"/>
          </p:nvPr>
        </p:nvSpPr>
        <p:spPr>
          <a:xfrm>
            <a:off x="6198388" y="2357502"/>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9" name="그림 개체 틀 8">
            <a:extLst>
              <a:ext uri="{FF2B5EF4-FFF2-40B4-BE49-F238E27FC236}">
                <a16:creationId xmlns:a16="http://schemas.microsoft.com/office/drawing/2014/main" id="{A778ECB7-1E7B-46FD-B9CE-9B5E8E2909CF}"/>
              </a:ext>
            </a:extLst>
          </p:cNvPr>
          <p:cNvSpPr>
            <a:spLocks noGrp="1"/>
          </p:cNvSpPr>
          <p:nvPr>
            <p:ph type="pic" sz="quarter" idx="16" hasCustomPrompt="1"/>
          </p:nvPr>
        </p:nvSpPr>
        <p:spPr>
          <a:xfrm>
            <a:off x="5140214" y="4360841"/>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97261BDD-8C56-4CFD-A5A6-4A57DD1C6C87}"/>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951D8330-E771-4350-AECC-9F5BCE08B469}"/>
              </a:ext>
            </a:extLst>
          </p:cNvPr>
          <p:cNvGrpSpPr/>
          <p:nvPr userDrawn="1"/>
        </p:nvGrpSpPr>
        <p:grpSpPr>
          <a:xfrm>
            <a:off x="4079368" y="2057112"/>
            <a:ext cx="4033264" cy="3172231"/>
            <a:chOff x="2444748" y="555045"/>
            <a:chExt cx="7282048" cy="5727454"/>
          </a:xfrm>
        </p:grpSpPr>
        <p:sp>
          <p:nvSpPr>
            <p:cNvPr id="3" name="Freeform: Shape 2">
              <a:extLst>
                <a:ext uri="{FF2B5EF4-FFF2-40B4-BE49-F238E27FC236}">
                  <a16:creationId xmlns:a16="http://schemas.microsoft.com/office/drawing/2014/main" id="{A9BC9537-D370-4B73-BE04-2487029288D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789FD703-8A1A-4123-93DA-DCB9796279E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5513713B-7120-4DB6-9B20-6EAD0FF0844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4728E52-C81E-4E0F-AE94-8B5DD8D16BB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67B8875-7B2F-4099-BF43-6AEEFA066AC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8DFC375-279E-4884-956E-2358B7CF378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01D1132-8E41-42FD-9265-9196BB6CA1F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CF613B5-35BF-44C8-BEF5-D0FA2E5CFB0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FAF57B49-8A83-4949-8F5C-EF028AC6B5A7}"/>
              </a:ext>
            </a:extLst>
          </p:cNvPr>
          <p:cNvSpPr>
            <a:spLocks noGrp="1"/>
          </p:cNvSpPr>
          <p:nvPr>
            <p:ph type="pic" sz="quarter" idx="43" hasCustomPrompt="1"/>
          </p:nvPr>
        </p:nvSpPr>
        <p:spPr>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EDCE1E69-8985-4606-9313-59F3633EE6B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A46DE71-6F11-43E3-B92C-4762162CD4CF}"/>
              </a:ext>
            </a:extLst>
          </p:cNvPr>
          <p:cNvGrpSpPr/>
          <p:nvPr/>
        </p:nvGrpSpPr>
        <p:grpSpPr>
          <a:xfrm>
            <a:off x="276225" y="2533418"/>
            <a:ext cx="11668126" cy="1505760"/>
            <a:chOff x="0" y="3416098"/>
            <a:chExt cx="12192000" cy="984652"/>
          </a:xfrm>
        </p:grpSpPr>
        <p:sp>
          <p:nvSpPr>
            <p:cNvPr id="8" name="TextBox 7">
              <a:extLst>
                <a:ext uri="{FF2B5EF4-FFF2-40B4-BE49-F238E27FC236}">
                  <a16:creationId xmlns:a16="http://schemas.microsoft.com/office/drawing/2014/main" id="{03B4C724-0776-4328-8F0A-B72DA1579537}"/>
                </a:ext>
              </a:extLst>
            </p:cNvPr>
            <p:cNvSpPr txBox="1"/>
            <p:nvPr/>
          </p:nvSpPr>
          <p:spPr>
            <a:xfrm>
              <a:off x="0" y="3416098"/>
              <a:ext cx="12192000" cy="382399"/>
            </a:xfrm>
            <a:prstGeom prst="rect">
              <a:avLst/>
            </a:prstGeom>
            <a:noFill/>
          </p:spPr>
          <p:txBody>
            <a:bodyPr wrap="square" rtlCol="0" anchor="ctr">
              <a:spAutoFit/>
            </a:bodyPr>
            <a:lstStyle/>
            <a:p>
              <a:pPr algn="ctr"/>
              <a:r>
                <a:rPr lang="en-US" sz="3200" dirty="0">
                  <a:solidFill>
                    <a:schemeClr val="bg1"/>
                  </a:solidFill>
                  <a:latin typeface="+mj-lt"/>
                </a:rPr>
                <a:t>Movie Recommendation System Analysis</a:t>
              </a:r>
              <a:endParaRPr lang="ko-KR" altLang="en-US" sz="32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4152484"/>
              <a:ext cx="12192000" cy="248266"/>
            </a:xfrm>
            <a:prstGeom prst="rect">
              <a:avLst/>
            </a:prstGeom>
            <a:noFill/>
          </p:spPr>
          <p:txBody>
            <a:bodyPr wrap="square" rtlCol="0" anchor="ctr">
              <a:spAutoFit/>
            </a:bodyPr>
            <a:lstStyle/>
            <a:p>
              <a:pPr algn="ctr"/>
              <a:r>
                <a:rPr lang="en-US" altLang="ko-KR" sz="1867" dirty="0">
                  <a:solidFill>
                    <a:schemeClr val="bg1"/>
                  </a:solidFill>
                  <a:cs typeface="Arial" pitchFamily="34" charset="0"/>
                </a:rPr>
                <a:t>Data Exploration, Analysis, and Recommendation Algorithms</a:t>
              </a:r>
            </a:p>
          </p:txBody>
        </p:sp>
      </p:grpSp>
    </p:spTree>
    <p:extLst>
      <p:ext uri="{BB962C8B-B14F-4D97-AF65-F5344CB8AC3E}">
        <p14:creationId xmlns:p14="http://schemas.microsoft.com/office/powerpoint/2010/main" val="123673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Project Findings</a:t>
            </a:r>
          </a:p>
        </p:txBody>
      </p:sp>
      <p:grpSp>
        <p:nvGrpSpPr>
          <p:cNvPr id="3" name="Group 35">
            <a:extLst>
              <a:ext uri="{FF2B5EF4-FFF2-40B4-BE49-F238E27FC236}">
                <a16:creationId xmlns:a16="http://schemas.microsoft.com/office/drawing/2014/main" id="{CD7452D4-DE04-431A-BB7E-AC7ABC72C218}"/>
              </a:ext>
            </a:extLst>
          </p:cNvPr>
          <p:cNvGrpSpPr/>
          <p:nvPr/>
        </p:nvGrpSpPr>
        <p:grpSpPr>
          <a:xfrm rot="5400000">
            <a:off x="846291" y="1331694"/>
            <a:ext cx="4933950" cy="5164096"/>
            <a:chOff x="3822479" y="1985601"/>
            <a:chExt cx="4522603" cy="4611755"/>
          </a:xfrm>
        </p:grpSpPr>
        <p:sp>
          <p:nvSpPr>
            <p:cNvPr id="4" name="Block Arc 36">
              <a:extLst>
                <a:ext uri="{FF2B5EF4-FFF2-40B4-BE49-F238E27FC236}">
                  <a16:creationId xmlns:a16="http://schemas.microsoft.com/office/drawing/2014/main" id="{27B57EAD-0FF7-405E-A18C-7CDC42E72A76}"/>
                </a:ext>
              </a:extLst>
            </p:cNvPr>
            <p:cNvSpPr/>
            <p:nvPr/>
          </p:nvSpPr>
          <p:spPr>
            <a:xfrm>
              <a:off x="3884865" y="2145510"/>
              <a:ext cx="4451847" cy="4451846"/>
            </a:xfrm>
            <a:prstGeom prst="blockArc">
              <a:avLst>
                <a:gd name="adj1" fmla="val 10800000"/>
                <a:gd name="adj2" fmla="val 21568928"/>
                <a:gd name="adj3" fmla="val 10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Oval 37">
              <a:extLst>
                <a:ext uri="{FF2B5EF4-FFF2-40B4-BE49-F238E27FC236}">
                  <a16:creationId xmlns:a16="http://schemas.microsoft.com/office/drawing/2014/main" id="{0AB519CF-651A-479E-A9FC-40A6592E1532}"/>
                </a:ext>
              </a:extLst>
            </p:cNvPr>
            <p:cNvSpPr/>
            <p:nvPr/>
          </p:nvSpPr>
          <p:spPr>
            <a:xfrm rot="18000000">
              <a:off x="6556467" y="2025189"/>
              <a:ext cx="732250" cy="653074"/>
            </a:xfrm>
            <a:prstGeom prst="hexagon">
              <a:avLst>
                <a:gd name="adj" fmla="val 26954"/>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Oval 38">
              <a:extLst>
                <a:ext uri="{FF2B5EF4-FFF2-40B4-BE49-F238E27FC236}">
                  <a16:creationId xmlns:a16="http://schemas.microsoft.com/office/drawing/2014/main" id="{D3F61D1A-D175-439C-AC6C-B51C1F0D4333}"/>
                </a:ext>
              </a:extLst>
            </p:cNvPr>
            <p:cNvSpPr/>
            <p:nvPr/>
          </p:nvSpPr>
          <p:spPr>
            <a:xfrm rot="18000000">
              <a:off x="5018489" y="2025189"/>
              <a:ext cx="732250" cy="653074"/>
            </a:xfrm>
            <a:prstGeom prst="hexagon">
              <a:avLst>
                <a:gd name="adj" fmla="val 28096"/>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 name="Oval 39">
              <a:extLst>
                <a:ext uri="{FF2B5EF4-FFF2-40B4-BE49-F238E27FC236}">
                  <a16:creationId xmlns:a16="http://schemas.microsoft.com/office/drawing/2014/main" id="{9E447D11-3AE3-4DE6-B1BB-545C59F4CE44}"/>
                </a:ext>
              </a:extLst>
            </p:cNvPr>
            <p:cNvSpPr/>
            <p:nvPr/>
          </p:nvSpPr>
          <p:spPr>
            <a:xfrm rot="18000000">
              <a:off x="7652420" y="2988650"/>
              <a:ext cx="732250" cy="653074"/>
            </a:xfrm>
            <a:prstGeom prst="hexagon">
              <a:avLst>
                <a:gd name="adj" fmla="val 29568"/>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40">
              <a:extLst>
                <a:ext uri="{FF2B5EF4-FFF2-40B4-BE49-F238E27FC236}">
                  <a16:creationId xmlns:a16="http://schemas.microsoft.com/office/drawing/2014/main" id="{455B365A-53C8-4562-B862-76910EB39B94}"/>
                </a:ext>
              </a:extLst>
            </p:cNvPr>
            <p:cNvSpPr/>
            <p:nvPr/>
          </p:nvSpPr>
          <p:spPr>
            <a:xfrm rot="18000000">
              <a:off x="3782891" y="2988650"/>
              <a:ext cx="732250" cy="653074"/>
            </a:xfrm>
            <a:prstGeom prst="hexagon">
              <a:avLst>
                <a:gd name="adj" fmla="val 29503"/>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9" name="Isosceles Triangle 41">
            <a:extLst>
              <a:ext uri="{FF2B5EF4-FFF2-40B4-BE49-F238E27FC236}">
                <a16:creationId xmlns:a16="http://schemas.microsoft.com/office/drawing/2014/main" id="{A0800590-C47E-4425-928E-6756925706A6}"/>
              </a:ext>
            </a:extLst>
          </p:cNvPr>
          <p:cNvSpPr/>
          <p:nvPr/>
        </p:nvSpPr>
        <p:spPr>
          <a:xfrm>
            <a:off x="5316881" y="4570793"/>
            <a:ext cx="331790" cy="487809"/>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Freeform 39">
            <a:extLst>
              <a:ext uri="{FF2B5EF4-FFF2-40B4-BE49-F238E27FC236}">
                <a16:creationId xmlns:a16="http://schemas.microsoft.com/office/drawing/2014/main" id="{7E9B1B8B-6420-4779-B1A1-226A36069C48}"/>
              </a:ext>
            </a:extLst>
          </p:cNvPr>
          <p:cNvSpPr>
            <a:spLocks noChangeAspect="1"/>
          </p:cNvSpPr>
          <p:nvPr/>
        </p:nvSpPr>
        <p:spPr>
          <a:xfrm rot="8580000">
            <a:off x="4159851" y="5782769"/>
            <a:ext cx="488672" cy="487374"/>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0" name="Freeform: Shape 52">
            <a:extLst>
              <a:ext uri="{FF2B5EF4-FFF2-40B4-BE49-F238E27FC236}">
                <a16:creationId xmlns:a16="http://schemas.microsoft.com/office/drawing/2014/main" id="{716F18CB-5799-40C7-BAFE-2D112EA3454F}"/>
              </a:ext>
            </a:extLst>
          </p:cNvPr>
          <p:cNvSpPr/>
          <p:nvPr/>
        </p:nvSpPr>
        <p:spPr>
          <a:xfrm flipH="1">
            <a:off x="592883" y="3501515"/>
            <a:ext cx="2961739" cy="2591385"/>
          </a:xfrm>
          <a:custGeom>
            <a:avLst/>
            <a:gdLst>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56709 w 2456709"/>
              <a:gd name="connsiteY47" fmla="*/ 1522716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18609 w 2456709"/>
              <a:gd name="connsiteY47" fmla="*/ 1646541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18609 w 2456709"/>
              <a:gd name="connsiteY47" fmla="*/ 16465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56709 w 2456709"/>
              <a:gd name="connsiteY47" fmla="*/ 16846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81195 w 2456709"/>
              <a:gd name="connsiteY43" fmla="*/ 2082992 h 2147815"/>
              <a:gd name="connsiteX44" fmla="*/ 2415672 w 2456709"/>
              <a:gd name="connsiteY44" fmla="*/ 2147815 h 2147815"/>
              <a:gd name="connsiteX45" fmla="*/ 2456709 w 2456709"/>
              <a:gd name="connsiteY45" fmla="*/ 1865755 h 2147815"/>
              <a:gd name="connsiteX46" fmla="*/ 2456709 w 2456709"/>
              <a:gd name="connsiteY46" fmla="*/ 1684641 h 2147815"/>
              <a:gd name="connsiteX47" fmla="*/ 2453749 w 2456709"/>
              <a:gd name="connsiteY47" fmla="*/ 1508485 h 2147815"/>
              <a:gd name="connsiteX48" fmla="*/ 2440223 w 2456709"/>
              <a:gd name="connsiteY48" fmla="*/ 1390737 h 2147815"/>
              <a:gd name="connsiteX49" fmla="*/ 2375729 w 2456709"/>
              <a:gd name="connsiteY49" fmla="*/ 1183801 h 2147815"/>
              <a:gd name="connsiteX50" fmla="*/ 2342855 w 2456709"/>
              <a:gd name="connsiteY50" fmla="*/ 1049949 h 2147815"/>
              <a:gd name="connsiteX51" fmla="*/ 2216849 w 2456709"/>
              <a:gd name="connsiteY51" fmla="*/ 909625 h 2147815"/>
              <a:gd name="connsiteX52" fmla="*/ 1996340 w 2456709"/>
              <a:gd name="connsiteY52" fmla="*/ 846622 h 2147815"/>
              <a:gd name="connsiteX53" fmla="*/ 1873198 w 2456709"/>
              <a:gd name="connsiteY53" fmla="*/ 806530 h 2147815"/>
              <a:gd name="connsiteX54" fmla="*/ 1744478 w 2456709"/>
              <a:gd name="connsiteY54" fmla="*/ 695291 h 2147815"/>
              <a:gd name="connsiteX55" fmla="*/ 1764076 w 2456709"/>
              <a:gd name="connsiteY55" fmla="*/ 584498 h 2147815"/>
              <a:gd name="connsiteX56" fmla="*/ 1790641 w 2456709"/>
              <a:gd name="connsiteY56" fmla="*/ 540901 h 2147815"/>
              <a:gd name="connsiteX57" fmla="*/ 1821203 w 2456709"/>
              <a:gd name="connsiteY57" fmla="*/ 408317 h 2147815"/>
              <a:gd name="connsiteX58" fmla="*/ 1812227 w 2456709"/>
              <a:gd name="connsiteY58" fmla="*/ 159443 h 2147815"/>
              <a:gd name="connsiteX59" fmla="*/ 1545748 w 2456709"/>
              <a:gd name="connsiteY59" fmla="*/ 613 h 2147815"/>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1919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85504"/>
              <a:gd name="connsiteY0" fmla="*/ 807021 h 2149508"/>
              <a:gd name="connsiteX1" fmla="*/ 1515914 w 2485504"/>
              <a:gd name="connsiteY1" fmla="*/ 966706 h 2149508"/>
              <a:gd name="connsiteX2" fmla="*/ 1484278 w 2485504"/>
              <a:gd name="connsiteY2" fmla="*/ 999848 h 2149508"/>
              <a:gd name="connsiteX3" fmla="*/ 1565627 w 2485504"/>
              <a:gd name="connsiteY3" fmla="*/ 1082703 h 2149508"/>
              <a:gd name="connsiteX4" fmla="*/ 1514407 w 2485504"/>
              <a:gd name="connsiteY4" fmla="*/ 1221297 h 2149508"/>
              <a:gd name="connsiteX5" fmla="*/ 1478252 w 2485504"/>
              <a:gd name="connsiteY5" fmla="*/ 1358385 h 2149508"/>
              <a:gd name="connsiteX6" fmla="*/ 1383346 w 2485504"/>
              <a:gd name="connsiteY6" fmla="*/ 807021 h 2149508"/>
              <a:gd name="connsiteX7" fmla="*/ 1761468 w 2485504"/>
              <a:gd name="connsiteY7" fmla="*/ 743750 h 2149508"/>
              <a:gd name="connsiteX8" fmla="*/ 1687651 w 2485504"/>
              <a:gd name="connsiteY8" fmla="*/ 1423162 h 2149508"/>
              <a:gd name="connsiteX9" fmla="*/ 1680119 w 2485504"/>
              <a:gd name="connsiteY9" fmla="*/ 1191168 h 2149508"/>
              <a:gd name="connsiteX10" fmla="*/ 1633419 w 2485504"/>
              <a:gd name="connsiteY10" fmla="*/ 1075171 h 2149508"/>
              <a:gd name="connsiteX11" fmla="*/ 1662042 w 2485504"/>
              <a:gd name="connsiteY11" fmla="*/ 984784 h 2149508"/>
              <a:gd name="connsiteX12" fmla="*/ 1625887 w 2485504"/>
              <a:gd name="connsiteY12" fmla="*/ 957667 h 2149508"/>
              <a:gd name="connsiteX13" fmla="*/ 1761468 w 2485504"/>
              <a:gd name="connsiteY13" fmla="*/ 743750 h 2149508"/>
              <a:gd name="connsiteX14" fmla="*/ 1545748 w 2485504"/>
              <a:gd name="connsiteY14" fmla="*/ 613 h 2149508"/>
              <a:gd name="connsiteX15" fmla="*/ 1274671 w 2485504"/>
              <a:gd name="connsiteY15" fmla="*/ 379829 h 2149508"/>
              <a:gd name="connsiteX16" fmla="*/ 1297433 w 2485504"/>
              <a:gd name="connsiteY16" fmla="*/ 552863 h 2149508"/>
              <a:gd name="connsiteX17" fmla="*/ 1346415 w 2485504"/>
              <a:gd name="connsiteY17" fmla="*/ 595059 h 2149508"/>
              <a:gd name="connsiteX18" fmla="*/ 1367372 w 2485504"/>
              <a:gd name="connsiteY18" fmla="*/ 752432 h 2149508"/>
              <a:gd name="connsiteX19" fmla="*/ 1274686 w 2485504"/>
              <a:gd name="connsiteY19" fmla="*/ 869532 h 2149508"/>
              <a:gd name="connsiteX20" fmla="*/ 959345 w 2485504"/>
              <a:gd name="connsiteY20" fmla="*/ 1000520 h 2149508"/>
              <a:gd name="connsiteX21" fmla="*/ 838918 w 2485504"/>
              <a:gd name="connsiteY21" fmla="*/ 1316294 h 2149508"/>
              <a:gd name="connsiteX22" fmla="*/ 850387 w 2485504"/>
              <a:gd name="connsiteY22" fmla="*/ 1389231 h 2149508"/>
              <a:gd name="connsiteX23" fmla="*/ 741400 w 2485504"/>
              <a:gd name="connsiteY23" fmla="*/ 1570558 h 2149508"/>
              <a:gd name="connsiteX24" fmla="*/ 697265 w 2485504"/>
              <a:gd name="connsiteY24" fmla="*/ 1680275 h 2149508"/>
              <a:gd name="connsiteX25" fmla="*/ 563833 w 2485504"/>
              <a:gd name="connsiteY25" fmla="*/ 1671728 h 2149508"/>
              <a:gd name="connsiteX26" fmla="*/ 366099 w 2485504"/>
              <a:gd name="connsiteY26" fmla="*/ 1578836 h 2149508"/>
              <a:gd name="connsiteX27" fmla="*/ 318787 w 2485504"/>
              <a:gd name="connsiteY27" fmla="*/ 1453889 h 2149508"/>
              <a:gd name="connsiteX28" fmla="*/ 204385 w 2485504"/>
              <a:gd name="connsiteY28" fmla="*/ 1217853 h 2149508"/>
              <a:gd name="connsiteX29" fmla="*/ 191722 w 2485504"/>
              <a:gd name="connsiteY29" fmla="*/ 1409725 h 2149508"/>
              <a:gd name="connsiteX30" fmla="*/ 7382 w 2485504"/>
              <a:gd name="connsiteY30" fmla="*/ 1338578 h 2149508"/>
              <a:gd name="connsiteX31" fmla="*/ 17480 w 2485504"/>
              <a:gd name="connsiteY31" fmla="*/ 1406115 h 2149508"/>
              <a:gd name="connsiteX32" fmla="*/ 41091 w 2485504"/>
              <a:gd name="connsiteY32" fmla="*/ 1503005 h 2149508"/>
              <a:gd name="connsiteX33" fmla="*/ 73994 w 2485504"/>
              <a:gd name="connsiteY33" fmla="*/ 1575361 h 2149508"/>
              <a:gd name="connsiteX34" fmla="*/ 132030 w 2485504"/>
              <a:gd name="connsiteY34" fmla="*/ 1631293 h 2149508"/>
              <a:gd name="connsiteX35" fmla="*/ 273712 w 2485504"/>
              <a:gd name="connsiteY35" fmla="*/ 1741935 h 2149508"/>
              <a:gd name="connsiteX36" fmla="*/ 280648 w 2485504"/>
              <a:gd name="connsiteY36" fmla="*/ 1944801 h 2149508"/>
              <a:gd name="connsiteX37" fmla="*/ 371006 w 2485504"/>
              <a:gd name="connsiteY37" fmla="*/ 1983565 h 2149508"/>
              <a:gd name="connsiteX38" fmla="*/ 464779 w 2485504"/>
              <a:gd name="connsiteY38" fmla="*/ 2027684 h 2149508"/>
              <a:gd name="connsiteX39" fmla="*/ 746098 w 2485504"/>
              <a:gd name="connsiteY39" fmla="*/ 2074878 h 2149508"/>
              <a:gd name="connsiteX40" fmla="*/ 951067 w 2485504"/>
              <a:gd name="connsiteY40" fmla="*/ 2005998 h 2149508"/>
              <a:gd name="connsiteX41" fmla="*/ 956794 w 2485504"/>
              <a:gd name="connsiteY41" fmla="*/ 2137120 h 2149508"/>
              <a:gd name="connsiteX42" fmla="*/ 2353910 w 2485504"/>
              <a:gd name="connsiteY42" fmla="*/ 2149508 h 2149508"/>
              <a:gd name="connsiteX43" fmla="*/ 2456709 w 2485504"/>
              <a:gd name="connsiteY43" fmla="*/ 1865755 h 2149508"/>
              <a:gd name="connsiteX44" fmla="*/ 2456709 w 2485504"/>
              <a:gd name="connsiteY44" fmla="*/ 1684641 h 2149508"/>
              <a:gd name="connsiteX45" fmla="*/ 2453749 w 2485504"/>
              <a:gd name="connsiteY45" fmla="*/ 1508485 h 2149508"/>
              <a:gd name="connsiteX46" fmla="*/ 2440223 w 2485504"/>
              <a:gd name="connsiteY46" fmla="*/ 1390737 h 2149508"/>
              <a:gd name="connsiteX47" fmla="*/ 2375729 w 2485504"/>
              <a:gd name="connsiteY47" fmla="*/ 1183801 h 2149508"/>
              <a:gd name="connsiteX48" fmla="*/ 2342855 w 2485504"/>
              <a:gd name="connsiteY48" fmla="*/ 1049949 h 2149508"/>
              <a:gd name="connsiteX49" fmla="*/ 2216849 w 2485504"/>
              <a:gd name="connsiteY49" fmla="*/ 909625 h 2149508"/>
              <a:gd name="connsiteX50" fmla="*/ 1996340 w 2485504"/>
              <a:gd name="connsiteY50" fmla="*/ 846622 h 2149508"/>
              <a:gd name="connsiteX51" fmla="*/ 1873198 w 2485504"/>
              <a:gd name="connsiteY51" fmla="*/ 806530 h 2149508"/>
              <a:gd name="connsiteX52" fmla="*/ 1744478 w 2485504"/>
              <a:gd name="connsiteY52" fmla="*/ 695291 h 2149508"/>
              <a:gd name="connsiteX53" fmla="*/ 1764076 w 2485504"/>
              <a:gd name="connsiteY53" fmla="*/ 584498 h 2149508"/>
              <a:gd name="connsiteX54" fmla="*/ 1790641 w 2485504"/>
              <a:gd name="connsiteY54" fmla="*/ 540901 h 2149508"/>
              <a:gd name="connsiteX55" fmla="*/ 1821203 w 2485504"/>
              <a:gd name="connsiteY55" fmla="*/ 408317 h 2149508"/>
              <a:gd name="connsiteX56" fmla="*/ 1812227 w 2485504"/>
              <a:gd name="connsiteY56" fmla="*/ 159443 h 2149508"/>
              <a:gd name="connsiteX57" fmla="*/ 1545748 w 2485504"/>
              <a:gd name="connsiteY57" fmla="*/ 613 h 2149508"/>
              <a:gd name="connsiteX0" fmla="*/ 1383346 w 2504195"/>
              <a:gd name="connsiteY0" fmla="*/ 807021 h 2139983"/>
              <a:gd name="connsiteX1" fmla="*/ 1515914 w 2504195"/>
              <a:gd name="connsiteY1" fmla="*/ 966706 h 2139983"/>
              <a:gd name="connsiteX2" fmla="*/ 1484278 w 2504195"/>
              <a:gd name="connsiteY2" fmla="*/ 999848 h 2139983"/>
              <a:gd name="connsiteX3" fmla="*/ 1565627 w 2504195"/>
              <a:gd name="connsiteY3" fmla="*/ 1082703 h 2139983"/>
              <a:gd name="connsiteX4" fmla="*/ 1514407 w 2504195"/>
              <a:gd name="connsiteY4" fmla="*/ 1221297 h 2139983"/>
              <a:gd name="connsiteX5" fmla="*/ 1478252 w 2504195"/>
              <a:gd name="connsiteY5" fmla="*/ 1358385 h 2139983"/>
              <a:gd name="connsiteX6" fmla="*/ 1383346 w 2504195"/>
              <a:gd name="connsiteY6" fmla="*/ 807021 h 2139983"/>
              <a:gd name="connsiteX7" fmla="*/ 1761468 w 2504195"/>
              <a:gd name="connsiteY7" fmla="*/ 743750 h 2139983"/>
              <a:gd name="connsiteX8" fmla="*/ 1687651 w 2504195"/>
              <a:gd name="connsiteY8" fmla="*/ 1423162 h 2139983"/>
              <a:gd name="connsiteX9" fmla="*/ 1680119 w 2504195"/>
              <a:gd name="connsiteY9" fmla="*/ 1191168 h 2139983"/>
              <a:gd name="connsiteX10" fmla="*/ 1633419 w 2504195"/>
              <a:gd name="connsiteY10" fmla="*/ 1075171 h 2139983"/>
              <a:gd name="connsiteX11" fmla="*/ 1662042 w 2504195"/>
              <a:gd name="connsiteY11" fmla="*/ 984784 h 2139983"/>
              <a:gd name="connsiteX12" fmla="*/ 1625887 w 2504195"/>
              <a:gd name="connsiteY12" fmla="*/ 957667 h 2139983"/>
              <a:gd name="connsiteX13" fmla="*/ 1761468 w 2504195"/>
              <a:gd name="connsiteY13" fmla="*/ 743750 h 2139983"/>
              <a:gd name="connsiteX14" fmla="*/ 1545748 w 2504195"/>
              <a:gd name="connsiteY14" fmla="*/ 613 h 2139983"/>
              <a:gd name="connsiteX15" fmla="*/ 1274671 w 2504195"/>
              <a:gd name="connsiteY15" fmla="*/ 379829 h 2139983"/>
              <a:gd name="connsiteX16" fmla="*/ 1297433 w 2504195"/>
              <a:gd name="connsiteY16" fmla="*/ 552863 h 2139983"/>
              <a:gd name="connsiteX17" fmla="*/ 1346415 w 2504195"/>
              <a:gd name="connsiteY17" fmla="*/ 595059 h 2139983"/>
              <a:gd name="connsiteX18" fmla="*/ 1367372 w 2504195"/>
              <a:gd name="connsiteY18" fmla="*/ 752432 h 2139983"/>
              <a:gd name="connsiteX19" fmla="*/ 1274686 w 2504195"/>
              <a:gd name="connsiteY19" fmla="*/ 869532 h 2139983"/>
              <a:gd name="connsiteX20" fmla="*/ 959345 w 2504195"/>
              <a:gd name="connsiteY20" fmla="*/ 1000520 h 2139983"/>
              <a:gd name="connsiteX21" fmla="*/ 838918 w 2504195"/>
              <a:gd name="connsiteY21" fmla="*/ 1316294 h 2139983"/>
              <a:gd name="connsiteX22" fmla="*/ 850387 w 2504195"/>
              <a:gd name="connsiteY22" fmla="*/ 1389231 h 2139983"/>
              <a:gd name="connsiteX23" fmla="*/ 741400 w 2504195"/>
              <a:gd name="connsiteY23" fmla="*/ 1570558 h 2139983"/>
              <a:gd name="connsiteX24" fmla="*/ 697265 w 2504195"/>
              <a:gd name="connsiteY24" fmla="*/ 1680275 h 2139983"/>
              <a:gd name="connsiteX25" fmla="*/ 563833 w 2504195"/>
              <a:gd name="connsiteY25" fmla="*/ 1671728 h 2139983"/>
              <a:gd name="connsiteX26" fmla="*/ 366099 w 2504195"/>
              <a:gd name="connsiteY26" fmla="*/ 1578836 h 2139983"/>
              <a:gd name="connsiteX27" fmla="*/ 318787 w 2504195"/>
              <a:gd name="connsiteY27" fmla="*/ 1453889 h 2139983"/>
              <a:gd name="connsiteX28" fmla="*/ 204385 w 2504195"/>
              <a:gd name="connsiteY28" fmla="*/ 1217853 h 2139983"/>
              <a:gd name="connsiteX29" fmla="*/ 191722 w 2504195"/>
              <a:gd name="connsiteY29" fmla="*/ 1409725 h 2139983"/>
              <a:gd name="connsiteX30" fmla="*/ 7382 w 2504195"/>
              <a:gd name="connsiteY30" fmla="*/ 1338578 h 2139983"/>
              <a:gd name="connsiteX31" fmla="*/ 17480 w 2504195"/>
              <a:gd name="connsiteY31" fmla="*/ 1406115 h 2139983"/>
              <a:gd name="connsiteX32" fmla="*/ 41091 w 2504195"/>
              <a:gd name="connsiteY32" fmla="*/ 1503005 h 2139983"/>
              <a:gd name="connsiteX33" fmla="*/ 73994 w 2504195"/>
              <a:gd name="connsiteY33" fmla="*/ 1575361 h 2139983"/>
              <a:gd name="connsiteX34" fmla="*/ 132030 w 2504195"/>
              <a:gd name="connsiteY34" fmla="*/ 1631293 h 2139983"/>
              <a:gd name="connsiteX35" fmla="*/ 273712 w 2504195"/>
              <a:gd name="connsiteY35" fmla="*/ 1741935 h 2139983"/>
              <a:gd name="connsiteX36" fmla="*/ 280648 w 2504195"/>
              <a:gd name="connsiteY36" fmla="*/ 1944801 h 2139983"/>
              <a:gd name="connsiteX37" fmla="*/ 371006 w 2504195"/>
              <a:gd name="connsiteY37" fmla="*/ 1983565 h 2139983"/>
              <a:gd name="connsiteX38" fmla="*/ 464779 w 2504195"/>
              <a:gd name="connsiteY38" fmla="*/ 2027684 h 2139983"/>
              <a:gd name="connsiteX39" fmla="*/ 746098 w 2504195"/>
              <a:gd name="connsiteY39" fmla="*/ 2074878 h 2139983"/>
              <a:gd name="connsiteX40" fmla="*/ 951067 w 2504195"/>
              <a:gd name="connsiteY40" fmla="*/ 2005998 h 2139983"/>
              <a:gd name="connsiteX41" fmla="*/ 956794 w 2504195"/>
              <a:gd name="connsiteY41" fmla="*/ 2137120 h 2139983"/>
              <a:gd name="connsiteX42" fmla="*/ 2382485 w 2504195"/>
              <a:gd name="connsiteY42" fmla="*/ 2139983 h 2139983"/>
              <a:gd name="connsiteX43" fmla="*/ 2456709 w 2504195"/>
              <a:gd name="connsiteY43" fmla="*/ 1865755 h 2139983"/>
              <a:gd name="connsiteX44" fmla="*/ 2456709 w 2504195"/>
              <a:gd name="connsiteY44" fmla="*/ 1684641 h 2139983"/>
              <a:gd name="connsiteX45" fmla="*/ 2453749 w 2504195"/>
              <a:gd name="connsiteY45" fmla="*/ 1508485 h 2139983"/>
              <a:gd name="connsiteX46" fmla="*/ 2440223 w 2504195"/>
              <a:gd name="connsiteY46" fmla="*/ 1390737 h 2139983"/>
              <a:gd name="connsiteX47" fmla="*/ 2375729 w 2504195"/>
              <a:gd name="connsiteY47" fmla="*/ 1183801 h 2139983"/>
              <a:gd name="connsiteX48" fmla="*/ 2342855 w 2504195"/>
              <a:gd name="connsiteY48" fmla="*/ 1049949 h 2139983"/>
              <a:gd name="connsiteX49" fmla="*/ 2216849 w 2504195"/>
              <a:gd name="connsiteY49" fmla="*/ 909625 h 2139983"/>
              <a:gd name="connsiteX50" fmla="*/ 1996340 w 2504195"/>
              <a:gd name="connsiteY50" fmla="*/ 846622 h 2139983"/>
              <a:gd name="connsiteX51" fmla="*/ 1873198 w 2504195"/>
              <a:gd name="connsiteY51" fmla="*/ 806530 h 2139983"/>
              <a:gd name="connsiteX52" fmla="*/ 1744478 w 2504195"/>
              <a:gd name="connsiteY52" fmla="*/ 695291 h 2139983"/>
              <a:gd name="connsiteX53" fmla="*/ 1764076 w 2504195"/>
              <a:gd name="connsiteY53" fmla="*/ 584498 h 2139983"/>
              <a:gd name="connsiteX54" fmla="*/ 1790641 w 2504195"/>
              <a:gd name="connsiteY54" fmla="*/ 540901 h 2139983"/>
              <a:gd name="connsiteX55" fmla="*/ 1821203 w 2504195"/>
              <a:gd name="connsiteY55" fmla="*/ 408317 h 2139983"/>
              <a:gd name="connsiteX56" fmla="*/ 1812227 w 2504195"/>
              <a:gd name="connsiteY56" fmla="*/ 159443 h 2139983"/>
              <a:gd name="connsiteX57" fmla="*/ 1545748 w 2504195"/>
              <a:gd name="connsiteY57" fmla="*/ 613 h 2139983"/>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3824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56709"/>
              <a:gd name="connsiteY0" fmla="*/ 807021 h 2149508"/>
              <a:gd name="connsiteX1" fmla="*/ 1515914 w 2456709"/>
              <a:gd name="connsiteY1" fmla="*/ 966706 h 2149508"/>
              <a:gd name="connsiteX2" fmla="*/ 1484278 w 2456709"/>
              <a:gd name="connsiteY2" fmla="*/ 999848 h 2149508"/>
              <a:gd name="connsiteX3" fmla="*/ 1565627 w 2456709"/>
              <a:gd name="connsiteY3" fmla="*/ 1082703 h 2149508"/>
              <a:gd name="connsiteX4" fmla="*/ 1514407 w 2456709"/>
              <a:gd name="connsiteY4" fmla="*/ 1221297 h 2149508"/>
              <a:gd name="connsiteX5" fmla="*/ 1478252 w 2456709"/>
              <a:gd name="connsiteY5" fmla="*/ 1358385 h 2149508"/>
              <a:gd name="connsiteX6" fmla="*/ 1383346 w 2456709"/>
              <a:gd name="connsiteY6" fmla="*/ 807021 h 2149508"/>
              <a:gd name="connsiteX7" fmla="*/ 1761468 w 2456709"/>
              <a:gd name="connsiteY7" fmla="*/ 743750 h 2149508"/>
              <a:gd name="connsiteX8" fmla="*/ 1687651 w 2456709"/>
              <a:gd name="connsiteY8" fmla="*/ 1423162 h 2149508"/>
              <a:gd name="connsiteX9" fmla="*/ 1680119 w 2456709"/>
              <a:gd name="connsiteY9" fmla="*/ 1191168 h 2149508"/>
              <a:gd name="connsiteX10" fmla="*/ 1633419 w 2456709"/>
              <a:gd name="connsiteY10" fmla="*/ 1075171 h 2149508"/>
              <a:gd name="connsiteX11" fmla="*/ 1662042 w 2456709"/>
              <a:gd name="connsiteY11" fmla="*/ 984784 h 2149508"/>
              <a:gd name="connsiteX12" fmla="*/ 1625887 w 2456709"/>
              <a:gd name="connsiteY12" fmla="*/ 957667 h 2149508"/>
              <a:gd name="connsiteX13" fmla="*/ 1761468 w 2456709"/>
              <a:gd name="connsiteY13" fmla="*/ 743750 h 2149508"/>
              <a:gd name="connsiteX14" fmla="*/ 1545748 w 2456709"/>
              <a:gd name="connsiteY14" fmla="*/ 613 h 2149508"/>
              <a:gd name="connsiteX15" fmla="*/ 1274671 w 2456709"/>
              <a:gd name="connsiteY15" fmla="*/ 379829 h 2149508"/>
              <a:gd name="connsiteX16" fmla="*/ 1297433 w 2456709"/>
              <a:gd name="connsiteY16" fmla="*/ 552863 h 2149508"/>
              <a:gd name="connsiteX17" fmla="*/ 1346415 w 2456709"/>
              <a:gd name="connsiteY17" fmla="*/ 595059 h 2149508"/>
              <a:gd name="connsiteX18" fmla="*/ 1367372 w 2456709"/>
              <a:gd name="connsiteY18" fmla="*/ 752432 h 2149508"/>
              <a:gd name="connsiteX19" fmla="*/ 1274686 w 2456709"/>
              <a:gd name="connsiteY19" fmla="*/ 869532 h 2149508"/>
              <a:gd name="connsiteX20" fmla="*/ 959345 w 2456709"/>
              <a:gd name="connsiteY20" fmla="*/ 1000520 h 2149508"/>
              <a:gd name="connsiteX21" fmla="*/ 838918 w 2456709"/>
              <a:gd name="connsiteY21" fmla="*/ 1316294 h 2149508"/>
              <a:gd name="connsiteX22" fmla="*/ 850387 w 2456709"/>
              <a:gd name="connsiteY22" fmla="*/ 1389231 h 2149508"/>
              <a:gd name="connsiteX23" fmla="*/ 741400 w 2456709"/>
              <a:gd name="connsiteY23" fmla="*/ 1570558 h 2149508"/>
              <a:gd name="connsiteX24" fmla="*/ 697265 w 2456709"/>
              <a:gd name="connsiteY24" fmla="*/ 1680275 h 2149508"/>
              <a:gd name="connsiteX25" fmla="*/ 563833 w 2456709"/>
              <a:gd name="connsiteY25" fmla="*/ 1671728 h 2149508"/>
              <a:gd name="connsiteX26" fmla="*/ 366099 w 2456709"/>
              <a:gd name="connsiteY26" fmla="*/ 1578836 h 2149508"/>
              <a:gd name="connsiteX27" fmla="*/ 318787 w 2456709"/>
              <a:gd name="connsiteY27" fmla="*/ 1453889 h 2149508"/>
              <a:gd name="connsiteX28" fmla="*/ 204385 w 2456709"/>
              <a:gd name="connsiteY28" fmla="*/ 1217853 h 2149508"/>
              <a:gd name="connsiteX29" fmla="*/ 191722 w 2456709"/>
              <a:gd name="connsiteY29" fmla="*/ 1409725 h 2149508"/>
              <a:gd name="connsiteX30" fmla="*/ 7382 w 2456709"/>
              <a:gd name="connsiteY30" fmla="*/ 1338578 h 2149508"/>
              <a:gd name="connsiteX31" fmla="*/ 17480 w 2456709"/>
              <a:gd name="connsiteY31" fmla="*/ 1406115 h 2149508"/>
              <a:gd name="connsiteX32" fmla="*/ 41091 w 2456709"/>
              <a:gd name="connsiteY32" fmla="*/ 1503005 h 2149508"/>
              <a:gd name="connsiteX33" fmla="*/ 73994 w 2456709"/>
              <a:gd name="connsiteY33" fmla="*/ 1575361 h 2149508"/>
              <a:gd name="connsiteX34" fmla="*/ 132030 w 2456709"/>
              <a:gd name="connsiteY34" fmla="*/ 1631293 h 2149508"/>
              <a:gd name="connsiteX35" fmla="*/ 273712 w 2456709"/>
              <a:gd name="connsiteY35" fmla="*/ 1741935 h 2149508"/>
              <a:gd name="connsiteX36" fmla="*/ 280648 w 2456709"/>
              <a:gd name="connsiteY36" fmla="*/ 1944801 h 2149508"/>
              <a:gd name="connsiteX37" fmla="*/ 371006 w 2456709"/>
              <a:gd name="connsiteY37" fmla="*/ 1983565 h 2149508"/>
              <a:gd name="connsiteX38" fmla="*/ 464779 w 2456709"/>
              <a:gd name="connsiteY38" fmla="*/ 2027684 h 2149508"/>
              <a:gd name="connsiteX39" fmla="*/ 746098 w 2456709"/>
              <a:gd name="connsiteY39" fmla="*/ 2074878 h 2149508"/>
              <a:gd name="connsiteX40" fmla="*/ 951067 w 2456709"/>
              <a:gd name="connsiteY40" fmla="*/ 2005998 h 2149508"/>
              <a:gd name="connsiteX41" fmla="*/ 956794 w 2456709"/>
              <a:gd name="connsiteY41" fmla="*/ 2137120 h 2149508"/>
              <a:gd name="connsiteX42" fmla="*/ 2420585 w 2456709"/>
              <a:gd name="connsiteY42" fmla="*/ 2149508 h 2149508"/>
              <a:gd name="connsiteX43" fmla="*/ 2456709 w 2456709"/>
              <a:gd name="connsiteY43" fmla="*/ 1865755 h 2149508"/>
              <a:gd name="connsiteX44" fmla="*/ 2456709 w 2456709"/>
              <a:gd name="connsiteY44" fmla="*/ 1684641 h 2149508"/>
              <a:gd name="connsiteX45" fmla="*/ 2453749 w 2456709"/>
              <a:gd name="connsiteY45" fmla="*/ 1508485 h 2149508"/>
              <a:gd name="connsiteX46" fmla="*/ 2440223 w 2456709"/>
              <a:gd name="connsiteY46" fmla="*/ 1390737 h 2149508"/>
              <a:gd name="connsiteX47" fmla="*/ 2375729 w 2456709"/>
              <a:gd name="connsiteY47" fmla="*/ 1183801 h 2149508"/>
              <a:gd name="connsiteX48" fmla="*/ 2342855 w 2456709"/>
              <a:gd name="connsiteY48" fmla="*/ 1049949 h 2149508"/>
              <a:gd name="connsiteX49" fmla="*/ 2216849 w 2456709"/>
              <a:gd name="connsiteY49" fmla="*/ 909625 h 2149508"/>
              <a:gd name="connsiteX50" fmla="*/ 1996340 w 2456709"/>
              <a:gd name="connsiteY50" fmla="*/ 846622 h 2149508"/>
              <a:gd name="connsiteX51" fmla="*/ 1873198 w 2456709"/>
              <a:gd name="connsiteY51" fmla="*/ 806530 h 2149508"/>
              <a:gd name="connsiteX52" fmla="*/ 1744478 w 2456709"/>
              <a:gd name="connsiteY52" fmla="*/ 695291 h 2149508"/>
              <a:gd name="connsiteX53" fmla="*/ 1764076 w 2456709"/>
              <a:gd name="connsiteY53" fmla="*/ 584498 h 2149508"/>
              <a:gd name="connsiteX54" fmla="*/ 1790641 w 2456709"/>
              <a:gd name="connsiteY54" fmla="*/ 540901 h 2149508"/>
              <a:gd name="connsiteX55" fmla="*/ 1821203 w 2456709"/>
              <a:gd name="connsiteY55" fmla="*/ 408317 h 2149508"/>
              <a:gd name="connsiteX56" fmla="*/ 1812227 w 2456709"/>
              <a:gd name="connsiteY56" fmla="*/ 159443 h 2149508"/>
              <a:gd name="connsiteX57" fmla="*/ 1545748 w 2456709"/>
              <a:gd name="connsiteY57" fmla="*/ 613 h 214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456709" h="2149508">
                <a:moveTo>
                  <a:pt x="1383346" y="807021"/>
                </a:moveTo>
                <a:cubicBezTo>
                  <a:pt x="1418496" y="872301"/>
                  <a:pt x="1456660" y="917997"/>
                  <a:pt x="1515914" y="966706"/>
                </a:cubicBezTo>
                <a:lnTo>
                  <a:pt x="1484278" y="999848"/>
                </a:lnTo>
                <a:cubicBezTo>
                  <a:pt x="1511395" y="1027466"/>
                  <a:pt x="1550562" y="1052072"/>
                  <a:pt x="1565627" y="1082703"/>
                </a:cubicBezTo>
                <a:cubicBezTo>
                  <a:pt x="1551567" y="1136434"/>
                  <a:pt x="1523948" y="1164554"/>
                  <a:pt x="1514407" y="1221297"/>
                </a:cubicBezTo>
                <a:cubicBezTo>
                  <a:pt x="1505369" y="1273019"/>
                  <a:pt x="1490304" y="1312689"/>
                  <a:pt x="1478252" y="1358385"/>
                </a:cubicBezTo>
                <a:cubicBezTo>
                  <a:pt x="1433059" y="1179116"/>
                  <a:pt x="1377320" y="998342"/>
                  <a:pt x="1383346" y="807021"/>
                </a:cubicBezTo>
                <a:close/>
                <a:moveTo>
                  <a:pt x="1761468" y="743750"/>
                </a:moveTo>
                <a:cubicBezTo>
                  <a:pt x="1799632" y="1046548"/>
                  <a:pt x="1742888" y="1218284"/>
                  <a:pt x="1687651" y="1423162"/>
                </a:cubicBezTo>
                <a:lnTo>
                  <a:pt x="1680119" y="1191168"/>
                </a:lnTo>
                <a:cubicBezTo>
                  <a:pt x="1679617" y="1144970"/>
                  <a:pt x="1665557" y="1116850"/>
                  <a:pt x="1633419" y="1075171"/>
                </a:cubicBezTo>
                <a:cubicBezTo>
                  <a:pt x="1642959" y="1045042"/>
                  <a:pt x="1644969" y="1017926"/>
                  <a:pt x="1662042" y="984784"/>
                </a:cubicBezTo>
                <a:lnTo>
                  <a:pt x="1625887" y="957667"/>
                </a:lnTo>
                <a:cubicBezTo>
                  <a:pt x="1671080" y="886362"/>
                  <a:pt x="1723806" y="848197"/>
                  <a:pt x="1761468" y="743750"/>
                </a:cubicBezTo>
                <a:close/>
                <a:moveTo>
                  <a:pt x="1545748" y="613"/>
                </a:moveTo>
                <a:cubicBezTo>
                  <a:pt x="1349805" y="-10582"/>
                  <a:pt x="1186387" y="132160"/>
                  <a:pt x="1274671" y="379829"/>
                </a:cubicBezTo>
                <a:cubicBezTo>
                  <a:pt x="1286779" y="436001"/>
                  <a:pt x="1283820" y="525314"/>
                  <a:pt x="1297433" y="552863"/>
                </a:cubicBezTo>
                <a:lnTo>
                  <a:pt x="1346415" y="595059"/>
                </a:lnTo>
                <a:cubicBezTo>
                  <a:pt x="1356916" y="651533"/>
                  <a:pt x="1408091" y="680893"/>
                  <a:pt x="1367372" y="752432"/>
                </a:cubicBezTo>
                <a:lnTo>
                  <a:pt x="1274686" y="869532"/>
                </a:lnTo>
                <a:lnTo>
                  <a:pt x="959345" y="1000520"/>
                </a:lnTo>
                <a:cubicBezTo>
                  <a:pt x="920709" y="1017901"/>
                  <a:pt x="894124" y="1164839"/>
                  <a:pt x="838918" y="1316294"/>
                </a:cubicBezTo>
                <a:cubicBezTo>
                  <a:pt x="824664" y="1366719"/>
                  <a:pt x="863134" y="1364416"/>
                  <a:pt x="850387" y="1389231"/>
                </a:cubicBezTo>
                <a:cubicBezTo>
                  <a:pt x="810041" y="1463733"/>
                  <a:pt x="778733" y="1506600"/>
                  <a:pt x="741400" y="1570558"/>
                </a:cubicBezTo>
                <a:cubicBezTo>
                  <a:pt x="732213" y="1603113"/>
                  <a:pt x="750141" y="1661279"/>
                  <a:pt x="697265" y="1680275"/>
                </a:cubicBezTo>
                <a:cubicBezTo>
                  <a:pt x="668926" y="1692115"/>
                  <a:pt x="638611" y="1671060"/>
                  <a:pt x="563833" y="1671728"/>
                </a:cubicBezTo>
                <a:cubicBezTo>
                  <a:pt x="483029" y="1666371"/>
                  <a:pt x="449121" y="1612129"/>
                  <a:pt x="366099" y="1578836"/>
                </a:cubicBezTo>
                <a:cubicBezTo>
                  <a:pt x="357861" y="1533170"/>
                  <a:pt x="348116" y="1495036"/>
                  <a:pt x="318787" y="1453889"/>
                </a:cubicBezTo>
                <a:cubicBezTo>
                  <a:pt x="263078" y="1368683"/>
                  <a:pt x="263107" y="1202127"/>
                  <a:pt x="204385" y="1217853"/>
                </a:cubicBezTo>
                <a:cubicBezTo>
                  <a:pt x="138902" y="1241135"/>
                  <a:pt x="242142" y="1393974"/>
                  <a:pt x="191722" y="1409725"/>
                </a:cubicBezTo>
                <a:cubicBezTo>
                  <a:pt x="112198" y="1447272"/>
                  <a:pt x="29661" y="1317602"/>
                  <a:pt x="7382" y="1338578"/>
                </a:cubicBezTo>
                <a:cubicBezTo>
                  <a:pt x="-15364" y="1354562"/>
                  <a:pt x="22149" y="1387118"/>
                  <a:pt x="17480" y="1406115"/>
                </a:cubicBezTo>
                <a:cubicBezTo>
                  <a:pt x="18076" y="1436030"/>
                  <a:pt x="24140" y="1488105"/>
                  <a:pt x="41091" y="1503005"/>
                </a:cubicBezTo>
                <a:cubicBezTo>
                  <a:pt x="83653" y="1537490"/>
                  <a:pt x="60093" y="1553728"/>
                  <a:pt x="73994" y="1575361"/>
                </a:cubicBezTo>
                <a:cubicBezTo>
                  <a:pt x="91833" y="1609069"/>
                  <a:pt x="117204" y="1615662"/>
                  <a:pt x="132030" y="1631293"/>
                </a:cubicBezTo>
                <a:cubicBezTo>
                  <a:pt x="173232" y="1680225"/>
                  <a:pt x="217446" y="1711081"/>
                  <a:pt x="273712" y="1741935"/>
                </a:cubicBezTo>
                <a:cubicBezTo>
                  <a:pt x="257445" y="1817591"/>
                  <a:pt x="280345" y="1918857"/>
                  <a:pt x="280648" y="1944801"/>
                </a:cubicBezTo>
                <a:cubicBezTo>
                  <a:pt x="292846" y="1984319"/>
                  <a:pt x="318473" y="1976279"/>
                  <a:pt x="371006" y="1983565"/>
                </a:cubicBezTo>
                <a:cubicBezTo>
                  <a:pt x="406967" y="1978800"/>
                  <a:pt x="386446" y="2018240"/>
                  <a:pt x="464779" y="2027684"/>
                </a:cubicBezTo>
                <a:cubicBezTo>
                  <a:pt x="517376" y="2048437"/>
                  <a:pt x="610646" y="2061658"/>
                  <a:pt x="746098" y="2074878"/>
                </a:cubicBezTo>
                <a:cubicBezTo>
                  <a:pt x="833503" y="2084558"/>
                  <a:pt x="898311" y="2038499"/>
                  <a:pt x="951067" y="2005998"/>
                </a:cubicBezTo>
                <a:lnTo>
                  <a:pt x="956794" y="2137120"/>
                </a:lnTo>
                <a:lnTo>
                  <a:pt x="2420585" y="2149508"/>
                </a:lnTo>
                <a:cubicBezTo>
                  <a:pt x="2489596" y="2075706"/>
                  <a:pt x="2412588" y="1941645"/>
                  <a:pt x="2456709" y="1865755"/>
                </a:cubicBezTo>
                <a:lnTo>
                  <a:pt x="2456709" y="1684641"/>
                </a:lnTo>
                <a:cubicBezTo>
                  <a:pt x="2455722" y="1679897"/>
                  <a:pt x="2454736" y="1513229"/>
                  <a:pt x="2453749" y="1508485"/>
                </a:cubicBezTo>
                <a:cubicBezTo>
                  <a:pt x="2445600" y="1473630"/>
                  <a:pt x="2438769" y="1436326"/>
                  <a:pt x="2440223" y="1390737"/>
                </a:cubicBezTo>
                <a:cubicBezTo>
                  <a:pt x="2442828" y="1202748"/>
                  <a:pt x="2367098" y="1237715"/>
                  <a:pt x="2375729" y="1183801"/>
                </a:cubicBezTo>
                <a:cubicBezTo>
                  <a:pt x="2384856" y="1091981"/>
                  <a:pt x="2351805" y="1126705"/>
                  <a:pt x="2342855" y="1049949"/>
                </a:cubicBezTo>
                <a:cubicBezTo>
                  <a:pt x="2333996" y="979072"/>
                  <a:pt x="2310070" y="944348"/>
                  <a:pt x="2216849" y="909625"/>
                </a:cubicBezTo>
                <a:cubicBezTo>
                  <a:pt x="2134307" y="879586"/>
                  <a:pt x="2083401" y="863104"/>
                  <a:pt x="1996340" y="846622"/>
                </a:cubicBezTo>
                <a:cubicBezTo>
                  <a:pt x="1935709" y="830245"/>
                  <a:pt x="1917258" y="827426"/>
                  <a:pt x="1873198" y="806530"/>
                </a:cubicBezTo>
                <a:cubicBezTo>
                  <a:pt x="1827279" y="787527"/>
                  <a:pt x="1784372" y="739903"/>
                  <a:pt x="1744478" y="695291"/>
                </a:cubicBezTo>
                <a:cubicBezTo>
                  <a:pt x="1720379" y="668905"/>
                  <a:pt x="1750513" y="625948"/>
                  <a:pt x="1764076" y="584498"/>
                </a:cubicBezTo>
                <a:lnTo>
                  <a:pt x="1790641" y="540901"/>
                </a:lnTo>
                <a:cubicBezTo>
                  <a:pt x="1842005" y="495200"/>
                  <a:pt x="1858720" y="416358"/>
                  <a:pt x="1821203" y="408317"/>
                </a:cubicBezTo>
                <a:cubicBezTo>
                  <a:pt x="1842438" y="335863"/>
                  <a:pt x="1875477" y="268943"/>
                  <a:pt x="1812227" y="159443"/>
                </a:cubicBezTo>
                <a:cubicBezTo>
                  <a:pt x="1762948" y="73645"/>
                  <a:pt x="1779735" y="1034"/>
                  <a:pt x="1545748" y="613"/>
                </a:cubicBezTo>
                <a:close/>
              </a:path>
            </a:pathLst>
          </a:cu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21" name="Freeform: Shape 53">
            <a:extLst>
              <a:ext uri="{FF2B5EF4-FFF2-40B4-BE49-F238E27FC236}">
                <a16:creationId xmlns:a16="http://schemas.microsoft.com/office/drawing/2014/main" id="{28F474F1-D254-4642-9137-21DADCAC9C88}"/>
              </a:ext>
            </a:extLst>
          </p:cNvPr>
          <p:cNvSpPr/>
          <p:nvPr/>
        </p:nvSpPr>
        <p:spPr>
          <a:xfrm>
            <a:off x="6021070" y="1328675"/>
            <a:ext cx="4451846" cy="938461"/>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54">
            <a:extLst>
              <a:ext uri="{FF2B5EF4-FFF2-40B4-BE49-F238E27FC236}">
                <a16:creationId xmlns:a16="http://schemas.microsoft.com/office/drawing/2014/main" id="{4EBC3CCE-59F2-4FD3-B640-6FD07C4A4A8E}"/>
              </a:ext>
            </a:extLst>
          </p:cNvPr>
          <p:cNvSpPr/>
          <p:nvPr/>
        </p:nvSpPr>
        <p:spPr>
          <a:xfrm>
            <a:off x="6684454" y="2439496"/>
            <a:ext cx="4451846"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55">
            <a:extLst>
              <a:ext uri="{FF2B5EF4-FFF2-40B4-BE49-F238E27FC236}">
                <a16:creationId xmlns:a16="http://schemas.microsoft.com/office/drawing/2014/main" id="{1F1AE09B-3052-494C-9487-F5DCA0161496}"/>
              </a:ext>
            </a:extLst>
          </p:cNvPr>
          <p:cNvSpPr/>
          <p:nvPr/>
        </p:nvSpPr>
        <p:spPr>
          <a:xfrm>
            <a:off x="6993814" y="3517989"/>
            <a:ext cx="4451846" cy="139493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56">
            <a:extLst>
              <a:ext uri="{FF2B5EF4-FFF2-40B4-BE49-F238E27FC236}">
                <a16:creationId xmlns:a16="http://schemas.microsoft.com/office/drawing/2014/main" id="{8B32E764-8F2F-4B08-A345-6A395E3DF06F}"/>
              </a:ext>
            </a:extLst>
          </p:cNvPr>
          <p:cNvSpPr/>
          <p:nvPr/>
        </p:nvSpPr>
        <p:spPr>
          <a:xfrm>
            <a:off x="6324599" y="5191311"/>
            <a:ext cx="4451846" cy="1394929"/>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57">
            <a:extLst>
              <a:ext uri="{FF2B5EF4-FFF2-40B4-BE49-F238E27FC236}">
                <a16:creationId xmlns:a16="http://schemas.microsoft.com/office/drawing/2014/main" id="{97ED8753-A9E0-468F-A7DE-F66363104B21}"/>
              </a:ext>
            </a:extLst>
          </p:cNvPr>
          <p:cNvGrpSpPr/>
          <p:nvPr/>
        </p:nvGrpSpPr>
        <p:grpSpPr>
          <a:xfrm>
            <a:off x="6142693" y="1355020"/>
            <a:ext cx="4060661" cy="897880"/>
            <a:chOff x="6565695" y="2053509"/>
            <a:chExt cx="2037996" cy="897880"/>
          </a:xfrm>
        </p:grpSpPr>
        <p:sp>
          <p:nvSpPr>
            <p:cNvPr id="26" name="TextBox 25">
              <a:extLst>
                <a:ext uri="{FF2B5EF4-FFF2-40B4-BE49-F238E27FC236}">
                  <a16:creationId xmlns:a16="http://schemas.microsoft.com/office/drawing/2014/main" id="{19D301B8-12FA-49DA-B945-788B6A07EEBB}"/>
                </a:ext>
              </a:extLst>
            </p:cNvPr>
            <p:cNvSpPr txBox="1"/>
            <p:nvPr/>
          </p:nvSpPr>
          <p:spPr>
            <a:xfrm>
              <a:off x="6565695" y="2305058"/>
              <a:ext cx="2037996"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dataset requires timestamp conversion. Ratings data reveals a distribution skewed towards higher ratings, with 4 and 5-star ratings being the most common.</a:t>
              </a:r>
            </a:p>
          </p:txBody>
        </p:sp>
        <p:sp>
          <p:nvSpPr>
            <p:cNvPr id="27" name="TextBox 26">
              <a:extLst>
                <a:ext uri="{FF2B5EF4-FFF2-40B4-BE49-F238E27FC236}">
                  <a16:creationId xmlns:a16="http://schemas.microsoft.com/office/drawing/2014/main" id="{A3ED26B5-3838-44F8-A2CE-14F2A9E24855}"/>
                </a:ext>
              </a:extLst>
            </p:cNvPr>
            <p:cNvSpPr txBox="1"/>
            <p:nvPr/>
          </p:nvSpPr>
          <p:spPr>
            <a:xfrm>
              <a:off x="6583306" y="2053509"/>
              <a:ext cx="2020385"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Exploratory Data Analysis (EDA)</a:t>
              </a:r>
              <a:endParaRPr lang="ko-KR" altLang="en-US" sz="1200" b="1" dirty="0">
                <a:solidFill>
                  <a:schemeClr val="tx1">
                    <a:lumMod val="75000"/>
                    <a:lumOff val="25000"/>
                  </a:schemeClr>
                </a:solidFill>
                <a:cs typeface="Arial" pitchFamily="34" charset="0"/>
              </a:endParaRPr>
            </a:p>
          </p:txBody>
        </p:sp>
      </p:grpSp>
      <p:grpSp>
        <p:nvGrpSpPr>
          <p:cNvPr id="28" name="Group 60">
            <a:extLst>
              <a:ext uri="{FF2B5EF4-FFF2-40B4-BE49-F238E27FC236}">
                <a16:creationId xmlns:a16="http://schemas.microsoft.com/office/drawing/2014/main" id="{8009F225-4BE3-4F17-8CD1-10FD78B868C6}"/>
              </a:ext>
            </a:extLst>
          </p:cNvPr>
          <p:cNvGrpSpPr/>
          <p:nvPr/>
        </p:nvGrpSpPr>
        <p:grpSpPr>
          <a:xfrm>
            <a:off x="6715784" y="2418756"/>
            <a:ext cx="4060661" cy="713214"/>
            <a:chOff x="6565695" y="2053509"/>
            <a:chExt cx="2037996" cy="713214"/>
          </a:xfrm>
        </p:grpSpPr>
        <p:sp>
          <p:nvSpPr>
            <p:cNvPr id="29" name="TextBox 28">
              <a:extLst>
                <a:ext uri="{FF2B5EF4-FFF2-40B4-BE49-F238E27FC236}">
                  <a16:creationId xmlns:a16="http://schemas.microsoft.com/office/drawing/2014/main" id="{22ADF466-FF65-4DB2-A42B-22D12046F832}"/>
                </a:ext>
              </a:extLst>
            </p:cNvPr>
            <p:cNvSpPr txBox="1"/>
            <p:nvPr/>
          </p:nvSpPr>
          <p:spPr>
            <a:xfrm>
              <a:off x="6565695" y="2305058"/>
              <a:ext cx="203799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genres are more popular than others, with Drama, Comedy, and Thriller being among the top genres.</a:t>
              </a:r>
            </a:p>
          </p:txBody>
        </p:sp>
        <p:sp>
          <p:nvSpPr>
            <p:cNvPr id="30" name="TextBox 29">
              <a:extLst>
                <a:ext uri="{FF2B5EF4-FFF2-40B4-BE49-F238E27FC236}">
                  <a16:creationId xmlns:a16="http://schemas.microsoft.com/office/drawing/2014/main" id="{736ABE63-EBB1-4ACC-A64A-DD154927FDEC}"/>
                </a:ext>
              </a:extLst>
            </p:cNvPr>
            <p:cNvSpPr txBox="1"/>
            <p:nvPr/>
          </p:nvSpPr>
          <p:spPr>
            <a:xfrm>
              <a:off x="6583306" y="2053509"/>
              <a:ext cx="2020385"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Genre Distribution</a:t>
              </a:r>
              <a:endParaRPr lang="ko-KR" altLang="en-US" sz="1200" b="1" dirty="0">
                <a:solidFill>
                  <a:schemeClr val="tx1">
                    <a:lumMod val="75000"/>
                    <a:lumOff val="25000"/>
                  </a:schemeClr>
                </a:solidFill>
                <a:cs typeface="Arial" pitchFamily="34" charset="0"/>
              </a:endParaRPr>
            </a:p>
          </p:txBody>
        </p:sp>
      </p:grpSp>
      <p:grpSp>
        <p:nvGrpSpPr>
          <p:cNvPr id="31" name="Group 63">
            <a:extLst>
              <a:ext uri="{FF2B5EF4-FFF2-40B4-BE49-F238E27FC236}">
                <a16:creationId xmlns:a16="http://schemas.microsoft.com/office/drawing/2014/main" id="{7C221AEE-6868-411A-B647-ED2DBD1CC41C}"/>
              </a:ext>
            </a:extLst>
          </p:cNvPr>
          <p:cNvGrpSpPr/>
          <p:nvPr/>
        </p:nvGrpSpPr>
        <p:grpSpPr>
          <a:xfrm>
            <a:off x="7113178" y="3547800"/>
            <a:ext cx="4060661" cy="1267212"/>
            <a:chOff x="6565695" y="2053509"/>
            <a:chExt cx="2037996" cy="1267212"/>
          </a:xfrm>
        </p:grpSpPr>
        <p:sp>
          <p:nvSpPr>
            <p:cNvPr id="32" name="TextBox 31">
              <a:extLst>
                <a:ext uri="{FF2B5EF4-FFF2-40B4-BE49-F238E27FC236}">
                  <a16:creationId xmlns:a16="http://schemas.microsoft.com/office/drawing/2014/main" id="{4997E3C9-25AE-497B-A1EA-D8180F8D39C0}"/>
                </a:ext>
              </a:extLst>
            </p:cNvPr>
            <p:cNvSpPr txBox="1"/>
            <p:nvPr/>
          </p:nvSpPr>
          <p:spPr>
            <a:xfrm>
              <a:off x="6565695" y="2305058"/>
              <a:ext cx="2037996"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Collaborative filtering based on users and items provides recommendations based on similar users or movies. Both user-based and item-based collaborative filtering were implemented using k-nearest neighbors (KNN) and evaluated using metrics such as RMSE and MAE.</a:t>
              </a:r>
            </a:p>
          </p:txBody>
        </p:sp>
        <p:sp>
          <p:nvSpPr>
            <p:cNvPr id="33" name="TextBox 32">
              <a:extLst>
                <a:ext uri="{FF2B5EF4-FFF2-40B4-BE49-F238E27FC236}">
                  <a16:creationId xmlns:a16="http://schemas.microsoft.com/office/drawing/2014/main" id="{9F2B6725-185D-4972-A27B-DE4CE2A9F433}"/>
                </a:ext>
              </a:extLst>
            </p:cNvPr>
            <p:cNvSpPr txBox="1"/>
            <p:nvPr/>
          </p:nvSpPr>
          <p:spPr>
            <a:xfrm>
              <a:off x="6583306" y="2053509"/>
              <a:ext cx="2020385"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Collaborative Filtering (User and Item-Based)</a:t>
              </a:r>
              <a:endParaRPr lang="ko-KR" altLang="en-US" sz="1200" b="1" dirty="0">
                <a:solidFill>
                  <a:schemeClr val="tx1">
                    <a:lumMod val="75000"/>
                    <a:lumOff val="25000"/>
                  </a:schemeClr>
                </a:solidFill>
                <a:cs typeface="Arial" pitchFamily="34" charset="0"/>
              </a:endParaRPr>
            </a:p>
          </p:txBody>
        </p:sp>
      </p:grpSp>
      <p:grpSp>
        <p:nvGrpSpPr>
          <p:cNvPr id="34" name="Group 66">
            <a:extLst>
              <a:ext uri="{FF2B5EF4-FFF2-40B4-BE49-F238E27FC236}">
                <a16:creationId xmlns:a16="http://schemas.microsoft.com/office/drawing/2014/main" id="{981163C5-99D3-4AFE-A9C8-211F761436A1}"/>
              </a:ext>
            </a:extLst>
          </p:cNvPr>
          <p:cNvGrpSpPr/>
          <p:nvPr/>
        </p:nvGrpSpPr>
        <p:grpSpPr>
          <a:xfrm>
            <a:off x="6324599" y="5219614"/>
            <a:ext cx="4060661" cy="1267212"/>
            <a:chOff x="6565695" y="2053509"/>
            <a:chExt cx="2037996" cy="1267212"/>
          </a:xfrm>
        </p:grpSpPr>
        <p:sp>
          <p:nvSpPr>
            <p:cNvPr id="35" name="TextBox 34">
              <a:extLst>
                <a:ext uri="{FF2B5EF4-FFF2-40B4-BE49-F238E27FC236}">
                  <a16:creationId xmlns:a16="http://schemas.microsoft.com/office/drawing/2014/main" id="{8F7F478B-BD0E-4960-9CF3-A1D65F43FC62}"/>
                </a:ext>
              </a:extLst>
            </p:cNvPr>
            <p:cNvSpPr txBox="1"/>
            <p:nvPr/>
          </p:nvSpPr>
          <p:spPr>
            <a:xfrm>
              <a:off x="6565695" y="2305058"/>
              <a:ext cx="2037996"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Using Singular Value Decomposition (SVD), the system predicts ratings for unrated movies based on learned patterns in the ratings matrix. The SVD model yielded relatively low RMSE, indicating strong predictive performance.</a:t>
              </a:r>
            </a:p>
          </p:txBody>
        </p:sp>
        <p:sp>
          <p:nvSpPr>
            <p:cNvPr id="36" name="TextBox 35">
              <a:extLst>
                <a:ext uri="{FF2B5EF4-FFF2-40B4-BE49-F238E27FC236}">
                  <a16:creationId xmlns:a16="http://schemas.microsoft.com/office/drawing/2014/main" id="{AED21584-B574-4B96-8570-23387107D025}"/>
                </a:ext>
              </a:extLst>
            </p:cNvPr>
            <p:cNvSpPr txBox="1"/>
            <p:nvPr/>
          </p:nvSpPr>
          <p:spPr>
            <a:xfrm>
              <a:off x="6583306" y="2053509"/>
              <a:ext cx="2020385"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Model-Based Collaborative Filtering</a:t>
              </a:r>
              <a:endParaRPr lang="ko-KR" altLang="en-US" sz="1200" b="1" dirty="0">
                <a:solidFill>
                  <a:schemeClr val="tx1">
                    <a:lumMod val="75000"/>
                    <a:lumOff val="25000"/>
                  </a:schemeClr>
                </a:solidFill>
                <a:cs typeface="Arial" pitchFamily="34" charset="0"/>
              </a:endParaRPr>
            </a:p>
          </p:txBody>
        </p:sp>
      </p:grpSp>
      <p:grpSp>
        <p:nvGrpSpPr>
          <p:cNvPr id="37" name="Group 158">
            <a:extLst>
              <a:ext uri="{FF2B5EF4-FFF2-40B4-BE49-F238E27FC236}">
                <a16:creationId xmlns:a16="http://schemas.microsoft.com/office/drawing/2014/main" id="{FF13FAC2-7667-499A-8213-59602902348F}"/>
              </a:ext>
            </a:extLst>
          </p:cNvPr>
          <p:cNvGrpSpPr/>
          <p:nvPr/>
        </p:nvGrpSpPr>
        <p:grpSpPr>
          <a:xfrm>
            <a:off x="2911334" y="2941046"/>
            <a:ext cx="1564233" cy="1971873"/>
            <a:chOff x="6804248" y="2144238"/>
            <a:chExt cx="1305367" cy="1645545"/>
          </a:xfrm>
          <a:solidFill>
            <a:schemeClr val="accent3">
              <a:lumMod val="75000"/>
            </a:schemeClr>
          </a:solidFill>
        </p:grpSpPr>
        <p:sp>
          <p:nvSpPr>
            <p:cNvPr id="38" name="Oval 1">
              <a:extLst>
                <a:ext uri="{FF2B5EF4-FFF2-40B4-BE49-F238E27FC236}">
                  <a16:creationId xmlns:a16="http://schemas.microsoft.com/office/drawing/2014/main" id="{D4CDBFE6-BC5F-4FC4-A727-CC75D9817C8B}"/>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Oval 1">
              <a:extLst>
                <a:ext uri="{FF2B5EF4-FFF2-40B4-BE49-F238E27FC236}">
                  <a16:creationId xmlns:a16="http://schemas.microsoft.com/office/drawing/2014/main" id="{D72AFC6B-E4C4-4E8A-BFE9-743F4246F3BC}"/>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1">
              <a:extLst>
                <a:ext uri="{FF2B5EF4-FFF2-40B4-BE49-F238E27FC236}">
                  <a16:creationId xmlns:a16="http://schemas.microsoft.com/office/drawing/2014/main" id="{E5DB69C6-EC11-4454-B112-CFA59EA77B1A}"/>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Oval 1">
              <a:extLst>
                <a:ext uri="{FF2B5EF4-FFF2-40B4-BE49-F238E27FC236}">
                  <a16:creationId xmlns:a16="http://schemas.microsoft.com/office/drawing/2014/main" id="{85217ACC-9ED5-4793-9E02-DED6B410CC06}"/>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Oval 1">
              <a:extLst>
                <a:ext uri="{FF2B5EF4-FFF2-40B4-BE49-F238E27FC236}">
                  <a16:creationId xmlns:a16="http://schemas.microsoft.com/office/drawing/2014/main" id="{CBF503AE-5F76-4588-9305-67E14AE4AD2E}"/>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Oval 1">
              <a:extLst>
                <a:ext uri="{FF2B5EF4-FFF2-40B4-BE49-F238E27FC236}">
                  <a16:creationId xmlns:a16="http://schemas.microsoft.com/office/drawing/2014/main" id="{62BFFCA0-C9A5-43A2-B995-08180EF40657}"/>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Oval 1">
              <a:extLst>
                <a:ext uri="{FF2B5EF4-FFF2-40B4-BE49-F238E27FC236}">
                  <a16:creationId xmlns:a16="http://schemas.microsoft.com/office/drawing/2014/main" id="{1DE42436-6B4F-4C86-BC59-A020C675AC0D}"/>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 name="Rectangle 7">
            <a:extLst>
              <a:ext uri="{FF2B5EF4-FFF2-40B4-BE49-F238E27FC236}">
                <a16:creationId xmlns:a16="http://schemas.microsoft.com/office/drawing/2014/main" id="{530A49D9-398D-3E8A-C7CC-E8AE44D84B48}"/>
              </a:ext>
            </a:extLst>
          </p:cNvPr>
          <p:cNvSpPr/>
          <p:nvPr/>
        </p:nvSpPr>
        <p:spPr>
          <a:xfrm>
            <a:off x="4241710" y="1582535"/>
            <a:ext cx="368390" cy="393481"/>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14" name="Group 102">
            <a:extLst>
              <a:ext uri="{FF2B5EF4-FFF2-40B4-BE49-F238E27FC236}">
                <a16:creationId xmlns:a16="http://schemas.microsoft.com/office/drawing/2014/main" id="{8B5116E6-0450-3685-2C26-D0816FBC7EC7}"/>
              </a:ext>
            </a:extLst>
          </p:cNvPr>
          <p:cNvGrpSpPr>
            <a:grpSpLocks noChangeAspect="1"/>
          </p:cNvGrpSpPr>
          <p:nvPr/>
        </p:nvGrpSpPr>
        <p:grpSpPr>
          <a:xfrm>
            <a:off x="5335644" y="2905351"/>
            <a:ext cx="325734" cy="529812"/>
            <a:chOff x="2071598" y="2060848"/>
            <a:chExt cx="1917605" cy="3137144"/>
          </a:xfrm>
          <a:solidFill>
            <a:schemeClr val="accent3"/>
          </a:solidFill>
        </p:grpSpPr>
        <p:sp>
          <p:nvSpPr>
            <p:cNvPr id="15" name="Freeform 103">
              <a:extLst>
                <a:ext uri="{FF2B5EF4-FFF2-40B4-BE49-F238E27FC236}">
                  <a16:creationId xmlns:a16="http://schemas.microsoft.com/office/drawing/2014/main" id="{91353BB2-2BCE-5C23-E054-2A8C2816EA2F}"/>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Freeform 104">
              <a:extLst>
                <a:ext uri="{FF2B5EF4-FFF2-40B4-BE49-F238E27FC236}">
                  <a16:creationId xmlns:a16="http://schemas.microsoft.com/office/drawing/2014/main" id="{FBE21DC8-F06B-516B-579D-546045D78187}"/>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Freeform 105">
              <a:extLst>
                <a:ext uri="{FF2B5EF4-FFF2-40B4-BE49-F238E27FC236}">
                  <a16:creationId xmlns:a16="http://schemas.microsoft.com/office/drawing/2014/main" id="{4748F290-F092-F094-FE3E-39763453DD9E}"/>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Freeform 106">
              <a:extLst>
                <a:ext uri="{FF2B5EF4-FFF2-40B4-BE49-F238E27FC236}">
                  <a16:creationId xmlns:a16="http://schemas.microsoft.com/office/drawing/2014/main" id="{19B50A86-5F69-8363-67FC-B24400B00E27}"/>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Tree>
    <p:extLst>
      <p:ext uri="{BB962C8B-B14F-4D97-AF65-F5344CB8AC3E}">
        <p14:creationId xmlns:p14="http://schemas.microsoft.com/office/powerpoint/2010/main" val="84821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41092-3D37-0F68-5C7A-3B8B03F7D2E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22DDA3A-3D10-4591-BCE0-69A18A14619E}"/>
              </a:ext>
            </a:extLst>
          </p:cNvPr>
          <p:cNvSpPr>
            <a:spLocks noGrp="1"/>
          </p:cNvSpPr>
          <p:nvPr>
            <p:ph type="body" sz="quarter" idx="10"/>
          </p:nvPr>
        </p:nvSpPr>
        <p:spPr/>
        <p:txBody>
          <a:bodyPr/>
          <a:lstStyle/>
          <a:p>
            <a:r>
              <a:rPr lang="en-US" dirty="0"/>
              <a:t>Project Findings</a:t>
            </a:r>
          </a:p>
        </p:txBody>
      </p:sp>
      <p:grpSp>
        <p:nvGrpSpPr>
          <p:cNvPr id="3" name="Group 35">
            <a:extLst>
              <a:ext uri="{FF2B5EF4-FFF2-40B4-BE49-F238E27FC236}">
                <a16:creationId xmlns:a16="http://schemas.microsoft.com/office/drawing/2014/main" id="{CEB56D38-FBB2-F490-8CAE-2EDD8339A2E3}"/>
              </a:ext>
            </a:extLst>
          </p:cNvPr>
          <p:cNvGrpSpPr/>
          <p:nvPr/>
        </p:nvGrpSpPr>
        <p:grpSpPr>
          <a:xfrm rot="5400000">
            <a:off x="1843937" y="1931449"/>
            <a:ext cx="4002253" cy="4081145"/>
            <a:chOff x="3822479" y="1985601"/>
            <a:chExt cx="4522603" cy="4611755"/>
          </a:xfrm>
        </p:grpSpPr>
        <p:sp>
          <p:nvSpPr>
            <p:cNvPr id="4" name="Block Arc 36">
              <a:extLst>
                <a:ext uri="{FF2B5EF4-FFF2-40B4-BE49-F238E27FC236}">
                  <a16:creationId xmlns:a16="http://schemas.microsoft.com/office/drawing/2014/main" id="{4F0A3A4C-43F4-E889-D7A5-25AD2494DF5A}"/>
                </a:ext>
              </a:extLst>
            </p:cNvPr>
            <p:cNvSpPr/>
            <p:nvPr/>
          </p:nvSpPr>
          <p:spPr>
            <a:xfrm>
              <a:off x="3884865" y="2145510"/>
              <a:ext cx="4451847" cy="4451846"/>
            </a:xfrm>
            <a:prstGeom prst="blockArc">
              <a:avLst>
                <a:gd name="adj1" fmla="val 10800000"/>
                <a:gd name="adj2" fmla="val 21568928"/>
                <a:gd name="adj3" fmla="val 10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Oval 37">
              <a:extLst>
                <a:ext uri="{FF2B5EF4-FFF2-40B4-BE49-F238E27FC236}">
                  <a16:creationId xmlns:a16="http://schemas.microsoft.com/office/drawing/2014/main" id="{41BD3458-AD2D-7492-AAAC-DCDD7C69A447}"/>
                </a:ext>
              </a:extLst>
            </p:cNvPr>
            <p:cNvSpPr/>
            <p:nvPr/>
          </p:nvSpPr>
          <p:spPr>
            <a:xfrm rot="18000000">
              <a:off x="6556467" y="2025189"/>
              <a:ext cx="732250" cy="653074"/>
            </a:xfrm>
            <a:prstGeom prst="hexagon">
              <a:avLst>
                <a:gd name="adj" fmla="val 26954"/>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Oval 38">
              <a:extLst>
                <a:ext uri="{FF2B5EF4-FFF2-40B4-BE49-F238E27FC236}">
                  <a16:creationId xmlns:a16="http://schemas.microsoft.com/office/drawing/2014/main" id="{88577DF1-83FF-7D0C-008B-4C9F9CB56E96}"/>
                </a:ext>
              </a:extLst>
            </p:cNvPr>
            <p:cNvSpPr/>
            <p:nvPr/>
          </p:nvSpPr>
          <p:spPr>
            <a:xfrm rot="18000000">
              <a:off x="5018489" y="2025189"/>
              <a:ext cx="732250" cy="653074"/>
            </a:xfrm>
            <a:prstGeom prst="hexagon">
              <a:avLst>
                <a:gd name="adj" fmla="val 28096"/>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 name="Oval 39">
              <a:extLst>
                <a:ext uri="{FF2B5EF4-FFF2-40B4-BE49-F238E27FC236}">
                  <a16:creationId xmlns:a16="http://schemas.microsoft.com/office/drawing/2014/main" id="{72B7F678-DCAF-62DA-EA82-1A61AF1A57D5}"/>
                </a:ext>
              </a:extLst>
            </p:cNvPr>
            <p:cNvSpPr/>
            <p:nvPr/>
          </p:nvSpPr>
          <p:spPr>
            <a:xfrm rot="18000000">
              <a:off x="7652420" y="2988650"/>
              <a:ext cx="732250" cy="653074"/>
            </a:xfrm>
            <a:prstGeom prst="hexagon">
              <a:avLst>
                <a:gd name="adj" fmla="val 29568"/>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40">
              <a:extLst>
                <a:ext uri="{FF2B5EF4-FFF2-40B4-BE49-F238E27FC236}">
                  <a16:creationId xmlns:a16="http://schemas.microsoft.com/office/drawing/2014/main" id="{DAAC7F03-B93D-3E0F-9013-BA21CE8ACA02}"/>
                </a:ext>
              </a:extLst>
            </p:cNvPr>
            <p:cNvSpPr/>
            <p:nvPr/>
          </p:nvSpPr>
          <p:spPr>
            <a:xfrm rot="18000000">
              <a:off x="3782891" y="2988650"/>
              <a:ext cx="732250" cy="653074"/>
            </a:xfrm>
            <a:prstGeom prst="hexagon">
              <a:avLst>
                <a:gd name="adj" fmla="val 29503"/>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2" name="Freeform 39">
            <a:extLst>
              <a:ext uri="{FF2B5EF4-FFF2-40B4-BE49-F238E27FC236}">
                <a16:creationId xmlns:a16="http://schemas.microsoft.com/office/drawing/2014/main" id="{F4BD702D-273A-7117-66FA-1E48E35955A7}"/>
              </a:ext>
            </a:extLst>
          </p:cNvPr>
          <p:cNvSpPr>
            <a:spLocks noChangeAspect="1"/>
          </p:cNvSpPr>
          <p:nvPr/>
        </p:nvSpPr>
        <p:spPr>
          <a:xfrm rot="8580000">
            <a:off x="4560502" y="5536049"/>
            <a:ext cx="297051" cy="29626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0" name="Freeform: Shape 52">
            <a:extLst>
              <a:ext uri="{FF2B5EF4-FFF2-40B4-BE49-F238E27FC236}">
                <a16:creationId xmlns:a16="http://schemas.microsoft.com/office/drawing/2014/main" id="{2A40CD8B-6043-F13D-5C08-0D36BA4A50C3}"/>
              </a:ext>
            </a:extLst>
          </p:cNvPr>
          <p:cNvSpPr/>
          <p:nvPr/>
        </p:nvSpPr>
        <p:spPr>
          <a:xfrm flipH="1">
            <a:off x="592883" y="3501515"/>
            <a:ext cx="2961739" cy="2591385"/>
          </a:xfrm>
          <a:custGeom>
            <a:avLst/>
            <a:gdLst>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56709 w 2456709"/>
              <a:gd name="connsiteY47" fmla="*/ 1522716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18609 w 2456709"/>
              <a:gd name="connsiteY47" fmla="*/ 1646541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18609 w 2456709"/>
              <a:gd name="connsiteY47" fmla="*/ 16465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56709 w 2456709"/>
              <a:gd name="connsiteY47" fmla="*/ 16846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81195 w 2456709"/>
              <a:gd name="connsiteY43" fmla="*/ 2082992 h 2147815"/>
              <a:gd name="connsiteX44" fmla="*/ 2415672 w 2456709"/>
              <a:gd name="connsiteY44" fmla="*/ 2147815 h 2147815"/>
              <a:gd name="connsiteX45" fmla="*/ 2456709 w 2456709"/>
              <a:gd name="connsiteY45" fmla="*/ 1865755 h 2147815"/>
              <a:gd name="connsiteX46" fmla="*/ 2456709 w 2456709"/>
              <a:gd name="connsiteY46" fmla="*/ 1684641 h 2147815"/>
              <a:gd name="connsiteX47" fmla="*/ 2453749 w 2456709"/>
              <a:gd name="connsiteY47" fmla="*/ 1508485 h 2147815"/>
              <a:gd name="connsiteX48" fmla="*/ 2440223 w 2456709"/>
              <a:gd name="connsiteY48" fmla="*/ 1390737 h 2147815"/>
              <a:gd name="connsiteX49" fmla="*/ 2375729 w 2456709"/>
              <a:gd name="connsiteY49" fmla="*/ 1183801 h 2147815"/>
              <a:gd name="connsiteX50" fmla="*/ 2342855 w 2456709"/>
              <a:gd name="connsiteY50" fmla="*/ 1049949 h 2147815"/>
              <a:gd name="connsiteX51" fmla="*/ 2216849 w 2456709"/>
              <a:gd name="connsiteY51" fmla="*/ 909625 h 2147815"/>
              <a:gd name="connsiteX52" fmla="*/ 1996340 w 2456709"/>
              <a:gd name="connsiteY52" fmla="*/ 846622 h 2147815"/>
              <a:gd name="connsiteX53" fmla="*/ 1873198 w 2456709"/>
              <a:gd name="connsiteY53" fmla="*/ 806530 h 2147815"/>
              <a:gd name="connsiteX54" fmla="*/ 1744478 w 2456709"/>
              <a:gd name="connsiteY54" fmla="*/ 695291 h 2147815"/>
              <a:gd name="connsiteX55" fmla="*/ 1764076 w 2456709"/>
              <a:gd name="connsiteY55" fmla="*/ 584498 h 2147815"/>
              <a:gd name="connsiteX56" fmla="*/ 1790641 w 2456709"/>
              <a:gd name="connsiteY56" fmla="*/ 540901 h 2147815"/>
              <a:gd name="connsiteX57" fmla="*/ 1821203 w 2456709"/>
              <a:gd name="connsiteY57" fmla="*/ 408317 h 2147815"/>
              <a:gd name="connsiteX58" fmla="*/ 1812227 w 2456709"/>
              <a:gd name="connsiteY58" fmla="*/ 159443 h 2147815"/>
              <a:gd name="connsiteX59" fmla="*/ 1545748 w 2456709"/>
              <a:gd name="connsiteY59" fmla="*/ 613 h 2147815"/>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1919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85504"/>
              <a:gd name="connsiteY0" fmla="*/ 807021 h 2149508"/>
              <a:gd name="connsiteX1" fmla="*/ 1515914 w 2485504"/>
              <a:gd name="connsiteY1" fmla="*/ 966706 h 2149508"/>
              <a:gd name="connsiteX2" fmla="*/ 1484278 w 2485504"/>
              <a:gd name="connsiteY2" fmla="*/ 999848 h 2149508"/>
              <a:gd name="connsiteX3" fmla="*/ 1565627 w 2485504"/>
              <a:gd name="connsiteY3" fmla="*/ 1082703 h 2149508"/>
              <a:gd name="connsiteX4" fmla="*/ 1514407 w 2485504"/>
              <a:gd name="connsiteY4" fmla="*/ 1221297 h 2149508"/>
              <a:gd name="connsiteX5" fmla="*/ 1478252 w 2485504"/>
              <a:gd name="connsiteY5" fmla="*/ 1358385 h 2149508"/>
              <a:gd name="connsiteX6" fmla="*/ 1383346 w 2485504"/>
              <a:gd name="connsiteY6" fmla="*/ 807021 h 2149508"/>
              <a:gd name="connsiteX7" fmla="*/ 1761468 w 2485504"/>
              <a:gd name="connsiteY7" fmla="*/ 743750 h 2149508"/>
              <a:gd name="connsiteX8" fmla="*/ 1687651 w 2485504"/>
              <a:gd name="connsiteY8" fmla="*/ 1423162 h 2149508"/>
              <a:gd name="connsiteX9" fmla="*/ 1680119 w 2485504"/>
              <a:gd name="connsiteY9" fmla="*/ 1191168 h 2149508"/>
              <a:gd name="connsiteX10" fmla="*/ 1633419 w 2485504"/>
              <a:gd name="connsiteY10" fmla="*/ 1075171 h 2149508"/>
              <a:gd name="connsiteX11" fmla="*/ 1662042 w 2485504"/>
              <a:gd name="connsiteY11" fmla="*/ 984784 h 2149508"/>
              <a:gd name="connsiteX12" fmla="*/ 1625887 w 2485504"/>
              <a:gd name="connsiteY12" fmla="*/ 957667 h 2149508"/>
              <a:gd name="connsiteX13" fmla="*/ 1761468 w 2485504"/>
              <a:gd name="connsiteY13" fmla="*/ 743750 h 2149508"/>
              <a:gd name="connsiteX14" fmla="*/ 1545748 w 2485504"/>
              <a:gd name="connsiteY14" fmla="*/ 613 h 2149508"/>
              <a:gd name="connsiteX15" fmla="*/ 1274671 w 2485504"/>
              <a:gd name="connsiteY15" fmla="*/ 379829 h 2149508"/>
              <a:gd name="connsiteX16" fmla="*/ 1297433 w 2485504"/>
              <a:gd name="connsiteY16" fmla="*/ 552863 h 2149508"/>
              <a:gd name="connsiteX17" fmla="*/ 1346415 w 2485504"/>
              <a:gd name="connsiteY17" fmla="*/ 595059 h 2149508"/>
              <a:gd name="connsiteX18" fmla="*/ 1367372 w 2485504"/>
              <a:gd name="connsiteY18" fmla="*/ 752432 h 2149508"/>
              <a:gd name="connsiteX19" fmla="*/ 1274686 w 2485504"/>
              <a:gd name="connsiteY19" fmla="*/ 869532 h 2149508"/>
              <a:gd name="connsiteX20" fmla="*/ 959345 w 2485504"/>
              <a:gd name="connsiteY20" fmla="*/ 1000520 h 2149508"/>
              <a:gd name="connsiteX21" fmla="*/ 838918 w 2485504"/>
              <a:gd name="connsiteY21" fmla="*/ 1316294 h 2149508"/>
              <a:gd name="connsiteX22" fmla="*/ 850387 w 2485504"/>
              <a:gd name="connsiteY22" fmla="*/ 1389231 h 2149508"/>
              <a:gd name="connsiteX23" fmla="*/ 741400 w 2485504"/>
              <a:gd name="connsiteY23" fmla="*/ 1570558 h 2149508"/>
              <a:gd name="connsiteX24" fmla="*/ 697265 w 2485504"/>
              <a:gd name="connsiteY24" fmla="*/ 1680275 h 2149508"/>
              <a:gd name="connsiteX25" fmla="*/ 563833 w 2485504"/>
              <a:gd name="connsiteY25" fmla="*/ 1671728 h 2149508"/>
              <a:gd name="connsiteX26" fmla="*/ 366099 w 2485504"/>
              <a:gd name="connsiteY26" fmla="*/ 1578836 h 2149508"/>
              <a:gd name="connsiteX27" fmla="*/ 318787 w 2485504"/>
              <a:gd name="connsiteY27" fmla="*/ 1453889 h 2149508"/>
              <a:gd name="connsiteX28" fmla="*/ 204385 w 2485504"/>
              <a:gd name="connsiteY28" fmla="*/ 1217853 h 2149508"/>
              <a:gd name="connsiteX29" fmla="*/ 191722 w 2485504"/>
              <a:gd name="connsiteY29" fmla="*/ 1409725 h 2149508"/>
              <a:gd name="connsiteX30" fmla="*/ 7382 w 2485504"/>
              <a:gd name="connsiteY30" fmla="*/ 1338578 h 2149508"/>
              <a:gd name="connsiteX31" fmla="*/ 17480 w 2485504"/>
              <a:gd name="connsiteY31" fmla="*/ 1406115 h 2149508"/>
              <a:gd name="connsiteX32" fmla="*/ 41091 w 2485504"/>
              <a:gd name="connsiteY32" fmla="*/ 1503005 h 2149508"/>
              <a:gd name="connsiteX33" fmla="*/ 73994 w 2485504"/>
              <a:gd name="connsiteY33" fmla="*/ 1575361 h 2149508"/>
              <a:gd name="connsiteX34" fmla="*/ 132030 w 2485504"/>
              <a:gd name="connsiteY34" fmla="*/ 1631293 h 2149508"/>
              <a:gd name="connsiteX35" fmla="*/ 273712 w 2485504"/>
              <a:gd name="connsiteY35" fmla="*/ 1741935 h 2149508"/>
              <a:gd name="connsiteX36" fmla="*/ 280648 w 2485504"/>
              <a:gd name="connsiteY36" fmla="*/ 1944801 h 2149508"/>
              <a:gd name="connsiteX37" fmla="*/ 371006 w 2485504"/>
              <a:gd name="connsiteY37" fmla="*/ 1983565 h 2149508"/>
              <a:gd name="connsiteX38" fmla="*/ 464779 w 2485504"/>
              <a:gd name="connsiteY38" fmla="*/ 2027684 h 2149508"/>
              <a:gd name="connsiteX39" fmla="*/ 746098 w 2485504"/>
              <a:gd name="connsiteY39" fmla="*/ 2074878 h 2149508"/>
              <a:gd name="connsiteX40" fmla="*/ 951067 w 2485504"/>
              <a:gd name="connsiteY40" fmla="*/ 2005998 h 2149508"/>
              <a:gd name="connsiteX41" fmla="*/ 956794 w 2485504"/>
              <a:gd name="connsiteY41" fmla="*/ 2137120 h 2149508"/>
              <a:gd name="connsiteX42" fmla="*/ 2353910 w 2485504"/>
              <a:gd name="connsiteY42" fmla="*/ 2149508 h 2149508"/>
              <a:gd name="connsiteX43" fmla="*/ 2456709 w 2485504"/>
              <a:gd name="connsiteY43" fmla="*/ 1865755 h 2149508"/>
              <a:gd name="connsiteX44" fmla="*/ 2456709 w 2485504"/>
              <a:gd name="connsiteY44" fmla="*/ 1684641 h 2149508"/>
              <a:gd name="connsiteX45" fmla="*/ 2453749 w 2485504"/>
              <a:gd name="connsiteY45" fmla="*/ 1508485 h 2149508"/>
              <a:gd name="connsiteX46" fmla="*/ 2440223 w 2485504"/>
              <a:gd name="connsiteY46" fmla="*/ 1390737 h 2149508"/>
              <a:gd name="connsiteX47" fmla="*/ 2375729 w 2485504"/>
              <a:gd name="connsiteY47" fmla="*/ 1183801 h 2149508"/>
              <a:gd name="connsiteX48" fmla="*/ 2342855 w 2485504"/>
              <a:gd name="connsiteY48" fmla="*/ 1049949 h 2149508"/>
              <a:gd name="connsiteX49" fmla="*/ 2216849 w 2485504"/>
              <a:gd name="connsiteY49" fmla="*/ 909625 h 2149508"/>
              <a:gd name="connsiteX50" fmla="*/ 1996340 w 2485504"/>
              <a:gd name="connsiteY50" fmla="*/ 846622 h 2149508"/>
              <a:gd name="connsiteX51" fmla="*/ 1873198 w 2485504"/>
              <a:gd name="connsiteY51" fmla="*/ 806530 h 2149508"/>
              <a:gd name="connsiteX52" fmla="*/ 1744478 w 2485504"/>
              <a:gd name="connsiteY52" fmla="*/ 695291 h 2149508"/>
              <a:gd name="connsiteX53" fmla="*/ 1764076 w 2485504"/>
              <a:gd name="connsiteY53" fmla="*/ 584498 h 2149508"/>
              <a:gd name="connsiteX54" fmla="*/ 1790641 w 2485504"/>
              <a:gd name="connsiteY54" fmla="*/ 540901 h 2149508"/>
              <a:gd name="connsiteX55" fmla="*/ 1821203 w 2485504"/>
              <a:gd name="connsiteY55" fmla="*/ 408317 h 2149508"/>
              <a:gd name="connsiteX56" fmla="*/ 1812227 w 2485504"/>
              <a:gd name="connsiteY56" fmla="*/ 159443 h 2149508"/>
              <a:gd name="connsiteX57" fmla="*/ 1545748 w 2485504"/>
              <a:gd name="connsiteY57" fmla="*/ 613 h 2149508"/>
              <a:gd name="connsiteX0" fmla="*/ 1383346 w 2504195"/>
              <a:gd name="connsiteY0" fmla="*/ 807021 h 2139983"/>
              <a:gd name="connsiteX1" fmla="*/ 1515914 w 2504195"/>
              <a:gd name="connsiteY1" fmla="*/ 966706 h 2139983"/>
              <a:gd name="connsiteX2" fmla="*/ 1484278 w 2504195"/>
              <a:gd name="connsiteY2" fmla="*/ 999848 h 2139983"/>
              <a:gd name="connsiteX3" fmla="*/ 1565627 w 2504195"/>
              <a:gd name="connsiteY3" fmla="*/ 1082703 h 2139983"/>
              <a:gd name="connsiteX4" fmla="*/ 1514407 w 2504195"/>
              <a:gd name="connsiteY4" fmla="*/ 1221297 h 2139983"/>
              <a:gd name="connsiteX5" fmla="*/ 1478252 w 2504195"/>
              <a:gd name="connsiteY5" fmla="*/ 1358385 h 2139983"/>
              <a:gd name="connsiteX6" fmla="*/ 1383346 w 2504195"/>
              <a:gd name="connsiteY6" fmla="*/ 807021 h 2139983"/>
              <a:gd name="connsiteX7" fmla="*/ 1761468 w 2504195"/>
              <a:gd name="connsiteY7" fmla="*/ 743750 h 2139983"/>
              <a:gd name="connsiteX8" fmla="*/ 1687651 w 2504195"/>
              <a:gd name="connsiteY8" fmla="*/ 1423162 h 2139983"/>
              <a:gd name="connsiteX9" fmla="*/ 1680119 w 2504195"/>
              <a:gd name="connsiteY9" fmla="*/ 1191168 h 2139983"/>
              <a:gd name="connsiteX10" fmla="*/ 1633419 w 2504195"/>
              <a:gd name="connsiteY10" fmla="*/ 1075171 h 2139983"/>
              <a:gd name="connsiteX11" fmla="*/ 1662042 w 2504195"/>
              <a:gd name="connsiteY11" fmla="*/ 984784 h 2139983"/>
              <a:gd name="connsiteX12" fmla="*/ 1625887 w 2504195"/>
              <a:gd name="connsiteY12" fmla="*/ 957667 h 2139983"/>
              <a:gd name="connsiteX13" fmla="*/ 1761468 w 2504195"/>
              <a:gd name="connsiteY13" fmla="*/ 743750 h 2139983"/>
              <a:gd name="connsiteX14" fmla="*/ 1545748 w 2504195"/>
              <a:gd name="connsiteY14" fmla="*/ 613 h 2139983"/>
              <a:gd name="connsiteX15" fmla="*/ 1274671 w 2504195"/>
              <a:gd name="connsiteY15" fmla="*/ 379829 h 2139983"/>
              <a:gd name="connsiteX16" fmla="*/ 1297433 w 2504195"/>
              <a:gd name="connsiteY16" fmla="*/ 552863 h 2139983"/>
              <a:gd name="connsiteX17" fmla="*/ 1346415 w 2504195"/>
              <a:gd name="connsiteY17" fmla="*/ 595059 h 2139983"/>
              <a:gd name="connsiteX18" fmla="*/ 1367372 w 2504195"/>
              <a:gd name="connsiteY18" fmla="*/ 752432 h 2139983"/>
              <a:gd name="connsiteX19" fmla="*/ 1274686 w 2504195"/>
              <a:gd name="connsiteY19" fmla="*/ 869532 h 2139983"/>
              <a:gd name="connsiteX20" fmla="*/ 959345 w 2504195"/>
              <a:gd name="connsiteY20" fmla="*/ 1000520 h 2139983"/>
              <a:gd name="connsiteX21" fmla="*/ 838918 w 2504195"/>
              <a:gd name="connsiteY21" fmla="*/ 1316294 h 2139983"/>
              <a:gd name="connsiteX22" fmla="*/ 850387 w 2504195"/>
              <a:gd name="connsiteY22" fmla="*/ 1389231 h 2139983"/>
              <a:gd name="connsiteX23" fmla="*/ 741400 w 2504195"/>
              <a:gd name="connsiteY23" fmla="*/ 1570558 h 2139983"/>
              <a:gd name="connsiteX24" fmla="*/ 697265 w 2504195"/>
              <a:gd name="connsiteY24" fmla="*/ 1680275 h 2139983"/>
              <a:gd name="connsiteX25" fmla="*/ 563833 w 2504195"/>
              <a:gd name="connsiteY25" fmla="*/ 1671728 h 2139983"/>
              <a:gd name="connsiteX26" fmla="*/ 366099 w 2504195"/>
              <a:gd name="connsiteY26" fmla="*/ 1578836 h 2139983"/>
              <a:gd name="connsiteX27" fmla="*/ 318787 w 2504195"/>
              <a:gd name="connsiteY27" fmla="*/ 1453889 h 2139983"/>
              <a:gd name="connsiteX28" fmla="*/ 204385 w 2504195"/>
              <a:gd name="connsiteY28" fmla="*/ 1217853 h 2139983"/>
              <a:gd name="connsiteX29" fmla="*/ 191722 w 2504195"/>
              <a:gd name="connsiteY29" fmla="*/ 1409725 h 2139983"/>
              <a:gd name="connsiteX30" fmla="*/ 7382 w 2504195"/>
              <a:gd name="connsiteY30" fmla="*/ 1338578 h 2139983"/>
              <a:gd name="connsiteX31" fmla="*/ 17480 w 2504195"/>
              <a:gd name="connsiteY31" fmla="*/ 1406115 h 2139983"/>
              <a:gd name="connsiteX32" fmla="*/ 41091 w 2504195"/>
              <a:gd name="connsiteY32" fmla="*/ 1503005 h 2139983"/>
              <a:gd name="connsiteX33" fmla="*/ 73994 w 2504195"/>
              <a:gd name="connsiteY33" fmla="*/ 1575361 h 2139983"/>
              <a:gd name="connsiteX34" fmla="*/ 132030 w 2504195"/>
              <a:gd name="connsiteY34" fmla="*/ 1631293 h 2139983"/>
              <a:gd name="connsiteX35" fmla="*/ 273712 w 2504195"/>
              <a:gd name="connsiteY35" fmla="*/ 1741935 h 2139983"/>
              <a:gd name="connsiteX36" fmla="*/ 280648 w 2504195"/>
              <a:gd name="connsiteY36" fmla="*/ 1944801 h 2139983"/>
              <a:gd name="connsiteX37" fmla="*/ 371006 w 2504195"/>
              <a:gd name="connsiteY37" fmla="*/ 1983565 h 2139983"/>
              <a:gd name="connsiteX38" fmla="*/ 464779 w 2504195"/>
              <a:gd name="connsiteY38" fmla="*/ 2027684 h 2139983"/>
              <a:gd name="connsiteX39" fmla="*/ 746098 w 2504195"/>
              <a:gd name="connsiteY39" fmla="*/ 2074878 h 2139983"/>
              <a:gd name="connsiteX40" fmla="*/ 951067 w 2504195"/>
              <a:gd name="connsiteY40" fmla="*/ 2005998 h 2139983"/>
              <a:gd name="connsiteX41" fmla="*/ 956794 w 2504195"/>
              <a:gd name="connsiteY41" fmla="*/ 2137120 h 2139983"/>
              <a:gd name="connsiteX42" fmla="*/ 2382485 w 2504195"/>
              <a:gd name="connsiteY42" fmla="*/ 2139983 h 2139983"/>
              <a:gd name="connsiteX43" fmla="*/ 2456709 w 2504195"/>
              <a:gd name="connsiteY43" fmla="*/ 1865755 h 2139983"/>
              <a:gd name="connsiteX44" fmla="*/ 2456709 w 2504195"/>
              <a:gd name="connsiteY44" fmla="*/ 1684641 h 2139983"/>
              <a:gd name="connsiteX45" fmla="*/ 2453749 w 2504195"/>
              <a:gd name="connsiteY45" fmla="*/ 1508485 h 2139983"/>
              <a:gd name="connsiteX46" fmla="*/ 2440223 w 2504195"/>
              <a:gd name="connsiteY46" fmla="*/ 1390737 h 2139983"/>
              <a:gd name="connsiteX47" fmla="*/ 2375729 w 2504195"/>
              <a:gd name="connsiteY47" fmla="*/ 1183801 h 2139983"/>
              <a:gd name="connsiteX48" fmla="*/ 2342855 w 2504195"/>
              <a:gd name="connsiteY48" fmla="*/ 1049949 h 2139983"/>
              <a:gd name="connsiteX49" fmla="*/ 2216849 w 2504195"/>
              <a:gd name="connsiteY49" fmla="*/ 909625 h 2139983"/>
              <a:gd name="connsiteX50" fmla="*/ 1996340 w 2504195"/>
              <a:gd name="connsiteY50" fmla="*/ 846622 h 2139983"/>
              <a:gd name="connsiteX51" fmla="*/ 1873198 w 2504195"/>
              <a:gd name="connsiteY51" fmla="*/ 806530 h 2139983"/>
              <a:gd name="connsiteX52" fmla="*/ 1744478 w 2504195"/>
              <a:gd name="connsiteY52" fmla="*/ 695291 h 2139983"/>
              <a:gd name="connsiteX53" fmla="*/ 1764076 w 2504195"/>
              <a:gd name="connsiteY53" fmla="*/ 584498 h 2139983"/>
              <a:gd name="connsiteX54" fmla="*/ 1790641 w 2504195"/>
              <a:gd name="connsiteY54" fmla="*/ 540901 h 2139983"/>
              <a:gd name="connsiteX55" fmla="*/ 1821203 w 2504195"/>
              <a:gd name="connsiteY55" fmla="*/ 408317 h 2139983"/>
              <a:gd name="connsiteX56" fmla="*/ 1812227 w 2504195"/>
              <a:gd name="connsiteY56" fmla="*/ 159443 h 2139983"/>
              <a:gd name="connsiteX57" fmla="*/ 1545748 w 2504195"/>
              <a:gd name="connsiteY57" fmla="*/ 613 h 2139983"/>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3824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56709"/>
              <a:gd name="connsiteY0" fmla="*/ 807021 h 2149508"/>
              <a:gd name="connsiteX1" fmla="*/ 1515914 w 2456709"/>
              <a:gd name="connsiteY1" fmla="*/ 966706 h 2149508"/>
              <a:gd name="connsiteX2" fmla="*/ 1484278 w 2456709"/>
              <a:gd name="connsiteY2" fmla="*/ 999848 h 2149508"/>
              <a:gd name="connsiteX3" fmla="*/ 1565627 w 2456709"/>
              <a:gd name="connsiteY3" fmla="*/ 1082703 h 2149508"/>
              <a:gd name="connsiteX4" fmla="*/ 1514407 w 2456709"/>
              <a:gd name="connsiteY4" fmla="*/ 1221297 h 2149508"/>
              <a:gd name="connsiteX5" fmla="*/ 1478252 w 2456709"/>
              <a:gd name="connsiteY5" fmla="*/ 1358385 h 2149508"/>
              <a:gd name="connsiteX6" fmla="*/ 1383346 w 2456709"/>
              <a:gd name="connsiteY6" fmla="*/ 807021 h 2149508"/>
              <a:gd name="connsiteX7" fmla="*/ 1761468 w 2456709"/>
              <a:gd name="connsiteY7" fmla="*/ 743750 h 2149508"/>
              <a:gd name="connsiteX8" fmla="*/ 1687651 w 2456709"/>
              <a:gd name="connsiteY8" fmla="*/ 1423162 h 2149508"/>
              <a:gd name="connsiteX9" fmla="*/ 1680119 w 2456709"/>
              <a:gd name="connsiteY9" fmla="*/ 1191168 h 2149508"/>
              <a:gd name="connsiteX10" fmla="*/ 1633419 w 2456709"/>
              <a:gd name="connsiteY10" fmla="*/ 1075171 h 2149508"/>
              <a:gd name="connsiteX11" fmla="*/ 1662042 w 2456709"/>
              <a:gd name="connsiteY11" fmla="*/ 984784 h 2149508"/>
              <a:gd name="connsiteX12" fmla="*/ 1625887 w 2456709"/>
              <a:gd name="connsiteY12" fmla="*/ 957667 h 2149508"/>
              <a:gd name="connsiteX13" fmla="*/ 1761468 w 2456709"/>
              <a:gd name="connsiteY13" fmla="*/ 743750 h 2149508"/>
              <a:gd name="connsiteX14" fmla="*/ 1545748 w 2456709"/>
              <a:gd name="connsiteY14" fmla="*/ 613 h 2149508"/>
              <a:gd name="connsiteX15" fmla="*/ 1274671 w 2456709"/>
              <a:gd name="connsiteY15" fmla="*/ 379829 h 2149508"/>
              <a:gd name="connsiteX16" fmla="*/ 1297433 w 2456709"/>
              <a:gd name="connsiteY16" fmla="*/ 552863 h 2149508"/>
              <a:gd name="connsiteX17" fmla="*/ 1346415 w 2456709"/>
              <a:gd name="connsiteY17" fmla="*/ 595059 h 2149508"/>
              <a:gd name="connsiteX18" fmla="*/ 1367372 w 2456709"/>
              <a:gd name="connsiteY18" fmla="*/ 752432 h 2149508"/>
              <a:gd name="connsiteX19" fmla="*/ 1274686 w 2456709"/>
              <a:gd name="connsiteY19" fmla="*/ 869532 h 2149508"/>
              <a:gd name="connsiteX20" fmla="*/ 959345 w 2456709"/>
              <a:gd name="connsiteY20" fmla="*/ 1000520 h 2149508"/>
              <a:gd name="connsiteX21" fmla="*/ 838918 w 2456709"/>
              <a:gd name="connsiteY21" fmla="*/ 1316294 h 2149508"/>
              <a:gd name="connsiteX22" fmla="*/ 850387 w 2456709"/>
              <a:gd name="connsiteY22" fmla="*/ 1389231 h 2149508"/>
              <a:gd name="connsiteX23" fmla="*/ 741400 w 2456709"/>
              <a:gd name="connsiteY23" fmla="*/ 1570558 h 2149508"/>
              <a:gd name="connsiteX24" fmla="*/ 697265 w 2456709"/>
              <a:gd name="connsiteY24" fmla="*/ 1680275 h 2149508"/>
              <a:gd name="connsiteX25" fmla="*/ 563833 w 2456709"/>
              <a:gd name="connsiteY25" fmla="*/ 1671728 h 2149508"/>
              <a:gd name="connsiteX26" fmla="*/ 366099 w 2456709"/>
              <a:gd name="connsiteY26" fmla="*/ 1578836 h 2149508"/>
              <a:gd name="connsiteX27" fmla="*/ 318787 w 2456709"/>
              <a:gd name="connsiteY27" fmla="*/ 1453889 h 2149508"/>
              <a:gd name="connsiteX28" fmla="*/ 204385 w 2456709"/>
              <a:gd name="connsiteY28" fmla="*/ 1217853 h 2149508"/>
              <a:gd name="connsiteX29" fmla="*/ 191722 w 2456709"/>
              <a:gd name="connsiteY29" fmla="*/ 1409725 h 2149508"/>
              <a:gd name="connsiteX30" fmla="*/ 7382 w 2456709"/>
              <a:gd name="connsiteY30" fmla="*/ 1338578 h 2149508"/>
              <a:gd name="connsiteX31" fmla="*/ 17480 w 2456709"/>
              <a:gd name="connsiteY31" fmla="*/ 1406115 h 2149508"/>
              <a:gd name="connsiteX32" fmla="*/ 41091 w 2456709"/>
              <a:gd name="connsiteY32" fmla="*/ 1503005 h 2149508"/>
              <a:gd name="connsiteX33" fmla="*/ 73994 w 2456709"/>
              <a:gd name="connsiteY33" fmla="*/ 1575361 h 2149508"/>
              <a:gd name="connsiteX34" fmla="*/ 132030 w 2456709"/>
              <a:gd name="connsiteY34" fmla="*/ 1631293 h 2149508"/>
              <a:gd name="connsiteX35" fmla="*/ 273712 w 2456709"/>
              <a:gd name="connsiteY35" fmla="*/ 1741935 h 2149508"/>
              <a:gd name="connsiteX36" fmla="*/ 280648 w 2456709"/>
              <a:gd name="connsiteY36" fmla="*/ 1944801 h 2149508"/>
              <a:gd name="connsiteX37" fmla="*/ 371006 w 2456709"/>
              <a:gd name="connsiteY37" fmla="*/ 1983565 h 2149508"/>
              <a:gd name="connsiteX38" fmla="*/ 464779 w 2456709"/>
              <a:gd name="connsiteY38" fmla="*/ 2027684 h 2149508"/>
              <a:gd name="connsiteX39" fmla="*/ 746098 w 2456709"/>
              <a:gd name="connsiteY39" fmla="*/ 2074878 h 2149508"/>
              <a:gd name="connsiteX40" fmla="*/ 951067 w 2456709"/>
              <a:gd name="connsiteY40" fmla="*/ 2005998 h 2149508"/>
              <a:gd name="connsiteX41" fmla="*/ 956794 w 2456709"/>
              <a:gd name="connsiteY41" fmla="*/ 2137120 h 2149508"/>
              <a:gd name="connsiteX42" fmla="*/ 2420585 w 2456709"/>
              <a:gd name="connsiteY42" fmla="*/ 2149508 h 2149508"/>
              <a:gd name="connsiteX43" fmla="*/ 2456709 w 2456709"/>
              <a:gd name="connsiteY43" fmla="*/ 1865755 h 2149508"/>
              <a:gd name="connsiteX44" fmla="*/ 2456709 w 2456709"/>
              <a:gd name="connsiteY44" fmla="*/ 1684641 h 2149508"/>
              <a:gd name="connsiteX45" fmla="*/ 2453749 w 2456709"/>
              <a:gd name="connsiteY45" fmla="*/ 1508485 h 2149508"/>
              <a:gd name="connsiteX46" fmla="*/ 2440223 w 2456709"/>
              <a:gd name="connsiteY46" fmla="*/ 1390737 h 2149508"/>
              <a:gd name="connsiteX47" fmla="*/ 2375729 w 2456709"/>
              <a:gd name="connsiteY47" fmla="*/ 1183801 h 2149508"/>
              <a:gd name="connsiteX48" fmla="*/ 2342855 w 2456709"/>
              <a:gd name="connsiteY48" fmla="*/ 1049949 h 2149508"/>
              <a:gd name="connsiteX49" fmla="*/ 2216849 w 2456709"/>
              <a:gd name="connsiteY49" fmla="*/ 909625 h 2149508"/>
              <a:gd name="connsiteX50" fmla="*/ 1996340 w 2456709"/>
              <a:gd name="connsiteY50" fmla="*/ 846622 h 2149508"/>
              <a:gd name="connsiteX51" fmla="*/ 1873198 w 2456709"/>
              <a:gd name="connsiteY51" fmla="*/ 806530 h 2149508"/>
              <a:gd name="connsiteX52" fmla="*/ 1744478 w 2456709"/>
              <a:gd name="connsiteY52" fmla="*/ 695291 h 2149508"/>
              <a:gd name="connsiteX53" fmla="*/ 1764076 w 2456709"/>
              <a:gd name="connsiteY53" fmla="*/ 584498 h 2149508"/>
              <a:gd name="connsiteX54" fmla="*/ 1790641 w 2456709"/>
              <a:gd name="connsiteY54" fmla="*/ 540901 h 2149508"/>
              <a:gd name="connsiteX55" fmla="*/ 1821203 w 2456709"/>
              <a:gd name="connsiteY55" fmla="*/ 408317 h 2149508"/>
              <a:gd name="connsiteX56" fmla="*/ 1812227 w 2456709"/>
              <a:gd name="connsiteY56" fmla="*/ 159443 h 2149508"/>
              <a:gd name="connsiteX57" fmla="*/ 1545748 w 2456709"/>
              <a:gd name="connsiteY57" fmla="*/ 613 h 214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456709" h="2149508">
                <a:moveTo>
                  <a:pt x="1383346" y="807021"/>
                </a:moveTo>
                <a:cubicBezTo>
                  <a:pt x="1418496" y="872301"/>
                  <a:pt x="1456660" y="917997"/>
                  <a:pt x="1515914" y="966706"/>
                </a:cubicBezTo>
                <a:lnTo>
                  <a:pt x="1484278" y="999848"/>
                </a:lnTo>
                <a:cubicBezTo>
                  <a:pt x="1511395" y="1027466"/>
                  <a:pt x="1550562" y="1052072"/>
                  <a:pt x="1565627" y="1082703"/>
                </a:cubicBezTo>
                <a:cubicBezTo>
                  <a:pt x="1551567" y="1136434"/>
                  <a:pt x="1523948" y="1164554"/>
                  <a:pt x="1514407" y="1221297"/>
                </a:cubicBezTo>
                <a:cubicBezTo>
                  <a:pt x="1505369" y="1273019"/>
                  <a:pt x="1490304" y="1312689"/>
                  <a:pt x="1478252" y="1358385"/>
                </a:cubicBezTo>
                <a:cubicBezTo>
                  <a:pt x="1433059" y="1179116"/>
                  <a:pt x="1377320" y="998342"/>
                  <a:pt x="1383346" y="807021"/>
                </a:cubicBezTo>
                <a:close/>
                <a:moveTo>
                  <a:pt x="1761468" y="743750"/>
                </a:moveTo>
                <a:cubicBezTo>
                  <a:pt x="1799632" y="1046548"/>
                  <a:pt x="1742888" y="1218284"/>
                  <a:pt x="1687651" y="1423162"/>
                </a:cubicBezTo>
                <a:lnTo>
                  <a:pt x="1680119" y="1191168"/>
                </a:lnTo>
                <a:cubicBezTo>
                  <a:pt x="1679617" y="1144970"/>
                  <a:pt x="1665557" y="1116850"/>
                  <a:pt x="1633419" y="1075171"/>
                </a:cubicBezTo>
                <a:cubicBezTo>
                  <a:pt x="1642959" y="1045042"/>
                  <a:pt x="1644969" y="1017926"/>
                  <a:pt x="1662042" y="984784"/>
                </a:cubicBezTo>
                <a:lnTo>
                  <a:pt x="1625887" y="957667"/>
                </a:lnTo>
                <a:cubicBezTo>
                  <a:pt x="1671080" y="886362"/>
                  <a:pt x="1723806" y="848197"/>
                  <a:pt x="1761468" y="743750"/>
                </a:cubicBezTo>
                <a:close/>
                <a:moveTo>
                  <a:pt x="1545748" y="613"/>
                </a:moveTo>
                <a:cubicBezTo>
                  <a:pt x="1349805" y="-10582"/>
                  <a:pt x="1186387" y="132160"/>
                  <a:pt x="1274671" y="379829"/>
                </a:cubicBezTo>
                <a:cubicBezTo>
                  <a:pt x="1286779" y="436001"/>
                  <a:pt x="1283820" y="525314"/>
                  <a:pt x="1297433" y="552863"/>
                </a:cubicBezTo>
                <a:lnTo>
                  <a:pt x="1346415" y="595059"/>
                </a:lnTo>
                <a:cubicBezTo>
                  <a:pt x="1356916" y="651533"/>
                  <a:pt x="1408091" y="680893"/>
                  <a:pt x="1367372" y="752432"/>
                </a:cubicBezTo>
                <a:lnTo>
                  <a:pt x="1274686" y="869532"/>
                </a:lnTo>
                <a:lnTo>
                  <a:pt x="959345" y="1000520"/>
                </a:lnTo>
                <a:cubicBezTo>
                  <a:pt x="920709" y="1017901"/>
                  <a:pt x="894124" y="1164839"/>
                  <a:pt x="838918" y="1316294"/>
                </a:cubicBezTo>
                <a:cubicBezTo>
                  <a:pt x="824664" y="1366719"/>
                  <a:pt x="863134" y="1364416"/>
                  <a:pt x="850387" y="1389231"/>
                </a:cubicBezTo>
                <a:cubicBezTo>
                  <a:pt x="810041" y="1463733"/>
                  <a:pt x="778733" y="1506600"/>
                  <a:pt x="741400" y="1570558"/>
                </a:cubicBezTo>
                <a:cubicBezTo>
                  <a:pt x="732213" y="1603113"/>
                  <a:pt x="750141" y="1661279"/>
                  <a:pt x="697265" y="1680275"/>
                </a:cubicBezTo>
                <a:cubicBezTo>
                  <a:pt x="668926" y="1692115"/>
                  <a:pt x="638611" y="1671060"/>
                  <a:pt x="563833" y="1671728"/>
                </a:cubicBezTo>
                <a:cubicBezTo>
                  <a:pt x="483029" y="1666371"/>
                  <a:pt x="449121" y="1612129"/>
                  <a:pt x="366099" y="1578836"/>
                </a:cubicBezTo>
                <a:cubicBezTo>
                  <a:pt x="357861" y="1533170"/>
                  <a:pt x="348116" y="1495036"/>
                  <a:pt x="318787" y="1453889"/>
                </a:cubicBezTo>
                <a:cubicBezTo>
                  <a:pt x="263078" y="1368683"/>
                  <a:pt x="263107" y="1202127"/>
                  <a:pt x="204385" y="1217853"/>
                </a:cubicBezTo>
                <a:cubicBezTo>
                  <a:pt x="138902" y="1241135"/>
                  <a:pt x="242142" y="1393974"/>
                  <a:pt x="191722" y="1409725"/>
                </a:cubicBezTo>
                <a:cubicBezTo>
                  <a:pt x="112198" y="1447272"/>
                  <a:pt x="29661" y="1317602"/>
                  <a:pt x="7382" y="1338578"/>
                </a:cubicBezTo>
                <a:cubicBezTo>
                  <a:pt x="-15364" y="1354562"/>
                  <a:pt x="22149" y="1387118"/>
                  <a:pt x="17480" y="1406115"/>
                </a:cubicBezTo>
                <a:cubicBezTo>
                  <a:pt x="18076" y="1436030"/>
                  <a:pt x="24140" y="1488105"/>
                  <a:pt x="41091" y="1503005"/>
                </a:cubicBezTo>
                <a:cubicBezTo>
                  <a:pt x="83653" y="1537490"/>
                  <a:pt x="60093" y="1553728"/>
                  <a:pt x="73994" y="1575361"/>
                </a:cubicBezTo>
                <a:cubicBezTo>
                  <a:pt x="91833" y="1609069"/>
                  <a:pt x="117204" y="1615662"/>
                  <a:pt x="132030" y="1631293"/>
                </a:cubicBezTo>
                <a:cubicBezTo>
                  <a:pt x="173232" y="1680225"/>
                  <a:pt x="217446" y="1711081"/>
                  <a:pt x="273712" y="1741935"/>
                </a:cubicBezTo>
                <a:cubicBezTo>
                  <a:pt x="257445" y="1817591"/>
                  <a:pt x="280345" y="1918857"/>
                  <a:pt x="280648" y="1944801"/>
                </a:cubicBezTo>
                <a:cubicBezTo>
                  <a:pt x="292846" y="1984319"/>
                  <a:pt x="318473" y="1976279"/>
                  <a:pt x="371006" y="1983565"/>
                </a:cubicBezTo>
                <a:cubicBezTo>
                  <a:pt x="406967" y="1978800"/>
                  <a:pt x="386446" y="2018240"/>
                  <a:pt x="464779" y="2027684"/>
                </a:cubicBezTo>
                <a:cubicBezTo>
                  <a:pt x="517376" y="2048437"/>
                  <a:pt x="610646" y="2061658"/>
                  <a:pt x="746098" y="2074878"/>
                </a:cubicBezTo>
                <a:cubicBezTo>
                  <a:pt x="833503" y="2084558"/>
                  <a:pt x="898311" y="2038499"/>
                  <a:pt x="951067" y="2005998"/>
                </a:cubicBezTo>
                <a:lnTo>
                  <a:pt x="956794" y="2137120"/>
                </a:lnTo>
                <a:lnTo>
                  <a:pt x="2420585" y="2149508"/>
                </a:lnTo>
                <a:cubicBezTo>
                  <a:pt x="2489596" y="2075706"/>
                  <a:pt x="2412588" y="1941645"/>
                  <a:pt x="2456709" y="1865755"/>
                </a:cubicBezTo>
                <a:lnTo>
                  <a:pt x="2456709" y="1684641"/>
                </a:lnTo>
                <a:cubicBezTo>
                  <a:pt x="2455722" y="1679897"/>
                  <a:pt x="2454736" y="1513229"/>
                  <a:pt x="2453749" y="1508485"/>
                </a:cubicBezTo>
                <a:cubicBezTo>
                  <a:pt x="2445600" y="1473630"/>
                  <a:pt x="2438769" y="1436326"/>
                  <a:pt x="2440223" y="1390737"/>
                </a:cubicBezTo>
                <a:cubicBezTo>
                  <a:pt x="2442828" y="1202748"/>
                  <a:pt x="2367098" y="1237715"/>
                  <a:pt x="2375729" y="1183801"/>
                </a:cubicBezTo>
                <a:cubicBezTo>
                  <a:pt x="2384856" y="1091981"/>
                  <a:pt x="2351805" y="1126705"/>
                  <a:pt x="2342855" y="1049949"/>
                </a:cubicBezTo>
                <a:cubicBezTo>
                  <a:pt x="2333996" y="979072"/>
                  <a:pt x="2310070" y="944348"/>
                  <a:pt x="2216849" y="909625"/>
                </a:cubicBezTo>
                <a:cubicBezTo>
                  <a:pt x="2134307" y="879586"/>
                  <a:pt x="2083401" y="863104"/>
                  <a:pt x="1996340" y="846622"/>
                </a:cubicBezTo>
                <a:cubicBezTo>
                  <a:pt x="1935709" y="830245"/>
                  <a:pt x="1917258" y="827426"/>
                  <a:pt x="1873198" y="806530"/>
                </a:cubicBezTo>
                <a:cubicBezTo>
                  <a:pt x="1827279" y="787527"/>
                  <a:pt x="1784372" y="739903"/>
                  <a:pt x="1744478" y="695291"/>
                </a:cubicBezTo>
                <a:cubicBezTo>
                  <a:pt x="1720379" y="668905"/>
                  <a:pt x="1750513" y="625948"/>
                  <a:pt x="1764076" y="584498"/>
                </a:cubicBezTo>
                <a:lnTo>
                  <a:pt x="1790641" y="540901"/>
                </a:lnTo>
                <a:cubicBezTo>
                  <a:pt x="1842005" y="495200"/>
                  <a:pt x="1858720" y="416358"/>
                  <a:pt x="1821203" y="408317"/>
                </a:cubicBezTo>
                <a:cubicBezTo>
                  <a:pt x="1842438" y="335863"/>
                  <a:pt x="1875477" y="268943"/>
                  <a:pt x="1812227" y="159443"/>
                </a:cubicBezTo>
                <a:cubicBezTo>
                  <a:pt x="1762948" y="73645"/>
                  <a:pt x="1779735" y="1034"/>
                  <a:pt x="1545748" y="613"/>
                </a:cubicBezTo>
                <a:close/>
              </a:path>
            </a:pathLst>
          </a:cu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21" name="Freeform: Shape 53">
            <a:extLst>
              <a:ext uri="{FF2B5EF4-FFF2-40B4-BE49-F238E27FC236}">
                <a16:creationId xmlns:a16="http://schemas.microsoft.com/office/drawing/2014/main" id="{1D888F58-5301-BBED-3C98-E311738CA24C}"/>
              </a:ext>
            </a:extLst>
          </p:cNvPr>
          <p:cNvSpPr/>
          <p:nvPr/>
        </p:nvSpPr>
        <p:spPr>
          <a:xfrm>
            <a:off x="6021070" y="1328675"/>
            <a:ext cx="4451846" cy="938461"/>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54">
            <a:extLst>
              <a:ext uri="{FF2B5EF4-FFF2-40B4-BE49-F238E27FC236}">
                <a16:creationId xmlns:a16="http://schemas.microsoft.com/office/drawing/2014/main" id="{BE337E23-D5ED-860D-B5E0-476DFC7BF901}"/>
              </a:ext>
            </a:extLst>
          </p:cNvPr>
          <p:cNvSpPr/>
          <p:nvPr/>
        </p:nvSpPr>
        <p:spPr>
          <a:xfrm>
            <a:off x="6745328" y="2936326"/>
            <a:ext cx="4451846" cy="1196751"/>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56">
            <a:extLst>
              <a:ext uri="{FF2B5EF4-FFF2-40B4-BE49-F238E27FC236}">
                <a16:creationId xmlns:a16="http://schemas.microsoft.com/office/drawing/2014/main" id="{E5EE110B-4431-8171-6756-5F31151DD02B}"/>
              </a:ext>
            </a:extLst>
          </p:cNvPr>
          <p:cNvSpPr/>
          <p:nvPr/>
        </p:nvSpPr>
        <p:spPr>
          <a:xfrm>
            <a:off x="6296220" y="4590864"/>
            <a:ext cx="4451846" cy="938461"/>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57">
            <a:extLst>
              <a:ext uri="{FF2B5EF4-FFF2-40B4-BE49-F238E27FC236}">
                <a16:creationId xmlns:a16="http://schemas.microsoft.com/office/drawing/2014/main" id="{2AFA5053-3F86-7C98-8C10-FAEBC5387D6C}"/>
              </a:ext>
            </a:extLst>
          </p:cNvPr>
          <p:cNvGrpSpPr/>
          <p:nvPr/>
        </p:nvGrpSpPr>
        <p:grpSpPr>
          <a:xfrm>
            <a:off x="6142693" y="1355020"/>
            <a:ext cx="4060661" cy="897880"/>
            <a:chOff x="6565695" y="2053509"/>
            <a:chExt cx="2037996" cy="897880"/>
          </a:xfrm>
        </p:grpSpPr>
        <p:sp>
          <p:nvSpPr>
            <p:cNvPr id="26" name="TextBox 25">
              <a:extLst>
                <a:ext uri="{FF2B5EF4-FFF2-40B4-BE49-F238E27FC236}">
                  <a16:creationId xmlns:a16="http://schemas.microsoft.com/office/drawing/2014/main" id="{290A7CF8-9A8F-3AA8-A79D-CCBCD5EEC147}"/>
                </a:ext>
              </a:extLst>
            </p:cNvPr>
            <p:cNvSpPr txBox="1"/>
            <p:nvPr/>
          </p:nvSpPr>
          <p:spPr>
            <a:xfrm>
              <a:off x="6565695" y="2305058"/>
              <a:ext cx="2037996"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By utilizing TF-IDF vectors of genres, this approach successfully recommended movies with similar genres to the target movie.</a:t>
              </a:r>
            </a:p>
          </p:txBody>
        </p:sp>
        <p:sp>
          <p:nvSpPr>
            <p:cNvPr id="27" name="TextBox 26">
              <a:extLst>
                <a:ext uri="{FF2B5EF4-FFF2-40B4-BE49-F238E27FC236}">
                  <a16:creationId xmlns:a16="http://schemas.microsoft.com/office/drawing/2014/main" id="{CCBBA08B-C144-3084-3EBD-4B7D29AA5D41}"/>
                </a:ext>
              </a:extLst>
            </p:cNvPr>
            <p:cNvSpPr txBox="1"/>
            <p:nvPr/>
          </p:nvSpPr>
          <p:spPr>
            <a:xfrm>
              <a:off x="6583306" y="2053509"/>
              <a:ext cx="2020385"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Content-Based Filtering</a:t>
              </a:r>
              <a:endParaRPr lang="ko-KR" altLang="en-US" sz="1200" b="1" dirty="0">
                <a:solidFill>
                  <a:schemeClr val="tx1">
                    <a:lumMod val="75000"/>
                    <a:lumOff val="25000"/>
                  </a:schemeClr>
                </a:solidFill>
                <a:cs typeface="Arial" pitchFamily="34" charset="0"/>
              </a:endParaRPr>
            </a:p>
          </p:txBody>
        </p:sp>
      </p:grpSp>
      <p:grpSp>
        <p:nvGrpSpPr>
          <p:cNvPr id="28" name="Group 60">
            <a:extLst>
              <a:ext uri="{FF2B5EF4-FFF2-40B4-BE49-F238E27FC236}">
                <a16:creationId xmlns:a16="http://schemas.microsoft.com/office/drawing/2014/main" id="{CDB03C15-F418-F7FB-F454-0E06DA883848}"/>
              </a:ext>
            </a:extLst>
          </p:cNvPr>
          <p:cNvGrpSpPr/>
          <p:nvPr/>
        </p:nvGrpSpPr>
        <p:grpSpPr>
          <a:xfrm>
            <a:off x="6745328" y="2936326"/>
            <a:ext cx="4060661" cy="1082546"/>
            <a:chOff x="6565695" y="2053509"/>
            <a:chExt cx="2037996" cy="1082546"/>
          </a:xfrm>
        </p:grpSpPr>
        <p:sp>
          <p:nvSpPr>
            <p:cNvPr id="29" name="TextBox 28">
              <a:extLst>
                <a:ext uri="{FF2B5EF4-FFF2-40B4-BE49-F238E27FC236}">
                  <a16:creationId xmlns:a16="http://schemas.microsoft.com/office/drawing/2014/main" id="{CC1A3E3A-7FDC-E989-962E-8F3887D38A39}"/>
                </a:ext>
              </a:extLst>
            </p:cNvPr>
            <p:cNvSpPr txBox="1"/>
            <p:nvPr/>
          </p:nvSpPr>
          <p:spPr>
            <a:xfrm>
              <a:off x="6565695" y="2305058"/>
              <a:ext cx="2037996"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Combining collaborative filtering and content-based filtering with weighted scores resulted in a comprehensive approach that capitalizes on the strengths of both methods.</a:t>
              </a:r>
            </a:p>
          </p:txBody>
        </p:sp>
        <p:sp>
          <p:nvSpPr>
            <p:cNvPr id="30" name="TextBox 29">
              <a:extLst>
                <a:ext uri="{FF2B5EF4-FFF2-40B4-BE49-F238E27FC236}">
                  <a16:creationId xmlns:a16="http://schemas.microsoft.com/office/drawing/2014/main" id="{8F648C74-9B17-46E6-78BC-245FD59D8698}"/>
                </a:ext>
              </a:extLst>
            </p:cNvPr>
            <p:cNvSpPr txBox="1"/>
            <p:nvPr/>
          </p:nvSpPr>
          <p:spPr>
            <a:xfrm>
              <a:off x="6583306" y="2053509"/>
              <a:ext cx="2020385"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Hybrid Recommendation System</a:t>
              </a:r>
              <a:endParaRPr lang="ko-KR" altLang="en-US" sz="1200" b="1" dirty="0">
                <a:solidFill>
                  <a:schemeClr val="tx1">
                    <a:lumMod val="75000"/>
                    <a:lumOff val="25000"/>
                  </a:schemeClr>
                </a:solidFill>
                <a:cs typeface="Arial" pitchFamily="34" charset="0"/>
              </a:endParaRPr>
            </a:p>
          </p:txBody>
        </p:sp>
      </p:grpSp>
      <p:grpSp>
        <p:nvGrpSpPr>
          <p:cNvPr id="34" name="Group 66">
            <a:extLst>
              <a:ext uri="{FF2B5EF4-FFF2-40B4-BE49-F238E27FC236}">
                <a16:creationId xmlns:a16="http://schemas.microsoft.com/office/drawing/2014/main" id="{4E071AF1-BFEF-1CC7-3104-296BCB4A4B98}"/>
              </a:ext>
            </a:extLst>
          </p:cNvPr>
          <p:cNvGrpSpPr/>
          <p:nvPr/>
        </p:nvGrpSpPr>
        <p:grpSpPr>
          <a:xfrm>
            <a:off x="6350897" y="4608202"/>
            <a:ext cx="4060661" cy="897880"/>
            <a:chOff x="6565695" y="2053509"/>
            <a:chExt cx="2037996" cy="897880"/>
          </a:xfrm>
        </p:grpSpPr>
        <p:sp>
          <p:nvSpPr>
            <p:cNvPr id="35" name="TextBox 34">
              <a:extLst>
                <a:ext uri="{FF2B5EF4-FFF2-40B4-BE49-F238E27FC236}">
                  <a16:creationId xmlns:a16="http://schemas.microsoft.com/office/drawing/2014/main" id="{B9709602-AEC8-4AEF-A278-7F933968D914}"/>
                </a:ext>
              </a:extLst>
            </p:cNvPr>
            <p:cNvSpPr txBox="1"/>
            <p:nvPr/>
          </p:nvSpPr>
          <p:spPr>
            <a:xfrm>
              <a:off x="6565695" y="2305058"/>
              <a:ext cx="2037996"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RMSE and MAE metrics indicate that the model-based (SVD) and hybrid approaches provide a balance between accuracy and computational efficiency.</a:t>
              </a:r>
            </a:p>
          </p:txBody>
        </p:sp>
        <p:sp>
          <p:nvSpPr>
            <p:cNvPr id="36" name="TextBox 35">
              <a:extLst>
                <a:ext uri="{FF2B5EF4-FFF2-40B4-BE49-F238E27FC236}">
                  <a16:creationId xmlns:a16="http://schemas.microsoft.com/office/drawing/2014/main" id="{A94CA8B1-D54D-D013-A9DD-292966FC30FA}"/>
                </a:ext>
              </a:extLst>
            </p:cNvPr>
            <p:cNvSpPr txBox="1"/>
            <p:nvPr/>
          </p:nvSpPr>
          <p:spPr>
            <a:xfrm>
              <a:off x="6583306" y="2053509"/>
              <a:ext cx="2020385"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Performance Metrics</a:t>
              </a:r>
              <a:endParaRPr lang="ko-KR" altLang="en-US" sz="1200" b="1" dirty="0">
                <a:solidFill>
                  <a:schemeClr val="tx1">
                    <a:lumMod val="75000"/>
                    <a:lumOff val="25000"/>
                  </a:schemeClr>
                </a:solidFill>
                <a:cs typeface="Arial" pitchFamily="34" charset="0"/>
              </a:endParaRPr>
            </a:p>
          </p:txBody>
        </p:sp>
      </p:grpSp>
      <p:grpSp>
        <p:nvGrpSpPr>
          <p:cNvPr id="37" name="Group 158">
            <a:extLst>
              <a:ext uri="{FF2B5EF4-FFF2-40B4-BE49-F238E27FC236}">
                <a16:creationId xmlns:a16="http://schemas.microsoft.com/office/drawing/2014/main" id="{41F7818E-4EFA-C47F-81BC-D1821346D06C}"/>
              </a:ext>
            </a:extLst>
          </p:cNvPr>
          <p:cNvGrpSpPr/>
          <p:nvPr/>
        </p:nvGrpSpPr>
        <p:grpSpPr>
          <a:xfrm>
            <a:off x="2911334" y="2941046"/>
            <a:ext cx="1564233" cy="1971873"/>
            <a:chOff x="6804248" y="2144238"/>
            <a:chExt cx="1305367" cy="1645545"/>
          </a:xfrm>
          <a:solidFill>
            <a:schemeClr val="accent3">
              <a:lumMod val="75000"/>
            </a:schemeClr>
          </a:solidFill>
        </p:grpSpPr>
        <p:sp>
          <p:nvSpPr>
            <p:cNvPr id="38" name="Oval 1">
              <a:extLst>
                <a:ext uri="{FF2B5EF4-FFF2-40B4-BE49-F238E27FC236}">
                  <a16:creationId xmlns:a16="http://schemas.microsoft.com/office/drawing/2014/main" id="{DA08AEAC-FC0D-383C-C4EE-0861BC7887C0}"/>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Oval 1">
              <a:extLst>
                <a:ext uri="{FF2B5EF4-FFF2-40B4-BE49-F238E27FC236}">
                  <a16:creationId xmlns:a16="http://schemas.microsoft.com/office/drawing/2014/main" id="{CEFB373F-4359-A583-64B3-8019ADC1F83E}"/>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1">
              <a:extLst>
                <a:ext uri="{FF2B5EF4-FFF2-40B4-BE49-F238E27FC236}">
                  <a16:creationId xmlns:a16="http://schemas.microsoft.com/office/drawing/2014/main" id="{FCAC8805-B3C1-79F6-85C4-3A93D66BE497}"/>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Oval 1">
              <a:extLst>
                <a:ext uri="{FF2B5EF4-FFF2-40B4-BE49-F238E27FC236}">
                  <a16:creationId xmlns:a16="http://schemas.microsoft.com/office/drawing/2014/main" id="{62818234-9B47-7F0A-22DD-92D5A134CF08}"/>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Oval 1">
              <a:extLst>
                <a:ext uri="{FF2B5EF4-FFF2-40B4-BE49-F238E27FC236}">
                  <a16:creationId xmlns:a16="http://schemas.microsoft.com/office/drawing/2014/main" id="{A877A44D-5DDE-35F4-41AD-AAECB5E7D4F0}"/>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Oval 1">
              <a:extLst>
                <a:ext uri="{FF2B5EF4-FFF2-40B4-BE49-F238E27FC236}">
                  <a16:creationId xmlns:a16="http://schemas.microsoft.com/office/drawing/2014/main" id="{B43F6527-8B80-EC9B-7B26-C2522F216846}"/>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Oval 1">
              <a:extLst>
                <a:ext uri="{FF2B5EF4-FFF2-40B4-BE49-F238E27FC236}">
                  <a16:creationId xmlns:a16="http://schemas.microsoft.com/office/drawing/2014/main" id="{4FA5F34D-5A0E-244D-AA1E-68804D312AA2}"/>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 name="Rectangle 7">
            <a:extLst>
              <a:ext uri="{FF2B5EF4-FFF2-40B4-BE49-F238E27FC236}">
                <a16:creationId xmlns:a16="http://schemas.microsoft.com/office/drawing/2014/main" id="{40F89F40-8AAE-5424-5D05-F38D9B405DFE}"/>
              </a:ext>
            </a:extLst>
          </p:cNvPr>
          <p:cNvSpPr/>
          <p:nvPr/>
        </p:nvSpPr>
        <p:spPr>
          <a:xfrm>
            <a:off x="4501262" y="2105025"/>
            <a:ext cx="375538" cy="318666"/>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14" name="Group 102">
            <a:extLst>
              <a:ext uri="{FF2B5EF4-FFF2-40B4-BE49-F238E27FC236}">
                <a16:creationId xmlns:a16="http://schemas.microsoft.com/office/drawing/2014/main" id="{FE7965E0-FF11-195D-70B9-0F26E970D8E8}"/>
              </a:ext>
            </a:extLst>
          </p:cNvPr>
          <p:cNvGrpSpPr>
            <a:grpSpLocks noChangeAspect="1"/>
          </p:cNvGrpSpPr>
          <p:nvPr/>
        </p:nvGrpSpPr>
        <p:grpSpPr>
          <a:xfrm>
            <a:off x="5417492" y="3119384"/>
            <a:ext cx="281985" cy="458653"/>
            <a:chOff x="2071598" y="2060848"/>
            <a:chExt cx="1917605" cy="3137144"/>
          </a:xfrm>
          <a:solidFill>
            <a:schemeClr val="accent3"/>
          </a:solidFill>
        </p:grpSpPr>
        <p:sp>
          <p:nvSpPr>
            <p:cNvPr id="15" name="Freeform 103">
              <a:extLst>
                <a:ext uri="{FF2B5EF4-FFF2-40B4-BE49-F238E27FC236}">
                  <a16:creationId xmlns:a16="http://schemas.microsoft.com/office/drawing/2014/main" id="{ED166701-02BD-F990-5FF4-E6F122EED294}"/>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Freeform 104">
              <a:extLst>
                <a:ext uri="{FF2B5EF4-FFF2-40B4-BE49-F238E27FC236}">
                  <a16:creationId xmlns:a16="http://schemas.microsoft.com/office/drawing/2014/main" id="{DDB27769-088B-3F6B-918E-13D6A5D4FFA9}"/>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Freeform 105">
              <a:extLst>
                <a:ext uri="{FF2B5EF4-FFF2-40B4-BE49-F238E27FC236}">
                  <a16:creationId xmlns:a16="http://schemas.microsoft.com/office/drawing/2014/main" id="{B229F580-BC00-D1AA-32E2-D524CE5F0767}"/>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Freeform 106">
              <a:extLst>
                <a:ext uri="{FF2B5EF4-FFF2-40B4-BE49-F238E27FC236}">
                  <a16:creationId xmlns:a16="http://schemas.microsoft.com/office/drawing/2014/main" id="{B2107160-F6FE-B985-42BD-289389DAB0D8}"/>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9" name="Isosceles Triangle 41">
            <a:extLst>
              <a:ext uri="{FF2B5EF4-FFF2-40B4-BE49-F238E27FC236}">
                <a16:creationId xmlns:a16="http://schemas.microsoft.com/office/drawing/2014/main" id="{70BF1723-B304-6BE9-3D20-A840C487E775}"/>
              </a:ext>
            </a:extLst>
          </p:cNvPr>
          <p:cNvSpPr/>
          <p:nvPr/>
        </p:nvSpPr>
        <p:spPr>
          <a:xfrm>
            <a:off x="5403225" y="4532002"/>
            <a:ext cx="302595" cy="336100"/>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174611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i="0" dirty="0">
                <a:effectLst/>
                <a:latin typeface="system-ui"/>
              </a:rPr>
              <a:t>Limitations</a:t>
            </a:r>
            <a:endParaRPr lang="en-US" dirty="0"/>
          </a:p>
        </p:txBody>
      </p:sp>
      <p:grpSp>
        <p:nvGrpSpPr>
          <p:cNvPr id="3" name="Group 14">
            <a:extLst>
              <a:ext uri="{FF2B5EF4-FFF2-40B4-BE49-F238E27FC236}">
                <a16:creationId xmlns:a16="http://schemas.microsoft.com/office/drawing/2014/main" id="{044BFCA0-E1CD-4CC0-9399-6D4D612B1B4A}"/>
              </a:ext>
            </a:extLst>
          </p:cNvPr>
          <p:cNvGrpSpPr/>
          <p:nvPr/>
        </p:nvGrpSpPr>
        <p:grpSpPr>
          <a:xfrm>
            <a:off x="5272136" y="2916118"/>
            <a:ext cx="1627514" cy="2579391"/>
            <a:chOff x="2267743" y="2067694"/>
            <a:chExt cx="1296144" cy="2068083"/>
          </a:xfrm>
          <a:solidFill>
            <a:schemeClr val="accent4"/>
          </a:solidFill>
        </p:grpSpPr>
        <p:sp>
          <p:nvSpPr>
            <p:cNvPr id="4" name="Oval 3">
              <a:extLst>
                <a:ext uri="{FF2B5EF4-FFF2-40B4-BE49-F238E27FC236}">
                  <a16:creationId xmlns:a16="http://schemas.microsoft.com/office/drawing/2014/main" id="{F676D868-7098-4668-8EA5-2831199EE4C3}"/>
                </a:ext>
              </a:extLst>
            </p:cNvPr>
            <p:cNvSpPr/>
            <p:nvPr/>
          </p:nvSpPr>
          <p:spPr>
            <a:xfrm>
              <a:off x="2267743" y="2067694"/>
              <a:ext cx="1296144" cy="1512168"/>
            </a:xfrm>
            <a:custGeom>
              <a:avLst/>
              <a:gdLst/>
              <a:ahLst/>
              <a:cxnLst/>
              <a:rect l="l" t="t" r="r" b="b"/>
              <a:pathLst>
                <a:path w="1296144" h="1512168">
                  <a:moveTo>
                    <a:pt x="648072" y="0"/>
                  </a:moveTo>
                  <a:cubicBezTo>
                    <a:pt x="1005992" y="0"/>
                    <a:pt x="1296144" y="290152"/>
                    <a:pt x="1296144" y="648072"/>
                  </a:cubicBezTo>
                  <a:cubicBezTo>
                    <a:pt x="1296144" y="789887"/>
                    <a:pt x="1250593" y="921063"/>
                    <a:pt x="1171961" y="1026780"/>
                  </a:cubicBezTo>
                  <a:lnTo>
                    <a:pt x="1173960" y="1026780"/>
                  </a:lnTo>
                  <a:cubicBezTo>
                    <a:pt x="1071256" y="1150055"/>
                    <a:pt x="991158" y="1317624"/>
                    <a:pt x="945903" y="1512168"/>
                  </a:cubicBezTo>
                  <a:lnTo>
                    <a:pt x="350240" y="1512168"/>
                  </a:lnTo>
                  <a:cubicBezTo>
                    <a:pt x="304986" y="1317624"/>
                    <a:pt x="224888" y="1150055"/>
                    <a:pt x="122183" y="1026780"/>
                  </a:cubicBezTo>
                  <a:lnTo>
                    <a:pt x="124183" y="1026780"/>
                  </a:lnTo>
                  <a:cubicBezTo>
                    <a:pt x="45551" y="921063"/>
                    <a:pt x="0" y="789887"/>
                    <a:pt x="0" y="648072"/>
                  </a:cubicBezTo>
                  <a:cubicBezTo>
                    <a:pt x="0" y="290152"/>
                    <a:pt x="290152" y="0"/>
                    <a:pt x="648072" y="0"/>
                  </a:cubicBezTo>
                  <a:close/>
                </a:path>
              </a:pathLst>
            </a:custGeom>
            <a:grpFill/>
            <a:ln>
              <a:noFill/>
            </a:ln>
            <a:effectLst>
              <a:glow rad="495300">
                <a:schemeClr val="accent4">
                  <a:alpha val="2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13">
              <a:extLst>
                <a:ext uri="{FF2B5EF4-FFF2-40B4-BE49-F238E27FC236}">
                  <a16:creationId xmlns:a16="http://schemas.microsoft.com/office/drawing/2014/main" id="{FB5B1C99-F043-449D-973B-30B80DD2C4B7}"/>
                </a:ext>
              </a:extLst>
            </p:cNvPr>
            <p:cNvGrpSpPr/>
            <p:nvPr/>
          </p:nvGrpSpPr>
          <p:grpSpPr>
            <a:xfrm>
              <a:off x="2591815" y="3645376"/>
              <a:ext cx="648000" cy="490401"/>
              <a:chOff x="2591815" y="3645376"/>
              <a:chExt cx="648000" cy="490401"/>
            </a:xfrm>
            <a:grpFill/>
          </p:grpSpPr>
          <p:sp>
            <p:nvSpPr>
              <p:cNvPr id="6" name="Rounded Rectangle 10">
                <a:extLst>
                  <a:ext uri="{FF2B5EF4-FFF2-40B4-BE49-F238E27FC236}">
                    <a16:creationId xmlns:a16="http://schemas.microsoft.com/office/drawing/2014/main" id="{0F068A65-ED98-4C1C-AE3B-D0EDD6A7A473}"/>
                  </a:ext>
                </a:extLst>
              </p:cNvPr>
              <p:cNvSpPr/>
              <p:nvPr/>
            </p:nvSpPr>
            <p:spPr>
              <a:xfrm>
                <a:off x="2591815" y="3645376"/>
                <a:ext cx="648000" cy="14401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34">
                <a:extLst>
                  <a:ext uri="{FF2B5EF4-FFF2-40B4-BE49-F238E27FC236}">
                    <a16:creationId xmlns:a16="http://schemas.microsoft.com/office/drawing/2014/main" id="{5633C233-3A6C-4E91-A685-58277FBA3E2C}"/>
                  </a:ext>
                </a:extLst>
              </p:cNvPr>
              <p:cNvSpPr/>
              <p:nvPr/>
            </p:nvSpPr>
            <p:spPr>
              <a:xfrm>
                <a:off x="2591815" y="3841787"/>
                <a:ext cx="648000" cy="14401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11">
                <a:extLst>
                  <a:ext uri="{FF2B5EF4-FFF2-40B4-BE49-F238E27FC236}">
                    <a16:creationId xmlns:a16="http://schemas.microsoft.com/office/drawing/2014/main" id="{123DC4E6-522A-47FA-A0C8-DF5E706A980A}"/>
                  </a:ext>
                </a:extLst>
              </p:cNvPr>
              <p:cNvSpPr/>
              <p:nvPr/>
            </p:nvSpPr>
            <p:spPr>
              <a:xfrm>
                <a:off x="2651523" y="4038198"/>
                <a:ext cx="528585" cy="97579"/>
              </a:xfrm>
              <a:custGeom>
                <a:avLst/>
                <a:gdLst/>
                <a:ahLst/>
                <a:cxnLst/>
                <a:rect l="l" t="t" r="r" b="b"/>
                <a:pathLst>
                  <a:path w="780137" h="144016">
                    <a:moveTo>
                      <a:pt x="0" y="0"/>
                    </a:moveTo>
                    <a:lnTo>
                      <a:pt x="780137" y="0"/>
                    </a:lnTo>
                    <a:cubicBezTo>
                      <a:pt x="675766" y="90723"/>
                      <a:pt x="539141" y="144016"/>
                      <a:pt x="390068" y="144016"/>
                    </a:cubicBezTo>
                    <a:cubicBezTo>
                      <a:pt x="240996" y="144016"/>
                      <a:pt x="104371" y="90723"/>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Hexagon 15">
            <a:extLst>
              <a:ext uri="{FF2B5EF4-FFF2-40B4-BE49-F238E27FC236}">
                <a16:creationId xmlns:a16="http://schemas.microsoft.com/office/drawing/2014/main" id="{EB7DD2D5-5256-4ECF-89CD-6B8BB3746CAA}"/>
              </a:ext>
            </a:extLst>
          </p:cNvPr>
          <p:cNvSpPr/>
          <p:nvPr/>
        </p:nvSpPr>
        <p:spPr>
          <a:xfrm>
            <a:off x="6841600" y="1877231"/>
            <a:ext cx="1258611" cy="1077733"/>
          </a:xfrm>
          <a:prstGeom prst="hexagon">
            <a:avLst/>
          </a:prstGeom>
          <a:solidFill>
            <a:schemeClr val="bg1">
              <a:alpha val="3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Hexagon 61">
            <a:extLst>
              <a:ext uri="{FF2B5EF4-FFF2-40B4-BE49-F238E27FC236}">
                <a16:creationId xmlns:a16="http://schemas.microsoft.com/office/drawing/2014/main" id="{AD03D10B-EDA9-4467-A731-4FEB35D70B8E}"/>
              </a:ext>
            </a:extLst>
          </p:cNvPr>
          <p:cNvSpPr/>
          <p:nvPr/>
        </p:nvSpPr>
        <p:spPr>
          <a:xfrm>
            <a:off x="7392146" y="3386741"/>
            <a:ext cx="1258611" cy="1077733"/>
          </a:xfrm>
          <a:prstGeom prst="hexagon">
            <a:avLst/>
          </a:prstGeom>
          <a:solidFill>
            <a:schemeClr val="bg1">
              <a:alpha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Hexagon 62">
            <a:extLst>
              <a:ext uri="{FF2B5EF4-FFF2-40B4-BE49-F238E27FC236}">
                <a16:creationId xmlns:a16="http://schemas.microsoft.com/office/drawing/2014/main" id="{7968C2B5-0DCE-4B3C-AB22-0D0534D0D08B}"/>
              </a:ext>
            </a:extLst>
          </p:cNvPr>
          <p:cNvSpPr/>
          <p:nvPr/>
        </p:nvSpPr>
        <p:spPr>
          <a:xfrm>
            <a:off x="6841600" y="4896250"/>
            <a:ext cx="1258611" cy="1077733"/>
          </a:xfrm>
          <a:prstGeom prst="hexagon">
            <a:avLst/>
          </a:prstGeom>
          <a:solidFill>
            <a:schemeClr val="bg1">
              <a:alpha val="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Hexagon 64">
            <a:extLst>
              <a:ext uri="{FF2B5EF4-FFF2-40B4-BE49-F238E27FC236}">
                <a16:creationId xmlns:a16="http://schemas.microsoft.com/office/drawing/2014/main" id="{ED96CFE1-6C15-410C-873C-A21BDCE81761}"/>
              </a:ext>
            </a:extLst>
          </p:cNvPr>
          <p:cNvSpPr/>
          <p:nvPr/>
        </p:nvSpPr>
        <p:spPr>
          <a:xfrm flipH="1">
            <a:off x="4190266" y="1875787"/>
            <a:ext cx="1258610" cy="1077733"/>
          </a:xfrm>
          <a:prstGeom prst="hexagon">
            <a:avLst/>
          </a:prstGeom>
          <a:solidFill>
            <a:schemeClr val="bg1">
              <a:alpha val="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Hexagon 65">
            <a:extLst>
              <a:ext uri="{FF2B5EF4-FFF2-40B4-BE49-F238E27FC236}">
                <a16:creationId xmlns:a16="http://schemas.microsoft.com/office/drawing/2014/main" id="{BA9F215A-FB38-4D3D-B604-A763C2BFB1BA}"/>
              </a:ext>
            </a:extLst>
          </p:cNvPr>
          <p:cNvSpPr/>
          <p:nvPr/>
        </p:nvSpPr>
        <p:spPr>
          <a:xfrm flipH="1">
            <a:off x="3565630" y="3385297"/>
            <a:ext cx="1258610" cy="1077733"/>
          </a:xfrm>
          <a:prstGeom prst="hexagon">
            <a:avLst/>
          </a:prstGeom>
          <a:solidFill>
            <a:schemeClr val="bg1">
              <a:alpha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Hexagon 66">
            <a:extLst>
              <a:ext uri="{FF2B5EF4-FFF2-40B4-BE49-F238E27FC236}">
                <a16:creationId xmlns:a16="http://schemas.microsoft.com/office/drawing/2014/main" id="{FE67299D-7776-487D-B6E6-EBCA862D03FE}"/>
              </a:ext>
            </a:extLst>
          </p:cNvPr>
          <p:cNvSpPr/>
          <p:nvPr/>
        </p:nvSpPr>
        <p:spPr>
          <a:xfrm flipH="1">
            <a:off x="4190266" y="4894806"/>
            <a:ext cx="1258610" cy="1077733"/>
          </a:xfrm>
          <a:prstGeom prst="hexagon">
            <a:avLst/>
          </a:prstGeom>
          <a:solidFill>
            <a:schemeClr val="bg1">
              <a:alpha val="3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TextBox 14">
            <a:extLst>
              <a:ext uri="{FF2B5EF4-FFF2-40B4-BE49-F238E27FC236}">
                <a16:creationId xmlns:a16="http://schemas.microsoft.com/office/drawing/2014/main" id="{4DA4A24E-4857-445C-BF3C-8EB3CC7F7796}"/>
              </a:ext>
            </a:extLst>
          </p:cNvPr>
          <p:cNvSpPr txBox="1"/>
          <p:nvPr/>
        </p:nvSpPr>
        <p:spPr>
          <a:xfrm>
            <a:off x="5431903" y="3646963"/>
            <a:ext cx="1296144" cy="338554"/>
          </a:xfrm>
          <a:prstGeom prst="rect">
            <a:avLst/>
          </a:prstGeom>
          <a:noFill/>
          <a:ln w="3175">
            <a:noFill/>
          </a:ln>
        </p:spPr>
        <p:txBody>
          <a:bodyPr wrap="square" rtlCol="0" anchor="ctr">
            <a:spAutoFit/>
          </a:bodyPr>
          <a:lstStyle/>
          <a:p>
            <a:pPr algn="ctr"/>
            <a:r>
              <a:rPr lang="en-US" altLang="ko-KR" sz="1600" b="1" dirty="0">
                <a:solidFill>
                  <a:schemeClr val="bg1"/>
                </a:solidFill>
                <a:cs typeface="Arial" pitchFamily="34" charset="0"/>
              </a:rPr>
              <a:t>Limitations</a:t>
            </a:r>
            <a:endParaRPr lang="ko-KR" altLang="en-US" sz="1600" b="1" dirty="0">
              <a:solidFill>
                <a:schemeClr val="bg1"/>
              </a:solidFill>
              <a:cs typeface="Arial" pitchFamily="34" charset="0"/>
            </a:endParaRPr>
          </a:p>
        </p:txBody>
      </p:sp>
      <p:grpSp>
        <p:nvGrpSpPr>
          <p:cNvPr id="16" name="Group 2">
            <a:extLst>
              <a:ext uri="{FF2B5EF4-FFF2-40B4-BE49-F238E27FC236}">
                <a16:creationId xmlns:a16="http://schemas.microsoft.com/office/drawing/2014/main" id="{CEF2ECBE-41B1-42F5-99D3-C5F5AA765E5D}"/>
              </a:ext>
            </a:extLst>
          </p:cNvPr>
          <p:cNvGrpSpPr/>
          <p:nvPr/>
        </p:nvGrpSpPr>
        <p:grpSpPr>
          <a:xfrm>
            <a:off x="8225004" y="1957979"/>
            <a:ext cx="2730210" cy="1293618"/>
            <a:chOff x="6485792" y="1416761"/>
            <a:chExt cx="1923961" cy="1293618"/>
          </a:xfrm>
        </p:grpSpPr>
        <p:sp>
          <p:nvSpPr>
            <p:cNvPr id="17" name="TextBox 16">
              <a:extLst>
                <a:ext uri="{FF2B5EF4-FFF2-40B4-BE49-F238E27FC236}">
                  <a16:creationId xmlns:a16="http://schemas.microsoft.com/office/drawing/2014/main" id="{4F2480AE-02F3-4CE4-B0B8-6957F22472A8}"/>
                </a:ext>
              </a:extLst>
            </p:cNvPr>
            <p:cNvSpPr txBox="1"/>
            <p:nvPr/>
          </p:nvSpPr>
          <p:spPr>
            <a:xfrm>
              <a:off x="6485792" y="1694716"/>
              <a:ext cx="1923961"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collaborative filtering approach may face performance issues as the user base and item catalog grow, potentially slowing down recommendation generation.</a:t>
              </a:r>
            </a:p>
          </p:txBody>
        </p:sp>
        <p:sp>
          <p:nvSpPr>
            <p:cNvPr id="18" name="TextBox 17">
              <a:extLst>
                <a:ext uri="{FF2B5EF4-FFF2-40B4-BE49-F238E27FC236}">
                  <a16:creationId xmlns:a16="http://schemas.microsoft.com/office/drawing/2014/main" id="{EF5CD7EC-7FE7-484E-AB2E-6DFD9CCD720E}"/>
                </a:ext>
              </a:extLst>
            </p:cNvPr>
            <p:cNvSpPr txBox="1"/>
            <p:nvPr/>
          </p:nvSpPr>
          <p:spPr>
            <a:xfrm>
              <a:off x="6485792" y="1416761"/>
              <a:ext cx="1923961" cy="276999"/>
            </a:xfrm>
            <a:prstGeom prst="rect">
              <a:avLst/>
            </a:prstGeom>
            <a:noFill/>
            <a:ln w="3175">
              <a:noFill/>
            </a:ln>
          </p:spPr>
          <p:txBody>
            <a:bodyPr wrap="square" rtlCol="0" anchor="ctr">
              <a:spAutoFit/>
            </a:bodyPr>
            <a:lstStyle/>
            <a:p>
              <a:r>
                <a:rPr lang="en-US" altLang="ko-KR" sz="1200" b="1" dirty="0">
                  <a:solidFill>
                    <a:schemeClr val="accent3"/>
                  </a:solidFill>
                  <a:cs typeface="Arial" pitchFamily="34" charset="0"/>
                </a:rPr>
                <a:t>Scalability</a:t>
              </a:r>
              <a:endParaRPr lang="ko-KR" altLang="en-US" sz="1200" b="1" dirty="0">
                <a:solidFill>
                  <a:schemeClr val="accent3"/>
                </a:solidFill>
                <a:cs typeface="Arial" pitchFamily="34" charset="0"/>
              </a:endParaRPr>
            </a:p>
          </p:txBody>
        </p:sp>
      </p:grpSp>
      <p:grpSp>
        <p:nvGrpSpPr>
          <p:cNvPr id="19" name="Group 42">
            <a:extLst>
              <a:ext uri="{FF2B5EF4-FFF2-40B4-BE49-F238E27FC236}">
                <a16:creationId xmlns:a16="http://schemas.microsoft.com/office/drawing/2014/main" id="{C3351A72-B23E-4490-A900-2FC6CE677305}"/>
              </a:ext>
            </a:extLst>
          </p:cNvPr>
          <p:cNvGrpSpPr/>
          <p:nvPr/>
        </p:nvGrpSpPr>
        <p:grpSpPr>
          <a:xfrm>
            <a:off x="8776736" y="3465329"/>
            <a:ext cx="2730210" cy="1293618"/>
            <a:chOff x="6485792" y="1416761"/>
            <a:chExt cx="1923961" cy="1293618"/>
          </a:xfrm>
        </p:grpSpPr>
        <p:sp>
          <p:nvSpPr>
            <p:cNvPr id="20" name="TextBox 19">
              <a:extLst>
                <a:ext uri="{FF2B5EF4-FFF2-40B4-BE49-F238E27FC236}">
                  <a16:creationId xmlns:a16="http://schemas.microsoft.com/office/drawing/2014/main" id="{8FC23DEA-1E28-4DDF-942A-E7380AF27F82}"/>
                </a:ext>
              </a:extLst>
            </p:cNvPr>
            <p:cNvSpPr txBox="1"/>
            <p:nvPr/>
          </p:nvSpPr>
          <p:spPr>
            <a:xfrm>
              <a:off x="6485792" y="1694716"/>
              <a:ext cx="1923961"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User ratings are subjective and can vary widely; different users may interpret the rating scale differently, leading to inconsistencies in the dataset.</a:t>
              </a:r>
            </a:p>
          </p:txBody>
        </p:sp>
        <p:sp>
          <p:nvSpPr>
            <p:cNvPr id="21" name="TextBox 20">
              <a:extLst>
                <a:ext uri="{FF2B5EF4-FFF2-40B4-BE49-F238E27FC236}">
                  <a16:creationId xmlns:a16="http://schemas.microsoft.com/office/drawing/2014/main" id="{AF2025C5-EDEF-4AB5-964A-FE500721C5DA}"/>
                </a:ext>
              </a:extLst>
            </p:cNvPr>
            <p:cNvSpPr txBox="1"/>
            <p:nvPr/>
          </p:nvSpPr>
          <p:spPr>
            <a:xfrm>
              <a:off x="6485792" y="1416761"/>
              <a:ext cx="1923961" cy="276999"/>
            </a:xfrm>
            <a:prstGeom prst="rect">
              <a:avLst/>
            </a:prstGeom>
            <a:noFill/>
            <a:ln w="3175">
              <a:noFill/>
            </a:ln>
          </p:spPr>
          <p:txBody>
            <a:bodyPr wrap="square" rtlCol="0" anchor="ctr">
              <a:spAutoFit/>
            </a:bodyPr>
            <a:lstStyle/>
            <a:p>
              <a:r>
                <a:rPr lang="en-US" altLang="ko-KR" sz="1200" b="1" dirty="0">
                  <a:solidFill>
                    <a:schemeClr val="accent2"/>
                  </a:solidFill>
                  <a:cs typeface="Arial" pitchFamily="34" charset="0"/>
                </a:rPr>
                <a:t>Subjectivity of Ratings</a:t>
              </a:r>
              <a:endParaRPr lang="ko-KR" altLang="en-US" sz="1200" b="1" dirty="0">
                <a:solidFill>
                  <a:schemeClr val="accent2"/>
                </a:solidFill>
                <a:cs typeface="Arial" pitchFamily="34" charset="0"/>
              </a:endParaRPr>
            </a:p>
          </p:txBody>
        </p:sp>
      </p:grpSp>
      <p:grpSp>
        <p:nvGrpSpPr>
          <p:cNvPr id="22" name="Group 45">
            <a:extLst>
              <a:ext uri="{FF2B5EF4-FFF2-40B4-BE49-F238E27FC236}">
                <a16:creationId xmlns:a16="http://schemas.microsoft.com/office/drawing/2014/main" id="{17F331CF-A97F-41BC-BB65-D4B6A4C120C1}"/>
              </a:ext>
            </a:extLst>
          </p:cNvPr>
          <p:cNvGrpSpPr/>
          <p:nvPr/>
        </p:nvGrpSpPr>
        <p:grpSpPr>
          <a:xfrm>
            <a:off x="8225004" y="4982323"/>
            <a:ext cx="2730210" cy="1293618"/>
            <a:chOff x="6485792" y="1416761"/>
            <a:chExt cx="1923961" cy="1293618"/>
          </a:xfrm>
        </p:grpSpPr>
        <p:sp>
          <p:nvSpPr>
            <p:cNvPr id="23" name="TextBox 22">
              <a:extLst>
                <a:ext uri="{FF2B5EF4-FFF2-40B4-BE49-F238E27FC236}">
                  <a16:creationId xmlns:a16="http://schemas.microsoft.com/office/drawing/2014/main" id="{9B98D784-C6E1-414A-8E69-17A79C4E3571}"/>
                </a:ext>
              </a:extLst>
            </p:cNvPr>
            <p:cNvSpPr txBox="1"/>
            <p:nvPr/>
          </p:nvSpPr>
          <p:spPr>
            <a:xfrm>
              <a:off x="6485792" y="1694716"/>
              <a:ext cx="1923961"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While the hybrid approach can improve recommendations, it adds complexity to the system, requiring careful tuning and integration of multiple algorithms.</a:t>
              </a:r>
            </a:p>
          </p:txBody>
        </p:sp>
        <p:sp>
          <p:nvSpPr>
            <p:cNvPr id="24" name="TextBox 23">
              <a:extLst>
                <a:ext uri="{FF2B5EF4-FFF2-40B4-BE49-F238E27FC236}">
                  <a16:creationId xmlns:a16="http://schemas.microsoft.com/office/drawing/2014/main" id="{981C8B3C-9C5C-41E8-804E-14F8F178D5F4}"/>
                </a:ext>
              </a:extLst>
            </p:cNvPr>
            <p:cNvSpPr txBox="1"/>
            <p:nvPr/>
          </p:nvSpPr>
          <p:spPr>
            <a:xfrm>
              <a:off x="6485792" y="1416761"/>
              <a:ext cx="1923961" cy="276999"/>
            </a:xfrm>
            <a:prstGeom prst="rect">
              <a:avLst/>
            </a:prstGeom>
            <a:noFill/>
            <a:ln w="3175">
              <a:noFill/>
            </a:ln>
          </p:spPr>
          <p:txBody>
            <a:bodyPr wrap="square" rtlCol="0" anchor="ctr">
              <a:spAutoFit/>
            </a:bodyPr>
            <a:lstStyle/>
            <a:p>
              <a:r>
                <a:rPr lang="en-US" altLang="ko-KR" sz="1200" b="1" dirty="0">
                  <a:solidFill>
                    <a:schemeClr val="accent1"/>
                  </a:solidFill>
                  <a:cs typeface="Arial" pitchFamily="34" charset="0"/>
                </a:rPr>
                <a:t>Implementation Complexity</a:t>
              </a:r>
              <a:endParaRPr lang="ko-KR" altLang="en-US" sz="1200" b="1" dirty="0">
                <a:solidFill>
                  <a:schemeClr val="accent1"/>
                </a:solidFill>
                <a:cs typeface="Arial" pitchFamily="34" charset="0"/>
              </a:endParaRPr>
            </a:p>
          </p:txBody>
        </p:sp>
      </p:grpSp>
      <p:grpSp>
        <p:nvGrpSpPr>
          <p:cNvPr id="25" name="Group 48">
            <a:extLst>
              <a:ext uri="{FF2B5EF4-FFF2-40B4-BE49-F238E27FC236}">
                <a16:creationId xmlns:a16="http://schemas.microsoft.com/office/drawing/2014/main" id="{5F215361-28F6-4083-A973-72C688FE355E}"/>
              </a:ext>
            </a:extLst>
          </p:cNvPr>
          <p:cNvGrpSpPr/>
          <p:nvPr/>
        </p:nvGrpSpPr>
        <p:grpSpPr>
          <a:xfrm>
            <a:off x="1362810" y="1957979"/>
            <a:ext cx="2730210" cy="1108952"/>
            <a:chOff x="6485792" y="1416761"/>
            <a:chExt cx="1923961" cy="1108952"/>
          </a:xfrm>
        </p:grpSpPr>
        <p:sp>
          <p:nvSpPr>
            <p:cNvPr id="26" name="TextBox 25">
              <a:extLst>
                <a:ext uri="{FF2B5EF4-FFF2-40B4-BE49-F238E27FC236}">
                  <a16:creationId xmlns:a16="http://schemas.microsoft.com/office/drawing/2014/main" id="{E3FEE8FC-1705-4299-8A09-887F1589D144}"/>
                </a:ext>
              </a:extLst>
            </p:cNvPr>
            <p:cNvSpPr txBox="1"/>
            <p:nvPr/>
          </p:nvSpPr>
          <p:spPr>
            <a:xfrm>
              <a:off x="6485792" y="1694716"/>
              <a:ext cx="1923961"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New users with few or no ratings may not receive optimal recommendations due to insufficient data for accurate predictions.</a:t>
              </a:r>
            </a:p>
          </p:txBody>
        </p:sp>
        <p:sp>
          <p:nvSpPr>
            <p:cNvPr id="27" name="TextBox 26">
              <a:extLst>
                <a:ext uri="{FF2B5EF4-FFF2-40B4-BE49-F238E27FC236}">
                  <a16:creationId xmlns:a16="http://schemas.microsoft.com/office/drawing/2014/main" id="{0742C9DD-DA39-4A61-9B18-754510805D43}"/>
                </a:ext>
              </a:extLst>
            </p:cNvPr>
            <p:cNvSpPr txBox="1"/>
            <p:nvPr/>
          </p:nvSpPr>
          <p:spPr>
            <a:xfrm>
              <a:off x="6485792" y="1416761"/>
              <a:ext cx="1923961" cy="276999"/>
            </a:xfrm>
            <a:prstGeom prst="rect">
              <a:avLst/>
            </a:prstGeom>
            <a:noFill/>
            <a:ln w="3175">
              <a:noFill/>
            </a:ln>
          </p:spPr>
          <p:txBody>
            <a:bodyPr wrap="square" rtlCol="0" anchor="ctr">
              <a:spAutoFit/>
            </a:bodyPr>
            <a:lstStyle/>
            <a:p>
              <a:pPr algn="r"/>
              <a:r>
                <a:rPr lang="en-US" altLang="ko-KR" sz="1200" b="1" dirty="0">
                  <a:solidFill>
                    <a:schemeClr val="accent1"/>
                  </a:solidFill>
                  <a:cs typeface="Arial" pitchFamily="34" charset="0"/>
                </a:rPr>
                <a:t>Cold Start Problem</a:t>
              </a:r>
              <a:endParaRPr lang="ko-KR" altLang="en-US" sz="1200" b="1" dirty="0">
                <a:solidFill>
                  <a:schemeClr val="accent1"/>
                </a:solidFill>
                <a:cs typeface="Arial" pitchFamily="34" charset="0"/>
              </a:endParaRPr>
            </a:p>
          </p:txBody>
        </p:sp>
      </p:grpSp>
      <p:grpSp>
        <p:nvGrpSpPr>
          <p:cNvPr id="28" name="Group 51">
            <a:extLst>
              <a:ext uri="{FF2B5EF4-FFF2-40B4-BE49-F238E27FC236}">
                <a16:creationId xmlns:a16="http://schemas.microsoft.com/office/drawing/2014/main" id="{E802AB06-0395-49C3-BDD3-EAA50D9521DA}"/>
              </a:ext>
            </a:extLst>
          </p:cNvPr>
          <p:cNvGrpSpPr/>
          <p:nvPr/>
        </p:nvGrpSpPr>
        <p:grpSpPr>
          <a:xfrm>
            <a:off x="737810" y="3465329"/>
            <a:ext cx="2730210" cy="1108952"/>
            <a:chOff x="6485792" y="1416761"/>
            <a:chExt cx="1923961" cy="1108952"/>
          </a:xfrm>
        </p:grpSpPr>
        <p:sp>
          <p:nvSpPr>
            <p:cNvPr id="29" name="TextBox 28">
              <a:extLst>
                <a:ext uri="{FF2B5EF4-FFF2-40B4-BE49-F238E27FC236}">
                  <a16:creationId xmlns:a16="http://schemas.microsoft.com/office/drawing/2014/main" id="{E0FBA4F6-6537-4AE2-A3EA-22EA868945B9}"/>
                </a:ext>
              </a:extLst>
            </p:cNvPr>
            <p:cNvSpPr txBox="1"/>
            <p:nvPr/>
          </p:nvSpPr>
          <p:spPr>
            <a:xfrm>
              <a:off x="6485792" y="1694716"/>
              <a:ext cx="1923961"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The user-item matrix can be sparse, leading to challenges in finding similar users or items, which can affect recommendation accuracy.</a:t>
              </a:r>
            </a:p>
          </p:txBody>
        </p:sp>
        <p:sp>
          <p:nvSpPr>
            <p:cNvPr id="30" name="TextBox 29">
              <a:extLst>
                <a:ext uri="{FF2B5EF4-FFF2-40B4-BE49-F238E27FC236}">
                  <a16:creationId xmlns:a16="http://schemas.microsoft.com/office/drawing/2014/main" id="{5C595AA5-594B-4EC9-A304-25892CA9E0A8}"/>
                </a:ext>
              </a:extLst>
            </p:cNvPr>
            <p:cNvSpPr txBox="1"/>
            <p:nvPr/>
          </p:nvSpPr>
          <p:spPr>
            <a:xfrm>
              <a:off x="6485792" y="1416761"/>
              <a:ext cx="1923961" cy="276999"/>
            </a:xfrm>
            <a:prstGeom prst="rect">
              <a:avLst/>
            </a:prstGeom>
            <a:noFill/>
            <a:ln w="3175">
              <a:noFill/>
            </a:ln>
          </p:spPr>
          <p:txBody>
            <a:bodyPr wrap="square" rtlCol="0" anchor="ctr">
              <a:spAutoFit/>
            </a:bodyPr>
            <a:lstStyle/>
            <a:p>
              <a:pPr algn="r"/>
              <a:r>
                <a:rPr lang="en-US" altLang="ko-KR" sz="1200" b="1" dirty="0">
                  <a:solidFill>
                    <a:schemeClr val="accent2"/>
                  </a:solidFill>
                  <a:cs typeface="Arial" pitchFamily="34" charset="0"/>
                </a:rPr>
                <a:t>Data Sparsity</a:t>
              </a:r>
              <a:endParaRPr lang="ko-KR" altLang="en-US" sz="1200" b="1" dirty="0">
                <a:solidFill>
                  <a:schemeClr val="accent2"/>
                </a:solidFill>
                <a:cs typeface="Arial" pitchFamily="34" charset="0"/>
              </a:endParaRPr>
            </a:p>
          </p:txBody>
        </p:sp>
      </p:grpSp>
      <p:grpSp>
        <p:nvGrpSpPr>
          <p:cNvPr id="31" name="Group 54">
            <a:extLst>
              <a:ext uri="{FF2B5EF4-FFF2-40B4-BE49-F238E27FC236}">
                <a16:creationId xmlns:a16="http://schemas.microsoft.com/office/drawing/2014/main" id="{1A45DB0E-4CF9-48BD-8DAA-C6F3285C8364}"/>
              </a:ext>
            </a:extLst>
          </p:cNvPr>
          <p:cNvGrpSpPr/>
          <p:nvPr/>
        </p:nvGrpSpPr>
        <p:grpSpPr>
          <a:xfrm>
            <a:off x="1362810" y="4982323"/>
            <a:ext cx="2730210" cy="1293618"/>
            <a:chOff x="6485792" y="1416761"/>
            <a:chExt cx="1923961" cy="1293618"/>
          </a:xfrm>
        </p:grpSpPr>
        <p:sp>
          <p:nvSpPr>
            <p:cNvPr id="32" name="TextBox 31">
              <a:extLst>
                <a:ext uri="{FF2B5EF4-FFF2-40B4-BE49-F238E27FC236}">
                  <a16:creationId xmlns:a16="http://schemas.microsoft.com/office/drawing/2014/main" id="{0A560F8E-BD26-4F99-A9DC-4D6CB395EABD}"/>
                </a:ext>
              </a:extLst>
            </p:cNvPr>
            <p:cNvSpPr txBox="1"/>
            <p:nvPr/>
          </p:nvSpPr>
          <p:spPr>
            <a:xfrm>
              <a:off x="6485792" y="1694716"/>
              <a:ext cx="1923961"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The </a:t>
              </a:r>
              <a:r>
                <a:rPr lang="en-US" altLang="ko-KR" sz="1200" dirty="0" err="1">
                  <a:solidFill>
                    <a:schemeClr val="tx1">
                      <a:lumMod val="75000"/>
                      <a:lumOff val="25000"/>
                    </a:schemeClr>
                  </a:solidFill>
                  <a:cs typeface="Arial" pitchFamily="34" charset="0"/>
                </a:rPr>
                <a:t>MovieLens</a:t>
              </a:r>
              <a:r>
                <a:rPr lang="en-US" altLang="ko-KR" sz="1200" dirty="0">
                  <a:solidFill>
                    <a:schemeClr val="tx1">
                      <a:lumMod val="75000"/>
                      <a:lumOff val="25000"/>
                    </a:schemeClr>
                  </a:solidFill>
                  <a:cs typeface="Arial" pitchFamily="34" charset="0"/>
                </a:rPr>
                <a:t> dataset may not reflect current trends, preferences, or newly released movies, limiting the system's ability to recommend the latest content.</a:t>
              </a:r>
            </a:p>
          </p:txBody>
        </p:sp>
        <p:sp>
          <p:nvSpPr>
            <p:cNvPr id="33" name="TextBox 32">
              <a:extLst>
                <a:ext uri="{FF2B5EF4-FFF2-40B4-BE49-F238E27FC236}">
                  <a16:creationId xmlns:a16="http://schemas.microsoft.com/office/drawing/2014/main" id="{FAAA5C38-8928-4C44-B657-26F961D0E1BA}"/>
                </a:ext>
              </a:extLst>
            </p:cNvPr>
            <p:cNvSpPr txBox="1"/>
            <p:nvPr/>
          </p:nvSpPr>
          <p:spPr>
            <a:xfrm>
              <a:off x="6485792" y="1416761"/>
              <a:ext cx="1923961" cy="276999"/>
            </a:xfrm>
            <a:prstGeom prst="rect">
              <a:avLst/>
            </a:prstGeom>
            <a:noFill/>
            <a:ln w="3175">
              <a:noFill/>
            </a:ln>
          </p:spPr>
          <p:txBody>
            <a:bodyPr wrap="square" rtlCol="0" anchor="ctr">
              <a:spAutoFit/>
            </a:bodyPr>
            <a:lstStyle/>
            <a:p>
              <a:pPr algn="r"/>
              <a:r>
                <a:rPr lang="en-US" altLang="ko-KR" sz="1200" b="1" dirty="0">
                  <a:solidFill>
                    <a:schemeClr val="accent3"/>
                  </a:solidFill>
                  <a:cs typeface="Arial" pitchFamily="34" charset="0"/>
                </a:rPr>
                <a:t>Static Dataset</a:t>
              </a:r>
              <a:endParaRPr lang="ko-KR" altLang="en-US" sz="1200" b="1" dirty="0">
                <a:solidFill>
                  <a:schemeClr val="accent3"/>
                </a:solidFill>
                <a:cs typeface="Arial" pitchFamily="34" charset="0"/>
              </a:endParaRPr>
            </a:p>
          </p:txBody>
        </p:sp>
      </p:grpSp>
    </p:spTree>
    <p:extLst>
      <p:ext uri="{BB962C8B-B14F-4D97-AF65-F5344CB8AC3E}">
        <p14:creationId xmlns:p14="http://schemas.microsoft.com/office/powerpoint/2010/main" val="318365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Recommendations</a:t>
            </a:r>
          </a:p>
        </p:txBody>
      </p:sp>
      <p:grpSp>
        <p:nvGrpSpPr>
          <p:cNvPr id="3" name="그룹 2">
            <a:extLst>
              <a:ext uri="{FF2B5EF4-FFF2-40B4-BE49-F238E27FC236}">
                <a16:creationId xmlns:a16="http://schemas.microsoft.com/office/drawing/2014/main" id="{A944EACF-BE24-43EF-96B8-21D19EF2641D}"/>
              </a:ext>
            </a:extLst>
          </p:cNvPr>
          <p:cNvGrpSpPr/>
          <p:nvPr/>
        </p:nvGrpSpPr>
        <p:grpSpPr>
          <a:xfrm>
            <a:off x="933686" y="1841303"/>
            <a:ext cx="9524764" cy="900000"/>
            <a:chOff x="933685" y="1815665"/>
            <a:chExt cx="6573115" cy="972000"/>
          </a:xfrm>
        </p:grpSpPr>
        <p:sp>
          <p:nvSpPr>
            <p:cNvPr id="4" name="Rectangle 2">
              <a:extLst>
                <a:ext uri="{FF2B5EF4-FFF2-40B4-BE49-F238E27FC236}">
                  <a16:creationId xmlns:a16="http://schemas.microsoft.com/office/drawing/2014/main" id="{CE45BDEA-F83F-4069-B767-55E5751CCD90}"/>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 name="Pentagon 26">
              <a:extLst>
                <a:ext uri="{FF2B5EF4-FFF2-40B4-BE49-F238E27FC236}">
                  <a16:creationId xmlns:a16="http://schemas.microsoft.com/office/drawing/2014/main" id="{0EAA3288-6A11-49D3-B5A9-7CE228B952DC}"/>
                </a:ext>
              </a:extLst>
            </p:cNvPr>
            <p:cNvSpPr/>
            <p:nvPr/>
          </p:nvSpPr>
          <p:spPr>
            <a:xfrm>
              <a:off x="933685" y="1815665"/>
              <a:ext cx="1441222" cy="972000"/>
            </a:xfrm>
            <a:prstGeom prst="homePlate">
              <a:avLst>
                <a:gd name="adj" fmla="val 22388"/>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Rectangle 34">
              <a:extLst>
                <a:ext uri="{FF2B5EF4-FFF2-40B4-BE49-F238E27FC236}">
                  <a16:creationId xmlns:a16="http://schemas.microsoft.com/office/drawing/2014/main" id="{786DFD37-404B-4EB1-9BC7-3FA578CC7901}"/>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 name="Rectangle 38">
              <a:extLst>
                <a:ext uri="{FF2B5EF4-FFF2-40B4-BE49-F238E27FC236}">
                  <a16:creationId xmlns:a16="http://schemas.microsoft.com/office/drawing/2014/main" id="{1661221A-4FAA-4D1A-83EB-FA77FBB6970E}"/>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8" name="그룹 7">
            <a:extLst>
              <a:ext uri="{FF2B5EF4-FFF2-40B4-BE49-F238E27FC236}">
                <a16:creationId xmlns:a16="http://schemas.microsoft.com/office/drawing/2014/main" id="{A1498A4D-5983-42A6-999D-A98DD768288E}"/>
              </a:ext>
            </a:extLst>
          </p:cNvPr>
          <p:cNvGrpSpPr/>
          <p:nvPr/>
        </p:nvGrpSpPr>
        <p:grpSpPr>
          <a:xfrm>
            <a:off x="933686" y="2945146"/>
            <a:ext cx="9524764" cy="900000"/>
            <a:chOff x="933685" y="1815665"/>
            <a:chExt cx="6573115" cy="972000"/>
          </a:xfrm>
        </p:grpSpPr>
        <p:sp>
          <p:nvSpPr>
            <p:cNvPr id="9" name="Rectangle 2">
              <a:extLst>
                <a:ext uri="{FF2B5EF4-FFF2-40B4-BE49-F238E27FC236}">
                  <a16:creationId xmlns:a16="http://schemas.microsoft.com/office/drawing/2014/main" id="{EC3DADD0-D4DE-409E-9ADE-8AB279521FC0}"/>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Pentagon 26">
              <a:extLst>
                <a:ext uri="{FF2B5EF4-FFF2-40B4-BE49-F238E27FC236}">
                  <a16:creationId xmlns:a16="http://schemas.microsoft.com/office/drawing/2014/main" id="{2A7700CF-83A9-44E9-B90C-155A35D31A37}"/>
                </a:ext>
              </a:extLst>
            </p:cNvPr>
            <p:cNvSpPr/>
            <p:nvPr/>
          </p:nvSpPr>
          <p:spPr>
            <a:xfrm>
              <a:off x="933685" y="1815665"/>
              <a:ext cx="1441222" cy="972000"/>
            </a:xfrm>
            <a:prstGeom prst="homePlate">
              <a:avLst>
                <a:gd name="adj" fmla="val 22388"/>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Rectangle 34">
              <a:extLst>
                <a:ext uri="{FF2B5EF4-FFF2-40B4-BE49-F238E27FC236}">
                  <a16:creationId xmlns:a16="http://schemas.microsoft.com/office/drawing/2014/main" id="{DA5D79F4-0BC5-4BE3-A93B-D90176E2EB3D}"/>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2" name="Rectangle 38">
              <a:extLst>
                <a:ext uri="{FF2B5EF4-FFF2-40B4-BE49-F238E27FC236}">
                  <a16:creationId xmlns:a16="http://schemas.microsoft.com/office/drawing/2014/main" id="{21771FB4-5F36-49C4-87A2-FAD0574BAAAE}"/>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3" name="그룹 12">
            <a:extLst>
              <a:ext uri="{FF2B5EF4-FFF2-40B4-BE49-F238E27FC236}">
                <a16:creationId xmlns:a16="http://schemas.microsoft.com/office/drawing/2014/main" id="{FCE0A703-5D9F-4935-AA40-0705797AE390}"/>
              </a:ext>
            </a:extLst>
          </p:cNvPr>
          <p:cNvGrpSpPr/>
          <p:nvPr/>
        </p:nvGrpSpPr>
        <p:grpSpPr>
          <a:xfrm>
            <a:off x="933686" y="4048989"/>
            <a:ext cx="9524764" cy="900000"/>
            <a:chOff x="933685" y="1815665"/>
            <a:chExt cx="6573115" cy="972000"/>
          </a:xfrm>
        </p:grpSpPr>
        <p:sp>
          <p:nvSpPr>
            <p:cNvPr id="14" name="Rectangle 2">
              <a:extLst>
                <a:ext uri="{FF2B5EF4-FFF2-40B4-BE49-F238E27FC236}">
                  <a16:creationId xmlns:a16="http://schemas.microsoft.com/office/drawing/2014/main" id="{8EEADDF9-F578-40A8-9E9C-3B4864EF6EA2}"/>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5" name="Pentagon 26">
              <a:extLst>
                <a:ext uri="{FF2B5EF4-FFF2-40B4-BE49-F238E27FC236}">
                  <a16:creationId xmlns:a16="http://schemas.microsoft.com/office/drawing/2014/main" id="{42EC7EAD-D1CC-401B-BBCE-2A8BD9227F6B}"/>
                </a:ext>
              </a:extLst>
            </p:cNvPr>
            <p:cNvSpPr/>
            <p:nvPr/>
          </p:nvSpPr>
          <p:spPr>
            <a:xfrm>
              <a:off x="933685" y="1815665"/>
              <a:ext cx="1441222" cy="972000"/>
            </a:xfrm>
            <a:prstGeom prst="homePlate">
              <a:avLst>
                <a:gd name="adj" fmla="val 22388"/>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6" name="Rectangle 34">
              <a:extLst>
                <a:ext uri="{FF2B5EF4-FFF2-40B4-BE49-F238E27FC236}">
                  <a16:creationId xmlns:a16="http://schemas.microsoft.com/office/drawing/2014/main" id="{8422DF31-06AD-4EFA-8EB0-316B3CB3DD2F}"/>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Rectangle 38">
              <a:extLst>
                <a:ext uri="{FF2B5EF4-FFF2-40B4-BE49-F238E27FC236}">
                  <a16:creationId xmlns:a16="http://schemas.microsoft.com/office/drawing/2014/main" id="{1952479D-66C3-4311-B484-9FDFF9355659}"/>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8" name="그룹 17">
            <a:extLst>
              <a:ext uri="{FF2B5EF4-FFF2-40B4-BE49-F238E27FC236}">
                <a16:creationId xmlns:a16="http://schemas.microsoft.com/office/drawing/2014/main" id="{C3E34B68-5497-4283-9BBF-375CDB5246CB}"/>
              </a:ext>
            </a:extLst>
          </p:cNvPr>
          <p:cNvGrpSpPr/>
          <p:nvPr/>
        </p:nvGrpSpPr>
        <p:grpSpPr>
          <a:xfrm>
            <a:off x="933686" y="5152833"/>
            <a:ext cx="9524764" cy="900000"/>
            <a:chOff x="933685" y="1815665"/>
            <a:chExt cx="6573115" cy="972000"/>
          </a:xfrm>
        </p:grpSpPr>
        <p:sp>
          <p:nvSpPr>
            <p:cNvPr id="19" name="Rectangle 2">
              <a:extLst>
                <a:ext uri="{FF2B5EF4-FFF2-40B4-BE49-F238E27FC236}">
                  <a16:creationId xmlns:a16="http://schemas.microsoft.com/office/drawing/2014/main" id="{6684821D-1A02-4635-844A-6FE12CDD5731}"/>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0" name="Pentagon 26">
              <a:extLst>
                <a:ext uri="{FF2B5EF4-FFF2-40B4-BE49-F238E27FC236}">
                  <a16:creationId xmlns:a16="http://schemas.microsoft.com/office/drawing/2014/main" id="{D64DC8F1-FA3D-4276-A769-68CF55FCFE0D}"/>
                </a:ext>
              </a:extLst>
            </p:cNvPr>
            <p:cNvSpPr/>
            <p:nvPr/>
          </p:nvSpPr>
          <p:spPr>
            <a:xfrm>
              <a:off x="933685" y="1815665"/>
              <a:ext cx="1441222" cy="972000"/>
            </a:xfrm>
            <a:prstGeom prst="homePlate">
              <a:avLst>
                <a:gd name="adj" fmla="val 2238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1" name="Rectangle 34">
              <a:extLst>
                <a:ext uri="{FF2B5EF4-FFF2-40B4-BE49-F238E27FC236}">
                  <a16:creationId xmlns:a16="http://schemas.microsoft.com/office/drawing/2014/main" id="{1ACFC939-48D9-48F6-A07F-588FA8BAF092}"/>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2" name="Rectangle 38">
              <a:extLst>
                <a:ext uri="{FF2B5EF4-FFF2-40B4-BE49-F238E27FC236}">
                  <a16:creationId xmlns:a16="http://schemas.microsoft.com/office/drawing/2014/main" id="{1E289092-087A-46A2-B4CC-739B9DE7FC89}"/>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31" name="TextBox 30">
            <a:extLst>
              <a:ext uri="{FF2B5EF4-FFF2-40B4-BE49-F238E27FC236}">
                <a16:creationId xmlns:a16="http://schemas.microsoft.com/office/drawing/2014/main" id="{78DE261D-5041-411B-B849-4145DE0844CA}"/>
              </a:ext>
            </a:extLst>
          </p:cNvPr>
          <p:cNvSpPr txBox="1"/>
          <p:nvPr/>
        </p:nvSpPr>
        <p:spPr>
          <a:xfrm>
            <a:off x="1535904" y="2045081"/>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01</a:t>
            </a:r>
          </a:p>
        </p:txBody>
      </p:sp>
      <p:sp>
        <p:nvSpPr>
          <p:cNvPr id="32" name="TextBox 31">
            <a:extLst>
              <a:ext uri="{FF2B5EF4-FFF2-40B4-BE49-F238E27FC236}">
                <a16:creationId xmlns:a16="http://schemas.microsoft.com/office/drawing/2014/main" id="{2810C975-588E-4B70-958F-5E4B2168676C}"/>
              </a:ext>
            </a:extLst>
          </p:cNvPr>
          <p:cNvSpPr txBox="1"/>
          <p:nvPr/>
        </p:nvSpPr>
        <p:spPr>
          <a:xfrm>
            <a:off x="1530309" y="3148924"/>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02</a:t>
            </a:r>
          </a:p>
        </p:txBody>
      </p:sp>
      <p:sp>
        <p:nvSpPr>
          <p:cNvPr id="33" name="TextBox 32">
            <a:extLst>
              <a:ext uri="{FF2B5EF4-FFF2-40B4-BE49-F238E27FC236}">
                <a16:creationId xmlns:a16="http://schemas.microsoft.com/office/drawing/2014/main" id="{6EA0F43E-3CCE-42C6-A407-53618E17E438}"/>
              </a:ext>
            </a:extLst>
          </p:cNvPr>
          <p:cNvSpPr txBox="1"/>
          <p:nvPr/>
        </p:nvSpPr>
        <p:spPr>
          <a:xfrm>
            <a:off x="1531150" y="4252767"/>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03</a:t>
            </a:r>
          </a:p>
        </p:txBody>
      </p:sp>
      <p:sp>
        <p:nvSpPr>
          <p:cNvPr id="34" name="TextBox 33">
            <a:extLst>
              <a:ext uri="{FF2B5EF4-FFF2-40B4-BE49-F238E27FC236}">
                <a16:creationId xmlns:a16="http://schemas.microsoft.com/office/drawing/2014/main" id="{798A23D7-79E0-44B0-8B49-F3CB5C91C35E}"/>
              </a:ext>
            </a:extLst>
          </p:cNvPr>
          <p:cNvSpPr txBox="1"/>
          <p:nvPr/>
        </p:nvSpPr>
        <p:spPr>
          <a:xfrm>
            <a:off x="1534395" y="5356611"/>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04</a:t>
            </a:r>
          </a:p>
        </p:txBody>
      </p:sp>
      <p:sp>
        <p:nvSpPr>
          <p:cNvPr id="37" name="TextBox 12">
            <a:extLst>
              <a:ext uri="{FF2B5EF4-FFF2-40B4-BE49-F238E27FC236}">
                <a16:creationId xmlns:a16="http://schemas.microsoft.com/office/drawing/2014/main" id="{D3545C98-62CE-465F-9312-BB5352B6B8EE}"/>
              </a:ext>
            </a:extLst>
          </p:cNvPr>
          <p:cNvSpPr txBox="1"/>
          <p:nvPr/>
        </p:nvSpPr>
        <p:spPr bwMode="auto">
          <a:xfrm>
            <a:off x="3297786" y="5289451"/>
            <a:ext cx="7160664" cy="5232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dirty="0">
                <a:solidFill>
                  <a:schemeClr val="tx1">
                    <a:lumMod val="75000"/>
                    <a:lumOff val="25000"/>
                  </a:schemeClr>
                </a:solidFill>
                <a:cs typeface="Arial" pitchFamily="34" charset="0"/>
              </a:rPr>
              <a:t>Monitor the system performance over time and retrain models periodically to maintain high accuracy as user preferences evolve.</a:t>
            </a:r>
            <a:endParaRPr lang="ko-KR" altLang="en-US" sz="1400" dirty="0">
              <a:solidFill>
                <a:schemeClr val="tx1">
                  <a:lumMod val="75000"/>
                  <a:lumOff val="25000"/>
                </a:schemeClr>
              </a:solidFill>
              <a:cs typeface="Arial" pitchFamily="34" charset="0"/>
            </a:endParaRPr>
          </a:p>
        </p:txBody>
      </p:sp>
      <p:sp>
        <p:nvSpPr>
          <p:cNvPr id="40" name="TextBox 12">
            <a:extLst>
              <a:ext uri="{FF2B5EF4-FFF2-40B4-BE49-F238E27FC236}">
                <a16:creationId xmlns:a16="http://schemas.microsoft.com/office/drawing/2014/main" id="{DE9A3502-AF76-4784-97A4-8585D2E3B23C}"/>
              </a:ext>
            </a:extLst>
          </p:cNvPr>
          <p:cNvSpPr txBox="1"/>
          <p:nvPr/>
        </p:nvSpPr>
        <p:spPr bwMode="auto">
          <a:xfrm>
            <a:off x="3297786" y="4124640"/>
            <a:ext cx="7160664" cy="5232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dirty="0">
                <a:solidFill>
                  <a:schemeClr val="tx1">
                    <a:lumMod val="75000"/>
                    <a:lumOff val="25000"/>
                  </a:schemeClr>
                </a:solidFill>
                <a:cs typeface="Arial" pitchFamily="34" charset="0"/>
              </a:rPr>
              <a:t>Regularly update the recommendation system with new ratings and movie data to keep the recommendations relevant.</a:t>
            </a:r>
            <a:endParaRPr lang="ko-KR" altLang="en-US" sz="1400" dirty="0">
              <a:solidFill>
                <a:schemeClr val="tx1">
                  <a:lumMod val="75000"/>
                  <a:lumOff val="25000"/>
                </a:schemeClr>
              </a:solidFill>
              <a:cs typeface="Arial" pitchFamily="34" charset="0"/>
            </a:endParaRPr>
          </a:p>
        </p:txBody>
      </p:sp>
      <p:sp>
        <p:nvSpPr>
          <p:cNvPr id="43" name="TextBox 12">
            <a:extLst>
              <a:ext uri="{FF2B5EF4-FFF2-40B4-BE49-F238E27FC236}">
                <a16:creationId xmlns:a16="http://schemas.microsoft.com/office/drawing/2014/main" id="{56D76A24-5395-42EC-9AE2-2437C9212563}"/>
              </a:ext>
            </a:extLst>
          </p:cNvPr>
          <p:cNvSpPr txBox="1"/>
          <p:nvPr/>
        </p:nvSpPr>
        <p:spPr bwMode="auto">
          <a:xfrm>
            <a:off x="3297786" y="3034824"/>
            <a:ext cx="6989780" cy="73866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dirty="0">
                <a:solidFill>
                  <a:schemeClr val="tx1">
                    <a:lumMod val="75000"/>
                    <a:lumOff val="25000"/>
                  </a:schemeClr>
                </a:solidFill>
                <a:cs typeface="Arial" pitchFamily="34" charset="0"/>
              </a:rPr>
              <a:t>Implement strategies to account for user biases in ratings, such as users who consistently rate movies higher or lower than average. Normalizing ratings or weighing ratings based on user behavior can improve recommendation</a:t>
            </a:r>
            <a:endParaRPr lang="ko-KR" altLang="en-US" sz="1400" dirty="0">
              <a:solidFill>
                <a:schemeClr val="tx1">
                  <a:lumMod val="75000"/>
                  <a:lumOff val="25000"/>
                </a:schemeClr>
              </a:solidFill>
              <a:cs typeface="Arial" pitchFamily="34" charset="0"/>
            </a:endParaRPr>
          </a:p>
        </p:txBody>
      </p:sp>
      <p:sp>
        <p:nvSpPr>
          <p:cNvPr id="46" name="TextBox 12">
            <a:extLst>
              <a:ext uri="{FF2B5EF4-FFF2-40B4-BE49-F238E27FC236}">
                <a16:creationId xmlns:a16="http://schemas.microsoft.com/office/drawing/2014/main" id="{F376BC28-C311-4B19-B951-2B87C9CA525A}"/>
              </a:ext>
            </a:extLst>
          </p:cNvPr>
          <p:cNvSpPr txBox="1"/>
          <p:nvPr/>
        </p:nvSpPr>
        <p:spPr bwMode="auto">
          <a:xfrm>
            <a:off x="3297786" y="1817793"/>
            <a:ext cx="7160664" cy="95410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400" dirty="0">
                <a:solidFill>
                  <a:schemeClr val="tx1">
                    <a:lumMod val="75000"/>
                    <a:lumOff val="25000"/>
                  </a:schemeClr>
                </a:solidFill>
                <a:cs typeface="Arial" pitchFamily="34" charset="0"/>
              </a:rPr>
              <a:t>For production, implement a hybrid model with a tunable weight between collaborative and content-based scores to personalize recommendations further based on user behavior. This helps address the "cold start" problem for new users or movies with few ratings.</a:t>
            </a:r>
            <a:endParaRPr lang="ko-KR" altLang="en-US"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54701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37AA827-7151-4C97-B1C9-512E1B9DF56D}"/>
              </a:ext>
            </a:extLst>
          </p:cNvPr>
          <p:cNvGrpSpPr/>
          <p:nvPr/>
        </p:nvGrpSpPr>
        <p:grpSpPr>
          <a:xfrm>
            <a:off x="6348549" y="2815673"/>
            <a:ext cx="4972593" cy="1272821"/>
            <a:chOff x="1" y="4760655"/>
            <a:chExt cx="4972593" cy="1272821"/>
          </a:xfrm>
        </p:grpSpPr>
        <p:sp>
          <p:nvSpPr>
            <p:cNvPr id="4" name="TextBox 3">
              <a:extLst>
                <a:ext uri="{FF2B5EF4-FFF2-40B4-BE49-F238E27FC236}">
                  <a16:creationId xmlns:a16="http://schemas.microsoft.com/office/drawing/2014/main" id="{1DF8EF26-7AD5-4E7F-95B3-9A57CF80C483}"/>
                </a:ext>
              </a:extLst>
            </p:cNvPr>
            <p:cNvSpPr txBox="1"/>
            <p:nvPr/>
          </p:nvSpPr>
          <p:spPr>
            <a:xfrm>
              <a:off x="1" y="4760655"/>
              <a:ext cx="4972593" cy="923330"/>
            </a:xfrm>
            <a:prstGeom prst="rect">
              <a:avLst/>
            </a:prstGeom>
            <a:noFill/>
          </p:spPr>
          <p:txBody>
            <a:bodyPr wrap="square" rtlCol="0" anchor="ctr">
              <a:spAutoFit/>
            </a:bodyPr>
            <a:lstStyle/>
            <a:p>
              <a:r>
                <a:rPr lang="en-US" altLang="ko-KR" sz="5400" dirty="0">
                  <a:solidFill>
                    <a:schemeClr val="bg1"/>
                  </a:solidFill>
                  <a:cs typeface="Arial" pitchFamily="34" charset="0"/>
                </a:rPr>
                <a:t>THANK YOU</a:t>
              </a:r>
              <a:endParaRPr lang="ko-KR" altLang="en-US" sz="54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653820"/>
              <a:ext cx="4972533" cy="379656"/>
            </a:xfrm>
            <a:prstGeom prst="rect">
              <a:avLst/>
            </a:prstGeom>
            <a:noFill/>
          </p:spPr>
          <p:txBody>
            <a:bodyPr wrap="square" rtlCol="0" anchor="ctr">
              <a:spAutoFit/>
            </a:bodyPr>
            <a:lstStyle/>
            <a:p>
              <a:r>
                <a:rPr lang="en-US" altLang="ko-KR" sz="1867" dirty="0">
                  <a:solidFill>
                    <a:schemeClr val="bg1"/>
                  </a:solidFill>
                  <a:cs typeface="Arial" pitchFamily="34" charset="0"/>
                </a:rPr>
                <a:t>Movie Recommendation System Analysis</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898326" y="1295404"/>
            <a:ext cx="5139707" cy="3530959"/>
            <a:chOff x="6512078" y="2749602"/>
            <a:chExt cx="4930616" cy="1281683"/>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749602"/>
              <a:ext cx="4777152"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Group 8</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512078" y="3372009"/>
              <a:ext cx="4777096" cy="659276"/>
            </a:xfrm>
            <a:prstGeom prst="rect">
              <a:avLst/>
            </a:prstGeom>
            <a:noFill/>
          </p:spPr>
          <p:txBody>
            <a:bodyPr wrap="square" rtlCol="0" anchor="ctr">
              <a:spAutoFit/>
            </a:bodyPr>
            <a:lstStyle/>
            <a:p>
              <a:pPr marL="457200" indent="-457200">
                <a:buFont typeface="+mj-lt"/>
                <a:buAutoNum type="arabicPeriod"/>
              </a:pPr>
              <a:r>
                <a:rPr lang="en-US" altLang="ko-KR" sz="1867" dirty="0">
                  <a:solidFill>
                    <a:schemeClr val="bg1"/>
                  </a:solidFill>
                  <a:cs typeface="Arial" pitchFamily="34" charset="0"/>
                </a:rPr>
                <a:t>David Mwai Gathimba</a:t>
              </a:r>
            </a:p>
            <a:p>
              <a:pPr marL="457200" indent="-457200">
                <a:buFont typeface="+mj-lt"/>
                <a:buAutoNum type="arabicPeriod"/>
              </a:pPr>
              <a:r>
                <a:rPr lang="en-US" altLang="ko-KR" sz="1867" dirty="0">
                  <a:solidFill>
                    <a:schemeClr val="bg1"/>
                  </a:solidFill>
                  <a:cs typeface="Arial" pitchFamily="34" charset="0"/>
                </a:rPr>
                <a:t>Hannah </a:t>
              </a:r>
              <a:r>
                <a:rPr lang="en-US" altLang="ko-KR" sz="1867" dirty="0" err="1">
                  <a:solidFill>
                    <a:schemeClr val="bg1"/>
                  </a:solidFill>
                  <a:cs typeface="Arial" pitchFamily="34" charset="0"/>
                </a:rPr>
                <a:t>Nduta</a:t>
              </a:r>
              <a:r>
                <a:rPr lang="en-US" altLang="ko-KR" sz="1867" dirty="0">
                  <a:solidFill>
                    <a:schemeClr val="bg1"/>
                  </a:solidFill>
                  <a:cs typeface="Arial" pitchFamily="34" charset="0"/>
                </a:rPr>
                <a:t> Karanja</a:t>
              </a:r>
            </a:p>
            <a:p>
              <a:pPr marL="457200" indent="-457200">
                <a:buFont typeface="+mj-lt"/>
                <a:buAutoNum type="arabicPeriod"/>
              </a:pPr>
              <a:r>
                <a:rPr lang="en-US" altLang="ko-KR" sz="1867" dirty="0">
                  <a:solidFill>
                    <a:schemeClr val="bg1"/>
                  </a:solidFill>
                  <a:cs typeface="Arial" pitchFamily="34" charset="0"/>
                </a:rPr>
                <a:t>Joan </a:t>
              </a:r>
              <a:r>
                <a:rPr lang="en-US" altLang="ko-KR" sz="1867" dirty="0" err="1">
                  <a:solidFill>
                    <a:schemeClr val="bg1"/>
                  </a:solidFill>
                  <a:cs typeface="Arial" pitchFamily="34" charset="0"/>
                </a:rPr>
                <a:t>Owuor</a:t>
              </a:r>
              <a:endParaRPr lang="en-US" altLang="ko-KR" sz="1867" dirty="0">
                <a:solidFill>
                  <a:schemeClr val="bg1"/>
                </a:solidFill>
                <a:cs typeface="Arial" pitchFamily="34" charset="0"/>
              </a:endParaRPr>
            </a:p>
            <a:p>
              <a:pPr marL="457200" indent="-457200">
                <a:buFont typeface="+mj-lt"/>
                <a:buAutoNum type="arabicPeriod"/>
              </a:pPr>
              <a:r>
                <a:rPr lang="en-US" altLang="ko-KR" sz="1867" dirty="0">
                  <a:solidFill>
                    <a:schemeClr val="bg1"/>
                  </a:solidFill>
                  <a:cs typeface="Arial" pitchFamily="34" charset="0"/>
                </a:rPr>
                <a:t>Linda </a:t>
              </a:r>
              <a:r>
                <a:rPr lang="en-US" altLang="ko-KR" sz="1867" dirty="0" err="1">
                  <a:solidFill>
                    <a:schemeClr val="bg1"/>
                  </a:solidFill>
                  <a:cs typeface="Arial" pitchFamily="34" charset="0"/>
                </a:rPr>
                <a:t>Ng’eno</a:t>
              </a:r>
              <a:endParaRPr lang="en-US" altLang="ko-KR" sz="1867" dirty="0">
                <a:solidFill>
                  <a:schemeClr val="bg1"/>
                </a:solidFill>
                <a:cs typeface="Arial" pitchFamily="34" charset="0"/>
              </a:endParaRPr>
            </a:p>
            <a:p>
              <a:pPr marL="457200" indent="-457200">
                <a:buFont typeface="+mj-lt"/>
                <a:buAutoNum type="arabicPeriod"/>
              </a:pPr>
              <a:r>
                <a:rPr lang="en-US" altLang="ko-KR" sz="1867" dirty="0">
                  <a:solidFill>
                    <a:schemeClr val="bg1"/>
                  </a:solidFill>
                  <a:cs typeface="Arial" pitchFamily="34" charset="0"/>
                </a:rPr>
                <a:t>Victor </a:t>
              </a:r>
              <a:r>
                <a:rPr lang="en-US" altLang="ko-KR" sz="1867" dirty="0" err="1">
                  <a:solidFill>
                    <a:schemeClr val="bg1"/>
                  </a:solidFill>
                  <a:cs typeface="Arial" pitchFamily="34" charset="0"/>
                </a:rPr>
                <a:t>Muuo</a:t>
              </a:r>
              <a:endParaRPr lang="en-US" altLang="ko-KR" sz="1867" dirty="0">
                <a:solidFill>
                  <a:schemeClr val="bg1"/>
                </a:solidFill>
                <a:cs typeface="Arial" pitchFamily="34" charset="0"/>
              </a:endParaRPr>
            </a:p>
            <a:p>
              <a:pPr marL="457200" indent="-457200">
                <a:buFont typeface="+mj-lt"/>
                <a:buAutoNum type="arabicPeriod"/>
              </a:pPr>
              <a:r>
                <a:rPr lang="en-US" altLang="ko-KR" sz="1867" dirty="0">
                  <a:solidFill>
                    <a:schemeClr val="bg1"/>
                  </a:solidFill>
                  <a:cs typeface="Arial" pitchFamily="34" charset="0"/>
                </a:rPr>
                <a:t>Peter </a:t>
              </a:r>
              <a:r>
                <a:rPr lang="en-US" altLang="ko-KR" sz="1867" dirty="0" err="1">
                  <a:solidFill>
                    <a:schemeClr val="bg1"/>
                  </a:solidFill>
                  <a:cs typeface="Arial" pitchFamily="34" charset="0"/>
                </a:rPr>
                <a:t>Njugu</a:t>
              </a:r>
              <a:r>
                <a:rPr lang="en-US" altLang="ko-KR" sz="1867" dirty="0">
                  <a:solidFill>
                    <a:schemeClr val="bg1"/>
                  </a:solidFill>
                  <a:cs typeface="Arial" pitchFamily="34" charset="0"/>
                </a:rPr>
                <a:t> Murage</a:t>
              </a:r>
            </a:p>
          </p:txBody>
        </p:sp>
      </p:grpSp>
    </p:spTree>
    <p:extLst>
      <p:ext uri="{BB962C8B-B14F-4D97-AF65-F5344CB8AC3E}">
        <p14:creationId xmlns:p14="http://schemas.microsoft.com/office/powerpoint/2010/main" val="126376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039234-1611-4742-8002-7D1349B89C69}"/>
              </a:ext>
            </a:extLst>
          </p:cNvPr>
          <p:cNvSpPr txBox="1"/>
          <p:nvPr/>
        </p:nvSpPr>
        <p:spPr>
          <a:xfrm>
            <a:off x="5742275" y="529706"/>
            <a:ext cx="6449725" cy="769441"/>
          </a:xfrm>
          <a:prstGeom prst="rect">
            <a:avLst/>
          </a:prstGeom>
          <a:noFill/>
        </p:spPr>
        <p:txBody>
          <a:bodyPr wrap="square" rtlCol="0" anchor="ctr">
            <a:spAutoFit/>
          </a:bodyPr>
          <a:lstStyle/>
          <a:p>
            <a:r>
              <a:rPr lang="en-US" altLang="ko-KR" sz="4400" dirty="0">
                <a:solidFill>
                  <a:schemeClr val="bg1"/>
                </a:solidFill>
                <a:cs typeface="Arial" pitchFamily="34" charset="0"/>
              </a:rPr>
              <a:t>Business Understanding</a:t>
            </a:r>
            <a:endParaRPr lang="ko-KR" altLang="en-US" sz="4400" dirty="0">
              <a:solidFill>
                <a:schemeClr val="bg1"/>
              </a:solidFill>
              <a:cs typeface="Arial" pitchFamily="34" charset="0"/>
            </a:endParaRPr>
          </a:p>
        </p:txBody>
      </p:sp>
      <p:sp>
        <p:nvSpPr>
          <p:cNvPr id="4" name="TextBox 3">
            <a:extLst>
              <a:ext uri="{FF2B5EF4-FFF2-40B4-BE49-F238E27FC236}">
                <a16:creationId xmlns:a16="http://schemas.microsoft.com/office/drawing/2014/main" id="{118C727A-BFF6-4718-B611-E149FFA453A1}"/>
              </a:ext>
            </a:extLst>
          </p:cNvPr>
          <p:cNvSpPr txBox="1"/>
          <p:nvPr/>
        </p:nvSpPr>
        <p:spPr>
          <a:xfrm>
            <a:off x="5742275" y="1466155"/>
            <a:ext cx="5711316" cy="5262979"/>
          </a:xfrm>
          <a:prstGeom prst="rect">
            <a:avLst/>
          </a:prstGeom>
          <a:noFill/>
        </p:spPr>
        <p:txBody>
          <a:bodyPr wrap="square" rtlCol="0">
            <a:spAutoFit/>
          </a:bodyPr>
          <a:lstStyle/>
          <a:p>
            <a:r>
              <a:rPr lang="en-US" altLang="ko-KR" sz="2800" dirty="0">
                <a:solidFill>
                  <a:schemeClr val="bg1"/>
                </a:solidFill>
                <a:cs typeface="Arial" pitchFamily="34" charset="0"/>
              </a:rPr>
              <a:t>In the competitive landscape of streaming services with numerous online platforms offering vast libraries of content, a personalized User Experience is crucial to deliver a tailored movie-watching experience which encourages longer viewing times, reduces churn rates and improves user satisfaction fostering a deeper connection between the user and the platform.</a:t>
            </a:r>
          </a:p>
        </p:txBody>
      </p:sp>
      <p:pic>
        <p:nvPicPr>
          <p:cNvPr id="5" name="Picture 4">
            <a:extLst>
              <a:ext uri="{FF2B5EF4-FFF2-40B4-BE49-F238E27FC236}">
                <a16:creationId xmlns:a16="http://schemas.microsoft.com/office/drawing/2014/main" id="{578CEC43-821F-08C7-2118-C77B231AE63B}"/>
              </a:ext>
            </a:extLst>
          </p:cNvPr>
          <p:cNvPicPr>
            <a:picLocks noChangeAspect="1"/>
          </p:cNvPicPr>
          <p:nvPr/>
        </p:nvPicPr>
        <p:blipFill>
          <a:blip r:embed="rId2">
            <a:extLst>
              <a:ext uri="{28A0092B-C50C-407E-A947-70E740481C1C}">
                <a14:useLocalDpi xmlns:a14="http://schemas.microsoft.com/office/drawing/2010/main" val="0"/>
              </a:ext>
            </a:extLst>
          </a:blip>
          <a:srcRect l="31553"/>
          <a:stretch/>
        </p:blipFill>
        <p:spPr>
          <a:xfrm>
            <a:off x="0" y="529706"/>
            <a:ext cx="5742275" cy="5553769"/>
          </a:xfrm>
          <a:prstGeom prst="rect">
            <a:avLst/>
          </a:prstGeom>
        </p:spPr>
      </p:pic>
    </p:spTree>
    <p:extLst>
      <p:ext uri="{BB962C8B-B14F-4D97-AF65-F5344CB8AC3E}">
        <p14:creationId xmlns:p14="http://schemas.microsoft.com/office/powerpoint/2010/main" val="140433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Stakeholders</a:t>
            </a:r>
          </a:p>
        </p:txBody>
      </p:sp>
      <p:grpSp>
        <p:nvGrpSpPr>
          <p:cNvPr id="5" name="그룹 4">
            <a:extLst>
              <a:ext uri="{FF2B5EF4-FFF2-40B4-BE49-F238E27FC236}">
                <a16:creationId xmlns:a16="http://schemas.microsoft.com/office/drawing/2014/main" id="{F230D492-25A6-4571-81D3-6B733764A747}"/>
              </a:ext>
            </a:extLst>
          </p:cNvPr>
          <p:cNvGrpSpPr/>
          <p:nvPr/>
        </p:nvGrpSpPr>
        <p:grpSpPr>
          <a:xfrm>
            <a:off x="1337602" y="1675974"/>
            <a:ext cx="2142630" cy="1962546"/>
            <a:chOff x="525635" y="2994947"/>
            <a:chExt cx="2142630" cy="1962546"/>
          </a:xfrm>
        </p:grpSpPr>
        <p:sp>
          <p:nvSpPr>
            <p:cNvPr id="6" name="Hexagon 5">
              <a:extLst>
                <a:ext uri="{FF2B5EF4-FFF2-40B4-BE49-F238E27FC236}">
                  <a16:creationId xmlns:a16="http://schemas.microsoft.com/office/drawing/2014/main" id="{746F0422-5D20-4BF8-8726-B11B91AF676B}"/>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그룹 6">
              <a:extLst>
                <a:ext uri="{FF2B5EF4-FFF2-40B4-BE49-F238E27FC236}">
                  <a16:creationId xmlns:a16="http://schemas.microsoft.com/office/drawing/2014/main" id="{D55A4CFD-44AC-47F9-BC8A-5F63CC0BEAAD}"/>
                </a:ext>
              </a:extLst>
            </p:cNvPr>
            <p:cNvGrpSpPr/>
            <p:nvPr/>
          </p:nvGrpSpPr>
          <p:grpSpPr>
            <a:xfrm>
              <a:off x="744125" y="2994947"/>
              <a:ext cx="1688502" cy="1726998"/>
              <a:chOff x="744125" y="2994947"/>
              <a:chExt cx="1688502" cy="1726998"/>
            </a:xfrm>
          </p:grpSpPr>
          <p:sp>
            <p:nvSpPr>
              <p:cNvPr id="8" name="Freeform: Shape 73">
                <a:extLst>
                  <a:ext uri="{FF2B5EF4-FFF2-40B4-BE49-F238E27FC236}">
                    <a16:creationId xmlns:a16="http://schemas.microsoft.com/office/drawing/2014/main" id="{3C056546-5C69-40A1-9C86-3D07CD31F89B}"/>
                  </a:ext>
                </a:extLst>
              </p:cNvPr>
              <p:cNvSpPr/>
              <p:nvPr/>
            </p:nvSpPr>
            <p:spPr>
              <a:xfrm>
                <a:off x="744125" y="2994947"/>
                <a:ext cx="1688502" cy="484533"/>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0401B46C-8426-42A9-B107-B13245BED3BD}"/>
                  </a:ext>
                </a:extLst>
              </p:cNvPr>
              <p:cNvSpPr txBox="1"/>
              <p:nvPr/>
            </p:nvSpPr>
            <p:spPr>
              <a:xfrm>
                <a:off x="850283" y="3644727"/>
                <a:ext cx="1480770" cy="1077218"/>
              </a:xfrm>
              <a:prstGeom prst="rect">
                <a:avLst/>
              </a:prstGeom>
              <a:noFill/>
            </p:spPr>
            <p:txBody>
              <a:bodyPr wrap="square" rtlCol="0">
                <a:spAutoFit/>
              </a:bodyPr>
              <a:lstStyle/>
              <a:p>
                <a:pPr algn="ctr"/>
                <a:r>
                  <a:rPr lang="en-US" altLang="ko-KR" sz="1600" dirty="0">
                    <a:solidFill>
                      <a:schemeClr val="tx1">
                        <a:lumMod val="85000"/>
                        <a:lumOff val="15000"/>
                      </a:schemeClr>
                    </a:solidFill>
                    <a:cs typeface="Arial" pitchFamily="34" charset="0"/>
                  </a:rPr>
                  <a:t>Content Curators and Media Analysts</a:t>
                </a:r>
                <a:endParaRPr lang="ko-KR" altLang="en-US" sz="1600" dirty="0">
                  <a:solidFill>
                    <a:schemeClr val="tx1">
                      <a:lumMod val="85000"/>
                      <a:lumOff val="15000"/>
                    </a:schemeClr>
                  </a:solidFill>
                  <a:cs typeface="Arial" pitchFamily="34" charset="0"/>
                </a:endParaRPr>
              </a:p>
            </p:txBody>
          </p:sp>
        </p:grpSp>
      </p:grpSp>
      <p:grpSp>
        <p:nvGrpSpPr>
          <p:cNvPr id="19" name="그룹 18">
            <a:extLst>
              <a:ext uri="{FF2B5EF4-FFF2-40B4-BE49-F238E27FC236}">
                <a16:creationId xmlns:a16="http://schemas.microsoft.com/office/drawing/2014/main" id="{32FB27BD-1329-4CAE-8DB9-17928534597F}"/>
              </a:ext>
            </a:extLst>
          </p:cNvPr>
          <p:cNvGrpSpPr/>
          <p:nvPr/>
        </p:nvGrpSpPr>
        <p:grpSpPr>
          <a:xfrm>
            <a:off x="8700973" y="1543944"/>
            <a:ext cx="2142630" cy="1962546"/>
            <a:chOff x="525635" y="2994947"/>
            <a:chExt cx="2142630" cy="1962546"/>
          </a:xfrm>
        </p:grpSpPr>
        <p:sp>
          <p:nvSpPr>
            <p:cNvPr id="20" name="Hexagon 5">
              <a:extLst>
                <a:ext uri="{FF2B5EF4-FFF2-40B4-BE49-F238E27FC236}">
                  <a16:creationId xmlns:a16="http://schemas.microsoft.com/office/drawing/2014/main" id="{A247353A-AFB4-4CE3-B966-683A9D9EC37B}"/>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그룹 20">
              <a:extLst>
                <a:ext uri="{FF2B5EF4-FFF2-40B4-BE49-F238E27FC236}">
                  <a16:creationId xmlns:a16="http://schemas.microsoft.com/office/drawing/2014/main" id="{29031D4B-C55E-4602-A858-76295B452662}"/>
                </a:ext>
              </a:extLst>
            </p:cNvPr>
            <p:cNvGrpSpPr/>
            <p:nvPr/>
          </p:nvGrpSpPr>
          <p:grpSpPr>
            <a:xfrm>
              <a:off x="744125" y="2994947"/>
              <a:ext cx="1688502" cy="1746048"/>
              <a:chOff x="744125" y="2994947"/>
              <a:chExt cx="1688502" cy="1746048"/>
            </a:xfrm>
          </p:grpSpPr>
          <p:sp>
            <p:nvSpPr>
              <p:cNvPr id="22" name="Freeform: Shape 73">
                <a:extLst>
                  <a:ext uri="{FF2B5EF4-FFF2-40B4-BE49-F238E27FC236}">
                    <a16:creationId xmlns:a16="http://schemas.microsoft.com/office/drawing/2014/main" id="{0F9C5B14-CABA-42AD-92C8-646389DA45F9}"/>
                  </a:ext>
                </a:extLst>
              </p:cNvPr>
              <p:cNvSpPr/>
              <p:nvPr/>
            </p:nvSpPr>
            <p:spPr>
              <a:xfrm>
                <a:off x="744125" y="2994947"/>
                <a:ext cx="1688502" cy="484533"/>
              </a:xfrm>
              <a:prstGeom prs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TextBox 24">
                <a:extLst>
                  <a:ext uri="{FF2B5EF4-FFF2-40B4-BE49-F238E27FC236}">
                    <a16:creationId xmlns:a16="http://schemas.microsoft.com/office/drawing/2014/main" id="{E80378D1-7DB9-405C-AB00-0977D36ACD6E}"/>
                  </a:ext>
                </a:extLst>
              </p:cNvPr>
              <p:cNvSpPr txBox="1"/>
              <p:nvPr/>
            </p:nvSpPr>
            <p:spPr>
              <a:xfrm>
                <a:off x="850283" y="3663777"/>
                <a:ext cx="1480770" cy="1077218"/>
              </a:xfrm>
              <a:prstGeom prst="rect">
                <a:avLst/>
              </a:prstGeom>
              <a:noFill/>
            </p:spPr>
            <p:txBody>
              <a:bodyPr wrap="square" rtlCol="0">
                <a:spAutoFit/>
              </a:bodyPr>
              <a:lstStyle/>
              <a:p>
                <a:pPr algn="ctr"/>
                <a:r>
                  <a:rPr lang="en-US" altLang="ko-KR" sz="1600" dirty="0">
                    <a:solidFill>
                      <a:schemeClr val="tx1">
                        <a:lumMod val="85000"/>
                        <a:lumOff val="15000"/>
                      </a:schemeClr>
                    </a:solidFill>
                    <a:cs typeface="Arial" pitchFamily="34" charset="0"/>
                  </a:rPr>
                  <a:t>Marketing and Customer Success Teams</a:t>
                </a:r>
                <a:endParaRPr lang="ko-KR" altLang="en-US" sz="1600" dirty="0">
                  <a:solidFill>
                    <a:schemeClr val="tx1">
                      <a:lumMod val="85000"/>
                      <a:lumOff val="15000"/>
                    </a:schemeClr>
                  </a:solidFill>
                  <a:cs typeface="Arial" pitchFamily="34" charset="0"/>
                </a:endParaRPr>
              </a:p>
            </p:txBody>
          </p:sp>
        </p:grpSp>
      </p:grpSp>
      <p:grpSp>
        <p:nvGrpSpPr>
          <p:cNvPr id="26" name="그룹 25">
            <a:extLst>
              <a:ext uri="{FF2B5EF4-FFF2-40B4-BE49-F238E27FC236}">
                <a16:creationId xmlns:a16="http://schemas.microsoft.com/office/drawing/2014/main" id="{12A27F6F-DE5C-43DA-9FAB-A0D4FD968353}"/>
              </a:ext>
            </a:extLst>
          </p:cNvPr>
          <p:cNvGrpSpPr/>
          <p:nvPr/>
        </p:nvGrpSpPr>
        <p:grpSpPr>
          <a:xfrm>
            <a:off x="5024685" y="2878117"/>
            <a:ext cx="2142630" cy="1962546"/>
            <a:chOff x="525635" y="2994947"/>
            <a:chExt cx="2142630" cy="1962546"/>
          </a:xfrm>
        </p:grpSpPr>
        <p:sp>
          <p:nvSpPr>
            <p:cNvPr id="27" name="Hexagon 5">
              <a:extLst>
                <a:ext uri="{FF2B5EF4-FFF2-40B4-BE49-F238E27FC236}">
                  <a16:creationId xmlns:a16="http://schemas.microsoft.com/office/drawing/2014/main" id="{04E27BBE-F4B6-47C9-BF5F-484A1CD68C15}"/>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그룹 27">
              <a:extLst>
                <a:ext uri="{FF2B5EF4-FFF2-40B4-BE49-F238E27FC236}">
                  <a16:creationId xmlns:a16="http://schemas.microsoft.com/office/drawing/2014/main" id="{CD8CAACA-DA6E-45FA-88E3-7F86325B9A49}"/>
                </a:ext>
              </a:extLst>
            </p:cNvPr>
            <p:cNvGrpSpPr/>
            <p:nvPr/>
          </p:nvGrpSpPr>
          <p:grpSpPr>
            <a:xfrm>
              <a:off x="744125" y="2994947"/>
              <a:ext cx="1688502" cy="1291705"/>
              <a:chOff x="744125" y="2994947"/>
              <a:chExt cx="1688502" cy="1291705"/>
            </a:xfrm>
          </p:grpSpPr>
          <p:sp>
            <p:nvSpPr>
              <p:cNvPr id="29" name="Freeform: Shape 73">
                <a:extLst>
                  <a:ext uri="{FF2B5EF4-FFF2-40B4-BE49-F238E27FC236}">
                    <a16:creationId xmlns:a16="http://schemas.microsoft.com/office/drawing/2014/main" id="{ECEDF382-C15D-4D50-804F-82C6891AB96C}"/>
                  </a:ext>
                </a:extLst>
              </p:cNvPr>
              <p:cNvSpPr/>
              <p:nvPr/>
            </p:nvSpPr>
            <p:spPr>
              <a:xfrm>
                <a:off x="744125" y="2994947"/>
                <a:ext cx="1688502" cy="484533"/>
              </a:xfrm>
              <a:prstGeom prs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TextBox 31">
                <a:extLst>
                  <a:ext uri="{FF2B5EF4-FFF2-40B4-BE49-F238E27FC236}">
                    <a16:creationId xmlns:a16="http://schemas.microsoft.com/office/drawing/2014/main" id="{5D0BCE46-8B2E-4A64-9917-DA35E957ADA1}"/>
                  </a:ext>
                </a:extLst>
              </p:cNvPr>
              <p:cNvSpPr txBox="1"/>
              <p:nvPr/>
            </p:nvSpPr>
            <p:spPr>
              <a:xfrm>
                <a:off x="850283" y="3701877"/>
                <a:ext cx="1480770" cy="584775"/>
              </a:xfrm>
              <a:prstGeom prst="rect">
                <a:avLst/>
              </a:prstGeom>
              <a:noFill/>
            </p:spPr>
            <p:txBody>
              <a:bodyPr wrap="square" rtlCol="0">
                <a:spAutoFit/>
              </a:bodyPr>
              <a:lstStyle/>
              <a:p>
                <a:pPr algn="ctr"/>
                <a:r>
                  <a:rPr lang="en-US" altLang="ko-KR" sz="1600" dirty="0">
                    <a:solidFill>
                      <a:schemeClr val="tx1">
                        <a:lumMod val="85000"/>
                        <a:lumOff val="15000"/>
                      </a:schemeClr>
                    </a:solidFill>
                    <a:cs typeface="Arial" pitchFamily="34" charset="0"/>
                  </a:rPr>
                  <a:t>Product Managers</a:t>
                </a:r>
                <a:endParaRPr lang="ko-KR" altLang="en-US" sz="1600" dirty="0">
                  <a:solidFill>
                    <a:schemeClr val="tx1">
                      <a:lumMod val="85000"/>
                      <a:lumOff val="15000"/>
                    </a:schemeClr>
                  </a:solidFill>
                  <a:cs typeface="Arial" pitchFamily="34" charset="0"/>
                </a:endParaRPr>
              </a:p>
            </p:txBody>
          </p:sp>
        </p:grpSp>
      </p:grpSp>
    </p:spTree>
    <p:extLst>
      <p:ext uri="{BB962C8B-B14F-4D97-AF65-F5344CB8AC3E}">
        <p14:creationId xmlns:p14="http://schemas.microsoft.com/office/powerpoint/2010/main" val="382729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71AEF1A-5DA6-5D40-9E6C-7D4051E438E7}"/>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8562" r="18562"/>
          <a:stretch>
            <a:fillRect/>
          </a:stretch>
        </p:blipFill>
        <p:spPr/>
      </p:pic>
      <p:sp>
        <p:nvSpPr>
          <p:cNvPr id="4" name="Rectangle 5">
            <a:extLst>
              <a:ext uri="{FF2B5EF4-FFF2-40B4-BE49-F238E27FC236}">
                <a16:creationId xmlns:a16="http://schemas.microsoft.com/office/drawing/2014/main" id="{1CF429ED-2540-4B88-B380-4F4DB27FAB6B}"/>
              </a:ext>
            </a:extLst>
          </p:cNvPr>
          <p:cNvSpPr/>
          <p:nvPr/>
        </p:nvSpPr>
        <p:spPr>
          <a:xfrm>
            <a:off x="2367130" y="1790700"/>
            <a:ext cx="5762625" cy="4752975"/>
          </a:xfrm>
          <a:prstGeom prst="rect">
            <a:avLst/>
          </a:prstGeom>
          <a:solidFill>
            <a:schemeClr val="tx1">
              <a:lumMod val="65000"/>
              <a:lumOff val="35000"/>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40">
            <a:extLst>
              <a:ext uri="{FF2B5EF4-FFF2-40B4-BE49-F238E27FC236}">
                <a16:creationId xmlns:a16="http://schemas.microsoft.com/office/drawing/2014/main" id="{F866A9D3-8119-4C3E-B7F0-DCA267002554}"/>
              </a:ext>
            </a:extLst>
          </p:cNvPr>
          <p:cNvSpPr/>
          <p:nvPr/>
        </p:nvSpPr>
        <p:spPr>
          <a:xfrm rot="1800000">
            <a:off x="2549259" y="2413004"/>
            <a:ext cx="762986" cy="680487"/>
          </a:xfrm>
          <a:prstGeom prst="hexagon">
            <a:avLst>
              <a:gd name="adj" fmla="val 29503"/>
              <a:gd name="vf" fmla="val 11547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40">
            <a:extLst>
              <a:ext uri="{FF2B5EF4-FFF2-40B4-BE49-F238E27FC236}">
                <a16:creationId xmlns:a16="http://schemas.microsoft.com/office/drawing/2014/main" id="{77820FA4-6155-42E4-B376-D879CB8FDD36}"/>
              </a:ext>
            </a:extLst>
          </p:cNvPr>
          <p:cNvSpPr/>
          <p:nvPr/>
        </p:nvSpPr>
        <p:spPr>
          <a:xfrm rot="1800000">
            <a:off x="2486142" y="4060262"/>
            <a:ext cx="762986" cy="680487"/>
          </a:xfrm>
          <a:prstGeom prst="hexagon">
            <a:avLst>
              <a:gd name="adj" fmla="val 29503"/>
              <a:gd name="vf" fmla="val 11547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 name="Group 12">
            <a:extLst>
              <a:ext uri="{FF2B5EF4-FFF2-40B4-BE49-F238E27FC236}">
                <a16:creationId xmlns:a16="http://schemas.microsoft.com/office/drawing/2014/main" id="{820DEE7C-CE1F-4E43-85A1-D170366C6497}"/>
              </a:ext>
            </a:extLst>
          </p:cNvPr>
          <p:cNvGrpSpPr/>
          <p:nvPr/>
        </p:nvGrpSpPr>
        <p:grpSpPr>
          <a:xfrm>
            <a:off x="3478116" y="4075896"/>
            <a:ext cx="3941859" cy="923330"/>
            <a:chOff x="2551705" y="4283314"/>
            <a:chExt cx="2357003" cy="923330"/>
          </a:xfrm>
        </p:grpSpPr>
        <p:sp>
          <p:nvSpPr>
            <p:cNvPr id="8" name="TextBox 7">
              <a:extLst>
                <a:ext uri="{FF2B5EF4-FFF2-40B4-BE49-F238E27FC236}">
                  <a16:creationId xmlns:a16="http://schemas.microsoft.com/office/drawing/2014/main" id="{EEC28970-B139-4498-A658-8A25E578EBD1}"/>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bg1"/>
                  </a:solidFill>
                  <a:cs typeface="Arial" pitchFamily="34" charset="0"/>
                </a:rPr>
                <a:t>The goal is to develop an effective recommendation system and gain insights into user preferences and movie popularity.</a:t>
              </a:r>
            </a:p>
          </p:txBody>
        </p:sp>
        <p:sp>
          <p:nvSpPr>
            <p:cNvPr id="9" name="TextBox 8">
              <a:extLst>
                <a:ext uri="{FF2B5EF4-FFF2-40B4-BE49-F238E27FC236}">
                  <a16:creationId xmlns:a16="http://schemas.microsoft.com/office/drawing/2014/main" id="{43BADAA8-E2D7-458B-B9C7-7F045A53EEEB}"/>
                </a:ext>
              </a:extLst>
            </p:cNvPr>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bg1"/>
                  </a:solidFill>
                  <a:latin typeface="Arial" pitchFamily="34" charset="0"/>
                  <a:cs typeface="Arial" pitchFamily="34" charset="0"/>
                </a:rPr>
                <a:t>Goal</a:t>
              </a:r>
              <a:endParaRPr lang="ko-KR" altLang="en-US" sz="1200" b="1" dirty="0">
                <a:solidFill>
                  <a:schemeClr val="bg1"/>
                </a:solidFill>
                <a:latin typeface="Arial" pitchFamily="34" charset="0"/>
                <a:cs typeface="Arial" pitchFamily="34" charset="0"/>
              </a:endParaRPr>
            </a:p>
          </p:txBody>
        </p:sp>
      </p:grpSp>
      <p:grpSp>
        <p:nvGrpSpPr>
          <p:cNvPr id="14" name="Group 9">
            <a:extLst>
              <a:ext uri="{FF2B5EF4-FFF2-40B4-BE49-F238E27FC236}">
                <a16:creationId xmlns:a16="http://schemas.microsoft.com/office/drawing/2014/main" id="{C2B825CD-1D97-4CF4-AB39-C19C9F91FA81}"/>
              </a:ext>
            </a:extLst>
          </p:cNvPr>
          <p:cNvGrpSpPr/>
          <p:nvPr/>
        </p:nvGrpSpPr>
        <p:grpSpPr>
          <a:xfrm>
            <a:off x="3516217" y="2303699"/>
            <a:ext cx="3775292" cy="1434703"/>
            <a:chOff x="2551705" y="4283314"/>
            <a:chExt cx="2373022" cy="1434703"/>
          </a:xfrm>
        </p:grpSpPr>
        <p:sp>
          <p:nvSpPr>
            <p:cNvPr id="15" name="TextBox 14">
              <a:extLst>
                <a:ext uri="{FF2B5EF4-FFF2-40B4-BE49-F238E27FC236}">
                  <a16:creationId xmlns:a16="http://schemas.microsoft.com/office/drawing/2014/main" id="{0295DF53-0FAE-4CA9-8BF7-383460A60088}"/>
                </a:ext>
              </a:extLst>
            </p:cNvPr>
            <p:cNvSpPr txBox="1"/>
            <p:nvPr/>
          </p:nvSpPr>
          <p:spPr>
            <a:xfrm>
              <a:off x="2551705" y="4702354"/>
              <a:ext cx="2357001" cy="1015663"/>
            </a:xfrm>
            <a:prstGeom prst="rect">
              <a:avLst/>
            </a:prstGeom>
            <a:noFill/>
          </p:spPr>
          <p:txBody>
            <a:bodyPr wrap="square" rtlCol="0">
              <a:spAutoFit/>
            </a:bodyPr>
            <a:lstStyle/>
            <a:p>
              <a:r>
                <a:rPr lang="en-US" altLang="ko-KR" sz="1200" dirty="0">
                  <a:solidFill>
                    <a:schemeClr val="bg1"/>
                  </a:solidFill>
                  <a:cs typeface="Arial" pitchFamily="34" charset="0"/>
                </a:rPr>
                <a:t>The increasing volume of movies available across various platforms, users often face difficulty in discovering movies that align with their preferences. </a:t>
              </a:r>
            </a:p>
          </p:txBody>
        </p:sp>
        <p:sp>
          <p:nvSpPr>
            <p:cNvPr id="16" name="TextBox 15">
              <a:extLst>
                <a:ext uri="{FF2B5EF4-FFF2-40B4-BE49-F238E27FC236}">
                  <a16:creationId xmlns:a16="http://schemas.microsoft.com/office/drawing/2014/main" id="{E8E01AFC-BC76-4EC9-A48D-C3209E9AFDC8}"/>
                </a:ext>
              </a:extLst>
            </p:cNvPr>
            <p:cNvSpPr txBox="1"/>
            <p:nvPr/>
          </p:nvSpPr>
          <p:spPr>
            <a:xfrm>
              <a:off x="2551705" y="4283314"/>
              <a:ext cx="2373022" cy="276999"/>
            </a:xfrm>
            <a:prstGeom prst="rect">
              <a:avLst/>
            </a:prstGeom>
            <a:noFill/>
          </p:spPr>
          <p:txBody>
            <a:bodyPr wrap="square" rtlCol="0">
              <a:spAutoFit/>
            </a:bodyPr>
            <a:lstStyle/>
            <a:p>
              <a:r>
                <a:rPr lang="en-US" altLang="ko-KR" sz="1200" b="1" dirty="0">
                  <a:solidFill>
                    <a:schemeClr val="bg1"/>
                  </a:solidFill>
                  <a:latin typeface="Arial" pitchFamily="34" charset="0"/>
                  <a:cs typeface="Arial" pitchFamily="34" charset="0"/>
                </a:rPr>
                <a:t>Challenge</a:t>
              </a:r>
              <a:endParaRPr lang="ko-KR" altLang="en-US" sz="1200" b="1" dirty="0">
                <a:solidFill>
                  <a:schemeClr val="bg1"/>
                </a:solidFill>
                <a:latin typeface="Arial" pitchFamily="34" charset="0"/>
                <a:cs typeface="Arial" pitchFamily="34" charset="0"/>
              </a:endParaRPr>
            </a:p>
          </p:txBody>
        </p:sp>
      </p:grpSp>
      <p:sp>
        <p:nvSpPr>
          <p:cNvPr id="21" name="제목 3">
            <a:extLst>
              <a:ext uri="{FF2B5EF4-FFF2-40B4-BE49-F238E27FC236}">
                <a16:creationId xmlns:a16="http://schemas.microsoft.com/office/drawing/2014/main" id="{356AC1B5-AD2B-47E9-B86A-4C6D05CBB3E9}"/>
              </a:ext>
            </a:extLst>
          </p:cNvPr>
          <p:cNvSpPr>
            <a:spLocks noGrp="1"/>
          </p:cNvSpPr>
          <p:nvPr>
            <p:ph type="title" idx="4294967295"/>
          </p:nvPr>
        </p:nvSpPr>
        <p:spPr>
          <a:xfrm>
            <a:off x="1241571" y="877683"/>
            <a:ext cx="3775293" cy="644435"/>
          </a:xfrm>
          <a:prstGeom prst="rect">
            <a:avLst/>
          </a:prstGeom>
        </p:spPr>
        <p:txBody>
          <a:bodyPr/>
          <a:lstStyle/>
          <a:p>
            <a:r>
              <a:rPr lang="en-US" altLang="ko-KR" b="1" dirty="0">
                <a:solidFill>
                  <a:schemeClr val="accent4"/>
                </a:solidFill>
              </a:rPr>
              <a:t>Statement</a:t>
            </a:r>
            <a:endParaRPr lang="ko-KR" altLang="en-US" b="1" dirty="0"/>
          </a:p>
        </p:txBody>
      </p:sp>
      <p:sp>
        <p:nvSpPr>
          <p:cNvPr id="22" name="TextBox 21">
            <a:extLst>
              <a:ext uri="{FF2B5EF4-FFF2-40B4-BE49-F238E27FC236}">
                <a16:creationId xmlns:a16="http://schemas.microsoft.com/office/drawing/2014/main" id="{D9B2D4CA-9194-4EEF-9A8E-21169AC41324}"/>
              </a:ext>
            </a:extLst>
          </p:cNvPr>
          <p:cNvSpPr txBox="1"/>
          <p:nvPr/>
        </p:nvSpPr>
        <p:spPr>
          <a:xfrm>
            <a:off x="403963" y="203829"/>
            <a:ext cx="2828033" cy="769441"/>
          </a:xfrm>
          <a:prstGeom prst="rect">
            <a:avLst/>
          </a:prstGeom>
          <a:noFill/>
        </p:spPr>
        <p:txBody>
          <a:bodyPr wrap="square" rtlCol="0" anchor="ctr">
            <a:spAutoFit/>
          </a:bodyPr>
          <a:lstStyle/>
          <a:p>
            <a:pPr algn="ctr"/>
            <a:r>
              <a:rPr lang="en-US" altLang="ko-KR" sz="4400" b="1" dirty="0">
                <a:solidFill>
                  <a:schemeClr val="accent2"/>
                </a:solidFill>
                <a:latin typeface="+mj-lt"/>
                <a:cs typeface="Arial" pitchFamily="34" charset="0"/>
              </a:rPr>
              <a:t>Problem</a:t>
            </a:r>
          </a:p>
        </p:txBody>
      </p:sp>
      <p:sp>
        <p:nvSpPr>
          <p:cNvPr id="25" name="Rectangle 7">
            <a:extLst>
              <a:ext uri="{FF2B5EF4-FFF2-40B4-BE49-F238E27FC236}">
                <a16:creationId xmlns:a16="http://schemas.microsoft.com/office/drawing/2014/main" id="{7E85ADE1-262A-474B-BD27-538261B767C0}"/>
              </a:ext>
            </a:extLst>
          </p:cNvPr>
          <p:cNvSpPr/>
          <p:nvPr/>
        </p:nvSpPr>
        <p:spPr>
          <a:xfrm>
            <a:off x="2796990" y="2587535"/>
            <a:ext cx="267524" cy="267524"/>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Rectangle 9">
            <a:extLst>
              <a:ext uri="{FF2B5EF4-FFF2-40B4-BE49-F238E27FC236}">
                <a16:creationId xmlns:a16="http://schemas.microsoft.com/office/drawing/2014/main" id="{5DF8EF37-F631-41E5-A3F2-1905BD19E612}"/>
              </a:ext>
            </a:extLst>
          </p:cNvPr>
          <p:cNvSpPr/>
          <p:nvPr/>
        </p:nvSpPr>
        <p:spPr>
          <a:xfrm>
            <a:off x="2730789" y="4272405"/>
            <a:ext cx="273691" cy="25619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 name="TextBox 5">
            <a:extLst>
              <a:ext uri="{FF2B5EF4-FFF2-40B4-BE49-F238E27FC236}">
                <a16:creationId xmlns:a16="http://schemas.microsoft.com/office/drawing/2014/main" id="{FCDCD105-E2C7-AA6C-E0D8-80FF2E15D86A}"/>
              </a:ext>
            </a:extLst>
          </p:cNvPr>
          <p:cNvSpPr txBox="1"/>
          <p:nvPr/>
        </p:nvSpPr>
        <p:spPr>
          <a:xfrm>
            <a:off x="3459068" y="5191095"/>
            <a:ext cx="3941857" cy="646331"/>
          </a:xfrm>
          <a:prstGeom prst="rect">
            <a:avLst/>
          </a:prstGeom>
          <a:noFill/>
        </p:spPr>
        <p:txBody>
          <a:bodyPr wrap="square" rtlCol="0">
            <a:spAutoFit/>
          </a:bodyPr>
          <a:lstStyle/>
          <a:p>
            <a:r>
              <a:rPr lang="en-US" altLang="ko-KR" sz="1200" dirty="0">
                <a:solidFill>
                  <a:schemeClr val="bg1"/>
                </a:solidFill>
                <a:cs typeface="Arial" pitchFamily="34" charset="0"/>
              </a:rPr>
              <a:t>The system should cater to diverse user preferences and handle the cold start problem for new users with limited rating history.</a:t>
            </a:r>
          </a:p>
        </p:txBody>
      </p:sp>
    </p:spTree>
    <p:extLst>
      <p:ext uri="{BB962C8B-B14F-4D97-AF65-F5344CB8AC3E}">
        <p14:creationId xmlns:p14="http://schemas.microsoft.com/office/powerpoint/2010/main" val="247358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F4A105-F935-49BE-8C0B-91E8FFAC981E}"/>
              </a:ext>
            </a:extLst>
          </p:cNvPr>
          <p:cNvSpPr txBox="1"/>
          <p:nvPr/>
        </p:nvSpPr>
        <p:spPr>
          <a:xfrm flipH="1">
            <a:off x="776996" y="566046"/>
            <a:ext cx="5319004" cy="553998"/>
          </a:xfrm>
          <a:prstGeom prst="rect">
            <a:avLst/>
          </a:prstGeom>
          <a:noFill/>
        </p:spPr>
        <p:txBody>
          <a:bodyPr wrap="square" lIns="48000" tIns="0" rIns="24000" bIns="0" rtlCol="0">
            <a:spAutoFit/>
          </a:bodyPr>
          <a:lstStyle/>
          <a:p>
            <a:r>
              <a:rPr lang="en-US" altLang="ko-KR" sz="3600" dirty="0">
                <a:latin typeface="+mj-lt"/>
                <a:cs typeface="Arial" pitchFamily="34" charset="0"/>
              </a:rPr>
              <a:t>Project Objectives</a:t>
            </a:r>
            <a:endParaRPr lang="ko-KR" altLang="en-US" sz="3600" dirty="0">
              <a:latin typeface="+mj-lt"/>
              <a:cs typeface="Arial" pitchFamily="34" charset="0"/>
            </a:endParaRPr>
          </a:p>
        </p:txBody>
      </p:sp>
      <p:sp>
        <p:nvSpPr>
          <p:cNvPr id="6" name="직사각형 1">
            <a:extLst>
              <a:ext uri="{FF2B5EF4-FFF2-40B4-BE49-F238E27FC236}">
                <a16:creationId xmlns:a16="http://schemas.microsoft.com/office/drawing/2014/main" id="{CF962825-2AE0-4550-9646-56C54A4DCD67}"/>
              </a:ext>
            </a:extLst>
          </p:cNvPr>
          <p:cNvSpPr/>
          <p:nvPr/>
        </p:nvSpPr>
        <p:spPr>
          <a:xfrm>
            <a:off x="590814" y="1275196"/>
            <a:ext cx="5691368" cy="5016758"/>
          </a:xfrm>
          <a:prstGeom prst="rect">
            <a:avLst/>
          </a:prstGeom>
        </p:spPr>
        <p:txBody>
          <a:bodyPr wrap="square">
            <a:spAutoFit/>
          </a:bodyPr>
          <a:lstStyle/>
          <a:p>
            <a:pPr marL="285750" indent="-285750" algn="l">
              <a:buFont typeface="Wingdings" panose="05000000000000000000" pitchFamily="2" charset="2"/>
              <a:buChar char="v"/>
            </a:pPr>
            <a:r>
              <a:rPr lang="en-US" sz="1600" b="0" i="0" dirty="0">
                <a:effectLst/>
                <a:latin typeface="+mj-lt"/>
              </a:rPr>
              <a:t>To perform data cleaning and exploratory data analysis (EDA) on a movie dataset, which includes user ratings, movie metadata, and tags.</a:t>
            </a:r>
          </a:p>
          <a:p>
            <a:pPr marL="285750" indent="-285750" algn="l">
              <a:buFont typeface="Wingdings" panose="05000000000000000000" pitchFamily="2" charset="2"/>
              <a:buChar char="v"/>
            </a:pPr>
            <a:r>
              <a:rPr lang="en-US" sz="1600" b="0" i="0" dirty="0">
                <a:effectLst/>
                <a:latin typeface="+mj-lt"/>
              </a:rPr>
              <a:t>To build and evaluate different filtering recommendation algorithms, including:</a:t>
            </a:r>
          </a:p>
          <a:p>
            <a:pPr marL="742950" lvl="1" indent="-285750" algn="l">
              <a:buFont typeface="Arial" panose="020B0604020202020204" pitchFamily="34" charset="0"/>
              <a:buChar char="•"/>
            </a:pPr>
            <a:r>
              <a:rPr lang="en-US" sz="1600" b="1" i="0" dirty="0">
                <a:effectLst/>
                <a:latin typeface="+mj-lt"/>
              </a:rPr>
              <a:t>User-based collaborative filtering</a:t>
            </a:r>
            <a:endParaRPr lang="en-US" sz="1600" b="0" i="0" dirty="0">
              <a:effectLst/>
              <a:latin typeface="+mj-lt"/>
            </a:endParaRPr>
          </a:p>
          <a:p>
            <a:pPr marL="742950" lvl="1" indent="-285750" algn="l">
              <a:buFont typeface="Arial" panose="020B0604020202020204" pitchFamily="34" charset="0"/>
              <a:buChar char="•"/>
            </a:pPr>
            <a:r>
              <a:rPr lang="en-US" sz="1600" b="1" i="0" dirty="0">
                <a:effectLst/>
                <a:latin typeface="+mj-lt"/>
              </a:rPr>
              <a:t>Item-based collaborative filtering</a:t>
            </a:r>
            <a:endParaRPr lang="en-US" sz="1600" b="0" i="0" dirty="0">
              <a:effectLst/>
              <a:latin typeface="+mj-lt"/>
            </a:endParaRPr>
          </a:p>
          <a:p>
            <a:pPr marL="742950" lvl="1" indent="-285750" algn="l">
              <a:buFont typeface="Arial" panose="020B0604020202020204" pitchFamily="34" charset="0"/>
              <a:buChar char="•"/>
            </a:pPr>
            <a:r>
              <a:rPr lang="en-US" sz="1600" b="1" i="0" dirty="0">
                <a:effectLst/>
                <a:latin typeface="+mj-lt"/>
              </a:rPr>
              <a:t>Model-based collaborative filtering</a:t>
            </a:r>
            <a:endParaRPr lang="en-US" sz="1600" b="0" i="0" dirty="0">
              <a:effectLst/>
              <a:latin typeface="+mj-lt"/>
            </a:endParaRPr>
          </a:p>
          <a:p>
            <a:pPr marL="742950" lvl="1" indent="-285750" algn="l">
              <a:buFont typeface="Arial" panose="020B0604020202020204" pitchFamily="34" charset="0"/>
              <a:buChar char="•"/>
            </a:pPr>
            <a:r>
              <a:rPr lang="en-US" sz="1600" b="1" i="0" dirty="0">
                <a:effectLst/>
                <a:latin typeface="+mj-lt"/>
              </a:rPr>
              <a:t>Content-based filtering</a:t>
            </a:r>
            <a:endParaRPr lang="en-US" sz="1600" b="0" i="0" dirty="0">
              <a:effectLst/>
              <a:latin typeface="+mj-lt"/>
            </a:endParaRPr>
          </a:p>
          <a:p>
            <a:pPr marL="285750" indent="-285750" algn="l">
              <a:buFont typeface="Wingdings" panose="05000000000000000000" pitchFamily="2" charset="2"/>
              <a:buChar char="v"/>
            </a:pPr>
            <a:r>
              <a:rPr lang="en-US" sz="1600" b="0" i="0" dirty="0">
                <a:effectLst/>
                <a:latin typeface="+mj-lt"/>
              </a:rPr>
              <a:t>To compare the performance of these algorithms and identify the most effective approach for movie recommendations.</a:t>
            </a:r>
          </a:p>
          <a:p>
            <a:pPr marL="285750" indent="-285750" algn="l">
              <a:buFont typeface="Wingdings" panose="05000000000000000000" pitchFamily="2" charset="2"/>
              <a:buChar char="v"/>
            </a:pPr>
            <a:r>
              <a:rPr lang="en-US" sz="1600" b="0" i="0" dirty="0">
                <a:effectLst/>
                <a:latin typeface="+mj-lt"/>
              </a:rPr>
              <a:t>Implement a hybrid approach that combines collaborative and content-based filtering to address the cold start problem.</a:t>
            </a:r>
          </a:p>
          <a:p>
            <a:pPr marL="285750" indent="-285750" algn="l">
              <a:buFont typeface="Wingdings" panose="05000000000000000000" pitchFamily="2" charset="2"/>
              <a:buChar char="v"/>
            </a:pPr>
            <a:r>
              <a:rPr lang="en-US" sz="1600" b="0" i="0" dirty="0">
                <a:effectLst/>
                <a:latin typeface="+mj-lt"/>
              </a:rPr>
              <a:t>Evaluate the performance of the recommendation model using metrics like RMSE, MAE.</a:t>
            </a:r>
          </a:p>
          <a:p>
            <a:pPr marL="285750" indent="-285750" algn="l">
              <a:buFont typeface="Wingdings" panose="05000000000000000000" pitchFamily="2" charset="2"/>
              <a:buChar char="v"/>
            </a:pPr>
            <a:r>
              <a:rPr lang="en-US" sz="1600" b="0" i="0" dirty="0">
                <a:effectLst/>
                <a:latin typeface="+mj-lt"/>
              </a:rPr>
              <a:t>Provide actionable insights based on user preferences and feedback for continuous improvement of the recommendation system.</a:t>
            </a:r>
          </a:p>
        </p:txBody>
      </p:sp>
      <p:pic>
        <p:nvPicPr>
          <p:cNvPr id="11" name="Picture Placeholder 10">
            <a:extLst>
              <a:ext uri="{FF2B5EF4-FFF2-40B4-BE49-F238E27FC236}">
                <a16:creationId xmlns:a16="http://schemas.microsoft.com/office/drawing/2014/main" id="{BC3074F2-13FC-BD6D-9946-7837D4BE5545}"/>
              </a:ext>
            </a:extLst>
          </p:cNvPr>
          <p:cNvPicPr>
            <a:picLocks noGrp="1" noChangeAspect="1"/>
          </p:cNvPicPr>
          <p:nvPr>
            <p:ph type="pic" idx="16"/>
          </p:nvPr>
        </p:nvPicPr>
        <p:blipFill>
          <a:blip r:embed="rId2">
            <a:extLst>
              <a:ext uri="{28A0092B-C50C-407E-A947-70E740481C1C}">
                <a14:useLocalDpi xmlns:a14="http://schemas.microsoft.com/office/drawing/2010/main" val="0"/>
              </a:ext>
            </a:extLst>
          </a:blip>
          <a:srcRect l="25729" r="25729"/>
          <a:stretch>
            <a:fillRect/>
          </a:stretch>
        </p:blipFill>
        <p:spPr>
          <a:xfrm>
            <a:off x="5467351" y="0"/>
            <a:ext cx="6724650" cy="6858000"/>
          </a:xfrm>
        </p:spPr>
      </p:pic>
    </p:spTree>
    <p:extLst>
      <p:ext uri="{BB962C8B-B14F-4D97-AF65-F5344CB8AC3E}">
        <p14:creationId xmlns:p14="http://schemas.microsoft.com/office/powerpoint/2010/main" val="60899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3600" dirty="0"/>
              <a:t>Visualizations: Distribution of Movie Ratings</a:t>
            </a:r>
          </a:p>
        </p:txBody>
      </p:sp>
      <p:sp>
        <p:nvSpPr>
          <p:cNvPr id="72" name="TextBox 71">
            <a:extLst>
              <a:ext uri="{FF2B5EF4-FFF2-40B4-BE49-F238E27FC236}">
                <a16:creationId xmlns:a16="http://schemas.microsoft.com/office/drawing/2014/main" id="{5CF4AAE9-E8D6-47D8-90D5-B4EEC61368CD}"/>
              </a:ext>
            </a:extLst>
          </p:cNvPr>
          <p:cNvSpPr txBox="1"/>
          <p:nvPr/>
        </p:nvSpPr>
        <p:spPr>
          <a:xfrm>
            <a:off x="6291931" y="1876842"/>
            <a:ext cx="5707786" cy="1077218"/>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The ratings are highly concentrated around 4, with a peak between 3.5 and 4. This suggests that users generally tend to rate movies favorably, with 4 being the most frequent rating.</a:t>
            </a:r>
          </a:p>
        </p:txBody>
      </p:sp>
      <p:sp>
        <p:nvSpPr>
          <p:cNvPr id="80" name="TextBox 79">
            <a:extLst>
              <a:ext uri="{FF2B5EF4-FFF2-40B4-BE49-F238E27FC236}">
                <a16:creationId xmlns:a16="http://schemas.microsoft.com/office/drawing/2014/main" id="{6154FCF7-E908-47D7-B68D-C193EAA2C7E7}"/>
              </a:ext>
            </a:extLst>
          </p:cNvPr>
          <p:cNvSpPr txBox="1"/>
          <p:nvPr/>
        </p:nvSpPr>
        <p:spPr>
          <a:xfrm>
            <a:off x="6291931" y="3183503"/>
            <a:ext cx="5975992" cy="1077218"/>
          </a:xfrm>
          <a:prstGeom prst="rect">
            <a:avLst/>
          </a:prstGeom>
          <a:noFill/>
        </p:spPr>
        <p:txBody>
          <a:bodyPr wrap="square" rtlCol="0">
            <a:spAutoFit/>
          </a:bodyPr>
          <a:lstStyle/>
          <a:p>
            <a:r>
              <a:rPr lang="en-US" altLang="ko-KR" sz="1600" dirty="0">
                <a:solidFill>
                  <a:schemeClr val="tx1">
                    <a:lumMod val="75000"/>
                    <a:lumOff val="25000"/>
                  </a:schemeClr>
                </a:solidFill>
              </a:rPr>
              <a:t>There is a clear tendency for users to give high ratings (between 3 and 5). Low ratings (below 2) are much less frequent, indicating that most movies are either liked or considered average by the users. </a:t>
            </a:r>
            <a:endParaRPr lang="en-US" altLang="ko-KR" sz="1600" dirty="0">
              <a:solidFill>
                <a:schemeClr val="tx1">
                  <a:lumMod val="75000"/>
                  <a:lumOff val="25000"/>
                </a:schemeClr>
              </a:solidFill>
              <a:cs typeface="Arial" pitchFamily="34" charset="0"/>
            </a:endParaRPr>
          </a:p>
        </p:txBody>
      </p:sp>
      <p:graphicFrame>
        <p:nvGraphicFramePr>
          <p:cNvPr id="86" name="차트 85">
            <a:extLst>
              <a:ext uri="{FF2B5EF4-FFF2-40B4-BE49-F238E27FC236}">
                <a16:creationId xmlns:a16="http://schemas.microsoft.com/office/drawing/2014/main" id="{32959178-7EB6-4851-B222-8E89908FD1A6}"/>
              </a:ext>
            </a:extLst>
          </p:cNvPr>
          <p:cNvGraphicFramePr/>
          <p:nvPr>
            <p:extLst>
              <p:ext uri="{D42A27DB-BD31-4B8C-83A1-F6EECF244321}">
                <p14:modId xmlns:p14="http://schemas.microsoft.com/office/powerpoint/2010/main" val="2928841380"/>
              </p:ext>
            </p:extLst>
          </p:nvPr>
        </p:nvGraphicFramePr>
        <p:xfrm>
          <a:off x="790595" y="1749287"/>
          <a:ext cx="5305405" cy="39456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340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B3FC1-49AC-07EF-4C55-C84C46BDA7E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4CCCD27-5994-724F-0D78-CF767D67E129}"/>
              </a:ext>
            </a:extLst>
          </p:cNvPr>
          <p:cNvSpPr>
            <a:spLocks noGrp="1"/>
          </p:cNvSpPr>
          <p:nvPr>
            <p:ph type="body" sz="quarter" idx="10"/>
          </p:nvPr>
        </p:nvSpPr>
        <p:spPr/>
        <p:txBody>
          <a:bodyPr/>
          <a:lstStyle/>
          <a:p>
            <a:r>
              <a:rPr lang="en-US" sz="3600" dirty="0"/>
              <a:t>Visualizations: Most Popular Genres</a:t>
            </a:r>
          </a:p>
        </p:txBody>
      </p:sp>
      <p:sp>
        <p:nvSpPr>
          <p:cNvPr id="72" name="TextBox 71">
            <a:extLst>
              <a:ext uri="{FF2B5EF4-FFF2-40B4-BE49-F238E27FC236}">
                <a16:creationId xmlns:a16="http://schemas.microsoft.com/office/drawing/2014/main" id="{05EA2582-D301-DC23-544F-2F3352FEA495}"/>
              </a:ext>
            </a:extLst>
          </p:cNvPr>
          <p:cNvSpPr txBox="1"/>
          <p:nvPr/>
        </p:nvSpPr>
        <p:spPr>
          <a:xfrm>
            <a:off x="6288283" y="2172117"/>
            <a:ext cx="5707786" cy="2062103"/>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`Drama` and `Comedy` are by far the most popular genres, with both appearing in over 4000 movies.     </a:t>
            </a:r>
          </a:p>
          <a:p>
            <a:r>
              <a:rPr lang="en-US" altLang="ko-KR" sz="1600" dirty="0">
                <a:solidFill>
                  <a:schemeClr val="tx1">
                    <a:lumMod val="75000"/>
                    <a:lumOff val="25000"/>
                  </a:schemeClr>
                </a:solidFill>
                <a:cs typeface="Arial" pitchFamily="34" charset="0"/>
              </a:rPr>
              <a:t>`Thriller`, `Action`, and `Romance` are also popular, though with slightly fewer appearances.   </a:t>
            </a:r>
          </a:p>
          <a:p>
            <a:r>
              <a:rPr lang="en-US" altLang="ko-KR" sz="1600" dirty="0">
                <a:solidFill>
                  <a:schemeClr val="tx1">
                    <a:lumMod val="75000"/>
                    <a:lumOff val="25000"/>
                  </a:schemeClr>
                </a:solidFill>
                <a:cs typeface="Arial" pitchFamily="34" charset="0"/>
              </a:rPr>
              <a:t>Genres like `War`, `Musical`, `Western`, and `IMAX` are much less frequent.  </a:t>
            </a:r>
          </a:p>
          <a:p>
            <a:r>
              <a:rPr lang="en-US" altLang="ko-KR" sz="1600" dirty="0">
                <a:solidFill>
                  <a:schemeClr val="tx1">
                    <a:lumMod val="75000"/>
                    <a:lumOff val="25000"/>
                  </a:schemeClr>
                </a:solidFill>
                <a:cs typeface="Arial" pitchFamily="34" charset="0"/>
              </a:rPr>
              <a:t>There's a small portion of movies where no genres are listed, which might be worth investigating.</a:t>
            </a:r>
          </a:p>
        </p:txBody>
      </p:sp>
      <p:pic>
        <p:nvPicPr>
          <p:cNvPr id="4" name="Picture 3">
            <a:extLst>
              <a:ext uri="{FF2B5EF4-FFF2-40B4-BE49-F238E27FC236}">
                <a16:creationId xmlns:a16="http://schemas.microsoft.com/office/drawing/2014/main" id="{FC6A05CE-3708-82D4-3BC4-F5B15BF8225B}"/>
              </a:ext>
            </a:extLst>
          </p:cNvPr>
          <p:cNvPicPr>
            <a:picLocks noChangeAspect="1"/>
          </p:cNvPicPr>
          <p:nvPr/>
        </p:nvPicPr>
        <p:blipFill>
          <a:blip r:embed="rId2"/>
          <a:stretch>
            <a:fillRect/>
          </a:stretch>
        </p:blipFill>
        <p:spPr>
          <a:xfrm>
            <a:off x="195931" y="1295684"/>
            <a:ext cx="6096000" cy="4476466"/>
          </a:xfrm>
          <a:prstGeom prst="rect">
            <a:avLst/>
          </a:prstGeom>
        </p:spPr>
      </p:pic>
    </p:spTree>
    <p:extLst>
      <p:ext uri="{BB962C8B-B14F-4D97-AF65-F5344CB8AC3E}">
        <p14:creationId xmlns:p14="http://schemas.microsoft.com/office/powerpoint/2010/main" val="66679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B4322-4BD2-5448-6D02-AC287130358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85CB4EE-EC8F-8F8E-8A60-B5BC28639831}"/>
              </a:ext>
            </a:extLst>
          </p:cNvPr>
          <p:cNvSpPr>
            <a:spLocks noGrp="1"/>
          </p:cNvSpPr>
          <p:nvPr>
            <p:ph type="body" sz="quarter" idx="10"/>
          </p:nvPr>
        </p:nvSpPr>
        <p:spPr/>
        <p:txBody>
          <a:bodyPr/>
          <a:lstStyle/>
          <a:p>
            <a:r>
              <a:rPr lang="en-US" sz="3600" dirty="0"/>
              <a:t>Visualizations: Distribution of Rating Count by User</a:t>
            </a:r>
          </a:p>
        </p:txBody>
      </p:sp>
      <p:sp>
        <p:nvSpPr>
          <p:cNvPr id="72" name="TextBox 71">
            <a:extLst>
              <a:ext uri="{FF2B5EF4-FFF2-40B4-BE49-F238E27FC236}">
                <a16:creationId xmlns:a16="http://schemas.microsoft.com/office/drawing/2014/main" id="{4B0056DB-B61B-C076-C9C2-31C2F36A9B59}"/>
              </a:ext>
            </a:extLst>
          </p:cNvPr>
          <p:cNvSpPr txBox="1"/>
          <p:nvPr/>
        </p:nvSpPr>
        <p:spPr>
          <a:xfrm>
            <a:off x="6427064" y="3013501"/>
            <a:ext cx="5707786" cy="830997"/>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This visualization tracks how user ratings change over time. </a:t>
            </a:r>
          </a:p>
          <a:p>
            <a:r>
              <a:rPr lang="en-US" altLang="ko-KR" sz="1600" dirty="0">
                <a:solidFill>
                  <a:schemeClr val="tx1">
                    <a:lumMod val="75000"/>
                    <a:lumOff val="25000"/>
                  </a:schemeClr>
                </a:solidFill>
                <a:cs typeface="Arial" pitchFamily="34" charset="0"/>
              </a:rPr>
              <a:t>It's helpful for spotting trends, such as whether ratings for certain movies or genres are rising or falling in popularity.</a:t>
            </a:r>
          </a:p>
        </p:txBody>
      </p:sp>
      <p:pic>
        <p:nvPicPr>
          <p:cNvPr id="4" name="Picture 3">
            <a:extLst>
              <a:ext uri="{FF2B5EF4-FFF2-40B4-BE49-F238E27FC236}">
                <a16:creationId xmlns:a16="http://schemas.microsoft.com/office/drawing/2014/main" id="{2835B55F-7FBB-2549-2C12-D2128D29E44D}"/>
              </a:ext>
            </a:extLst>
          </p:cNvPr>
          <p:cNvPicPr>
            <a:picLocks noChangeAspect="1"/>
          </p:cNvPicPr>
          <p:nvPr/>
        </p:nvPicPr>
        <p:blipFill>
          <a:blip r:embed="rId2"/>
          <a:stretch>
            <a:fillRect/>
          </a:stretch>
        </p:blipFill>
        <p:spPr>
          <a:xfrm>
            <a:off x="0" y="1633537"/>
            <a:ext cx="6353536" cy="3995738"/>
          </a:xfrm>
          <a:prstGeom prst="rect">
            <a:avLst/>
          </a:prstGeom>
        </p:spPr>
      </p:pic>
    </p:spTree>
    <p:extLst>
      <p:ext uri="{BB962C8B-B14F-4D97-AF65-F5344CB8AC3E}">
        <p14:creationId xmlns:p14="http://schemas.microsoft.com/office/powerpoint/2010/main" val="1918856102"/>
      </p:ext>
    </p:extLst>
  </p:cSld>
  <p:clrMapOvr>
    <a:masterClrMapping/>
  </p:clrMapOvr>
</p:sld>
</file>

<file path=ppt/theme/theme1.xml><?xml version="1.0" encoding="utf-8"?>
<a:theme xmlns:a="http://schemas.openxmlformats.org/drawingml/2006/main" name="Cover and End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4084</TotalTime>
  <Words>990</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Arial</vt:lpstr>
      <vt:lpstr>Calibri</vt:lpstr>
      <vt:lpstr>system-ui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David Mwai</cp:lastModifiedBy>
  <cp:revision>70</cp:revision>
  <dcterms:created xsi:type="dcterms:W3CDTF">2020-01-20T05:08:25Z</dcterms:created>
  <dcterms:modified xsi:type="dcterms:W3CDTF">2024-10-13T18:02:57Z</dcterms:modified>
</cp:coreProperties>
</file>