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5"/>
  </p:notesMasterIdLst>
  <p:sldIdLst>
    <p:sldId id="361" r:id="rId4"/>
    <p:sldId id="360" r:id="rId5"/>
    <p:sldId id="314" r:id="rId6"/>
    <p:sldId id="362" r:id="rId7"/>
    <p:sldId id="363" r:id="rId8"/>
    <p:sldId id="347" r:id="rId9"/>
    <p:sldId id="330" r:id="rId10"/>
    <p:sldId id="364" r:id="rId11"/>
    <p:sldId id="365" r:id="rId12"/>
    <p:sldId id="310"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0" d="100"/>
          <a:sy n="80" d="100"/>
        </p:scale>
        <p:origin x="710" y="58"/>
      </p:cViewPr>
      <p:guideLst>
        <p:guide orient="horz" pos="2137"/>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7" name="Oval 84">
            <a:extLst>
              <a:ext uri="{FF2B5EF4-FFF2-40B4-BE49-F238E27FC236}">
                <a16:creationId xmlns:a16="http://schemas.microsoft.com/office/drawing/2014/main" id="{7AAB1A6E-70AD-42B8-995C-8A7A6F5FA968}"/>
              </a:ext>
            </a:extLst>
          </p:cNvPr>
          <p:cNvSpPr/>
          <p:nvPr userDrawn="1"/>
        </p:nvSpPr>
        <p:spPr>
          <a:xfrm>
            <a:off x="3657374" y="5481089"/>
            <a:ext cx="9765326" cy="48166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Rectangle 1">
            <a:extLst>
              <a:ext uri="{FF2B5EF4-FFF2-40B4-BE49-F238E27FC236}">
                <a16:creationId xmlns:a16="http://schemas.microsoft.com/office/drawing/2014/main" id="{6B993C13-ED17-47F5-968E-47C8E3F33E65}"/>
              </a:ext>
            </a:extLst>
          </p:cNvPr>
          <p:cNvSpPr/>
          <p:nvPr userDrawn="1"/>
        </p:nvSpPr>
        <p:spPr>
          <a:xfrm>
            <a:off x="8031192" y="0"/>
            <a:ext cx="4160808" cy="50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D175E70-9D23-4CF2-B9A2-B9CAF147D2C7}"/>
              </a:ext>
            </a:extLst>
          </p:cNvPr>
          <p:cNvGrpSpPr/>
          <p:nvPr userDrawn="1"/>
        </p:nvGrpSpPr>
        <p:grpSpPr>
          <a:xfrm>
            <a:off x="5070224" y="2165229"/>
            <a:ext cx="6484347" cy="3562709"/>
            <a:chOff x="-548507" y="477868"/>
            <a:chExt cx="11570449" cy="6357177"/>
          </a:xfrm>
        </p:grpSpPr>
        <p:sp>
          <p:nvSpPr>
            <p:cNvPr id="4" name="Freeform: Shape 4">
              <a:extLst>
                <a:ext uri="{FF2B5EF4-FFF2-40B4-BE49-F238E27FC236}">
                  <a16:creationId xmlns:a16="http://schemas.microsoft.com/office/drawing/2014/main" id="{BF1D3A03-C473-4DFE-B639-58283FED2D3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5">
              <a:extLst>
                <a:ext uri="{FF2B5EF4-FFF2-40B4-BE49-F238E27FC236}">
                  <a16:creationId xmlns:a16="http://schemas.microsoft.com/office/drawing/2014/main" id="{D2A69ED7-0178-4BF4-BDC3-BDB7364CB27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ED5B5F1A-8C05-4B85-99CD-05E6560DB9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7D825F2A-D1EE-42D4-85F8-B967B3D0705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8">
              <a:extLst>
                <a:ext uri="{FF2B5EF4-FFF2-40B4-BE49-F238E27FC236}">
                  <a16:creationId xmlns:a16="http://schemas.microsoft.com/office/drawing/2014/main" id="{2F72EE9C-0AAF-4E57-A1F9-8BA73E6D023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9">
              <a:extLst>
                <a:ext uri="{FF2B5EF4-FFF2-40B4-BE49-F238E27FC236}">
                  <a16:creationId xmlns:a16="http://schemas.microsoft.com/office/drawing/2014/main" id="{06BA8559-C531-4DFE-A1F6-DFC7FDDD2392}"/>
                </a:ext>
              </a:extLst>
            </p:cNvPr>
            <p:cNvGrpSpPr/>
            <p:nvPr/>
          </p:nvGrpSpPr>
          <p:grpSpPr>
            <a:xfrm>
              <a:off x="1606" y="6382978"/>
              <a:ext cx="413937" cy="115242"/>
              <a:chOff x="5955" y="6353672"/>
              <a:chExt cx="413937" cy="115242"/>
            </a:xfrm>
          </p:grpSpPr>
          <p:sp>
            <p:nvSpPr>
              <p:cNvPr id="14" name="Rectangle: Rounded Corners 14">
                <a:extLst>
                  <a:ext uri="{FF2B5EF4-FFF2-40B4-BE49-F238E27FC236}">
                    <a16:creationId xmlns:a16="http://schemas.microsoft.com/office/drawing/2014/main" id="{6F0A0FA0-4DB8-4CCF-B7C4-C45D5C856B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5">
                <a:extLst>
                  <a:ext uri="{FF2B5EF4-FFF2-40B4-BE49-F238E27FC236}">
                    <a16:creationId xmlns:a16="http://schemas.microsoft.com/office/drawing/2014/main" id="{768628CF-53A4-4220-9A4E-38A67AEEF6F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0">
              <a:extLst>
                <a:ext uri="{FF2B5EF4-FFF2-40B4-BE49-F238E27FC236}">
                  <a16:creationId xmlns:a16="http://schemas.microsoft.com/office/drawing/2014/main" id="{9CC4CFF0-C8D4-4701-BCC1-127782BB1035}"/>
                </a:ext>
              </a:extLst>
            </p:cNvPr>
            <p:cNvGrpSpPr/>
            <p:nvPr/>
          </p:nvGrpSpPr>
          <p:grpSpPr>
            <a:xfrm>
              <a:off x="9855291" y="6381600"/>
              <a:ext cx="885989" cy="115242"/>
              <a:chOff x="5955" y="6353672"/>
              <a:chExt cx="413937" cy="115242"/>
            </a:xfrm>
          </p:grpSpPr>
          <p:sp>
            <p:nvSpPr>
              <p:cNvPr id="12" name="Rectangle: Rounded Corners 12">
                <a:extLst>
                  <a:ext uri="{FF2B5EF4-FFF2-40B4-BE49-F238E27FC236}">
                    <a16:creationId xmlns:a16="http://schemas.microsoft.com/office/drawing/2014/main" id="{C9B20E79-B78C-4B0E-AB2A-3C3CF7D8B9E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3">
                <a:extLst>
                  <a:ext uri="{FF2B5EF4-FFF2-40B4-BE49-F238E27FC236}">
                    <a16:creationId xmlns:a16="http://schemas.microsoft.com/office/drawing/2014/main" id="{C9637DFE-D49E-4B60-A6B2-4A7AD2B238D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1">
              <a:extLst>
                <a:ext uri="{FF2B5EF4-FFF2-40B4-BE49-F238E27FC236}">
                  <a16:creationId xmlns:a16="http://schemas.microsoft.com/office/drawing/2014/main" id="{2163A538-743B-42EE-BD52-CD060CCBCC1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그림 개체 틀 2">
            <a:extLst>
              <a:ext uri="{FF2B5EF4-FFF2-40B4-BE49-F238E27FC236}">
                <a16:creationId xmlns:a16="http://schemas.microsoft.com/office/drawing/2014/main" id="{3048F72C-414C-49B1-9BF2-E35C25D02FD7}"/>
              </a:ext>
            </a:extLst>
          </p:cNvPr>
          <p:cNvSpPr>
            <a:spLocks noGrp="1"/>
          </p:cNvSpPr>
          <p:nvPr>
            <p:ph type="pic" sz="quarter" idx="11" hasCustomPrompt="1"/>
          </p:nvPr>
        </p:nvSpPr>
        <p:spPr>
          <a:xfrm>
            <a:off x="5920884" y="2342075"/>
            <a:ext cx="477566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id="{F2534BEC-DD80-4A25-9476-43EA4EDF281F}"/>
              </a:ext>
            </a:extLst>
          </p:cNvPr>
          <p:cNvSpPr>
            <a:spLocks noGrp="1"/>
          </p:cNvSpPr>
          <p:nvPr>
            <p:ph type="pic" sz="quarter" idx="12" hasCustomPrompt="1"/>
          </p:nvPr>
        </p:nvSpPr>
        <p:spPr>
          <a:xfrm>
            <a:off x="0" y="672860"/>
            <a:ext cx="4160809" cy="1992702"/>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A9686A-3F53-4613-8C62-16C0DCDDBD45}"/>
              </a:ext>
            </a:extLst>
          </p:cNvPr>
          <p:cNvSpPr/>
          <p:nvPr userDrawn="1"/>
        </p:nvSpPr>
        <p:spPr>
          <a:xfrm>
            <a:off x="3786996" y="1397480"/>
            <a:ext cx="7142672" cy="40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C515CB0D-1B6C-4DFA-B150-C1C7D61A8CDD}"/>
              </a:ext>
            </a:extLst>
          </p:cNvPr>
          <p:cNvSpPr>
            <a:spLocks noGrp="1"/>
          </p:cNvSpPr>
          <p:nvPr>
            <p:ph type="pic" sz="quarter" idx="11" hasCustomPrompt="1"/>
          </p:nvPr>
        </p:nvSpPr>
        <p:spPr>
          <a:xfrm>
            <a:off x="6858000" y="1990185"/>
            <a:ext cx="533400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id="{9917F44E-7F02-4D1D-A60C-44734796D43D}"/>
              </a:ext>
            </a:extLst>
          </p:cNvPr>
          <p:cNvSpPr>
            <a:spLocks noGrp="1"/>
          </p:cNvSpPr>
          <p:nvPr>
            <p:ph type="pic" sz="quarter" idx="12" hasCustomPrompt="1"/>
          </p:nvPr>
        </p:nvSpPr>
        <p:spPr>
          <a:xfrm>
            <a:off x="2674477" y="1990185"/>
            <a:ext cx="2975825"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0BEEC00-0007-44FF-9EF0-3340274CD29F}"/>
              </a:ext>
            </a:extLst>
          </p:cNvPr>
          <p:cNvSpPr/>
          <p:nvPr userDrawn="1"/>
        </p:nvSpPr>
        <p:spPr>
          <a:xfrm>
            <a:off x="0" y="0"/>
            <a:ext cx="7039155" cy="3640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2">
            <a:extLst>
              <a:ext uri="{FF2B5EF4-FFF2-40B4-BE49-F238E27FC236}">
                <a16:creationId xmlns:a16="http://schemas.microsoft.com/office/drawing/2014/main" id="{8B9C75F8-627C-444D-B7CC-9520AC29BD94}"/>
              </a:ext>
            </a:extLst>
          </p:cNvPr>
          <p:cNvSpPr>
            <a:spLocks noGrp="1"/>
          </p:cNvSpPr>
          <p:nvPr>
            <p:ph type="pic" idx="12" hasCustomPrompt="1"/>
          </p:nvPr>
        </p:nvSpPr>
        <p:spPr>
          <a:xfrm>
            <a:off x="743912" y="558205"/>
            <a:ext cx="4487992" cy="251075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5B181E23-EDEA-4D74-AFFC-5BF9369F7B7F}"/>
              </a:ext>
            </a:extLst>
          </p:cNvPr>
          <p:cNvSpPr>
            <a:spLocks noGrp="1"/>
          </p:cNvSpPr>
          <p:nvPr>
            <p:ph type="pic" idx="14" hasCustomPrompt="1"/>
          </p:nvPr>
        </p:nvSpPr>
        <p:spPr>
          <a:xfrm>
            <a:off x="5423925" y="546208"/>
            <a:ext cx="3168352" cy="577179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50CD8860-A141-4FF5-897D-FF88A5357813}"/>
              </a:ext>
            </a:extLst>
          </p:cNvPr>
          <p:cNvSpPr/>
          <p:nvPr userDrawn="1"/>
        </p:nvSpPr>
        <p:spPr>
          <a:xfrm>
            <a:off x="0" y="863125"/>
            <a:ext cx="6546079" cy="513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id="{8C996717-40BD-44EC-8520-312BBE2CA315}"/>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BA340E-4C4B-4B9A-AAEF-568BF36C2F80}"/>
              </a:ext>
            </a:extLst>
          </p:cNvPr>
          <p:cNvSpPr>
            <a:spLocks noGrp="1"/>
          </p:cNvSpPr>
          <p:nvPr>
            <p:ph type="pic" idx="12" hasCustomPrompt="1"/>
          </p:nvPr>
        </p:nvSpPr>
        <p:spPr>
          <a:xfrm>
            <a:off x="8554498"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Rectangle 1">
            <a:extLst>
              <a:ext uri="{FF2B5EF4-FFF2-40B4-BE49-F238E27FC236}">
                <a16:creationId xmlns:a16="http://schemas.microsoft.com/office/drawing/2014/main" id="{43EB244D-023E-4F95-A10F-B6B2D52E1F5B}"/>
              </a:ext>
            </a:extLst>
          </p:cNvPr>
          <p:cNvSpPr/>
          <p:nvPr userDrawn="1"/>
        </p:nvSpPr>
        <p:spPr>
          <a:xfrm>
            <a:off x="4916997" y="0"/>
            <a:ext cx="3637501"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A2D85108-6C4A-4EF2-85C9-A0A45E054447}"/>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F4F8F920-2344-4B56-8732-344A40AEF50D}"/>
              </a:ext>
            </a:extLst>
          </p:cNvPr>
          <p:cNvSpPr>
            <a:spLocks noGrp="1"/>
          </p:cNvSpPr>
          <p:nvPr>
            <p:ph type="pic" idx="12" hasCustomPrompt="1"/>
          </p:nvPr>
        </p:nvSpPr>
        <p:spPr>
          <a:xfrm>
            <a:off x="3735978" y="1288869"/>
            <a:ext cx="4423955" cy="2499360"/>
          </a:xfrm>
          <a:custGeom>
            <a:avLst/>
            <a:gdLst>
              <a:gd name="connsiteX0" fmla="*/ 0 w 4423955"/>
              <a:gd name="connsiteY0" fmla="*/ 0 h 2499360"/>
              <a:gd name="connsiteX1" fmla="*/ 4423955 w 4423955"/>
              <a:gd name="connsiteY1" fmla="*/ 0 h 2499360"/>
              <a:gd name="connsiteX2" fmla="*/ 4423955 w 4423955"/>
              <a:gd name="connsiteY2" fmla="*/ 2499360 h 2499360"/>
              <a:gd name="connsiteX3" fmla="*/ 0 w 4423955"/>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4423955" h="2499360">
                <a:moveTo>
                  <a:pt x="0" y="0"/>
                </a:moveTo>
                <a:lnTo>
                  <a:pt x="4423955" y="0"/>
                </a:lnTo>
                <a:lnTo>
                  <a:pt x="4423955" y="2499360"/>
                </a:lnTo>
                <a:lnTo>
                  <a:pt x="0" y="2499360"/>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19950F4E-DC35-47C0-AF03-10B1738755F5}"/>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FE63E1-96E7-1BBE-684A-517724472293}"/>
              </a:ext>
            </a:extLst>
          </p:cNvPr>
          <p:cNvSpPr txBox="1"/>
          <p:nvPr/>
        </p:nvSpPr>
        <p:spPr>
          <a:xfrm>
            <a:off x="247649" y="758309"/>
            <a:ext cx="5095875" cy="1077218"/>
          </a:xfrm>
          <a:prstGeom prst="rect">
            <a:avLst/>
          </a:prstGeom>
          <a:noFill/>
        </p:spPr>
        <p:txBody>
          <a:bodyPr wrap="square">
            <a:spAutoFit/>
          </a:bodyPr>
          <a:lstStyle/>
          <a:p>
            <a:pPr algn="ctr"/>
            <a:r>
              <a:rPr lang="en-US" sz="3200" dirty="0"/>
              <a:t>Predicting Arrests in Terry Traffic Stops</a:t>
            </a:r>
            <a:endParaRPr lang="ko-KR" altLang="en-US" sz="3200" dirty="0">
              <a:solidFill>
                <a:schemeClr val="tx1">
                  <a:lumMod val="75000"/>
                  <a:lumOff val="25000"/>
                </a:schemeClr>
              </a:solidFill>
              <a:latin typeface="+mj-lt"/>
              <a:cs typeface="Arial" pitchFamily="34" charset="0"/>
            </a:endParaRPr>
          </a:p>
        </p:txBody>
      </p:sp>
      <p:sp>
        <p:nvSpPr>
          <p:cNvPr id="4" name="TextBox 3">
            <a:extLst>
              <a:ext uri="{FF2B5EF4-FFF2-40B4-BE49-F238E27FC236}">
                <a16:creationId xmlns:a16="http://schemas.microsoft.com/office/drawing/2014/main" id="{AF2B589A-05BE-96EF-2674-E37DC22DBAF0}"/>
              </a:ext>
            </a:extLst>
          </p:cNvPr>
          <p:cNvSpPr txBox="1"/>
          <p:nvPr/>
        </p:nvSpPr>
        <p:spPr>
          <a:xfrm>
            <a:off x="1152525" y="2142569"/>
            <a:ext cx="3343275" cy="400110"/>
          </a:xfrm>
          <a:prstGeom prst="rect">
            <a:avLst/>
          </a:prstGeom>
          <a:noFill/>
        </p:spPr>
        <p:txBody>
          <a:bodyPr wrap="square" rtlCol="0">
            <a:spAutoFit/>
          </a:bodyPr>
          <a:lstStyle/>
          <a:p>
            <a:pPr algn="ctr"/>
            <a:r>
              <a:rPr lang="en-US" sz="2000" dirty="0"/>
              <a:t>DAVID MWAI GATHIMBA</a:t>
            </a:r>
          </a:p>
        </p:txBody>
      </p:sp>
    </p:spTree>
    <p:extLst>
      <p:ext uri="{BB962C8B-B14F-4D97-AF65-F5344CB8AC3E}">
        <p14:creationId xmlns:p14="http://schemas.microsoft.com/office/powerpoint/2010/main" val="188430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48">
            <a:extLst>
              <a:ext uri="{FF2B5EF4-FFF2-40B4-BE49-F238E27FC236}">
                <a16:creationId xmlns:a16="http://schemas.microsoft.com/office/drawing/2014/main" id="{3F6EF205-6D39-42B9-82B2-A84FCDE25CE4}"/>
              </a:ext>
            </a:extLst>
          </p:cNvPr>
          <p:cNvGrpSpPr/>
          <p:nvPr/>
        </p:nvGrpSpPr>
        <p:grpSpPr>
          <a:xfrm>
            <a:off x="914404" y="1834143"/>
            <a:ext cx="2800345" cy="1206669"/>
            <a:chOff x="2551704" y="4184641"/>
            <a:chExt cx="1060307" cy="1206669"/>
          </a:xfrm>
        </p:grpSpPr>
        <p:sp>
          <p:nvSpPr>
            <p:cNvPr id="16" name="TextBox 15">
              <a:extLst>
                <a:ext uri="{FF2B5EF4-FFF2-40B4-BE49-F238E27FC236}">
                  <a16:creationId xmlns:a16="http://schemas.microsoft.com/office/drawing/2014/main" id="{B85C0325-72B5-4C98-811F-CF5A91083ED4}"/>
                </a:ext>
              </a:extLst>
            </p:cNvPr>
            <p:cNvSpPr txBox="1"/>
            <p:nvPr/>
          </p:nvSpPr>
          <p:spPr>
            <a:xfrm>
              <a:off x="2551704" y="4560313"/>
              <a:ext cx="1060307" cy="830997"/>
            </a:xfrm>
            <a:prstGeom prst="rect">
              <a:avLst/>
            </a:prstGeom>
            <a:noFill/>
          </p:spPr>
          <p:txBody>
            <a:bodyPr wrap="square" rtlCol="0">
              <a:spAutoFit/>
            </a:bodyPr>
            <a:lstStyle/>
            <a:p>
              <a:pPr algn="r"/>
              <a:r>
                <a:rPr lang="en-US" sz="1200" dirty="0"/>
                <a:t>Provide additional training focused on interpreting and responding to factors that have the most significant impact on stop outcomes.</a:t>
              </a:r>
              <a:endParaRPr lang="ko-KR" altLang="en-US" sz="1200" dirty="0">
                <a:solidFill>
                  <a:schemeClr val="tx1">
                    <a:lumMod val="75000"/>
                    <a:lumOff val="25000"/>
                  </a:schemeClr>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35CE018D-E4AA-43D3-80D5-E193BADE839F}"/>
                </a:ext>
              </a:extLst>
            </p:cNvPr>
            <p:cNvSpPr txBox="1"/>
            <p:nvPr/>
          </p:nvSpPr>
          <p:spPr>
            <a:xfrm>
              <a:off x="2551704" y="4184641"/>
              <a:ext cx="1060307" cy="389513"/>
            </a:xfrm>
            <a:prstGeom prst="roundRect">
              <a:avLst>
                <a:gd name="adj" fmla="val 50000"/>
              </a:avLst>
            </a:prstGeom>
            <a:solidFill>
              <a:schemeClr val="accent1"/>
            </a:solidFill>
          </p:spPr>
          <p:txBody>
            <a:bodyPr wrap="square" rtlCol="0" anchor="ctr">
              <a:spAutoFit/>
            </a:bodyPr>
            <a:lstStyle/>
            <a:p>
              <a:pPr algn="r"/>
              <a:r>
                <a:rPr lang="en-US" altLang="ko-KR" sz="1200" b="1" dirty="0">
                  <a:solidFill>
                    <a:schemeClr val="bg1"/>
                  </a:solidFill>
                  <a:latin typeface="Arial" pitchFamily="34" charset="0"/>
                  <a:cs typeface="Arial" pitchFamily="34" charset="0"/>
                </a:rPr>
                <a:t>Training on High Impact Factors</a:t>
              </a:r>
              <a:endParaRPr lang="ko-KR" altLang="en-US" sz="1200" b="1" dirty="0">
                <a:solidFill>
                  <a:schemeClr val="bg1"/>
                </a:solidFill>
                <a:latin typeface="Arial" pitchFamily="34" charset="0"/>
                <a:cs typeface="Arial" pitchFamily="34" charset="0"/>
              </a:endParaRPr>
            </a:p>
          </p:txBody>
        </p:sp>
      </p:grpSp>
      <p:grpSp>
        <p:nvGrpSpPr>
          <p:cNvPr id="18" name="Group 51">
            <a:extLst>
              <a:ext uri="{FF2B5EF4-FFF2-40B4-BE49-F238E27FC236}">
                <a16:creationId xmlns:a16="http://schemas.microsoft.com/office/drawing/2014/main" id="{2605D470-5015-4CCC-B138-D4D91312875F}"/>
              </a:ext>
            </a:extLst>
          </p:cNvPr>
          <p:cNvGrpSpPr/>
          <p:nvPr/>
        </p:nvGrpSpPr>
        <p:grpSpPr>
          <a:xfrm>
            <a:off x="914404" y="4254287"/>
            <a:ext cx="2800344" cy="1760667"/>
            <a:chOff x="2551704" y="4184641"/>
            <a:chExt cx="1060307" cy="1760667"/>
          </a:xfrm>
        </p:grpSpPr>
        <p:sp>
          <p:nvSpPr>
            <p:cNvPr id="19" name="TextBox 18">
              <a:extLst>
                <a:ext uri="{FF2B5EF4-FFF2-40B4-BE49-F238E27FC236}">
                  <a16:creationId xmlns:a16="http://schemas.microsoft.com/office/drawing/2014/main" id="{6834B4DD-CA50-4DD7-88AC-244A9C06335D}"/>
                </a:ext>
              </a:extLst>
            </p:cNvPr>
            <p:cNvSpPr txBox="1"/>
            <p:nvPr/>
          </p:nvSpPr>
          <p:spPr>
            <a:xfrm>
              <a:off x="2551705" y="4560313"/>
              <a:ext cx="1060306" cy="1384995"/>
            </a:xfrm>
            <a:prstGeom prst="rect">
              <a:avLst/>
            </a:prstGeom>
            <a:noFill/>
          </p:spPr>
          <p:txBody>
            <a:bodyPr wrap="square" rtlCol="0">
              <a:spAutoFit/>
            </a:bodyPr>
            <a:lstStyle/>
            <a:p>
              <a:pPr algn="r"/>
              <a:r>
                <a:rPr lang="en-US" sz="1200" dirty="0"/>
                <a:t>Develop a system to provide real-time feedback to officers based on predictive analytics models. For example, if a stop has a high probability of being unjustified based on past data, the system can alert the officer to reassess the situation.</a:t>
              </a:r>
              <a:endParaRPr lang="ko-KR" altLang="en-US" sz="1200" dirty="0">
                <a:solidFill>
                  <a:schemeClr val="tx1">
                    <a:lumMod val="75000"/>
                    <a:lumOff val="25000"/>
                  </a:schemeClr>
                </a:solidFill>
                <a:latin typeface="Arial" pitchFamily="34" charset="0"/>
                <a:cs typeface="Arial" pitchFamily="34" charset="0"/>
              </a:endParaRPr>
            </a:p>
          </p:txBody>
        </p:sp>
        <p:sp>
          <p:nvSpPr>
            <p:cNvPr id="20" name="TextBox 19">
              <a:extLst>
                <a:ext uri="{FF2B5EF4-FFF2-40B4-BE49-F238E27FC236}">
                  <a16:creationId xmlns:a16="http://schemas.microsoft.com/office/drawing/2014/main" id="{C09293EE-6765-42D9-99D3-01436931E5D6}"/>
                </a:ext>
              </a:extLst>
            </p:cNvPr>
            <p:cNvSpPr txBox="1"/>
            <p:nvPr/>
          </p:nvSpPr>
          <p:spPr>
            <a:xfrm>
              <a:off x="2551704" y="4184641"/>
              <a:ext cx="1060307" cy="389513"/>
            </a:xfrm>
            <a:prstGeom prst="roundRect">
              <a:avLst>
                <a:gd name="adj" fmla="val 50000"/>
              </a:avLst>
            </a:prstGeom>
            <a:solidFill>
              <a:schemeClr val="accent4"/>
            </a:solidFill>
          </p:spPr>
          <p:txBody>
            <a:bodyPr wrap="square" rtlCol="0" anchor="ctr">
              <a:spAutoFit/>
            </a:bodyPr>
            <a:lstStyle/>
            <a:p>
              <a:pPr algn="r"/>
              <a:r>
                <a:rPr lang="en-US" altLang="ko-KR" sz="1200" b="1" dirty="0">
                  <a:solidFill>
                    <a:schemeClr val="bg1"/>
                  </a:solidFill>
                  <a:latin typeface="Arial" pitchFamily="34" charset="0"/>
                  <a:cs typeface="Arial" pitchFamily="34" charset="0"/>
                </a:rPr>
                <a:t>Real-Time Alerts</a:t>
              </a:r>
              <a:endParaRPr lang="ko-KR" altLang="en-US" sz="1200" b="1" dirty="0">
                <a:solidFill>
                  <a:schemeClr val="bg1"/>
                </a:solidFill>
                <a:latin typeface="Arial" pitchFamily="34" charset="0"/>
                <a:cs typeface="Arial" pitchFamily="34" charset="0"/>
              </a:endParaRPr>
            </a:p>
          </p:txBody>
        </p:sp>
      </p:grpSp>
      <p:grpSp>
        <p:nvGrpSpPr>
          <p:cNvPr id="21" name="Group 54">
            <a:extLst>
              <a:ext uri="{FF2B5EF4-FFF2-40B4-BE49-F238E27FC236}">
                <a16:creationId xmlns:a16="http://schemas.microsoft.com/office/drawing/2014/main" id="{2CA2E5AE-0EA3-4991-A6E6-BE4016930C07}"/>
              </a:ext>
            </a:extLst>
          </p:cNvPr>
          <p:cNvGrpSpPr/>
          <p:nvPr/>
        </p:nvGrpSpPr>
        <p:grpSpPr>
          <a:xfrm>
            <a:off x="8306673" y="1834143"/>
            <a:ext cx="2947621" cy="1022003"/>
            <a:chOff x="2360731" y="4184641"/>
            <a:chExt cx="1126693" cy="1022003"/>
          </a:xfrm>
        </p:grpSpPr>
        <p:sp>
          <p:nvSpPr>
            <p:cNvPr id="22" name="TextBox 21">
              <a:extLst>
                <a:ext uri="{FF2B5EF4-FFF2-40B4-BE49-F238E27FC236}">
                  <a16:creationId xmlns:a16="http://schemas.microsoft.com/office/drawing/2014/main" id="{1A3539A5-EA33-48AD-B802-492EE9F8E78F}"/>
                </a:ext>
              </a:extLst>
            </p:cNvPr>
            <p:cNvSpPr txBox="1"/>
            <p:nvPr/>
          </p:nvSpPr>
          <p:spPr>
            <a:xfrm>
              <a:off x="2360731" y="4560313"/>
              <a:ext cx="1126692" cy="646331"/>
            </a:xfrm>
            <a:prstGeom prst="rect">
              <a:avLst/>
            </a:prstGeom>
            <a:noFill/>
          </p:spPr>
          <p:txBody>
            <a:bodyPr wrap="square" rtlCol="0">
              <a:spAutoFit/>
            </a:bodyPr>
            <a:lstStyle/>
            <a:p>
              <a:r>
                <a:rPr lang="en-US" sz="1200" dirty="0"/>
                <a:t>Establish a continuous monitoring system to track stop outcomes against predictions. </a:t>
              </a:r>
              <a:endParaRPr lang="ko-KR" altLang="en-US" sz="1200" dirty="0">
                <a:solidFill>
                  <a:schemeClr val="tx1">
                    <a:lumMod val="75000"/>
                    <a:lumOff val="25000"/>
                  </a:schemeClr>
                </a:solidFill>
                <a:latin typeface="Arial" pitchFamily="34" charset="0"/>
                <a:cs typeface="Arial" pitchFamily="34" charset="0"/>
              </a:endParaRPr>
            </a:p>
          </p:txBody>
        </p:sp>
        <p:sp>
          <p:nvSpPr>
            <p:cNvPr id="23" name="TextBox 22">
              <a:extLst>
                <a:ext uri="{FF2B5EF4-FFF2-40B4-BE49-F238E27FC236}">
                  <a16:creationId xmlns:a16="http://schemas.microsoft.com/office/drawing/2014/main" id="{B2ECCEA8-FA89-4917-B533-E3F55B2428C6}"/>
                </a:ext>
              </a:extLst>
            </p:cNvPr>
            <p:cNvSpPr txBox="1"/>
            <p:nvPr/>
          </p:nvSpPr>
          <p:spPr>
            <a:xfrm>
              <a:off x="2360732" y="4184641"/>
              <a:ext cx="1126692" cy="389513"/>
            </a:xfrm>
            <a:prstGeom prst="roundRect">
              <a:avLst>
                <a:gd name="adj" fmla="val 50000"/>
              </a:avLst>
            </a:prstGeom>
            <a:solidFill>
              <a:schemeClr val="accent2"/>
            </a:solidFill>
          </p:spPr>
          <p:txBody>
            <a:bodyPr wrap="square" rtlCol="0" anchor="ctr">
              <a:spAutoFit/>
            </a:bodyPr>
            <a:lstStyle/>
            <a:p>
              <a:r>
                <a:rPr lang="en-US" altLang="ko-KR" sz="1200" b="1" dirty="0">
                  <a:solidFill>
                    <a:schemeClr val="bg1"/>
                  </a:solidFill>
                  <a:latin typeface="Arial" pitchFamily="34" charset="0"/>
                  <a:cs typeface="Arial" pitchFamily="34" charset="0"/>
                </a:rPr>
                <a:t>Continuous Monitoring</a:t>
              </a:r>
              <a:endParaRPr lang="ko-KR" altLang="en-US" sz="1200" b="1" dirty="0">
                <a:solidFill>
                  <a:schemeClr val="bg1"/>
                </a:solidFill>
                <a:latin typeface="Arial" pitchFamily="34" charset="0"/>
                <a:cs typeface="Arial" pitchFamily="34" charset="0"/>
              </a:endParaRPr>
            </a:p>
          </p:txBody>
        </p:sp>
      </p:grpSp>
      <p:grpSp>
        <p:nvGrpSpPr>
          <p:cNvPr id="24" name="Group 57">
            <a:extLst>
              <a:ext uri="{FF2B5EF4-FFF2-40B4-BE49-F238E27FC236}">
                <a16:creationId xmlns:a16="http://schemas.microsoft.com/office/drawing/2014/main" id="{65D633F6-6088-474C-A3E8-00A53E1CBAEF}"/>
              </a:ext>
            </a:extLst>
          </p:cNvPr>
          <p:cNvGrpSpPr/>
          <p:nvPr/>
        </p:nvGrpSpPr>
        <p:grpSpPr>
          <a:xfrm>
            <a:off x="8306673" y="4166293"/>
            <a:ext cx="2970923" cy="1030003"/>
            <a:chOff x="2360731" y="4217034"/>
            <a:chExt cx="1135600" cy="858676"/>
          </a:xfrm>
        </p:grpSpPr>
        <p:sp>
          <p:nvSpPr>
            <p:cNvPr id="25" name="TextBox 24">
              <a:extLst>
                <a:ext uri="{FF2B5EF4-FFF2-40B4-BE49-F238E27FC236}">
                  <a16:creationId xmlns:a16="http://schemas.microsoft.com/office/drawing/2014/main" id="{F30FBC6B-A201-4FFE-8320-51CBA6EDEEA0}"/>
                </a:ext>
              </a:extLst>
            </p:cNvPr>
            <p:cNvSpPr txBox="1"/>
            <p:nvPr/>
          </p:nvSpPr>
          <p:spPr>
            <a:xfrm>
              <a:off x="2360731" y="4690837"/>
              <a:ext cx="1135600" cy="38487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 the findings to refine policies on what constitutes a reasonable stop.</a:t>
              </a:r>
              <a:endParaRPr lang="ko-KR" altLang="en-US" sz="1200" dirty="0">
                <a:solidFill>
                  <a:schemeClr val="tx1">
                    <a:lumMod val="75000"/>
                    <a:lumOff val="25000"/>
                  </a:schemeClr>
                </a:solidFill>
                <a:latin typeface="Arial" pitchFamily="34" charset="0"/>
                <a:cs typeface="Arial" pitchFamily="34" charset="0"/>
              </a:endParaRPr>
            </a:p>
          </p:txBody>
        </p:sp>
        <p:sp>
          <p:nvSpPr>
            <p:cNvPr id="26" name="TextBox 25">
              <a:extLst>
                <a:ext uri="{FF2B5EF4-FFF2-40B4-BE49-F238E27FC236}">
                  <a16:creationId xmlns:a16="http://schemas.microsoft.com/office/drawing/2014/main" id="{082C530E-FDF1-4DCA-B911-D422E64BA935}"/>
                </a:ext>
              </a:extLst>
            </p:cNvPr>
            <p:cNvSpPr txBox="1"/>
            <p:nvPr/>
          </p:nvSpPr>
          <p:spPr>
            <a:xfrm>
              <a:off x="2360731" y="4217034"/>
              <a:ext cx="1126693" cy="324723"/>
            </a:xfrm>
            <a:prstGeom prst="roundRect">
              <a:avLst>
                <a:gd name="adj" fmla="val 50000"/>
              </a:avLst>
            </a:prstGeom>
            <a:solidFill>
              <a:schemeClr val="accent3"/>
            </a:solidFill>
          </p:spPr>
          <p:txBody>
            <a:bodyPr wrap="square" rtlCol="0" anchor="ctr">
              <a:spAutoFit/>
            </a:bodyPr>
            <a:lstStyle/>
            <a:p>
              <a:r>
                <a:rPr lang="en-US" altLang="ko-KR" sz="1200" b="1" dirty="0">
                  <a:solidFill>
                    <a:schemeClr val="bg1"/>
                  </a:solidFill>
                  <a:latin typeface="Arial" pitchFamily="34" charset="0"/>
                  <a:cs typeface="Arial" pitchFamily="34" charset="0"/>
                </a:rPr>
                <a:t>Adjust Stop Policies</a:t>
              </a:r>
              <a:endParaRPr lang="ko-KR" altLang="en-US" sz="1200" b="1" dirty="0">
                <a:solidFill>
                  <a:schemeClr val="bg1"/>
                </a:solidFill>
                <a:latin typeface="Arial" pitchFamily="34" charset="0"/>
                <a:cs typeface="Arial" pitchFamily="34" charset="0"/>
              </a:endParaRPr>
            </a:p>
          </p:txBody>
        </p:sp>
      </p:grpSp>
      <p:sp>
        <p:nvSpPr>
          <p:cNvPr id="27" name="Rectangle 30">
            <a:extLst>
              <a:ext uri="{FF2B5EF4-FFF2-40B4-BE49-F238E27FC236}">
                <a16:creationId xmlns:a16="http://schemas.microsoft.com/office/drawing/2014/main" id="{B63B5018-A405-40DC-BCA1-5D60628D6F2C}"/>
              </a:ext>
            </a:extLst>
          </p:cNvPr>
          <p:cNvSpPr/>
          <p:nvPr/>
        </p:nvSpPr>
        <p:spPr>
          <a:xfrm>
            <a:off x="3923257" y="3828206"/>
            <a:ext cx="342782" cy="34178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ed Rectangle 5">
            <a:extLst>
              <a:ext uri="{FF2B5EF4-FFF2-40B4-BE49-F238E27FC236}">
                <a16:creationId xmlns:a16="http://schemas.microsoft.com/office/drawing/2014/main" id="{FBB442CA-5435-408F-A5B4-DCBC7858D29C}"/>
              </a:ext>
            </a:extLst>
          </p:cNvPr>
          <p:cNvSpPr/>
          <p:nvPr/>
        </p:nvSpPr>
        <p:spPr>
          <a:xfrm flipH="1">
            <a:off x="5884370" y="1883281"/>
            <a:ext cx="423259" cy="349163"/>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ounded Rectangle 27">
            <a:extLst>
              <a:ext uri="{FF2B5EF4-FFF2-40B4-BE49-F238E27FC236}">
                <a16:creationId xmlns:a16="http://schemas.microsoft.com/office/drawing/2014/main" id="{8033D745-B893-4F44-99EA-2E302DBF24EF}"/>
              </a:ext>
            </a:extLst>
          </p:cNvPr>
          <p:cNvSpPr/>
          <p:nvPr/>
        </p:nvSpPr>
        <p:spPr>
          <a:xfrm>
            <a:off x="7932353" y="3882456"/>
            <a:ext cx="374322" cy="28753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Oval 21">
            <a:extLst>
              <a:ext uri="{FF2B5EF4-FFF2-40B4-BE49-F238E27FC236}">
                <a16:creationId xmlns:a16="http://schemas.microsoft.com/office/drawing/2014/main" id="{0A0231AB-E5B6-4DE2-9458-5C776377F0B7}"/>
              </a:ext>
            </a:extLst>
          </p:cNvPr>
          <p:cNvSpPr>
            <a:spLocks noChangeAspect="1"/>
          </p:cNvSpPr>
          <p:nvPr/>
        </p:nvSpPr>
        <p:spPr>
          <a:xfrm>
            <a:off x="5894936" y="5812278"/>
            <a:ext cx="412693" cy="41613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사각형: 둥근 모서리 2">
            <a:extLst>
              <a:ext uri="{FF2B5EF4-FFF2-40B4-BE49-F238E27FC236}">
                <a16:creationId xmlns:a16="http://schemas.microsoft.com/office/drawing/2014/main" id="{CEECD7E6-0D45-0DF4-5CEA-8CAB12DB7D94}"/>
              </a:ext>
            </a:extLst>
          </p:cNvPr>
          <p:cNvSpPr/>
          <p:nvPr/>
        </p:nvSpPr>
        <p:spPr>
          <a:xfrm>
            <a:off x="3343276" y="472185"/>
            <a:ext cx="5495924" cy="557742"/>
          </a:xfrm>
          <a:prstGeom prst="roundRect">
            <a:avLst>
              <a:gd name="adj" fmla="val 50000"/>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2000" dirty="0"/>
              <a:t>RECOMMENDATIONS</a:t>
            </a:r>
            <a:endParaRPr lang="ko-KR" altLang="en-US" sz="2000" dirty="0"/>
          </a:p>
        </p:txBody>
      </p:sp>
      <p:grpSp>
        <p:nvGrpSpPr>
          <p:cNvPr id="34" name="Group 54">
            <a:extLst>
              <a:ext uri="{FF2B5EF4-FFF2-40B4-BE49-F238E27FC236}">
                <a16:creationId xmlns:a16="http://schemas.microsoft.com/office/drawing/2014/main" id="{0143C91F-909A-FDE7-F8A9-54281C97BDCB}"/>
              </a:ext>
            </a:extLst>
          </p:cNvPr>
          <p:cNvGrpSpPr/>
          <p:nvPr/>
        </p:nvGrpSpPr>
        <p:grpSpPr>
          <a:xfrm>
            <a:off x="4715748" y="1888098"/>
            <a:ext cx="2947621" cy="1576001"/>
            <a:chOff x="2360731" y="4184641"/>
            <a:chExt cx="1126693" cy="1576001"/>
          </a:xfrm>
        </p:grpSpPr>
        <p:sp>
          <p:nvSpPr>
            <p:cNvPr id="35" name="TextBox 34">
              <a:extLst>
                <a:ext uri="{FF2B5EF4-FFF2-40B4-BE49-F238E27FC236}">
                  <a16:creationId xmlns:a16="http://schemas.microsoft.com/office/drawing/2014/main" id="{A5A366EC-ABF9-479F-40E4-9DD5B0AC386A}"/>
                </a:ext>
              </a:extLst>
            </p:cNvPr>
            <p:cNvSpPr txBox="1"/>
            <p:nvPr/>
          </p:nvSpPr>
          <p:spPr>
            <a:xfrm>
              <a:off x="2360731" y="4560313"/>
              <a:ext cx="1126692" cy="1200329"/>
            </a:xfrm>
            <a:prstGeom prst="rect">
              <a:avLst/>
            </a:prstGeom>
            <a:noFill/>
          </p:spPr>
          <p:txBody>
            <a:bodyPr wrap="square" rtlCol="0">
              <a:spAutoFit/>
            </a:bodyPr>
            <a:lstStyle/>
            <a:p>
              <a:r>
                <a:rPr lang="en-US" sz="1200" dirty="0"/>
                <a:t>Use the insights from confusion matrices to allocate resources more effectively. For instance, areas or times with high false positive rates may require different policing strategies compared to those with high false negative rates.</a:t>
              </a:r>
              <a:endParaRPr lang="ko-KR" altLang="en-US" sz="1200" dirty="0">
                <a:solidFill>
                  <a:schemeClr val="tx1">
                    <a:lumMod val="75000"/>
                    <a:lumOff val="25000"/>
                  </a:schemeClr>
                </a:solidFill>
                <a:latin typeface="Arial" pitchFamily="34" charset="0"/>
                <a:cs typeface="Arial" pitchFamily="34" charset="0"/>
              </a:endParaRPr>
            </a:p>
          </p:txBody>
        </p:sp>
        <p:sp>
          <p:nvSpPr>
            <p:cNvPr id="36" name="TextBox 35">
              <a:extLst>
                <a:ext uri="{FF2B5EF4-FFF2-40B4-BE49-F238E27FC236}">
                  <a16:creationId xmlns:a16="http://schemas.microsoft.com/office/drawing/2014/main" id="{A69A8FD2-456C-6AE8-7943-7C400C7F9809}"/>
                </a:ext>
              </a:extLst>
            </p:cNvPr>
            <p:cNvSpPr txBox="1"/>
            <p:nvPr/>
          </p:nvSpPr>
          <p:spPr>
            <a:xfrm>
              <a:off x="2360732" y="4184641"/>
              <a:ext cx="1126692" cy="389513"/>
            </a:xfrm>
            <a:prstGeom prst="roundRect">
              <a:avLst>
                <a:gd name="adj" fmla="val 50000"/>
              </a:avLst>
            </a:prstGeom>
            <a:solidFill>
              <a:schemeClr val="accent2"/>
            </a:solidFill>
          </p:spPr>
          <p:txBody>
            <a:bodyPr wrap="square" rtlCol="0" anchor="ctr">
              <a:spAutoFit/>
            </a:bodyPr>
            <a:lstStyle/>
            <a:p>
              <a:r>
                <a:rPr lang="en-US" altLang="ko-KR" sz="1200" b="1" dirty="0">
                  <a:solidFill>
                    <a:schemeClr val="bg1"/>
                  </a:solidFill>
                  <a:latin typeface="Arial" pitchFamily="34" charset="0"/>
                  <a:cs typeface="Arial" pitchFamily="34" charset="0"/>
                </a:rPr>
                <a:t>Resource Allocation</a:t>
              </a:r>
              <a:endParaRPr lang="ko-KR" altLang="en-US" sz="1200" b="1" dirty="0">
                <a:solidFill>
                  <a:schemeClr val="bg1"/>
                </a:solidFill>
                <a:latin typeface="Arial" pitchFamily="34" charset="0"/>
                <a:cs typeface="Arial" pitchFamily="34" charset="0"/>
              </a:endParaRPr>
            </a:p>
          </p:txBody>
        </p:sp>
      </p:grpSp>
      <p:grpSp>
        <p:nvGrpSpPr>
          <p:cNvPr id="37" name="Group 51">
            <a:extLst>
              <a:ext uri="{FF2B5EF4-FFF2-40B4-BE49-F238E27FC236}">
                <a16:creationId xmlns:a16="http://schemas.microsoft.com/office/drawing/2014/main" id="{0ED3FF68-3680-5778-9A25-21F3E671B5C3}"/>
              </a:ext>
            </a:extLst>
          </p:cNvPr>
          <p:cNvGrpSpPr/>
          <p:nvPr/>
        </p:nvGrpSpPr>
        <p:grpSpPr>
          <a:xfrm>
            <a:off x="4557631" y="4254287"/>
            <a:ext cx="2800344" cy="1206669"/>
            <a:chOff x="2551704" y="4184641"/>
            <a:chExt cx="1060307" cy="1206669"/>
          </a:xfrm>
        </p:grpSpPr>
        <p:sp>
          <p:nvSpPr>
            <p:cNvPr id="38" name="TextBox 37">
              <a:extLst>
                <a:ext uri="{FF2B5EF4-FFF2-40B4-BE49-F238E27FC236}">
                  <a16:creationId xmlns:a16="http://schemas.microsoft.com/office/drawing/2014/main" id="{470BFC92-4CA9-5287-68B8-E03C4DEBE745}"/>
                </a:ext>
              </a:extLst>
            </p:cNvPr>
            <p:cNvSpPr txBox="1"/>
            <p:nvPr/>
          </p:nvSpPr>
          <p:spPr>
            <a:xfrm>
              <a:off x="2551705" y="4560313"/>
              <a:ext cx="1060306" cy="830997"/>
            </a:xfrm>
            <a:prstGeom prst="rect">
              <a:avLst/>
            </a:prstGeom>
            <a:noFill/>
          </p:spPr>
          <p:txBody>
            <a:bodyPr wrap="square" rtlCol="0">
              <a:spAutoFit/>
            </a:bodyPr>
            <a:lstStyle/>
            <a:p>
              <a:pPr algn="r"/>
              <a:r>
                <a:rPr lang="en-US" sz="1200" dirty="0"/>
                <a:t>Assign officers to areas based on model insights where their presence is most likely to prevent crime without leading to unjustified stops.</a:t>
              </a:r>
              <a:endParaRPr lang="ko-KR" altLang="en-US" sz="1200" dirty="0">
                <a:solidFill>
                  <a:schemeClr val="tx1">
                    <a:lumMod val="75000"/>
                    <a:lumOff val="25000"/>
                  </a:schemeClr>
                </a:solidFill>
                <a:latin typeface="Arial" pitchFamily="34" charset="0"/>
                <a:cs typeface="Arial" pitchFamily="34" charset="0"/>
              </a:endParaRPr>
            </a:p>
          </p:txBody>
        </p:sp>
        <p:sp>
          <p:nvSpPr>
            <p:cNvPr id="39" name="TextBox 38">
              <a:extLst>
                <a:ext uri="{FF2B5EF4-FFF2-40B4-BE49-F238E27FC236}">
                  <a16:creationId xmlns:a16="http://schemas.microsoft.com/office/drawing/2014/main" id="{26C5EE77-C8EB-FB15-6F03-A71A60ACCDF6}"/>
                </a:ext>
              </a:extLst>
            </p:cNvPr>
            <p:cNvSpPr txBox="1"/>
            <p:nvPr/>
          </p:nvSpPr>
          <p:spPr>
            <a:xfrm>
              <a:off x="2551704" y="4184641"/>
              <a:ext cx="1060307" cy="389513"/>
            </a:xfrm>
            <a:prstGeom prst="roundRect">
              <a:avLst>
                <a:gd name="adj" fmla="val 50000"/>
              </a:avLst>
            </a:prstGeom>
            <a:solidFill>
              <a:schemeClr val="accent4"/>
            </a:solidFill>
          </p:spPr>
          <p:txBody>
            <a:bodyPr wrap="square" rtlCol="0" anchor="ctr">
              <a:spAutoFit/>
            </a:bodyPr>
            <a:lstStyle/>
            <a:p>
              <a:pPr algn="r"/>
              <a:r>
                <a:rPr lang="en-US" altLang="ko-KR" sz="1200" b="1" dirty="0">
                  <a:solidFill>
                    <a:schemeClr val="bg1"/>
                  </a:solidFill>
                  <a:latin typeface="Arial" pitchFamily="34" charset="0"/>
                  <a:cs typeface="Arial" pitchFamily="34" charset="0"/>
                </a:rPr>
                <a:t>Optimize Officer Deployment</a:t>
              </a:r>
              <a:endParaRPr lang="ko-KR" altLang="en-US" sz="12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155730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7AD0779B-3B91-4615-A566-E8E40EC0E675}"/>
              </a:ext>
            </a:extLst>
          </p:cNvPr>
          <p:cNvGrpSpPr/>
          <p:nvPr/>
        </p:nvGrpSpPr>
        <p:grpSpPr>
          <a:xfrm>
            <a:off x="1" y="1481956"/>
            <a:ext cx="12191999" cy="1318987"/>
            <a:chOff x="1" y="4959383"/>
            <a:chExt cx="12191999" cy="1318987"/>
          </a:xfrm>
        </p:grpSpPr>
        <p:sp>
          <p:nvSpPr>
            <p:cNvPr id="4" name="TextBox 3">
              <a:extLst>
                <a:ext uri="{FF2B5EF4-FFF2-40B4-BE49-F238E27FC236}">
                  <a16:creationId xmlns:a16="http://schemas.microsoft.com/office/drawing/2014/main" id="{1DF8EF26-7AD5-4E7F-95B3-9A57CF80C483}"/>
                </a:ext>
              </a:extLst>
            </p:cNvPr>
            <p:cNvSpPr txBox="1"/>
            <p:nvPr/>
          </p:nvSpPr>
          <p:spPr>
            <a:xfrm>
              <a:off x="1" y="4959383"/>
              <a:ext cx="12191999" cy="1015663"/>
            </a:xfrm>
            <a:prstGeom prst="rect">
              <a:avLst/>
            </a:prstGeom>
            <a:noFill/>
          </p:spPr>
          <p:txBody>
            <a:bodyPr wrap="square" rtlCol="0" anchor="ctr">
              <a:spAutoFit/>
            </a:bodyPr>
            <a:lstStyle/>
            <a:p>
              <a:pPr algn="ctr"/>
              <a:r>
                <a:rPr lang="en-US" altLang="ko-KR" sz="6000" dirty="0">
                  <a:solidFill>
                    <a:schemeClr val="tx1">
                      <a:lumMod val="75000"/>
                      <a:lumOff val="25000"/>
                    </a:schemeClr>
                  </a:solidFill>
                  <a:cs typeface="Arial" pitchFamily="34" charset="0"/>
                </a:rPr>
                <a:t>THANK YOU</a:t>
              </a:r>
              <a:endParaRPr lang="ko-KR" altLang="en-US" sz="60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148" y="5898714"/>
              <a:ext cx="12191852" cy="379656"/>
            </a:xfrm>
            <a:prstGeom prst="rect">
              <a:avLst/>
            </a:prstGeom>
            <a:noFill/>
          </p:spPr>
          <p:txBody>
            <a:bodyPr wrap="square" rtlCol="0" anchor="ctr">
              <a:spAutoFit/>
            </a:bodyPr>
            <a:lstStyle/>
            <a:p>
              <a:pPr algn="ctr"/>
              <a:r>
                <a:rPr lang="en-US" altLang="ko-KR" sz="1867" dirty="0">
                  <a:solidFill>
                    <a:schemeClr val="tx1">
                      <a:lumMod val="75000"/>
                      <a:lumOff val="25000"/>
                    </a:schemeClr>
                  </a:solidFill>
                  <a:cs typeface="Arial" pitchFamily="34" charset="0"/>
                </a:rPr>
                <a:t>A Data-Driven Approach to Understanding Factors Influencing Arrests</a:t>
              </a:r>
            </a:p>
          </p:txBody>
        </p:sp>
      </p:gr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E2E8406-E476-4FCC-87EB-2286510252EB}"/>
              </a:ext>
            </a:extLst>
          </p:cNvPr>
          <p:cNvSpPr txBox="1"/>
          <p:nvPr/>
        </p:nvSpPr>
        <p:spPr>
          <a:xfrm>
            <a:off x="6925748" y="1064699"/>
            <a:ext cx="5085800" cy="1569660"/>
          </a:xfrm>
          <a:prstGeom prst="rect">
            <a:avLst/>
          </a:prstGeom>
          <a:noFill/>
        </p:spPr>
        <p:txBody>
          <a:bodyPr wrap="square" rtlCol="0" anchor="ctr">
            <a:spAutoFit/>
          </a:bodyPr>
          <a:lstStyle/>
          <a:p>
            <a:pPr algn="ctr"/>
            <a:r>
              <a:rPr lang="en-US" sz="3200" dirty="0"/>
              <a:t>A Data-Driven Approach to Understanding Factors Influencing Arrests</a:t>
            </a:r>
            <a:endParaRPr lang="ko-KR" altLang="en-US" sz="3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90549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B7904-D22F-4E58-9EA4-FF9E0E468CAF}"/>
              </a:ext>
            </a:extLst>
          </p:cNvPr>
          <p:cNvSpPr txBox="1"/>
          <p:nvPr/>
        </p:nvSpPr>
        <p:spPr>
          <a:xfrm>
            <a:off x="677973" y="919164"/>
            <a:ext cx="3568440" cy="830997"/>
          </a:xfrm>
          <a:prstGeom prst="rect">
            <a:avLst/>
          </a:prstGeom>
          <a:noFill/>
        </p:spPr>
        <p:txBody>
          <a:bodyPr wrap="square" rtlCol="0" anchor="ctr">
            <a:spAutoFit/>
          </a:bodyPr>
          <a:lstStyle/>
          <a:p>
            <a:r>
              <a:rPr lang="en-US" altLang="ko-KR" sz="4800" b="1" dirty="0">
                <a:solidFill>
                  <a:schemeClr val="accent1"/>
                </a:solidFill>
                <a:cs typeface="Arial" pitchFamily="34" charset="0"/>
              </a:rPr>
              <a:t>Overview</a:t>
            </a:r>
            <a:endParaRPr lang="ko-KR" altLang="en-US" sz="4800" b="1" dirty="0">
              <a:cs typeface="Arial" pitchFamily="34" charset="0"/>
            </a:endParaRPr>
          </a:p>
        </p:txBody>
      </p:sp>
      <p:sp>
        <p:nvSpPr>
          <p:cNvPr id="5" name="TextBox 4">
            <a:extLst>
              <a:ext uri="{FF2B5EF4-FFF2-40B4-BE49-F238E27FC236}">
                <a16:creationId xmlns:a16="http://schemas.microsoft.com/office/drawing/2014/main" id="{C020FB34-8156-4A28-8AD0-85D7755D7792}"/>
              </a:ext>
            </a:extLst>
          </p:cNvPr>
          <p:cNvSpPr txBox="1"/>
          <p:nvPr/>
        </p:nvSpPr>
        <p:spPr>
          <a:xfrm>
            <a:off x="677970" y="2287357"/>
            <a:ext cx="4532203" cy="1015663"/>
          </a:xfrm>
          <a:prstGeom prst="rect">
            <a:avLst/>
          </a:prstGeom>
          <a:noFill/>
        </p:spPr>
        <p:txBody>
          <a:bodyPr wrap="square" rtlCol="0" anchor="ctr">
            <a:spAutoFit/>
          </a:bodyPr>
          <a:lstStyle/>
          <a:p>
            <a:r>
              <a:rPr lang="en-US" sz="2000" b="1" dirty="0"/>
              <a:t>Understanding the real-world problem: </a:t>
            </a:r>
            <a:r>
              <a:rPr lang="en-US" sz="2000" dirty="0"/>
              <a:t>Arrests after Terry Traffic Stops.</a:t>
            </a:r>
            <a:endParaRPr lang="ko-KR" altLang="en-US" sz="2000" dirty="0">
              <a:cs typeface="Arial" pitchFamily="34" charset="0"/>
            </a:endParaRPr>
          </a:p>
        </p:txBody>
      </p:sp>
      <p:sp>
        <p:nvSpPr>
          <p:cNvPr id="10" name="TextBox 9">
            <a:extLst>
              <a:ext uri="{FF2B5EF4-FFF2-40B4-BE49-F238E27FC236}">
                <a16:creationId xmlns:a16="http://schemas.microsoft.com/office/drawing/2014/main" id="{3C074432-43D3-66B3-DA10-AB88992CE16E}"/>
              </a:ext>
            </a:extLst>
          </p:cNvPr>
          <p:cNvSpPr txBox="1"/>
          <p:nvPr/>
        </p:nvSpPr>
        <p:spPr>
          <a:xfrm>
            <a:off x="673203" y="3845093"/>
            <a:ext cx="4536971" cy="1015663"/>
          </a:xfrm>
          <a:prstGeom prst="rect">
            <a:avLst/>
          </a:prstGeom>
          <a:noFill/>
        </p:spPr>
        <p:txBody>
          <a:bodyPr wrap="square" rtlCol="0" anchor="ctr">
            <a:spAutoFit/>
          </a:bodyPr>
          <a:lstStyle/>
          <a:p>
            <a:r>
              <a:rPr lang="en-US" sz="2000" b="1" dirty="0"/>
              <a:t>Objective: </a:t>
            </a:r>
            <a:r>
              <a:rPr lang="en-US" sz="2000" dirty="0"/>
              <a:t>Develop predictive models to determine the likelihood of an arrest based on various factors.</a:t>
            </a:r>
            <a:endParaRPr lang="ko-KR" altLang="en-US" sz="2000" dirty="0">
              <a:cs typeface="Arial" pitchFamily="34" charset="0"/>
            </a:endParaRPr>
          </a:p>
        </p:txBody>
      </p:sp>
      <p:pic>
        <p:nvPicPr>
          <p:cNvPr id="13" name="Picture 12">
            <a:extLst>
              <a:ext uri="{FF2B5EF4-FFF2-40B4-BE49-F238E27FC236}">
                <a16:creationId xmlns:a16="http://schemas.microsoft.com/office/drawing/2014/main" id="{0E7ACF31-D1FC-3E22-94AC-507FBBDA1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475" y="1676399"/>
            <a:ext cx="6113266" cy="3845093"/>
          </a:xfrm>
          <a:prstGeom prst="rect">
            <a:avLst/>
          </a:prstGeom>
        </p:spPr>
      </p:pic>
    </p:spTree>
    <p:extLst>
      <p:ext uri="{BB962C8B-B14F-4D97-AF65-F5344CB8AC3E}">
        <p14:creationId xmlns:p14="http://schemas.microsoft.com/office/powerpoint/2010/main" val="36686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B7904-D22F-4E58-9EA4-FF9E0E468CAF}"/>
              </a:ext>
            </a:extLst>
          </p:cNvPr>
          <p:cNvSpPr txBox="1"/>
          <p:nvPr/>
        </p:nvSpPr>
        <p:spPr>
          <a:xfrm>
            <a:off x="677972" y="1833564"/>
            <a:ext cx="10437703"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Business Problem</a:t>
            </a:r>
            <a:endParaRPr lang="ko-KR" altLang="en-US" sz="4800" b="1" dirty="0">
              <a:cs typeface="Arial" pitchFamily="34" charset="0"/>
            </a:endParaRPr>
          </a:p>
        </p:txBody>
      </p:sp>
      <p:sp>
        <p:nvSpPr>
          <p:cNvPr id="5" name="TextBox 4">
            <a:extLst>
              <a:ext uri="{FF2B5EF4-FFF2-40B4-BE49-F238E27FC236}">
                <a16:creationId xmlns:a16="http://schemas.microsoft.com/office/drawing/2014/main" id="{C020FB34-8156-4A28-8AD0-85D7755D7792}"/>
              </a:ext>
            </a:extLst>
          </p:cNvPr>
          <p:cNvSpPr txBox="1"/>
          <p:nvPr/>
        </p:nvSpPr>
        <p:spPr>
          <a:xfrm>
            <a:off x="677971" y="3201757"/>
            <a:ext cx="4960830" cy="1015663"/>
          </a:xfrm>
          <a:prstGeom prst="rect">
            <a:avLst/>
          </a:prstGeom>
          <a:noFill/>
        </p:spPr>
        <p:txBody>
          <a:bodyPr wrap="square" rtlCol="0" anchor="ctr">
            <a:spAutoFit/>
          </a:bodyPr>
          <a:lstStyle/>
          <a:p>
            <a:r>
              <a:rPr lang="en-US" sz="2000" dirty="0"/>
              <a:t>Identifying and understanding the key factors that lead to arrests during Terry Traffic Stops.</a:t>
            </a:r>
            <a:endParaRPr lang="ko-KR" altLang="en-US" sz="2000" dirty="0">
              <a:cs typeface="Arial" pitchFamily="34" charset="0"/>
            </a:endParaRPr>
          </a:p>
        </p:txBody>
      </p:sp>
      <p:sp>
        <p:nvSpPr>
          <p:cNvPr id="2" name="TextBox 1">
            <a:extLst>
              <a:ext uri="{FF2B5EF4-FFF2-40B4-BE49-F238E27FC236}">
                <a16:creationId xmlns:a16="http://schemas.microsoft.com/office/drawing/2014/main" id="{3369506F-77B5-06D2-0D4B-59BB693CDD1A}"/>
              </a:ext>
            </a:extLst>
          </p:cNvPr>
          <p:cNvSpPr txBox="1"/>
          <p:nvPr/>
        </p:nvSpPr>
        <p:spPr>
          <a:xfrm>
            <a:off x="6096002" y="3133594"/>
            <a:ext cx="5019673" cy="1323439"/>
          </a:xfrm>
          <a:prstGeom prst="rect">
            <a:avLst/>
          </a:prstGeom>
          <a:noFill/>
        </p:spPr>
        <p:txBody>
          <a:bodyPr wrap="square" rtlCol="0" anchor="ctr">
            <a:spAutoFit/>
          </a:bodyPr>
          <a:lstStyle/>
          <a:p>
            <a:r>
              <a:rPr lang="en-US" sz="2000" dirty="0"/>
              <a:t>Develop a predictive model to accurately forecast the likelihood of an arrest, based on historical data and various demographic and situational factors.</a:t>
            </a:r>
            <a:endParaRPr lang="ko-KR" altLang="en-US" sz="2000" dirty="0">
              <a:cs typeface="Arial" pitchFamily="34" charset="0"/>
            </a:endParaRPr>
          </a:p>
        </p:txBody>
      </p:sp>
    </p:spTree>
    <p:extLst>
      <p:ext uri="{BB962C8B-B14F-4D97-AF65-F5344CB8AC3E}">
        <p14:creationId xmlns:p14="http://schemas.microsoft.com/office/powerpoint/2010/main" val="307148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B7904-D22F-4E58-9EA4-FF9E0E468CAF}"/>
              </a:ext>
            </a:extLst>
          </p:cNvPr>
          <p:cNvSpPr txBox="1"/>
          <p:nvPr/>
        </p:nvSpPr>
        <p:spPr>
          <a:xfrm>
            <a:off x="677972" y="1281114"/>
            <a:ext cx="10437703"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Data</a:t>
            </a:r>
            <a:endParaRPr lang="ko-KR" altLang="en-US" sz="4800" b="1" dirty="0">
              <a:cs typeface="Arial" pitchFamily="34" charset="0"/>
            </a:endParaRPr>
          </a:p>
        </p:txBody>
      </p:sp>
      <p:sp>
        <p:nvSpPr>
          <p:cNvPr id="5" name="TextBox 4">
            <a:extLst>
              <a:ext uri="{FF2B5EF4-FFF2-40B4-BE49-F238E27FC236}">
                <a16:creationId xmlns:a16="http://schemas.microsoft.com/office/drawing/2014/main" id="{C020FB34-8156-4A28-8AD0-85D7755D7792}"/>
              </a:ext>
            </a:extLst>
          </p:cNvPr>
          <p:cNvSpPr txBox="1"/>
          <p:nvPr/>
        </p:nvSpPr>
        <p:spPr>
          <a:xfrm>
            <a:off x="677971" y="2495419"/>
            <a:ext cx="4960830" cy="1323439"/>
          </a:xfrm>
          <a:prstGeom prst="rect">
            <a:avLst/>
          </a:prstGeom>
          <a:noFill/>
        </p:spPr>
        <p:txBody>
          <a:bodyPr wrap="square" rtlCol="0" anchor="ctr">
            <a:spAutoFit/>
          </a:bodyPr>
          <a:lstStyle/>
          <a:p>
            <a:pPr marL="342900" indent="-342900">
              <a:buFont typeface="Wingdings" panose="05000000000000000000" pitchFamily="2" charset="2"/>
              <a:buChar char="v"/>
            </a:pPr>
            <a:r>
              <a:rPr lang="en-US" sz="2000" dirty="0"/>
              <a:t>The data is available from Seattle Open Data, the City’s Open Data Portal.</a:t>
            </a:r>
          </a:p>
          <a:p>
            <a:pPr marL="342900" indent="-342900">
              <a:buFont typeface="Wingdings" panose="05000000000000000000" pitchFamily="2" charset="2"/>
              <a:buChar char="Ø"/>
            </a:pPr>
            <a:r>
              <a:rPr lang="en-US" altLang="ko-KR" sz="2000" dirty="0">
                <a:cs typeface="Arial" pitchFamily="34" charset="0"/>
              </a:rPr>
              <a:t> </a:t>
            </a:r>
            <a:r>
              <a:rPr lang="en-US" altLang="ko-KR" sz="2000" b="1" dirty="0">
                <a:cs typeface="Arial" pitchFamily="34" charset="0"/>
              </a:rPr>
              <a:t>Terry Traffic Stops</a:t>
            </a:r>
            <a:endParaRPr lang="ko-KR" altLang="en-US" sz="2000" b="1" dirty="0">
              <a:cs typeface="Arial" pitchFamily="34" charset="0"/>
            </a:endParaRPr>
          </a:p>
        </p:txBody>
      </p:sp>
      <p:sp>
        <p:nvSpPr>
          <p:cNvPr id="2" name="TextBox 1">
            <a:extLst>
              <a:ext uri="{FF2B5EF4-FFF2-40B4-BE49-F238E27FC236}">
                <a16:creationId xmlns:a16="http://schemas.microsoft.com/office/drawing/2014/main" id="{3369506F-77B5-06D2-0D4B-59BB693CDD1A}"/>
              </a:ext>
            </a:extLst>
          </p:cNvPr>
          <p:cNvSpPr txBox="1"/>
          <p:nvPr/>
        </p:nvSpPr>
        <p:spPr>
          <a:xfrm>
            <a:off x="677971" y="3873804"/>
            <a:ext cx="5019673" cy="1323439"/>
          </a:xfrm>
          <a:prstGeom prst="rect">
            <a:avLst/>
          </a:prstGeom>
          <a:noFill/>
        </p:spPr>
        <p:txBody>
          <a:bodyPr wrap="square" rtlCol="0" anchor="ctr">
            <a:spAutoFit/>
          </a:bodyPr>
          <a:lstStyle/>
          <a:p>
            <a:pPr marL="342900" indent="-342900">
              <a:buFont typeface="Wingdings" panose="05000000000000000000" pitchFamily="2" charset="2"/>
              <a:buChar char="v"/>
            </a:pPr>
            <a:r>
              <a:rPr lang="en-US" sz="2000" dirty="0"/>
              <a:t>Data from 1967 to date.</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altLang="ko-KR" sz="2000" dirty="0">
                <a:cs typeface="Arial" pitchFamily="34" charset="0"/>
              </a:rPr>
              <a:t>There are slightly higher than 60,000 records.</a:t>
            </a:r>
            <a:endParaRPr lang="ko-KR" altLang="en-US" sz="2000" dirty="0">
              <a:cs typeface="Arial" pitchFamily="34" charset="0"/>
            </a:endParaRPr>
          </a:p>
        </p:txBody>
      </p:sp>
      <p:pic>
        <p:nvPicPr>
          <p:cNvPr id="6" name="Picture 5">
            <a:extLst>
              <a:ext uri="{FF2B5EF4-FFF2-40B4-BE49-F238E27FC236}">
                <a16:creationId xmlns:a16="http://schemas.microsoft.com/office/drawing/2014/main" id="{BD2D9BB0-BBD2-E15F-F311-80E13B36B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387" y="2747962"/>
            <a:ext cx="2143125" cy="2143125"/>
          </a:xfrm>
          <a:prstGeom prst="rect">
            <a:avLst/>
          </a:prstGeom>
        </p:spPr>
      </p:pic>
    </p:spTree>
    <p:extLst>
      <p:ext uri="{BB962C8B-B14F-4D97-AF65-F5344CB8AC3E}">
        <p14:creationId xmlns:p14="http://schemas.microsoft.com/office/powerpoint/2010/main" val="74505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0" y="171333"/>
            <a:ext cx="12192000" cy="923330"/>
          </a:xfrm>
          <a:prstGeom prst="rect">
            <a:avLst/>
          </a:prstGeom>
          <a:noFill/>
        </p:spPr>
        <p:txBody>
          <a:bodyPr wrap="square" rtlCol="0" anchor="ctr">
            <a:spAutoFit/>
          </a:bodyPr>
          <a:lstStyle/>
          <a:p>
            <a:pPr algn="ctr"/>
            <a:r>
              <a:rPr lang="en-US" altLang="ko-KR" sz="5400" dirty="0">
                <a:solidFill>
                  <a:schemeClr val="tx1">
                    <a:lumMod val="75000"/>
                    <a:lumOff val="25000"/>
                  </a:schemeClr>
                </a:solidFill>
                <a:cs typeface="Arial" pitchFamily="34" charset="0"/>
              </a:rPr>
              <a:t>Importance of the Problem</a:t>
            </a:r>
            <a:endParaRPr lang="ko-KR" altLang="en-US" sz="5400" dirty="0">
              <a:solidFill>
                <a:schemeClr val="tx1">
                  <a:lumMod val="75000"/>
                  <a:lumOff val="25000"/>
                </a:schemeClr>
              </a:solidFill>
              <a:cs typeface="Arial" pitchFamily="34" charset="0"/>
            </a:endParaRPr>
          </a:p>
        </p:txBody>
      </p:sp>
      <p:grpSp>
        <p:nvGrpSpPr>
          <p:cNvPr id="8" name="Group 1">
            <a:extLst>
              <a:ext uri="{FF2B5EF4-FFF2-40B4-BE49-F238E27FC236}">
                <a16:creationId xmlns:a16="http://schemas.microsoft.com/office/drawing/2014/main" id="{DBB70EC2-25AE-4D72-AAC4-623542335E5D}"/>
              </a:ext>
            </a:extLst>
          </p:cNvPr>
          <p:cNvGrpSpPr/>
          <p:nvPr/>
        </p:nvGrpSpPr>
        <p:grpSpPr>
          <a:xfrm>
            <a:off x="4091253" y="1746878"/>
            <a:ext cx="5500422" cy="769441"/>
            <a:chOff x="4801964" y="769273"/>
            <a:chExt cx="5500422" cy="769441"/>
          </a:xfrm>
        </p:grpSpPr>
        <p:sp>
          <p:nvSpPr>
            <p:cNvPr id="9" name="TextBox 8">
              <a:extLst>
                <a:ext uri="{FF2B5EF4-FFF2-40B4-BE49-F238E27FC236}">
                  <a16:creationId xmlns:a16="http://schemas.microsoft.com/office/drawing/2014/main" id="{681307C1-3E1A-4E77-9C5F-EAB79FFEC9EC}"/>
                </a:ext>
              </a:extLst>
            </p:cNvPr>
            <p:cNvSpPr txBox="1"/>
            <p:nvPr/>
          </p:nvSpPr>
          <p:spPr>
            <a:xfrm>
              <a:off x="5885718" y="861605"/>
              <a:ext cx="4416668" cy="584775"/>
            </a:xfrm>
            <a:prstGeom prst="rect">
              <a:avLst/>
            </a:prstGeom>
            <a:noFill/>
          </p:spPr>
          <p:txBody>
            <a:bodyPr wrap="square" lIns="108000" rIns="108000" rtlCol="0">
              <a:spAutoFit/>
            </a:bodyPr>
            <a:lstStyle/>
            <a:p>
              <a:r>
                <a:rPr lang="en-US" altLang="ko-KR" sz="3200" b="1" dirty="0">
                  <a:solidFill>
                    <a:schemeClr val="accent1"/>
                  </a:solidFill>
                  <a:cs typeface="Arial" pitchFamily="34" charset="0"/>
                </a:rPr>
                <a:t>Fairness in Policing</a:t>
              </a:r>
              <a:endParaRPr lang="ko-KR" altLang="en-US" sz="3200" b="1" dirty="0">
                <a:solidFill>
                  <a:schemeClr val="accent1"/>
                </a:solidFill>
                <a:cs typeface="Arial" pitchFamily="34" charset="0"/>
              </a:endParaRPr>
            </a:p>
          </p:txBody>
        </p:sp>
        <p:sp>
          <p:nvSpPr>
            <p:cNvPr id="10" name="TextBox 9">
              <a:extLst>
                <a:ext uri="{FF2B5EF4-FFF2-40B4-BE49-F238E27FC236}">
                  <a16:creationId xmlns:a16="http://schemas.microsoft.com/office/drawing/2014/main" id="{3A45FA0F-E7F2-4246-B69A-C8A996688AA3}"/>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1"/>
                  </a:solidFill>
                  <a:cs typeface="Arial" pitchFamily="34" charset="0"/>
                </a:rPr>
                <a:t>01</a:t>
              </a:r>
              <a:endParaRPr lang="ko-KR" altLang="en-US" sz="4400" b="1" dirty="0">
                <a:solidFill>
                  <a:schemeClr val="accent1"/>
                </a:solidFill>
                <a:cs typeface="Arial" pitchFamily="34" charset="0"/>
              </a:endParaRPr>
            </a:p>
          </p:txBody>
        </p:sp>
      </p:grpSp>
      <p:grpSp>
        <p:nvGrpSpPr>
          <p:cNvPr id="13" name="Group 6">
            <a:extLst>
              <a:ext uri="{FF2B5EF4-FFF2-40B4-BE49-F238E27FC236}">
                <a16:creationId xmlns:a16="http://schemas.microsoft.com/office/drawing/2014/main" id="{62CD5E63-C894-4B0C-B609-53DD797B7A3A}"/>
              </a:ext>
            </a:extLst>
          </p:cNvPr>
          <p:cNvGrpSpPr/>
          <p:nvPr/>
        </p:nvGrpSpPr>
        <p:grpSpPr>
          <a:xfrm>
            <a:off x="4091253" y="3178645"/>
            <a:ext cx="5919522" cy="769441"/>
            <a:chOff x="4801964" y="769273"/>
            <a:chExt cx="5919522" cy="769441"/>
          </a:xfrm>
        </p:grpSpPr>
        <p:sp>
          <p:nvSpPr>
            <p:cNvPr id="14" name="TextBox 13">
              <a:extLst>
                <a:ext uri="{FF2B5EF4-FFF2-40B4-BE49-F238E27FC236}">
                  <a16:creationId xmlns:a16="http://schemas.microsoft.com/office/drawing/2014/main" id="{AA495A7F-CF28-428E-9C82-7F6782756F6C}"/>
                </a:ext>
              </a:extLst>
            </p:cNvPr>
            <p:cNvSpPr txBox="1"/>
            <p:nvPr/>
          </p:nvSpPr>
          <p:spPr>
            <a:xfrm>
              <a:off x="5885718" y="861605"/>
              <a:ext cx="4835768" cy="584775"/>
            </a:xfrm>
            <a:prstGeom prst="rect">
              <a:avLst/>
            </a:prstGeom>
            <a:noFill/>
          </p:spPr>
          <p:txBody>
            <a:bodyPr wrap="square" lIns="108000" rIns="108000" rtlCol="0">
              <a:spAutoFit/>
            </a:bodyPr>
            <a:lstStyle/>
            <a:p>
              <a:r>
                <a:rPr lang="en-US" altLang="ko-KR" sz="3200" b="1" dirty="0">
                  <a:solidFill>
                    <a:schemeClr val="accent2"/>
                  </a:solidFill>
                  <a:cs typeface="Arial" pitchFamily="34" charset="0"/>
                </a:rPr>
                <a:t>Resource Optimization</a:t>
              </a:r>
              <a:endParaRPr lang="ko-KR" altLang="en-US" sz="3200" b="1" dirty="0">
                <a:solidFill>
                  <a:schemeClr val="accent2"/>
                </a:solidFill>
                <a:cs typeface="Arial" pitchFamily="34" charset="0"/>
              </a:endParaRPr>
            </a:p>
          </p:txBody>
        </p:sp>
        <p:sp>
          <p:nvSpPr>
            <p:cNvPr id="15" name="TextBox 14">
              <a:extLst>
                <a:ext uri="{FF2B5EF4-FFF2-40B4-BE49-F238E27FC236}">
                  <a16:creationId xmlns:a16="http://schemas.microsoft.com/office/drawing/2014/main" id="{D39E5190-D9EC-40A5-B427-65B180EA2ABA}"/>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2"/>
                  </a:solidFill>
                  <a:cs typeface="Arial" pitchFamily="34" charset="0"/>
                </a:rPr>
                <a:t>02</a:t>
              </a:r>
              <a:endParaRPr lang="ko-KR" altLang="en-US" sz="4400" b="1" dirty="0">
                <a:solidFill>
                  <a:schemeClr val="accent2"/>
                </a:solidFill>
                <a:cs typeface="Arial" pitchFamily="34" charset="0"/>
              </a:endParaRPr>
            </a:p>
          </p:txBody>
        </p:sp>
      </p:grpSp>
      <p:grpSp>
        <p:nvGrpSpPr>
          <p:cNvPr id="18" name="Group 11">
            <a:extLst>
              <a:ext uri="{FF2B5EF4-FFF2-40B4-BE49-F238E27FC236}">
                <a16:creationId xmlns:a16="http://schemas.microsoft.com/office/drawing/2014/main" id="{DE9ECBB2-E0D3-446D-911D-5C938FB6625F}"/>
              </a:ext>
            </a:extLst>
          </p:cNvPr>
          <p:cNvGrpSpPr/>
          <p:nvPr/>
        </p:nvGrpSpPr>
        <p:grpSpPr>
          <a:xfrm>
            <a:off x="4091253" y="4619937"/>
            <a:ext cx="6024296" cy="769441"/>
            <a:chOff x="4801964" y="769273"/>
            <a:chExt cx="6024296" cy="769441"/>
          </a:xfrm>
        </p:grpSpPr>
        <p:sp>
          <p:nvSpPr>
            <p:cNvPr id="19" name="TextBox 18">
              <a:extLst>
                <a:ext uri="{FF2B5EF4-FFF2-40B4-BE49-F238E27FC236}">
                  <a16:creationId xmlns:a16="http://schemas.microsoft.com/office/drawing/2014/main" id="{CE5BEAD5-4369-4B62-B040-70FDAF6580D0}"/>
                </a:ext>
              </a:extLst>
            </p:cNvPr>
            <p:cNvSpPr txBox="1"/>
            <p:nvPr/>
          </p:nvSpPr>
          <p:spPr>
            <a:xfrm>
              <a:off x="5885717" y="861605"/>
              <a:ext cx="4940543" cy="584775"/>
            </a:xfrm>
            <a:prstGeom prst="rect">
              <a:avLst/>
            </a:prstGeom>
            <a:noFill/>
          </p:spPr>
          <p:txBody>
            <a:bodyPr wrap="square" lIns="108000" rIns="108000" rtlCol="0">
              <a:spAutoFit/>
            </a:bodyPr>
            <a:lstStyle/>
            <a:p>
              <a:r>
                <a:rPr lang="en-US" altLang="ko-KR" sz="3200" b="1" dirty="0">
                  <a:solidFill>
                    <a:schemeClr val="accent3"/>
                  </a:solidFill>
                  <a:cs typeface="Arial" pitchFamily="34" charset="0"/>
                </a:rPr>
                <a:t>Policy Formulation</a:t>
              </a:r>
              <a:endParaRPr lang="ko-KR" altLang="en-US" sz="3200" b="1" dirty="0">
                <a:solidFill>
                  <a:schemeClr val="accent3"/>
                </a:solidFill>
                <a:cs typeface="Arial" pitchFamily="34" charset="0"/>
              </a:endParaRPr>
            </a:p>
          </p:txBody>
        </p:sp>
        <p:sp>
          <p:nvSpPr>
            <p:cNvPr id="20" name="TextBox 19">
              <a:extLst>
                <a:ext uri="{FF2B5EF4-FFF2-40B4-BE49-F238E27FC236}">
                  <a16:creationId xmlns:a16="http://schemas.microsoft.com/office/drawing/2014/main" id="{7639EE14-B559-4304-A1FD-54F80ABB27CB}"/>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3"/>
                  </a:solidFill>
                  <a:cs typeface="Arial" pitchFamily="34" charset="0"/>
                </a:rPr>
                <a:t>03</a:t>
              </a:r>
              <a:endParaRPr lang="ko-KR" altLang="en-US" sz="4400" b="1" dirty="0">
                <a:solidFill>
                  <a:schemeClr val="accent3"/>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Project Goals</a:t>
            </a:r>
          </a:p>
        </p:txBody>
      </p:sp>
      <p:grpSp>
        <p:nvGrpSpPr>
          <p:cNvPr id="3" name="Group 17">
            <a:extLst>
              <a:ext uri="{FF2B5EF4-FFF2-40B4-BE49-F238E27FC236}">
                <a16:creationId xmlns:a16="http://schemas.microsoft.com/office/drawing/2014/main" id="{5F526059-09C6-4B74-AF4A-B09DC2085B7D}"/>
              </a:ext>
            </a:extLst>
          </p:cNvPr>
          <p:cNvGrpSpPr/>
          <p:nvPr/>
        </p:nvGrpSpPr>
        <p:grpSpPr>
          <a:xfrm>
            <a:off x="914400" y="1825997"/>
            <a:ext cx="5760720" cy="922730"/>
            <a:chOff x="914400" y="1700737"/>
            <a:chExt cx="5760720" cy="922730"/>
          </a:xfrm>
        </p:grpSpPr>
        <p:sp>
          <p:nvSpPr>
            <p:cNvPr id="4" name="Rectangle: Rounded Corners 18">
              <a:extLst>
                <a:ext uri="{FF2B5EF4-FFF2-40B4-BE49-F238E27FC236}">
                  <a16:creationId xmlns:a16="http://schemas.microsoft.com/office/drawing/2014/main" id="{08395A64-B516-4A70-9FD4-4CFAF9F9C10A}"/>
                </a:ext>
              </a:extLst>
            </p:cNvPr>
            <p:cNvSpPr/>
            <p:nvPr/>
          </p:nvSpPr>
          <p:spPr>
            <a:xfrm>
              <a:off x="914400" y="1700737"/>
              <a:ext cx="5760720" cy="92273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5" name="Oval 19">
              <a:extLst>
                <a:ext uri="{FF2B5EF4-FFF2-40B4-BE49-F238E27FC236}">
                  <a16:creationId xmlns:a16="http://schemas.microsoft.com/office/drawing/2014/main" id="{6C9FA996-E0FF-47F9-8EB9-16354647196C}"/>
                </a:ext>
              </a:extLst>
            </p:cNvPr>
            <p:cNvSpPr/>
            <p:nvPr/>
          </p:nvSpPr>
          <p:spPr>
            <a:xfrm>
              <a:off x="979718" y="1755355"/>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grpSp>
        <p:nvGrpSpPr>
          <p:cNvPr id="6" name="Group 20">
            <a:extLst>
              <a:ext uri="{FF2B5EF4-FFF2-40B4-BE49-F238E27FC236}">
                <a16:creationId xmlns:a16="http://schemas.microsoft.com/office/drawing/2014/main" id="{0B865F05-1B4F-4328-B43D-DA317D15CB2D}"/>
              </a:ext>
            </a:extLst>
          </p:cNvPr>
          <p:cNvGrpSpPr/>
          <p:nvPr/>
        </p:nvGrpSpPr>
        <p:grpSpPr>
          <a:xfrm>
            <a:off x="4120660" y="3482997"/>
            <a:ext cx="5760720" cy="922730"/>
            <a:chOff x="3387969" y="2723575"/>
            <a:chExt cx="5760720" cy="922730"/>
          </a:xfrm>
        </p:grpSpPr>
        <p:sp>
          <p:nvSpPr>
            <p:cNvPr id="7" name="Rectangle: Rounded Corners 21">
              <a:extLst>
                <a:ext uri="{FF2B5EF4-FFF2-40B4-BE49-F238E27FC236}">
                  <a16:creationId xmlns:a16="http://schemas.microsoft.com/office/drawing/2014/main" id="{88C8C684-45F2-4E14-8C9F-E5037DD160D0}"/>
                </a:ext>
              </a:extLst>
            </p:cNvPr>
            <p:cNvSpPr/>
            <p:nvPr/>
          </p:nvSpPr>
          <p:spPr>
            <a:xfrm>
              <a:off x="3387969" y="2723575"/>
              <a:ext cx="5760720" cy="92273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 name="Oval 22">
              <a:extLst>
                <a:ext uri="{FF2B5EF4-FFF2-40B4-BE49-F238E27FC236}">
                  <a16:creationId xmlns:a16="http://schemas.microsoft.com/office/drawing/2014/main" id="{7846A265-5ED3-471D-8DB9-9B0888CC2C51}"/>
                </a:ext>
              </a:extLst>
            </p:cNvPr>
            <p:cNvSpPr/>
            <p:nvPr/>
          </p:nvSpPr>
          <p:spPr>
            <a:xfrm>
              <a:off x="3453287" y="2778193"/>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9" name="Group 23">
            <a:extLst>
              <a:ext uri="{FF2B5EF4-FFF2-40B4-BE49-F238E27FC236}">
                <a16:creationId xmlns:a16="http://schemas.microsoft.com/office/drawing/2014/main" id="{E6F4E026-D8D6-4713-9F33-2FDC2500321C}"/>
              </a:ext>
            </a:extLst>
          </p:cNvPr>
          <p:cNvGrpSpPr/>
          <p:nvPr/>
        </p:nvGrpSpPr>
        <p:grpSpPr>
          <a:xfrm>
            <a:off x="2517530" y="5159047"/>
            <a:ext cx="5760720" cy="922730"/>
            <a:chOff x="2159976" y="3821921"/>
            <a:chExt cx="5760720" cy="922730"/>
          </a:xfrm>
        </p:grpSpPr>
        <p:sp>
          <p:nvSpPr>
            <p:cNvPr id="10" name="Rectangle: Rounded Corners 24">
              <a:extLst>
                <a:ext uri="{FF2B5EF4-FFF2-40B4-BE49-F238E27FC236}">
                  <a16:creationId xmlns:a16="http://schemas.microsoft.com/office/drawing/2014/main" id="{0F3CE72B-9EFD-4440-BA2B-AEBD9651AF45}"/>
                </a:ext>
              </a:extLst>
            </p:cNvPr>
            <p:cNvSpPr/>
            <p:nvPr/>
          </p:nvSpPr>
          <p:spPr>
            <a:xfrm>
              <a:off x="2159976" y="3821921"/>
              <a:ext cx="5760720" cy="92273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 name="Oval 25">
              <a:extLst>
                <a:ext uri="{FF2B5EF4-FFF2-40B4-BE49-F238E27FC236}">
                  <a16:creationId xmlns:a16="http://schemas.microsoft.com/office/drawing/2014/main" id="{2544B3D0-2096-458E-AD70-2E08239AA95E}"/>
                </a:ext>
              </a:extLst>
            </p:cNvPr>
            <p:cNvSpPr/>
            <p:nvPr/>
          </p:nvSpPr>
          <p:spPr>
            <a:xfrm>
              <a:off x="2225294" y="3876539"/>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20" name="TextBox 19">
            <a:extLst>
              <a:ext uri="{FF2B5EF4-FFF2-40B4-BE49-F238E27FC236}">
                <a16:creationId xmlns:a16="http://schemas.microsoft.com/office/drawing/2014/main" id="{40BF34C4-0F8F-4D6B-9EFC-A81DCBCAE3D0}"/>
              </a:ext>
            </a:extLst>
          </p:cNvPr>
          <p:cNvSpPr txBox="1"/>
          <p:nvPr/>
        </p:nvSpPr>
        <p:spPr>
          <a:xfrm>
            <a:off x="1851140" y="1849535"/>
            <a:ext cx="4758722" cy="830997"/>
          </a:xfrm>
          <a:prstGeom prst="rect">
            <a:avLst/>
          </a:prstGeom>
          <a:noFill/>
        </p:spPr>
        <p:txBody>
          <a:bodyPr wrap="square" rtlCol="0">
            <a:spAutoFit/>
          </a:bodyPr>
          <a:lstStyle/>
          <a:p>
            <a:r>
              <a:rPr lang="en-US" altLang="ko-KR" sz="1600" dirty="0">
                <a:solidFill>
                  <a:schemeClr val="bg1"/>
                </a:solidFill>
                <a:latin typeface="Arial" pitchFamily="34" charset="0"/>
                <a:cs typeface="Arial" pitchFamily="34" charset="0"/>
              </a:rPr>
              <a:t>Build a predictive model with high accuracy to determine the likelihood of an arrest during a traffic stop.</a:t>
            </a:r>
          </a:p>
        </p:txBody>
      </p:sp>
      <p:sp>
        <p:nvSpPr>
          <p:cNvPr id="23" name="TextBox 22">
            <a:extLst>
              <a:ext uri="{FF2B5EF4-FFF2-40B4-BE49-F238E27FC236}">
                <a16:creationId xmlns:a16="http://schemas.microsoft.com/office/drawing/2014/main" id="{3DFF4B3D-1556-4A10-8A8D-00352511AC92}"/>
              </a:ext>
            </a:extLst>
          </p:cNvPr>
          <p:cNvSpPr txBox="1"/>
          <p:nvPr/>
        </p:nvSpPr>
        <p:spPr>
          <a:xfrm>
            <a:off x="5061065" y="3618415"/>
            <a:ext cx="4758722" cy="584775"/>
          </a:xfrm>
          <a:prstGeom prst="rect">
            <a:avLst/>
          </a:prstGeom>
          <a:noFill/>
        </p:spPr>
        <p:txBody>
          <a:bodyPr wrap="square" rtlCol="0">
            <a:spAutoFit/>
          </a:bodyPr>
          <a:lstStyle/>
          <a:p>
            <a:r>
              <a:rPr lang="en-US" altLang="ko-KR" sz="1600" dirty="0">
                <a:solidFill>
                  <a:schemeClr val="bg1"/>
                </a:solidFill>
                <a:latin typeface="Arial" pitchFamily="34" charset="0"/>
                <a:cs typeface="Arial" pitchFamily="34" charset="0"/>
              </a:rPr>
              <a:t>Identify key factors influencing arrests to provide actionable insights.</a:t>
            </a:r>
          </a:p>
        </p:txBody>
      </p:sp>
      <p:sp>
        <p:nvSpPr>
          <p:cNvPr id="26" name="TextBox 25">
            <a:extLst>
              <a:ext uri="{FF2B5EF4-FFF2-40B4-BE49-F238E27FC236}">
                <a16:creationId xmlns:a16="http://schemas.microsoft.com/office/drawing/2014/main" id="{B4EE6372-75CF-4E3E-A6AE-DCA2FB46F872}"/>
              </a:ext>
            </a:extLst>
          </p:cNvPr>
          <p:cNvSpPr txBox="1"/>
          <p:nvPr/>
        </p:nvSpPr>
        <p:spPr>
          <a:xfrm>
            <a:off x="3502632" y="5302871"/>
            <a:ext cx="4758722" cy="584775"/>
          </a:xfrm>
          <a:prstGeom prst="rect">
            <a:avLst/>
          </a:prstGeom>
          <a:noFill/>
        </p:spPr>
        <p:txBody>
          <a:bodyPr wrap="square" rtlCol="0">
            <a:spAutoFit/>
          </a:bodyPr>
          <a:lstStyle/>
          <a:p>
            <a:r>
              <a:rPr lang="en-US" altLang="ko-KR" sz="1600" dirty="0">
                <a:solidFill>
                  <a:schemeClr val="bg1"/>
                </a:solidFill>
                <a:latin typeface="Arial" pitchFamily="34" charset="0"/>
                <a:cs typeface="Arial" pitchFamily="34" charset="0"/>
              </a:rPr>
              <a:t>Use findings to recommend data-driven policy changes and operational improvements.</a:t>
            </a:r>
          </a:p>
        </p:txBody>
      </p:sp>
      <p:pic>
        <p:nvPicPr>
          <p:cNvPr id="35" name="Picture 34">
            <a:extLst>
              <a:ext uri="{FF2B5EF4-FFF2-40B4-BE49-F238E27FC236}">
                <a16:creationId xmlns:a16="http://schemas.microsoft.com/office/drawing/2014/main" id="{ED302ED0-49F5-02E0-D562-7C5191255B49}"/>
              </a:ext>
            </a:extLst>
          </p:cNvPr>
          <p:cNvPicPr>
            <a:picLocks noChangeAspect="1"/>
          </p:cNvPicPr>
          <p:nvPr/>
        </p:nvPicPr>
        <p:blipFill>
          <a:blip r:embed="rId2">
            <a:duotone>
              <a:prstClr val="black"/>
              <a:schemeClr val="accent1">
                <a:tint val="45000"/>
                <a:satMod val="400000"/>
              </a:schemeClr>
            </a:duotone>
          </a:blip>
          <a:stretch>
            <a:fillRect/>
          </a:stretch>
        </p:blipFill>
        <p:spPr>
          <a:xfrm>
            <a:off x="1221212" y="2049506"/>
            <a:ext cx="323116" cy="518205"/>
          </a:xfrm>
          <a:prstGeom prst="rect">
            <a:avLst/>
          </a:prstGeom>
          <a:noFill/>
          <a:ln>
            <a:noFill/>
          </a:ln>
        </p:spPr>
      </p:pic>
      <p:pic>
        <p:nvPicPr>
          <p:cNvPr id="36" name="Picture 35">
            <a:extLst>
              <a:ext uri="{FF2B5EF4-FFF2-40B4-BE49-F238E27FC236}">
                <a16:creationId xmlns:a16="http://schemas.microsoft.com/office/drawing/2014/main" id="{C1491413-DFCC-D773-434A-61109F859837}"/>
              </a:ext>
            </a:extLst>
          </p:cNvPr>
          <p:cNvPicPr>
            <a:picLocks noChangeAspect="1"/>
          </p:cNvPicPr>
          <p:nvPr/>
        </p:nvPicPr>
        <p:blipFill>
          <a:blip r:embed="rId3"/>
          <a:stretch>
            <a:fillRect/>
          </a:stretch>
        </p:blipFill>
        <p:spPr>
          <a:xfrm>
            <a:off x="2831085" y="5358261"/>
            <a:ext cx="317019" cy="524301"/>
          </a:xfrm>
          <a:prstGeom prst="rect">
            <a:avLst/>
          </a:prstGeom>
        </p:spPr>
      </p:pic>
      <p:pic>
        <p:nvPicPr>
          <p:cNvPr id="37" name="Picture 36">
            <a:extLst>
              <a:ext uri="{FF2B5EF4-FFF2-40B4-BE49-F238E27FC236}">
                <a16:creationId xmlns:a16="http://schemas.microsoft.com/office/drawing/2014/main" id="{C908A7E7-FB13-3578-CCDF-9F85586345D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66000"/>
                    </a14:imgEffect>
                  </a14:imgLayer>
                </a14:imgProps>
              </a:ext>
            </a:extLst>
          </a:blip>
          <a:stretch>
            <a:fillRect/>
          </a:stretch>
        </p:blipFill>
        <p:spPr>
          <a:xfrm>
            <a:off x="4425070" y="3721564"/>
            <a:ext cx="335309" cy="481626"/>
          </a:xfrm>
          <a:prstGeom prst="rect">
            <a:avLst/>
          </a:prstGeom>
        </p:spPr>
      </p:pic>
    </p:spTree>
    <p:extLst>
      <p:ext uri="{BB962C8B-B14F-4D97-AF65-F5344CB8AC3E}">
        <p14:creationId xmlns:p14="http://schemas.microsoft.com/office/powerpoint/2010/main" val="154701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B7904-D22F-4E58-9EA4-FF9E0E468CAF}"/>
              </a:ext>
            </a:extLst>
          </p:cNvPr>
          <p:cNvSpPr txBox="1"/>
          <p:nvPr/>
        </p:nvSpPr>
        <p:spPr>
          <a:xfrm>
            <a:off x="897047" y="157164"/>
            <a:ext cx="10437703"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Confusion Matrix</a:t>
            </a:r>
            <a:endParaRPr lang="ko-KR" altLang="en-US" sz="4800" b="1" dirty="0">
              <a:cs typeface="Arial" pitchFamily="34" charset="0"/>
            </a:endParaRPr>
          </a:p>
        </p:txBody>
      </p:sp>
      <p:pic>
        <p:nvPicPr>
          <p:cNvPr id="6" name="Picture 5">
            <a:extLst>
              <a:ext uri="{FF2B5EF4-FFF2-40B4-BE49-F238E27FC236}">
                <a16:creationId xmlns:a16="http://schemas.microsoft.com/office/drawing/2014/main" id="{C5BA8774-24EA-1EAF-4653-77EA4DF228F2}"/>
              </a:ext>
            </a:extLst>
          </p:cNvPr>
          <p:cNvPicPr>
            <a:picLocks noChangeAspect="1"/>
          </p:cNvPicPr>
          <p:nvPr/>
        </p:nvPicPr>
        <p:blipFill>
          <a:blip r:embed="rId2"/>
          <a:stretch>
            <a:fillRect/>
          </a:stretch>
        </p:blipFill>
        <p:spPr>
          <a:xfrm>
            <a:off x="7096125" y="1597761"/>
            <a:ext cx="5010150" cy="4314825"/>
          </a:xfrm>
          <a:prstGeom prst="rect">
            <a:avLst/>
          </a:prstGeom>
        </p:spPr>
      </p:pic>
      <p:sp>
        <p:nvSpPr>
          <p:cNvPr id="7" name="TextBox 6">
            <a:extLst>
              <a:ext uri="{FF2B5EF4-FFF2-40B4-BE49-F238E27FC236}">
                <a16:creationId xmlns:a16="http://schemas.microsoft.com/office/drawing/2014/main" id="{4B1B0C2B-E74A-4C6E-878B-FF6A0F4BF291}"/>
              </a:ext>
            </a:extLst>
          </p:cNvPr>
          <p:cNvSpPr txBox="1"/>
          <p:nvPr/>
        </p:nvSpPr>
        <p:spPr>
          <a:xfrm>
            <a:off x="1009650" y="1495425"/>
            <a:ext cx="5572125" cy="4611519"/>
          </a:xfrm>
          <a:prstGeom prst="rect">
            <a:avLst/>
          </a:prstGeom>
          <a:noFill/>
        </p:spPr>
        <p:txBody>
          <a:bodyPr wrap="square" rtlCol="0">
            <a:spAutoFit/>
          </a:bodyPr>
          <a:lstStyle/>
          <a:p>
            <a:pPr>
              <a:lnSpc>
                <a:spcPct val="150000"/>
              </a:lnSpc>
            </a:pPr>
            <a:r>
              <a:rPr lang="en-US" b="1" dirty="0"/>
              <a:t>Linear Regression</a:t>
            </a:r>
          </a:p>
          <a:p>
            <a:pPr marL="285750" indent="-285750">
              <a:lnSpc>
                <a:spcPct val="150000"/>
              </a:lnSpc>
              <a:buFont typeface="Wingdings" panose="05000000000000000000" pitchFamily="2" charset="2"/>
              <a:buChar char="Ø"/>
            </a:pPr>
            <a:r>
              <a:rPr lang="en-US" dirty="0"/>
              <a:t>True Negative (TN): 10,696</a:t>
            </a:r>
          </a:p>
          <a:p>
            <a:pPr>
              <a:lnSpc>
                <a:spcPct val="150000"/>
              </a:lnSpc>
            </a:pPr>
            <a:r>
              <a:rPr lang="en-US" dirty="0"/>
              <a:t>Model correctly predicted "No" (N).</a:t>
            </a:r>
          </a:p>
          <a:p>
            <a:pPr marL="285750" indent="-285750">
              <a:lnSpc>
                <a:spcPct val="150000"/>
              </a:lnSpc>
              <a:buFont typeface="Wingdings" panose="05000000000000000000" pitchFamily="2" charset="2"/>
              <a:buChar char="Ø"/>
            </a:pPr>
            <a:r>
              <a:rPr lang="en-US" dirty="0"/>
              <a:t>False Positive (FP): 225</a:t>
            </a:r>
          </a:p>
          <a:p>
            <a:pPr>
              <a:lnSpc>
                <a:spcPct val="150000"/>
              </a:lnSpc>
            </a:pPr>
            <a:r>
              <a:rPr lang="en-US" dirty="0"/>
              <a:t>Model incorrectly predicted "Yes" (Y) when the actual was "No" (N).</a:t>
            </a:r>
          </a:p>
          <a:p>
            <a:pPr marL="285750" indent="-285750">
              <a:lnSpc>
                <a:spcPct val="150000"/>
              </a:lnSpc>
              <a:buFont typeface="Wingdings" panose="05000000000000000000" pitchFamily="2" charset="2"/>
              <a:buChar char="Ø"/>
            </a:pPr>
            <a:r>
              <a:rPr lang="en-US" dirty="0"/>
              <a:t>False Negative (FN): 1,087</a:t>
            </a:r>
          </a:p>
          <a:p>
            <a:pPr>
              <a:lnSpc>
                <a:spcPct val="150000"/>
              </a:lnSpc>
            </a:pPr>
            <a:r>
              <a:rPr lang="en-US" dirty="0"/>
              <a:t>Model incorrectly predicted "No" (N) when the actual was "Yes" (Y).</a:t>
            </a:r>
          </a:p>
          <a:p>
            <a:pPr marL="285750" indent="-285750">
              <a:lnSpc>
                <a:spcPct val="150000"/>
              </a:lnSpc>
              <a:buFont typeface="Wingdings" panose="05000000000000000000" pitchFamily="2" charset="2"/>
              <a:buChar char="Ø"/>
            </a:pPr>
            <a:r>
              <a:rPr lang="en-US" dirty="0"/>
              <a:t>True Positive (TP): 202</a:t>
            </a:r>
          </a:p>
          <a:p>
            <a:pPr>
              <a:lnSpc>
                <a:spcPct val="150000"/>
              </a:lnSpc>
            </a:pPr>
            <a:r>
              <a:rPr lang="en-US" dirty="0"/>
              <a:t>Model correctly predicted "Yes" (Y).</a:t>
            </a:r>
          </a:p>
        </p:txBody>
      </p:sp>
      <p:sp>
        <p:nvSpPr>
          <p:cNvPr id="10" name="사각형: 둥근 모서리 2">
            <a:extLst>
              <a:ext uri="{FF2B5EF4-FFF2-40B4-BE49-F238E27FC236}">
                <a16:creationId xmlns:a16="http://schemas.microsoft.com/office/drawing/2014/main" id="{D59C9BE2-975C-EBCA-2146-48C29302CF95}"/>
              </a:ext>
            </a:extLst>
          </p:cNvPr>
          <p:cNvSpPr/>
          <p:nvPr/>
        </p:nvSpPr>
        <p:spPr>
          <a:xfrm>
            <a:off x="0" y="0"/>
            <a:ext cx="2105025" cy="557742"/>
          </a:xfrm>
          <a:prstGeom prst="roundRect">
            <a:avLst>
              <a:gd name="adj" fmla="val 50000"/>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t>FINDINGS</a:t>
            </a:r>
            <a:endParaRPr lang="ko-KR" altLang="en-US" dirty="0"/>
          </a:p>
        </p:txBody>
      </p:sp>
    </p:spTree>
    <p:extLst>
      <p:ext uri="{BB962C8B-B14F-4D97-AF65-F5344CB8AC3E}">
        <p14:creationId xmlns:p14="http://schemas.microsoft.com/office/powerpoint/2010/main" val="373504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B7904-D22F-4E58-9EA4-FF9E0E468CAF}"/>
              </a:ext>
            </a:extLst>
          </p:cNvPr>
          <p:cNvSpPr txBox="1"/>
          <p:nvPr/>
        </p:nvSpPr>
        <p:spPr>
          <a:xfrm>
            <a:off x="897047" y="157164"/>
            <a:ext cx="10437703"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Confusion Matrix</a:t>
            </a:r>
            <a:endParaRPr lang="ko-KR" altLang="en-US" sz="4800" b="1" dirty="0">
              <a:cs typeface="Arial" pitchFamily="34" charset="0"/>
            </a:endParaRPr>
          </a:p>
        </p:txBody>
      </p:sp>
      <p:sp>
        <p:nvSpPr>
          <p:cNvPr id="7" name="TextBox 6">
            <a:extLst>
              <a:ext uri="{FF2B5EF4-FFF2-40B4-BE49-F238E27FC236}">
                <a16:creationId xmlns:a16="http://schemas.microsoft.com/office/drawing/2014/main" id="{4B1B0C2B-E74A-4C6E-878B-FF6A0F4BF291}"/>
              </a:ext>
            </a:extLst>
          </p:cNvPr>
          <p:cNvSpPr txBox="1"/>
          <p:nvPr/>
        </p:nvSpPr>
        <p:spPr>
          <a:xfrm>
            <a:off x="1009650" y="1495425"/>
            <a:ext cx="5572125" cy="4611519"/>
          </a:xfrm>
          <a:prstGeom prst="rect">
            <a:avLst/>
          </a:prstGeom>
          <a:noFill/>
        </p:spPr>
        <p:txBody>
          <a:bodyPr wrap="square" rtlCol="0">
            <a:spAutoFit/>
          </a:bodyPr>
          <a:lstStyle/>
          <a:p>
            <a:pPr>
              <a:lnSpc>
                <a:spcPct val="150000"/>
              </a:lnSpc>
            </a:pPr>
            <a:r>
              <a:rPr lang="en-US" b="1" dirty="0"/>
              <a:t>Decision Tree Model</a:t>
            </a:r>
          </a:p>
          <a:p>
            <a:pPr marL="285750" indent="-285750">
              <a:lnSpc>
                <a:spcPct val="150000"/>
              </a:lnSpc>
              <a:buFont typeface="Wingdings" panose="05000000000000000000" pitchFamily="2" charset="2"/>
              <a:buChar char="Ø"/>
            </a:pPr>
            <a:r>
              <a:rPr lang="en-US" dirty="0"/>
              <a:t>True Negative (TN): 10,000</a:t>
            </a:r>
          </a:p>
          <a:p>
            <a:pPr>
              <a:lnSpc>
                <a:spcPct val="150000"/>
              </a:lnSpc>
            </a:pPr>
            <a:r>
              <a:rPr lang="en-US" dirty="0"/>
              <a:t>Correctly predicted "No" (N).</a:t>
            </a:r>
          </a:p>
          <a:p>
            <a:pPr marL="285750" indent="-285750">
              <a:lnSpc>
                <a:spcPct val="150000"/>
              </a:lnSpc>
              <a:buFont typeface="Wingdings" panose="05000000000000000000" pitchFamily="2" charset="2"/>
              <a:buChar char="Ø"/>
            </a:pPr>
            <a:r>
              <a:rPr lang="en-US" dirty="0"/>
              <a:t>False Positive (FP): 429</a:t>
            </a:r>
          </a:p>
          <a:p>
            <a:pPr>
              <a:lnSpc>
                <a:spcPct val="150000"/>
              </a:lnSpc>
            </a:pPr>
            <a:r>
              <a:rPr lang="en-US" dirty="0"/>
              <a:t>Incorrectly predicted "Yes" (Y) when the actual class was "No" (N).</a:t>
            </a:r>
          </a:p>
          <a:p>
            <a:pPr marL="285750" indent="-285750">
              <a:lnSpc>
                <a:spcPct val="150000"/>
              </a:lnSpc>
              <a:buFont typeface="Wingdings" panose="05000000000000000000" pitchFamily="2" charset="2"/>
              <a:buChar char="Ø"/>
            </a:pPr>
            <a:r>
              <a:rPr lang="en-US" dirty="0"/>
              <a:t>False Negative (FN): 775</a:t>
            </a:r>
          </a:p>
          <a:p>
            <a:pPr>
              <a:lnSpc>
                <a:spcPct val="150000"/>
              </a:lnSpc>
            </a:pPr>
            <a:r>
              <a:rPr lang="en-US" dirty="0"/>
              <a:t>Incorrectly predicted "No" (N) when the actual class was "Yes" (Y).</a:t>
            </a:r>
          </a:p>
          <a:p>
            <a:pPr marL="285750" indent="-285750">
              <a:lnSpc>
                <a:spcPct val="150000"/>
              </a:lnSpc>
              <a:buFont typeface="Wingdings" panose="05000000000000000000" pitchFamily="2" charset="2"/>
              <a:buChar char="Ø"/>
            </a:pPr>
            <a:r>
              <a:rPr lang="en-US" dirty="0"/>
              <a:t>True Positive (TP): 514</a:t>
            </a:r>
          </a:p>
          <a:p>
            <a:pPr>
              <a:lnSpc>
                <a:spcPct val="150000"/>
              </a:lnSpc>
            </a:pPr>
            <a:r>
              <a:rPr lang="en-US" dirty="0"/>
              <a:t>Correctly predicted "Yes" (Y).</a:t>
            </a:r>
          </a:p>
        </p:txBody>
      </p:sp>
      <p:pic>
        <p:nvPicPr>
          <p:cNvPr id="5" name="Picture 4">
            <a:extLst>
              <a:ext uri="{FF2B5EF4-FFF2-40B4-BE49-F238E27FC236}">
                <a16:creationId xmlns:a16="http://schemas.microsoft.com/office/drawing/2014/main" id="{DF5FB632-7686-6D61-78B7-EFA5892664C5}"/>
              </a:ext>
            </a:extLst>
          </p:cNvPr>
          <p:cNvPicPr>
            <a:picLocks noChangeAspect="1"/>
          </p:cNvPicPr>
          <p:nvPr/>
        </p:nvPicPr>
        <p:blipFill>
          <a:blip r:embed="rId2"/>
          <a:stretch>
            <a:fillRect/>
          </a:stretch>
        </p:blipFill>
        <p:spPr>
          <a:xfrm>
            <a:off x="6724650" y="1495425"/>
            <a:ext cx="5010150" cy="4314825"/>
          </a:xfrm>
          <a:prstGeom prst="rect">
            <a:avLst/>
          </a:prstGeom>
        </p:spPr>
      </p:pic>
      <p:sp>
        <p:nvSpPr>
          <p:cNvPr id="9" name="사각형: 둥근 모서리 2">
            <a:extLst>
              <a:ext uri="{FF2B5EF4-FFF2-40B4-BE49-F238E27FC236}">
                <a16:creationId xmlns:a16="http://schemas.microsoft.com/office/drawing/2014/main" id="{A42B708F-8EF4-2C5A-BB36-AD536FAE54CB}"/>
              </a:ext>
            </a:extLst>
          </p:cNvPr>
          <p:cNvSpPr/>
          <p:nvPr/>
        </p:nvSpPr>
        <p:spPr>
          <a:xfrm>
            <a:off x="0" y="0"/>
            <a:ext cx="2105025" cy="557742"/>
          </a:xfrm>
          <a:prstGeom prst="roundRect">
            <a:avLst>
              <a:gd name="adj" fmla="val 50000"/>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t>FINDINGS</a:t>
            </a:r>
            <a:endParaRPr lang="ko-KR" altLang="en-US" dirty="0"/>
          </a:p>
        </p:txBody>
      </p:sp>
    </p:spTree>
    <p:extLst>
      <p:ext uri="{BB962C8B-B14F-4D97-AF65-F5344CB8AC3E}">
        <p14:creationId xmlns:p14="http://schemas.microsoft.com/office/powerpoint/2010/main" val="4071163014"/>
      </p:ext>
    </p:extLst>
  </p:cSld>
  <p:clrMapOvr>
    <a:masterClrMapping/>
  </p:clrMapOvr>
</p:sld>
</file>

<file path=ppt/theme/theme1.xml><?xml version="1.0" encoding="utf-8"?>
<a:theme xmlns:a="http://schemas.openxmlformats.org/drawingml/2006/main" name="Cover and End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32">
      <a:dk1>
        <a:sysClr val="windowText" lastClr="000000"/>
      </a:dk1>
      <a:lt1>
        <a:sysClr val="window" lastClr="FFFFFF"/>
      </a:lt1>
      <a:dk2>
        <a:srgbClr val="1F497D"/>
      </a:dk2>
      <a:lt2>
        <a:srgbClr val="EEECE1"/>
      </a:lt2>
      <a:accent1>
        <a:srgbClr val="DD8BFF"/>
      </a:accent1>
      <a:accent2>
        <a:srgbClr val="B58C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5335</TotalTime>
  <Words>523</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David Mwai</cp:lastModifiedBy>
  <cp:revision>91</cp:revision>
  <dcterms:created xsi:type="dcterms:W3CDTF">2020-01-20T05:08:25Z</dcterms:created>
  <dcterms:modified xsi:type="dcterms:W3CDTF">2024-09-01T20:19:41Z</dcterms:modified>
</cp:coreProperties>
</file>