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2" r:id="rId3"/>
    <p:sldId id="332" r:id="rId4"/>
    <p:sldId id="331" r:id="rId5"/>
    <p:sldId id="261" r:id="rId6"/>
    <p:sldId id="323" r:id="rId7"/>
    <p:sldId id="301" r:id="rId8"/>
    <p:sldId id="316" r:id="rId9"/>
    <p:sldId id="264" r:id="rId10"/>
    <p:sldId id="269" r:id="rId11"/>
    <p:sldId id="268" r:id="rId12"/>
    <p:sldId id="270" r:id="rId13"/>
    <p:sldId id="271" r:id="rId14"/>
    <p:sldId id="318" r:id="rId15"/>
    <p:sldId id="265" r:id="rId16"/>
    <p:sldId id="305" r:id="rId17"/>
    <p:sldId id="306" r:id="rId18"/>
    <p:sldId id="304" r:id="rId19"/>
    <p:sldId id="307" r:id="rId20"/>
    <p:sldId id="262" r:id="rId21"/>
    <p:sldId id="275" r:id="rId22"/>
    <p:sldId id="276" r:id="rId23"/>
    <p:sldId id="273" r:id="rId24"/>
    <p:sldId id="274" r:id="rId25"/>
    <p:sldId id="277" r:id="rId26"/>
    <p:sldId id="319" r:id="rId27"/>
    <p:sldId id="309" r:id="rId28"/>
    <p:sldId id="325" r:id="rId29"/>
    <p:sldId id="285" r:id="rId30"/>
    <p:sldId id="282" r:id="rId31"/>
    <p:sldId id="283" r:id="rId32"/>
    <p:sldId id="287" r:id="rId33"/>
    <p:sldId id="281" r:id="rId34"/>
    <p:sldId id="310" r:id="rId35"/>
    <p:sldId id="308" r:id="rId36"/>
    <p:sldId id="324" r:id="rId37"/>
    <p:sldId id="297" r:id="rId38"/>
    <p:sldId id="299" r:id="rId39"/>
    <p:sldId id="298" r:id="rId40"/>
    <p:sldId id="296" r:id="rId41"/>
    <p:sldId id="303" r:id="rId42"/>
    <p:sldId id="292" r:id="rId43"/>
    <p:sldId id="320" r:id="rId44"/>
    <p:sldId id="289" r:id="rId45"/>
    <p:sldId id="311" r:id="rId46"/>
    <p:sldId id="321" r:id="rId47"/>
    <p:sldId id="322" r:id="rId48"/>
    <p:sldId id="257" r:id="rId49"/>
    <p:sldId id="326" r:id="rId50"/>
    <p:sldId id="267" r:id="rId51"/>
    <p:sldId id="266" r:id="rId52"/>
    <p:sldId id="3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4158D4-D9F0-4D8E-833B-9168EA9DC4F1}">
          <p14:sldIdLst>
            <p14:sldId id="256"/>
          </p14:sldIdLst>
        </p14:section>
        <p14:section name="Untitled Section" id="{F0CCF176-0810-499E-8709-5808D1252923}">
          <p14:sldIdLst>
            <p14:sldId id="272"/>
            <p14:sldId id="332"/>
            <p14:sldId id="331"/>
            <p14:sldId id="261"/>
            <p14:sldId id="323"/>
            <p14:sldId id="301"/>
            <p14:sldId id="316"/>
            <p14:sldId id="264"/>
            <p14:sldId id="269"/>
            <p14:sldId id="268"/>
            <p14:sldId id="270"/>
            <p14:sldId id="271"/>
            <p14:sldId id="318"/>
            <p14:sldId id="265"/>
            <p14:sldId id="305"/>
            <p14:sldId id="306"/>
            <p14:sldId id="304"/>
            <p14:sldId id="307"/>
            <p14:sldId id="262"/>
            <p14:sldId id="275"/>
            <p14:sldId id="276"/>
            <p14:sldId id="273"/>
            <p14:sldId id="274"/>
            <p14:sldId id="277"/>
            <p14:sldId id="319"/>
            <p14:sldId id="309"/>
            <p14:sldId id="325"/>
            <p14:sldId id="285"/>
            <p14:sldId id="282"/>
            <p14:sldId id="283"/>
            <p14:sldId id="287"/>
            <p14:sldId id="281"/>
            <p14:sldId id="310"/>
            <p14:sldId id="308"/>
            <p14:sldId id="324"/>
            <p14:sldId id="297"/>
            <p14:sldId id="299"/>
            <p14:sldId id="298"/>
            <p14:sldId id="296"/>
            <p14:sldId id="303"/>
            <p14:sldId id="292"/>
            <p14:sldId id="320"/>
            <p14:sldId id="289"/>
            <p14:sldId id="311"/>
            <p14:sldId id="321"/>
            <p14:sldId id="322"/>
            <p14:sldId id="257"/>
            <p14:sldId id="326"/>
            <p14:sldId id="267"/>
            <p14:sldId id="266"/>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70" autoAdjust="0"/>
  </p:normalViewPr>
  <p:slideViewPr>
    <p:cSldViewPr snapToGrid="0">
      <p:cViewPr varScale="1">
        <p:scale>
          <a:sx n="95" d="100"/>
          <a:sy n="95" d="100"/>
        </p:scale>
        <p:origin x="396" y="90"/>
      </p:cViewPr>
      <p:guideLst/>
    </p:cSldViewPr>
  </p:slideViewPr>
  <p:outlineViewPr>
    <p:cViewPr>
      <p:scale>
        <a:sx n="33" d="100"/>
        <a:sy n="33" d="100"/>
      </p:scale>
      <p:origin x="0" y="-13123"/>
    </p:cViewPr>
  </p:outlineViewPr>
  <p:notesTextViewPr>
    <p:cViewPr>
      <p:scale>
        <a:sx n="1" d="1"/>
        <a:sy n="1" d="1"/>
      </p:scale>
      <p:origin x="0" y="0"/>
    </p:cViewPr>
  </p:notesTextViewPr>
  <p:sorterViewPr>
    <p:cViewPr varScale="1">
      <p:scale>
        <a:sx n="100" d="100"/>
        <a:sy n="100" d="100"/>
      </p:scale>
      <p:origin x="0" y="-15780"/>
    </p:cViewPr>
  </p:sorterViewPr>
  <p:notesViewPr>
    <p:cSldViewPr snapToGrid="0">
      <p:cViewPr varScale="1">
        <p:scale>
          <a:sx n="84" d="100"/>
          <a:sy n="84" d="100"/>
        </p:scale>
        <p:origin x="390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D57E7-247F-4128-A8B5-A3DA6234991F}"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0D769-A7CC-4121-8D93-CE8B89E00FE0}" type="slidenum">
              <a:rPr lang="en-US" smtClean="0"/>
              <a:t>‹#›</a:t>
            </a:fld>
            <a:endParaRPr lang="en-US"/>
          </a:p>
        </p:txBody>
      </p:sp>
    </p:spTree>
    <p:extLst>
      <p:ext uri="{BB962C8B-B14F-4D97-AF65-F5344CB8AC3E}">
        <p14:creationId xmlns:p14="http://schemas.microsoft.com/office/powerpoint/2010/main" val="71855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rubocop.readthedocs.io/en/latest/" TargetMode="External"/><Relationship Id="rId3" Type="http://schemas.openxmlformats.org/officeDocument/2006/relationships/hyperlink" Target="https://github.com/dotnet/codeformatter" TargetMode="External"/><Relationship Id="rId7" Type="http://schemas.openxmlformats.org/officeDocument/2006/relationships/hyperlink" Target="https://github.com/google/yapf/"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cs.sensiolabs.org/" TargetMode="External"/><Relationship Id="rId5" Type="http://schemas.openxmlformats.org/officeDocument/2006/relationships/hyperlink" Target="https://standardjs.com/" TargetMode="External"/><Relationship Id="rId4" Type="http://schemas.openxmlformats.org/officeDocument/2006/relationships/hyperlink" Target="https://github.com/google/google-java-forma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oogle.github.io/styleguid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hemdan.medium.com/conventional-comments-1f83f56a7a48"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hemdan.medium.com/conventional-comments-1f83f56a7a48"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luralsight.com/blog/tutorials/code-re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Lato" panose="020F0502020204030203" pitchFamily="34" charset="0"/>
              </a:rPr>
              <a:t>Jack spent days writing a software component. He tested and double-checked his code, and he was satisfied that it worked properly, according to the requirements he was given, so he checked it into source control. A few weeks later, a new version of the software that included his code was released to production. A user discovered a bug caused by Jack's changes. The user tweeted about the bug, and this was retweeted thousands of times. Before long, word got back to Jack. An edge case that Jack had not considered was causing problems in production. He fixed the bug and checked his changes back into source control. And he waited. Hoping for the best.</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a:t>
            </a:fld>
            <a:endParaRPr lang="en-US"/>
          </a:p>
        </p:txBody>
      </p:sp>
    </p:spTree>
    <p:extLst>
      <p:ext uri="{BB962C8B-B14F-4D97-AF65-F5344CB8AC3E}">
        <p14:creationId xmlns:p14="http://schemas.microsoft.com/office/powerpoint/2010/main" val="2192403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Miscommunication is higher in written feedback</a:t>
            </a:r>
          </a:p>
          <a:p>
            <a:r>
              <a:rPr lang="en-US" dirty="0"/>
              <a:t>Limited Focus Time and Mental Stamina</a:t>
            </a:r>
          </a:p>
          <a:p>
            <a:r>
              <a:rPr lang="en-US" dirty="0"/>
              <a:t>Code reviews take time. perception that reviews slow down project</a:t>
            </a:r>
          </a:p>
          <a:p>
            <a:r>
              <a:rPr lang="en-US" dirty="0"/>
              <a:t>Criticism can be taken personally</a:t>
            </a:r>
          </a:p>
          <a:p>
            <a:r>
              <a:rPr lang="en-US" dirty="0"/>
              <a:t>Our education system rewards individual accomplishments; not collaboration</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16</a:t>
            </a:fld>
            <a:endParaRPr lang="en-US"/>
          </a:p>
        </p:txBody>
      </p:sp>
    </p:spTree>
    <p:extLst>
      <p:ext uri="{BB962C8B-B14F-4D97-AF65-F5344CB8AC3E}">
        <p14:creationId xmlns:p14="http://schemas.microsoft.com/office/powerpoint/2010/main" val="5144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17</a:t>
            </a:fld>
            <a:endParaRPr lang="en-US"/>
          </a:p>
        </p:txBody>
      </p:sp>
    </p:spTree>
    <p:extLst>
      <p:ext uri="{BB962C8B-B14F-4D97-AF65-F5344CB8AC3E}">
        <p14:creationId xmlns:p14="http://schemas.microsoft.com/office/powerpoint/2010/main" val="329044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Criticism can be taken personally</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18</a:t>
            </a:fld>
            <a:endParaRPr lang="en-US"/>
          </a:p>
        </p:txBody>
      </p:sp>
    </p:spTree>
    <p:extLst>
      <p:ext uri="{BB962C8B-B14F-4D97-AF65-F5344CB8AC3E}">
        <p14:creationId xmlns:p14="http://schemas.microsoft.com/office/powerpoint/2010/main" val="335338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fresh in their mind</a:t>
            </a:r>
          </a:p>
          <a:p>
            <a:r>
              <a:rPr lang="en-US" dirty="0"/>
              <a:t>Easier</a:t>
            </a:r>
            <a:r>
              <a:rPr lang="en-US" baseline="0" dirty="0"/>
              <a:t> to merge when complete</a:t>
            </a:r>
            <a:endParaRPr lang="en-US" dirty="0"/>
          </a:p>
          <a:p>
            <a:r>
              <a:rPr lang="en-US" dirty="0"/>
              <a:t>Incentive to create smaller changesets</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21</a:t>
            </a:fld>
            <a:endParaRPr lang="en-US"/>
          </a:p>
        </p:txBody>
      </p:sp>
    </p:spTree>
    <p:extLst>
      <p:ext uri="{BB962C8B-B14F-4D97-AF65-F5344CB8AC3E}">
        <p14:creationId xmlns:p14="http://schemas.microsoft.com/office/powerpoint/2010/main" val="2716287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Start high level and work your way down</a:t>
            </a:r>
          </a:p>
          <a:p>
            <a:r>
              <a:rPr lang="en-US" sz="1200" kern="1200" dirty="0">
                <a:solidFill>
                  <a:schemeClr val="tx1"/>
                </a:solidFill>
                <a:effectLst/>
                <a:latin typeface="+mj-lt"/>
                <a:ea typeface="+mj-ea"/>
                <a:cs typeface="+mj-cs"/>
              </a:rPr>
              <a:t>High Level: Class</a:t>
            </a:r>
            <a:r>
              <a:rPr lang="en-US" sz="1200" kern="1200" baseline="0" dirty="0">
                <a:solidFill>
                  <a:schemeClr val="tx1"/>
                </a:solidFill>
                <a:effectLst/>
                <a:latin typeface="+mj-lt"/>
                <a:ea typeface="+mj-ea"/>
                <a:cs typeface="+mj-cs"/>
              </a:rPr>
              <a:t> structure, interfaces</a:t>
            </a:r>
          </a:p>
          <a:p>
            <a:r>
              <a:rPr lang="en-US" sz="1200" kern="1200" baseline="0" dirty="0">
                <a:solidFill>
                  <a:schemeClr val="tx1"/>
                </a:solidFill>
                <a:effectLst/>
                <a:latin typeface="+mj-lt"/>
                <a:ea typeface="+mj-ea"/>
                <a:cs typeface="+mj-cs"/>
              </a:rPr>
              <a:t>Low level: Code implementation</a:t>
            </a:r>
            <a:endParaRPr lang="en-US" sz="1200" kern="1200" dirty="0">
              <a:solidFill>
                <a:schemeClr val="tx1"/>
              </a:solidFill>
              <a:effectLst/>
              <a:latin typeface="+mj-lt"/>
              <a:ea typeface="+mj-ea"/>
              <a:cs typeface="+mj-cs"/>
            </a:endParaRPr>
          </a:p>
          <a:p>
            <a:r>
              <a:rPr lang="en-US" sz="1200" kern="1200" dirty="0">
                <a:solidFill>
                  <a:schemeClr val="tx1"/>
                </a:solidFill>
                <a:effectLst/>
                <a:latin typeface="+mj-lt"/>
                <a:ea typeface="+mj-ea"/>
                <a:cs typeface="+mj-cs"/>
              </a:rPr>
              <a:t>If many high-level</a:t>
            </a:r>
            <a:r>
              <a:rPr lang="en-US" sz="1200" kern="1200" baseline="0" dirty="0">
                <a:solidFill>
                  <a:schemeClr val="tx1"/>
                </a:solidFill>
                <a:effectLst/>
                <a:latin typeface="+mj-lt"/>
                <a:ea typeface="+mj-ea"/>
                <a:cs typeface="+mj-cs"/>
              </a:rPr>
              <a:t> changes, skip the details</a:t>
            </a:r>
          </a:p>
          <a:p>
            <a:r>
              <a:rPr lang="en-US" sz="1200" kern="1200" baseline="0" dirty="0">
                <a:solidFill>
                  <a:schemeClr val="tx1"/>
                </a:solidFill>
                <a:effectLst/>
                <a:latin typeface="+mj-lt"/>
                <a:ea typeface="+mj-ea"/>
                <a:cs typeface="+mj-cs"/>
              </a:rPr>
              <a:t>Author may fix low level stuff when they address the high level change</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22</a:t>
            </a:fld>
            <a:endParaRPr lang="en-US"/>
          </a:p>
        </p:txBody>
      </p:sp>
    </p:spTree>
    <p:extLst>
      <p:ext uri="{BB962C8B-B14F-4D97-AF65-F5344CB8AC3E}">
        <p14:creationId xmlns:p14="http://schemas.microsoft.com/office/powerpoint/2010/main" val="363607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computer take care of the boring parts:</a:t>
            </a:r>
          </a:p>
          <a:p>
            <a:pPr marL="171450" indent="-171450">
              <a:buFont typeface="Arial" panose="020B0604020202020204" pitchFamily="34" charset="0"/>
              <a:buChar char="•"/>
            </a:pPr>
            <a:r>
              <a:rPr lang="en-US" dirty="0"/>
              <a:t>Compilation</a:t>
            </a:r>
          </a:p>
          <a:p>
            <a:pPr marL="171450" indent="-171450">
              <a:buFont typeface="Arial" panose="020B0604020202020204" pitchFamily="34" charset="0"/>
              <a:buChar char="•"/>
            </a:pPr>
            <a:r>
              <a:rPr lang="en-US" dirty="0"/>
              <a:t>Unit Tests Pass</a:t>
            </a:r>
          </a:p>
          <a:p>
            <a:pPr marL="171450" indent="-171450">
              <a:buFont typeface="Arial" panose="020B0604020202020204" pitchFamily="34" charset="0"/>
              <a:buChar char="•"/>
            </a:pPr>
            <a:r>
              <a:rPr lang="en-US" dirty="0"/>
              <a:t>Formatting (whitespace, casing of names, unused imports)</a:t>
            </a:r>
          </a:p>
          <a:p>
            <a:pPr marL="0" indent="0">
              <a:buFont typeface="Arial" panose="020B0604020202020204" pitchFamily="34" charset="0"/>
              <a:buNone/>
            </a:pPr>
            <a:r>
              <a:rPr lang="en-US" dirty="0"/>
              <a:t>Tools:</a:t>
            </a:r>
          </a:p>
          <a:p>
            <a:pPr marL="628650" lvl="1" indent="-171450">
              <a:buFont typeface="Arial" panose="020B0604020202020204" pitchFamily="34" charset="0"/>
              <a:buChar char="•"/>
            </a:pPr>
            <a:r>
              <a:rPr lang="en-US" dirty="0"/>
              <a:t>Compiler</a:t>
            </a:r>
          </a:p>
          <a:p>
            <a:pPr marL="628650" lvl="1" indent="-171450">
              <a:buFont typeface="Arial" panose="020B0604020202020204" pitchFamily="34" charset="0"/>
              <a:buChar char="•"/>
            </a:pPr>
            <a:r>
              <a:rPr lang="en-US" dirty="0"/>
              <a:t>Linting</a:t>
            </a:r>
          </a:p>
          <a:p>
            <a:pPr marL="628650" lvl="1" indent="-171450">
              <a:buFont typeface="Arial" panose="020B0604020202020204" pitchFamily="34" charset="0"/>
              <a:buChar char="•"/>
            </a:pPr>
            <a:r>
              <a:rPr lang="en-US" dirty="0"/>
              <a:t>Styling tools</a:t>
            </a:r>
          </a:p>
          <a:p>
            <a:pPr lvl="2" algn="l" fontAlgn="base"/>
            <a:r>
              <a:rPr lang="en-US" b="1" i="0" u="sng" dirty="0" err="1">
                <a:solidFill>
                  <a:srgbClr val="0A0A23"/>
                </a:solidFill>
                <a:effectLst/>
                <a:latin typeface="inherit"/>
                <a:hlinkClick r:id="rId3"/>
              </a:rPr>
              <a:t>DotNet</a:t>
            </a:r>
            <a:r>
              <a:rPr lang="en-US" b="1" i="0" u="sng" dirty="0">
                <a:solidFill>
                  <a:srgbClr val="0A0A23"/>
                </a:solidFill>
                <a:effectLst/>
                <a:latin typeface="inherit"/>
                <a:hlinkClick r:id="rId3"/>
              </a:rPr>
              <a:t> Code Formatter</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4"/>
              </a:rPr>
              <a:t>Java: Google-Java-Format</a:t>
            </a:r>
            <a:endParaRPr lang="en-US" b="0" i="0" dirty="0">
              <a:solidFill>
                <a:srgbClr val="0A0A23"/>
              </a:solidFill>
              <a:effectLst/>
              <a:latin typeface="Lato" panose="020F0502020204030203" pitchFamily="34" charset="0"/>
            </a:endParaRPr>
          </a:p>
          <a:p>
            <a:pPr lvl="2" algn="l" fontAlgn="base"/>
            <a:r>
              <a:rPr lang="en-US" b="1" i="0" u="sng" dirty="0" err="1">
                <a:solidFill>
                  <a:srgbClr val="0A0A23"/>
                </a:solidFill>
                <a:effectLst/>
                <a:latin typeface="inherit"/>
                <a:hlinkClick r:id="rId5"/>
              </a:rPr>
              <a:t>Javascript</a:t>
            </a:r>
            <a:r>
              <a:rPr lang="en-US" b="1" i="0" u="sng" dirty="0">
                <a:solidFill>
                  <a:srgbClr val="0A0A23"/>
                </a:solidFill>
                <a:effectLst/>
                <a:latin typeface="inherit"/>
                <a:hlinkClick r:id="rId5"/>
              </a:rPr>
              <a:t> Standard Style</a:t>
            </a:r>
            <a:r>
              <a:rPr lang="en-US" b="1" i="0" dirty="0">
                <a:solidFill>
                  <a:srgbClr val="0A0A23"/>
                </a:solidFill>
                <a:effectLst/>
                <a:latin typeface="inherit"/>
              </a:rPr>
              <a:t> (N.B. this is a product name, not an actual, official JavaScript standard)</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6"/>
              </a:rPr>
              <a:t>PHP Coding Standards Fixe</a:t>
            </a:r>
            <a:r>
              <a:rPr lang="en-US" b="0" i="0" u="sng" dirty="0">
                <a:solidFill>
                  <a:srgbClr val="0A0A23"/>
                </a:solidFill>
                <a:effectLst/>
                <a:latin typeface="inherit"/>
                <a:hlinkClick r:id="rId6"/>
              </a:rPr>
              <a:t>r</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7"/>
              </a:rPr>
              <a:t>Python: Google’s YAPF</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8"/>
              </a:rPr>
              <a:t>Ruby: </a:t>
            </a:r>
            <a:r>
              <a:rPr lang="en-US" b="1" i="0" u="sng" dirty="0" err="1">
                <a:solidFill>
                  <a:srgbClr val="0A0A23"/>
                </a:solidFill>
                <a:effectLst/>
                <a:latin typeface="inherit"/>
                <a:hlinkClick r:id="rId8"/>
              </a:rPr>
              <a:t>Rubocop</a:t>
            </a:r>
            <a:endParaRPr lang="en-US" b="0" i="0" dirty="0">
              <a:solidFill>
                <a:srgbClr val="0A0A23"/>
              </a:solidFill>
              <a:effectLst/>
              <a:latin typeface="Lato" panose="020F0502020204030203" pitchFamily="34"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23</a:t>
            </a:fld>
            <a:endParaRPr lang="en-US"/>
          </a:p>
        </p:txBody>
      </p:sp>
    </p:spTree>
    <p:extLst>
      <p:ext uri="{BB962C8B-B14F-4D97-AF65-F5344CB8AC3E}">
        <p14:creationId xmlns:p14="http://schemas.microsoft.com/office/powerpoint/2010/main" val="309764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has a style guide for several</a:t>
            </a:r>
            <a:r>
              <a:rPr lang="en-US" baseline="0" dirty="0"/>
              <a:t> languages</a:t>
            </a:r>
          </a:p>
          <a:p>
            <a:r>
              <a:rPr lang="en-US" dirty="0">
                <a:hlinkClick r:id="rId3"/>
              </a:rPr>
              <a:t>Google Style Guides | </a:t>
            </a:r>
            <a:r>
              <a:rPr lang="en-US" dirty="0" err="1">
                <a:hlinkClick r:id="rId3"/>
              </a:rPr>
              <a:t>styleguide</a:t>
            </a:r>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24</a:t>
            </a:fld>
            <a:endParaRPr lang="en-US"/>
          </a:p>
        </p:txBody>
      </p:sp>
    </p:spTree>
    <p:extLst>
      <p:ext uri="{BB962C8B-B14F-4D97-AF65-F5344CB8AC3E}">
        <p14:creationId xmlns:p14="http://schemas.microsoft.com/office/powerpoint/2010/main" val="240325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Be generous with code examples</a:t>
            </a:r>
          </a:p>
          <a:p>
            <a:r>
              <a:rPr lang="en-US" sz="1200" kern="1200" dirty="0">
                <a:solidFill>
                  <a:schemeClr val="tx1"/>
                </a:solidFill>
                <a:effectLst/>
                <a:latin typeface="+mj-lt"/>
                <a:ea typeface="+mj-ea"/>
                <a:cs typeface="+mj-cs"/>
              </a:rPr>
              <a:t>Author</a:t>
            </a:r>
            <a:r>
              <a:rPr lang="en-US" sz="1200" kern="1200" baseline="0" dirty="0">
                <a:solidFill>
                  <a:schemeClr val="tx1"/>
                </a:solidFill>
                <a:effectLst/>
                <a:latin typeface="+mj-lt"/>
                <a:ea typeface="+mj-ea"/>
                <a:cs typeface="+mj-cs"/>
              </a:rPr>
              <a:t> may not be familiar with a technique you suggest</a:t>
            </a:r>
          </a:p>
          <a:p>
            <a:r>
              <a:rPr lang="en-US" sz="1200" kern="1200" baseline="0" dirty="0">
                <a:solidFill>
                  <a:schemeClr val="tx1"/>
                </a:solidFill>
                <a:effectLst/>
                <a:latin typeface="+mj-lt"/>
                <a:ea typeface="+mj-ea"/>
                <a:cs typeface="+mj-cs"/>
              </a:rPr>
              <a:t>Caution:</a:t>
            </a:r>
          </a:p>
          <a:p>
            <a:pPr lvl="1"/>
            <a:r>
              <a:rPr lang="en-US" sz="1200" kern="1200" baseline="0" dirty="0">
                <a:solidFill>
                  <a:schemeClr val="tx1"/>
                </a:solidFill>
                <a:effectLst/>
                <a:latin typeface="+mj-lt"/>
                <a:ea typeface="+mj-ea"/>
                <a:cs typeface="+mj-cs"/>
              </a:rPr>
              <a:t>Reserve for things that would be much more efficient (e.g., significantly reduce lines of code)</a:t>
            </a:r>
            <a:endParaRPr lang="en-US" sz="1200" kern="1200" dirty="0">
              <a:solidFill>
                <a:schemeClr val="tx1"/>
              </a:solidFill>
              <a:effectLst/>
              <a:latin typeface="+mj-lt"/>
              <a:ea typeface="+mj-ea"/>
              <a:cs typeface="+mj-cs"/>
            </a:endParaRPr>
          </a:p>
          <a:p>
            <a:pPr lvl="1"/>
            <a:r>
              <a:rPr lang="en-US" sz="1200" kern="1200" dirty="0">
                <a:solidFill>
                  <a:schemeClr val="tx1"/>
                </a:solidFill>
                <a:effectLst/>
                <a:latin typeface="+mj-lt"/>
                <a:ea typeface="+mj-ea"/>
                <a:cs typeface="+mj-cs"/>
              </a:rPr>
              <a:t>Not too much. You don’t want author</a:t>
            </a:r>
            <a:r>
              <a:rPr lang="en-US" sz="1200" kern="1200" baseline="0" dirty="0">
                <a:solidFill>
                  <a:schemeClr val="tx1"/>
                </a:solidFill>
                <a:effectLst/>
                <a:latin typeface="+mj-lt"/>
                <a:ea typeface="+mj-ea"/>
                <a:cs typeface="+mj-cs"/>
              </a:rPr>
              <a:t> to think you don’t trust them to write their own code</a:t>
            </a:r>
          </a:p>
          <a:p>
            <a:pPr lvl="1"/>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25</a:t>
            </a:fld>
            <a:endParaRPr lang="en-US"/>
          </a:p>
        </p:txBody>
      </p:sp>
    </p:spTree>
    <p:extLst>
      <p:ext uri="{BB962C8B-B14F-4D97-AF65-F5344CB8AC3E}">
        <p14:creationId xmlns:p14="http://schemas.microsoft.com/office/powerpoint/2010/main" val="3829591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Say “We” or refer to the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the passive voice to soften tone (only time you will hear me say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Frame feedback as requests, not commands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Tie notes to principles, not opinions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e.g.,</a:t>
            </a:r>
            <a:r>
              <a:rPr lang="en-US" sz="1200" kern="1200" baseline="0" dirty="0">
                <a:solidFill>
                  <a:schemeClr val="tx1"/>
                </a:solidFill>
                <a:effectLst/>
                <a:latin typeface="+mn-lt"/>
                <a:ea typeface="+mn-ea"/>
                <a:cs typeface="+mn-cs"/>
              </a:rPr>
              <a:t> this should be 2 classes because it does 2 different things (Single Responsibility Principle)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26</a:t>
            </a:fld>
            <a:endParaRPr lang="en-US"/>
          </a:p>
        </p:txBody>
      </p:sp>
    </p:spTree>
    <p:extLst>
      <p:ext uri="{BB962C8B-B14F-4D97-AF65-F5344CB8AC3E}">
        <p14:creationId xmlns:p14="http://schemas.microsoft.com/office/powerpoint/2010/main" val="185900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Conventional: Comments | Medium</a:t>
            </a:r>
            <a:endParaRPr lang="en-US" dirty="0"/>
          </a:p>
          <a:p>
            <a:endParaRPr lang="en-US" dirty="0"/>
          </a:p>
          <a:p>
            <a:r>
              <a:rPr lang="en-US" dirty="0"/>
              <a:t>Issue: Specific problem. Pair with suggestion</a:t>
            </a:r>
          </a:p>
          <a:p>
            <a:r>
              <a:rPr lang="en-US" dirty="0"/>
              <a:t>Suggestion: Suggested improvement</a:t>
            </a:r>
          </a:p>
          <a:p>
            <a:r>
              <a:rPr lang="en-US" dirty="0"/>
              <a:t>Question: Potential concerns, but not sure if relevant</a:t>
            </a:r>
          </a:p>
          <a:p>
            <a:r>
              <a:rPr lang="en-US" dirty="0"/>
              <a:t>Nit: Trivial, but necessary changes</a:t>
            </a:r>
          </a:p>
          <a:p>
            <a:r>
              <a:rPr lang="en-US" dirty="0"/>
              <a:t>Thought: Non-blocking ideas</a:t>
            </a:r>
          </a:p>
          <a:p>
            <a:r>
              <a:rPr lang="en-US" dirty="0"/>
              <a:t>Chore: Simple tasks that must be done</a:t>
            </a:r>
          </a:p>
          <a:p>
            <a:r>
              <a:rPr lang="en-US" dirty="0"/>
              <a:t>Praise: Highlight something positive</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27</a:t>
            </a:fld>
            <a:endParaRPr lang="en-US"/>
          </a:p>
        </p:txBody>
      </p:sp>
    </p:spTree>
    <p:extLst>
      <p:ext uri="{BB962C8B-B14F-4D97-AF65-F5344CB8AC3E}">
        <p14:creationId xmlns:p14="http://schemas.microsoft.com/office/powerpoint/2010/main" val="98134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spent days writing a software component. He tested and double-checked his code, and he was satisfied that it worked properly, according to the requirements he was given, so he checked it into source control. Joe's team had a policy that required a code review prior to merging any code with the main branch. During the code review process, one of Joe's peers pointed out a bug in his code. It was an edge case that Joe had not considered. He fixed the bug and checked his changes back into source control. The code was reviewed again and merged with the main branch. Joe slept well that night.</a:t>
            </a:r>
          </a:p>
        </p:txBody>
      </p:sp>
      <p:sp>
        <p:nvSpPr>
          <p:cNvPr id="4" name="Slide Number Placeholder 3"/>
          <p:cNvSpPr>
            <a:spLocks noGrp="1"/>
          </p:cNvSpPr>
          <p:nvPr>
            <p:ph type="sldNum" sz="quarter" idx="5"/>
          </p:nvPr>
        </p:nvSpPr>
        <p:spPr/>
        <p:txBody>
          <a:bodyPr/>
          <a:lstStyle/>
          <a:p>
            <a:fld id="{58B0D769-A7CC-4121-8D93-CE8B89E00FE0}" type="slidenum">
              <a:rPr lang="en-US" smtClean="0"/>
              <a:t>4</a:t>
            </a:fld>
            <a:endParaRPr lang="en-US"/>
          </a:p>
        </p:txBody>
      </p:sp>
    </p:spTree>
    <p:extLst>
      <p:ext uri="{BB962C8B-B14F-4D97-AF65-F5344CB8AC3E}">
        <p14:creationId xmlns:p14="http://schemas.microsoft.com/office/powerpoint/2010/main" val="163687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Conventional: Comments | Medium</a:t>
            </a:r>
            <a:endParaRPr lang="en-US" dirty="0"/>
          </a:p>
          <a:p>
            <a:endParaRPr lang="en-US" dirty="0"/>
          </a:p>
          <a:p>
            <a:r>
              <a:rPr lang="en-US" dirty="0"/>
              <a:t>Issue: Specific problem. Pair with suggestion</a:t>
            </a:r>
          </a:p>
          <a:p>
            <a:r>
              <a:rPr lang="en-US" dirty="0"/>
              <a:t>Suggestion: Suggested improvement</a:t>
            </a:r>
          </a:p>
          <a:p>
            <a:r>
              <a:rPr lang="en-US" dirty="0"/>
              <a:t>Question: Potential concerns, but not sure if relevant</a:t>
            </a:r>
          </a:p>
          <a:p>
            <a:r>
              <a:rPr lang="en-US" dirty="0"/>
              <a:t>Nit: Trivial, but necessary changes</a:t>
            </a:r>
          </a:p>
          <a:p>
            <a:r>
              <a:rPr lang="en-US" dirty="0"/>
              <a:t>Thought: Non-blocking ideas</a:t>
            </a:r>
          </a:p>
          <a:p>
            <a:r>
              <a:rPr lang="en-US" dirty="0"/>
              <a:t>Chore: Simple tasks that must be done</a:t>
            </a:r>
          </a:p>
          <a:p>
            <a:r>
              <a:rPr lang="en-US" dirty="0"/>
              <a:t>Praise: Highlight something positive</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28</a:t>
            </a:fld>
            <a:endParaRPr lang="en-US"/>
          </a:p>
        </p:txBody>
      </p:sp>
    </p:spTree>
    <p:extLst>
      <p:ext uri="{BB962C8B-B14F-4D97-AF65-F5344CB8AC3E}">
        <p14:creationId xmlns:p14="http://schemas.microsoft.com/office/powerpoint/2010/main" val="49253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Offer sincere praise</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29</a:t>
            </a:fld>
            <a:endParaRPr lang="en-US"/>
          </a:p>
        </p:txBody>
      </p:sp>
    </p:spTree>
    <p:extLst>
      <p:ext uri="{BB962C8B-B14F-4D97-AF65-F5344CB8AC3E}">
        <p14:creationId xmlns:p14="http://schemas.microsoft.com/office/powerpoint/2010/main" val="2432822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Limit feedback on repeated patterns</a:t>
            </a:r>
          </a:p>
          <a:p>
            <a:r>
              <a:rPr lang="en-US" sz="1200" kern="1200" dirty="0">
                <a:solidFill>
                  <a:schemeClr val="tx1"/>
                </a:solidFill>
                <a:effectLst/>
                <a:latin typeface="+mj-lt"/>
                <a:ea typeface="+mj-ea"/>
                <a:cs typeface="+mj-cs"/>
              </a:rPr>
              <a:t>Combine similar comments (e.g., “See naming convention comment above”)</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30</a:t>
            </a:fld>
            <a:endParaRPr lang="en-US"/>
          </a:p>
        </p:txBody>
      </p:sp>
    </p:spTree>
    <p:extLst>
      <p:ext uri="{BB962C8B-B14F-4D97-AF65-F5344CB8AC3E}">
        <p14:creationId xmlns:p14="http://schemas.microsoft.com/office/powerpoint/2010/main" val="329099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Respect the scope of the review</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31</a:t>
            </a:fld>
            <a:endParaRPr lang="en-US"/>
          </a:p>
        </p:txBody>
      </p:sp>
    </p:spTree>
    <p:extLst>
      <p:ext uri="{BB962C8B-B14F-4D97-AF65-F5344CB8AC3E}">
        <p14:creationId xmlns:p14="http://schemas.microsoft.com/office/powerpoint/2010/main" val="3923662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Not every Code</a:t>
            </a:r>
            <a:r>
              <a:rPr lang="en-US" sz="1200" kern="1200" baseline="0" dirty="0">
                <a:solidFill>
                  <a:schemeClr val="tx1"/>
                </a:solidFill>
                <a:effectLst/>
                <a:latin typeface="+mj-lt"/>
                <a:ea typeface="+mj-ea"/>
                <a:cs typeface="+mj-cs"/>
              </a:rPr>
              <a:t> Review needs to make the code perfect</a:t>
            </a:r>
          </a:p>
          <a:p>
            <a:r>
              <a:rPr lang="en-US" sz="1200" kern="1200" baseline="0" dirty="0">
                <a:solidFill>
                  <a:schemeClr val="tx1"/>
                </a:solidFill>
                <a:effectLst/>
                <a:latin typeface="+mj-lt"/>
                <a:ea typeface="+mj-ea"/>
                <a:cs typeface="+mj-cs"/>
              </a:rPr>
              <a:t>If there are many issues, a</a:t>
            </a:r>
            <a:r>
              <a:rPr lang="en-US" sz="1200" kern="1200" dirty="0">
                <a:solidFill>
                  <a:schemeClr val="tx1"/>
                </a:solidFill>
                <a:effectLst/>
                <a:latin typeface="+mj-lt"/>
                <a:ea typeface="+mj-ea"/>
                <a:cs typeface="+mj-cs"/>
              </a:rPr>
              <a:t>im to bring the code up a letter grade or two</a:t>
            </a:r>
          </a:p>
          <a:p>
            <a:r>
              <a:rPr lang="en-US" dirty="0"/>
              <a:t>The next review can bring it up more</a:t>
            </a:r>
          </a:p>
          <a:p>
            <a:r>
              <a:rPr lang="en-US" dirty="0"/>
              <a:t>This</a:t>
            </a:r>
            <a:r>
              <a:rPr lang="en-US" baseline="0" dirty="0"/>
              <a:t> prevents the review from dragging on too long and becoming bogged down in trivial arguments</a:t>
            </a:r>
          </a:p>
          <a:p>
            <a:endParaRPr lang="en-US" dirty="0"/>
          </a:p>
          <a:p>
            <a:r>
              <a:rPr lang="en-US" dirty="0"/>
              <a:t>Look for opportunities to split up large reviews</a:t>
            </a:r>
          </a:p>
          <a:p>
            <a:endParaRPr lang="en-US" dirty="0"/>
          </a:p>
          <a:p>
            <a:r>
              <a:rPr lang="en-US" dirty="0"/>
              <a:t>Approve, if only Trivial Fixes Remain</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33</a:t>
            </a:fld>
            <a:endParaRPr lang="en-US"/>
          </a:p>
        </p:txBody>
      </p:sp>
    </p:spTree>
    <p:extLst>
      <p:ext uri="{BB962C8B-B14F-4D97-AF65-F5344CB8AC3E}">
        <p14:creationId xmlns:p14="http://schemas.microsoft.com/office/powerpoint/2010/main" val="1696579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 the easy stuff</a:t>
            </a:r>
          </a:p>
          <a:p>
            <a:pPr marL="171450" indent="-171450">
              <a:buFont typeface="Arial" panose="020B0604020202020204" pitchFamily="34" charset="0"/>
              <a:buChar char="•"/>
            </a:pPr>
            <a:r>
              <a:rPr lang="en-US" dirty="0"/>
              <a:t>compiler</a:t>
            </a:r>
          </a:p>
          <a:p>
            <a:pPr marL="171450" indent="-171450">
              <a:buFont typeface="Arial" panose="020B0604020202020204" pitchFamily="34" charset="0"/>
              <a:buChar char="•"/>
            </a:pPr>
            <a:r>
              <a:rPr lang="en-US" dirty="0"/>
              <a:t>linter</a:t>
            </a:r>
          </a:p>
          <a:p>
            <a:pPr marL="171450" indent="-171450">
              <a:buFont typeface="Arial" panose="020B0604020202020204" pitchFamily="34" charset="0"/>
              <a:buChar char="•"/>
            </a:pPr>
            <a:r>
              <a:rPr lang="en-US" dirty="0"/>
              <a:t>Automated tests</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37</a:t>
            </a:fld>
            <a:endParaRPr lang="en-US"/>
          </a:p>
        </p:txBody>
      </p:sp>
    </p:spTree>
    <p:extLst>
      <p:ext uri="{BB962C8B-B14F-4D97-AF65-F5344CB8AC3E}">
        <p14:creationId xmlns:p14="http://schemas.microsoft.com/office/powerpoint/2010/main" val="2090670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 clear change list description</a:t>
            </a:r>
          </a:p>
          <a:p>
            <a:pPr lvl="0"/>
            <a:r>
              <a:rPr lang="en-US" dirty="0"/>
              <a:t>Respond with what you changed</a:t>
            </a:r>
          </a:p>
          <a:p>
            <a:pPr lvl="0"/>
            <a:r>
              <a:rPr lang="en-US" dirty="0"/>
              <a:t>Solicit missing information</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39</a:t>
            </a:fld>
            <a:endParaRPr lang="en-US"/>
          </a:p>
        </p:txBody>
      </p:sp>
    </p:spTree>
    <p:extLst>
      <p:ext uri="{BB962C8B-B14F-4D97-AF65-F5344CB8AC3E}">
        <p14:creationId xmlns:p14="http://schemas.microsoft.com/office/powerpoint/2010/main" val="4129013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reviewer is confused by your code, go back to the code and make it self-documenting</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40</a:t>
            </a:fld>
            <a:endParaRPr lang="en-US"/>
          </a:p>
        </p:txBody>
      </p:sp>
    </p:spTree>
    <p:extLst>
      <p:ext uri="{BB962C8B-B14F-4D97-AF65-F5344CB8AC3E}">
        <p14:creationId xmlns:p14="http://schemas.microsoft.com/office/powerpoint/2010/main" val="3510792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Non-functional changes</a:t>
            </a:r>
          </a:p>
          <a:p>
            <a:r>
              <a:rPr lang="en-US" dirty="0"/>
              <a:t>	refactoring code</a:t>
            </a:r>
          </a:p>
          <a:p>
            <a:r>
              <a:rPr lang="en-US" dirty="0"/>
              <a:t>	changing formatting (e.g., indentation)</a:t>
            </a:r>
          </a:p>
          <a:p>
            <a:r>
              <a:rPr lang="en-US" dirty="0"/>
              <a:t>	These can often show every line as “changed” in diff view</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41</a:t>
            </a:fld>
            <a:endParaRPr lang="en-US"/>
          </a:p>
        </p:txBody>
      </p:sp>
    </p:spTree>
    <p:extLst>
      <p:ext uri="{BB962C8B-B14F-4D97-AF65-F5344CB8AC3E}">
        <p14:creationId xmlns:p14="http://schemas.microsoft.com/office/powerpoint/2010/main" val="3030666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grateful for feedback</a:t>
            </a:r>
          </a:p>
          <a:p>
            <a:r>
              <a:rPr lang="en-US" dirty="0"/>
              <a:t>Catching errors is a sign your code is structured in a way that makes it easier to find errors</a:t>
            </a:r>
          </a:p>
          <a:p>
            <a:r>
              <a:rPr lang="en-US" dirty="0"/>
              <a:t>If the reviewer is wrong, it may be a sign that your code can be refactored to make it more readable</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42</a:t>
            </a:fld>
            <a:endParaRPr lang="en-US"/>
          </a:p>
        </p:txBody>
      </p:sp>
    </p:spTree>
    <p:extLst>
      <p:ext uri="{BB962C8B-B14F-4D97-AF65-F5344CB8AC3E}">
        <p14:creationId xmlns:p14="http://schemas.microsoft.com/office/powerpoint/2010/main" val="324090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Lato" panose="020F0502020204030203" pitchFamily="34" charset="0"/>
              </a:rPr>
              <a:t>The author's changes are known as a "Change Set"; the description of those changes is a "Change List"; many Application Lifecycle Management tools (e.g., GitHub and Azure DevOps) support a "Pull Request", which combines the two with the source code and is a formal entry point for the Reviewer to begin reviewing the code changes. I often use these three terms interchangeably because they are so closely related.</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6</a:t>
            </a:fld>
            <a:endParaRPr lang="en-US"/>
          </a:p>
        </p:txBody>
      </p:sp>
    </p:spTree>
    <p:extLst>
      <p:ext uri="{BB962C8B-B14F-4D97-AF65-F5344CB8AC3E}">
        <p14:creationId xmlns:p14="http://schemas.microsoft.com/office/powerpoint/2010/main" val="2316124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Minimize lag between rounds of review</a:t>
            </a:r>
          </a:p>
        </p:txBody>
      </p:sp>
      <p:sp>
        <p:nvSpPr>
          <p:cNvPr id="4" name="Slide Number Placeholder 3"/>
          <p:cNvSpPr>
            <a:spLocks noGrp="1"/>
          </p:cNvSpPr>
          <p:nvPr>
            <p:ph type="sldNum" sz="quarter" idx="5"/>
          </p:nvPr>
        </p:nvSpPr>
        <p:spPr/>
        <p:txBody>
          <a:bodyPr/>
          <a:lstStyle/>
          <a:p>
            <a:fld id="{58B0D769-A7CC-4121-8D93-CE8B89E00FE0}" type="slidenum">
              <a:rPr lang="en-US" smtClean="0"/>
              <a:t>43</a:t>
            </a:fld>
            <a:endParaRPr lang="en-US"/>
          </a:p>
        </p:txBody>
      </p:sp>
    </p:spTree>
    <p:extLst>
      <p:ext uri="{BB962C8B-B14F-4D97-AF65-F5344CB8AC3E}">
        <p14:creationId xmlns:p14="http://schemas.microsoft.com/office/powerpoint/2010/main" val="291809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The steps in a code review are:</a:t>
            </a:r>
          </a:p>
          <a:p>
            <a:pPr algn="l">
              <a:buFont typeface="+mj-lt"/>
              <a:buAutoNum type="arabicPeriod"/>
            </a:pPr>
            <a:r>
              <a:rPr lang="en-US" b="0" i="0" dirty="0">
                <a:solidFill>
                  <a:srgbClr val="FFFFFF"/>
                </a:solidFill>
                <a:effectLst/>
                <a:latin typeface="Lato" panose="020F0502020204030203" pitchFamily="34" charset="0"/>
              </a:rPr>
              <a:t>The Code Author makes changes to an application and checks those changes into a code repository</a:t>
            </a:r>
          </a:p>
          <a:p>
            <a:pPr algn="l">
              <a:buFont typeface="+mj-lt"/>
              <a:buAutoNum type="arabicPeriod"/>
            </a:pPr>
            <a:r>
              <a:rPr lang="en-US" b="0" i="0" dirty="0">
                <a:solidFill>
                  <a:srgbClr val="FFFFFF"/>
                </a:solidFill>
                <a:effectLst/>
                <a:latin typeface="Lato" panose="020F0502020204030203" pitchFamily="34" charset="0"/>
              </a:rPr>
              <a:t>The author sends a description of changes to the Code Reviewer. The changes are known as a "Change Set"; the description of those changes is a "Change List"; many Application Lifecycle Management tools (e.g., GitHub and Azure DevOps) support a "Pull Request", which combines the two with the source code and is a formal entry point for the Reviewer to begin reviewing the code changes. I often use these three terms interchangeably because they are so closely related</a:t>
            </a:r>
          </a:p>
          <a:p>
            <a:pPr algn="l">
              <a:buFont typeface="+mj-lt"/>
              <a:buAutoNum type="arabicPeriod"/>
            </a:pPr>
            <a:r>
              <a:rPr lang="en-US" b="0" i="0" dirty="0">
                <a:solidFill>
                  <a:srgbClr val="FFFFFF"/>
                </a:solidFill>
                <a:effectLst/>
                <a:latin typeface="Lato" panose="020F0502020204030203" pitchFamily="34" charset="0"/>
              </a:rPr>
              <a:t>The Code Reviewer retrieves the code, examines it, and (if necessary) provides feedback on changes that the author must make before the code can be merged with the main branch</a:t>
            </a:r>
          </a:p>
          <a:p>
            <a:pPr algn="l">
              <a:buFont typeface="+mj-lt"/>
              <a:buAutoNum type="arabicPeriod"/>
            </a:pPr>
            <a:r>
              <a:rPr lang="en-US" b="0" i="0" dirty="0">
                <a:solidFill>
                  <a:srgbClr val="FFFFFF"/>
                </a:solidFill>
                <a:effectLst/>
                <a:latin typeface="Lato" panose="020F0502020204030203" pitchFamily="34" charset="0"/>
              </a:rPr>
              <a:t>If the code requires changes, the Reviewer sends the feedback to the Author</a:t>
            </a:r>
          </a:p>
          <a:p>
            <a:pPr algn="l">
              <a:buFont typeface="+mj-lt"/>
              <a:buAutoNum type="arabicPeriod"/>
            </a:pPr>
            <a:r>
              <a:rPr lang="en-US" b="0" i="0" dirty="0">
                <a:solidFill>
                  <a:srgbClr val="FFFFFF"/>
                </a:solidFill>
                <a:effectLst/>
                <a:latin typeface="Lato" panose="020F0502020204030203" pitchFamily="34" charset="0"/>
              </a:rPr>
              <a:t>The Author responds to the feedback and makes any necessary changes</a:t>
            </a:r>
          </a:p>
          <a:p>
            <a:pPr algn="l">
              <a:buFont typeface="+mj-lt"/>
              <a:buAutoNum type="arabicPeriod"/>
            </a:pPr>
            <a:r>
              <a:rPr lang="en-US" b="0" i="0" dirty="0">
                <a:solidFill>
                  <a:srgbClr val="FFFFFF"/>
                </a:solidFill>
                <a:effectLst/>
                <a:latin typeface="Lato" panose="020F0502020204030203" pitchFamily="34" charset="0"/>
              </a:rPr>
              <a:t>The Author re-sends to the Reviewer the code with these updates</a:t>
            </a:r>
          </a:p>
          <a:p>
            <a:pPr algn="l">
              <a:buFont typeface="+mj-lt"/>
              <a:buAutoNum type="arabicPeriod"/>
            </a:pPr>
            <a:r>
              <a:rPr lang="en-US" b="0" i="0" dirty="0">
                <a:solidFill>
                  <a:srgbClr val="FFFFFF"/>
                </a:solidFill>
                <a:effectLst/>
                <a:latin typeface="Lato" panose="020F0502020204030203" pitchFamily="34" charset="0"/>
              </a:rPr>
              <a:t>Steps 3-6 are repeated until no more changes are required</a:t>
            </a:r>
          </a:p>
          <a:p>
            <a:pPr algn="l">
              <a:buFont typeface="+mj-lt"/>
              <a:buAutoNum type="arabicPeriod"/>
            </a:pPr>
            <a:r>
              <a:rPr lang="en-US" b="0" i="0" dirty="0">
                <a:solidFill>
                  <a:srgbClr val="FFFFFF"/>
                </a:solidFill>
                <a:effectLst/>
                <a:latin typeface="Lato" panose="020F0502020204030203" pitchFamily="34" charset="0"/>
              </a:rPr>
              <a:t>When no more changes are required, the Reviewer approves the changeset</a:t>
            </a:r>
          </a:p>
          <a:p>
            <a:pPr algn="l">
              <a:buFont typeface="+mj-lt"/>
              <a:buAutoNum type="arabicPeriod"/>
            </a:pPr>
            <a:r>
              <a:rPr lang="en-US" b="0" i="0" dirty="0">
                <a:solidFill>
                  <a:srgbClr val="FFFFFF"/>
                </a:solidFill>
                <a:effectLst/>
                <a:latin typeface="Lato" panose="020F0502020204030203" pitchFamily="34" charset="0"/>
              </a:rPr>
              <a:t>The code is merged with the main branch in the repository</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8</a:t>
            </a:fld>
            <a:endParaRPr lang="en-US"/>
          </a:p>
        </p:txBody>
      </p:sp>
    </p:spTree>
    <p:extLst>
      <p:ext uri="{BB962C8B-B14F-4D97-AF65-F5344CB8AC3E}">
        <p14:creationId xmlns:p14="http://schemas.microsoft.com/office/powerpoint/2010/main" val="9699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9</a:t>
            </a:fld>
            <a:endParaRPr lang="en-US"/>
          </a:p>
        </p:txBody>
      </p:sp>
    </p:spTree>
    <p:extLst>
      <p:ext uri="{BB962C8B-B14F-4D97-AF65-F5344CB8AC3E}">
        <p14:creationId xmlns:p14="http://schemas.microsoft.com/office/powerpoint/2010/main" val="116007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The most obvious reason to review code is to validate that it does what it is supposed to do. Generally, we look at this from an external point of view. For example, if we provide a given set of inputs to a function, we verify that the function returns the expected output. We can pull the code from source control and make sure it compiles and runs successfully. We can execute automated tests and validate that they all pass.</a:t>
            </a:r>
          </a:p>
          <a:p>
            <a:pPr algn="l"/>
            <a:r>
              <a:rPr lang="en-US" b="0" i="0" dirty="0">
                <a:solidFill>
                  <a:srgbClr val="FFFFFF"/>
                </a:solidFill>
                <a:effectLst/>
                <a:latin typeface="Lato" panose="020F0502020204030203" pitchFamily="34" charset="0"/>
              </a:rPr>
              <a:t>But we also want to validate the code from an internal point of view. If our team has coding standards, does the code adhere to those standards? While reviewing code, the reviewer looks for and calls out potential problems. Even if the code works well, there may be potential areas for improvement. For example, the reviewer may suggest ways to make the code more efficient, faster, or more readable. The reviewer should point out these as well.</a:t>
            </a:r>
          </a:p>
          <a:p>
            <a:endParaRPr lang="en-US" dirty="0"/>
          </a:p>
          <a:p>
            <a:r>
              <a:rPr lang="en-US" dirty="0"/>
              <a:t>References:</a:t>
            </a:r>
          </a:p>
          <a:p>
            <a:r>
              <a:rPr lang="en-US" dirty="0"/>
              <a:t>“Code Complete” by Steve McConnell</a:t>
            </a:r>
          </a:p>
          <a:p>
            <a:r>
              <a:rPr lang="en-US" dirty="0"/>
              <a:t>	Code reviews reduce bugs</a:t>
            </a:r>
            <a:r>
              <a:rPr lang="en-US" baseline="0" dirty="0"/>
              <a:t> by 80%</a:t>
            </a:r>
          </a:p>
          <a:p>
            <a:r>
              <a:rPr lang="en-US" baseline="0" dirty="0"/>
              <a:t>AT&amp;T Study</a:t>
            </a:r>
          </a:p>
          <a:p>
            <a:r>
              <a:rPr lang="en-US" baseline="0" dirty="0"/>
              <a:t>	Code reviews showed 90% reduction in defects</a:t>
            </a:r>
          </a:p>
          <a:p>
            <a:r>
              <a:rPr lang="en-US" baseline="0" dirty="0"/>
              <a:t>Jet Propulsion Laboratories reported</a:t>
            </a:r>
          </a:p>
          <a:p>
            <a:r>
              <a:rPr lang="en-US" baseline="0" dirty="0"/>
              <a:t>	$25,000 savings from early code reviews</a:t>
            </a:r>
          </a:p>
          <a:p>
            <a:endParaRPr lang="en-US" baseline="0" dirty="0"/>
          </a:p>
          <a:p>
            <a:r>
              <a:rPr lang="en-US" baseline="0" dirty="0"/>
              <a:t>Source: </a:t>
            </a:r>
            <a:r>
              <a:rPr lang="en-US" dirty="0">
                <a:hlinkClick r:id="rId3"/>
              </a:rPr>
              <a:t>Engineering manager’s guide to code review (pluralsight.com)</a:t>
            </a:r>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10</a:t>
            </a:fld>
            <a:endParaRPr lang="en-US"/>
          </a:p>
        </p:txBody>
      </p:sp>
    </p:spTree>
    <p:extLst>
      <p:ext uri="{BB962C8B-B14F-4D97-AF65-F5344CB8AC3E}">
        <p14:creationId xmlns:p14="http://schemas.microsoft.com/office/powerpoint/2010/main" val="305982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There are two parties involved in a code review process: the code author and the code reviewer. By reviewing the code, the reviewer has a chance to improve the code itself and to address any weaknesses or knowledge gaps in the developer. Similarly, the reviewer can address his or her own weaknesses by seeing someone else's approach to a coding challenge.</a:t>
            </a:r>
          </a:p>
          <a:p>
            <a:pPr algn="l"/>
            <a:r>
              <a:rPr lang="en-US" b="0" i="0" dirty="0">
                <a:solidFill>
                  <a:srgbClr val="FFFFFF"/>
                </a:solidFill>
                <a:effectLst/>
                <a:latin typeface="Lato" panose="020F0502020204030203" pitchFamily="34" charset="0"/>
              </a:rPr>
              <a:t>The reviewer gains knowledge about a part of the system that someone else wrote. By reading the code, they may also learn something about the language in which it was written; or about a framework or a design pattern or an algorithm implemented by the author; or about the business cases and requirements of the application.</a:t>
            </a:r>
          </a:p>
          <a:p>
            <a:pPr algn="l"/>
            <a:r>
              <a:rPr lang="en-US" b="0" i="0" dirty="0">
                <a:solidFill>
                  <a:srgbClr val="FFFFFF"/>
                </a:solidFill>
                <a:effectLst/>
                <a:latin typeface="Lato" panose="020F0502020204030203" pitchFamily="34" charset="0"/>
              </a:rPr>
              <a:t>In addition, the code author can learn by reading feedback from the reviewer, who may suggest improvements that the coder did not consider.</a:t>
            </a:r>
          </a:p>
          <a:p>
            <a:pPr algn="l"/>
            <a:endParaRPr lang="en-US" b="0" i="0" dirty="0">
              <a:solidFill>
                <a:srgbClr val="FFFFFF"/>
              </a:solidFill>
              <a:effectLst/>
              <a:latin typeface="Lato" panose="020F0502020204030203" pitchFamily="34" charset="0"/>
            </a:endParaRPr>
          </a:p>
          <a:p>
            <a:pPr algn="l"/>
            <a:r>
              <a:rPr lang="en-US" b="0" i="0" dirty="0">
                <a:solidFill>
                  <a:srgbClr val="FFFFFF"/>
                </a:solidFill>
                <a:effectLst/>
                <a:latin typeface="Lato" panose="020F0502020204030203" pitchFamily="34" charset="0"/>
              </a:rPr>
              <a:t>I have worked on too many systems in which one developer possessed all knowledge about a part of that system. Confusion reigned when that developer left the team. No one understood how to maintain the orphaned code. By conducting regular code reviews, team members have a chance to understand parts of the system on which they are not actively working. This shared knowledge benefits the whole team, allowing flexibility in staffing and removing the danger of all knowledge departing when a team member departs.</a:t>
            </a:r>
          </a:p>
          <a:p>
            <a:pPr algn="l"/>
            <a:endParaRPr lang="en-US" b="0" i="0" dirty="0">
              <a:solidFill>
                <a:srgbClr val="FFFFFF"/>
              </a:solidFill>
              <a:effectLst/>
              <a:latin typeface="Lato" panose="020F0502020204030203" pitchFamily="34" charset="0"/>
            </a:endParaRPr>
          </a:p>
          <a:p>
            <a:r>
              <a:rPr lang="en-US" dirty="0"/>
              <a:t>---</a:t>
            </a:r>
          </a:p>
          <a:p>
            <a:r>
              <a:rPr lang="en-US" dirty="0"/>
              <a:t>Cross-training employees reduces the cost of worker turnover</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11</a:t>
            </a:fld>
            <a:endParaRPr lang="en-US"/>
          </a:p>
        </p:txBody>
      </p:sp>
    </p:spTree>
    <p:extLst>
      <p:ext uri="{BB962C8B-B14F-4D97-AF65-F5344CB8AC3E}">
        <p14:creationId xmlns:p14="http://schemas.microsoft.com/office/powerpoint/2010/main" val="1909967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Sometimes, a code review can drive engineering decisions. If there is confusion or inconsistency about how the application is accessing data or dividing services or testing code, code reviews can raise these issues and prompt a discussion. If different developers have different coding standards, it may indicate a gap in the team's standards and drive discussion around this.</a:t>
            </a:r>
          </a:p>
          <a:p>
            <a:pPr algn="l"/>
            <a:r>
              <a:rPr lang="en-US" b="0" i="0" dirty="0">
                <a:solidFill>
                  <a:srgbClr val="FFFFFF"/>
                </a:solidFill>
                <a:effectLst/>
                <a:latin typeface="Lato" panose="020F0502020204030203" pitchFamily="34" charset="0"/>
              </a:rPr>
              <a:t>Effective teams have published a set of coding guidelines that may describe everything from naming conventions to required test coverage. Developers must be aware of these guidelines and make an effort to adhere to them; but often non-compliant code slips through. A code review is a good place to catch this before the code is committed to the main branch.</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12</a:t>
            </a:fld>
            <a:endParaRPr lang="en-US"/>
          </a:p>
        </p:txBody>
      </p:sp>
    </p:spTree>
    <p:extLst>
      <p:ext uri="{BB962C8B-B14F-4D97-AF65-F5344CB8AC3E}">
        <p14:creationId xmlns:p14="http://schemas.microsoft.com/office/powerpoint/2010/main" val="357877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Miscommunication is higher in written feedback</a:t>
            </a:r>
          </a:p>
          <a:p>
            <a:r>
              <a:rPr lang="en-US" dirty="0"/>
              <a:t>Limited Focus Time and Mental Stamina</a:t>
            </a:r>
          </a:p>
          <a:p>
            <a:r>
              <a:rPr lang="en-US" dirty="0"/>
              <a:t>Code reviews take time. perception that reviews slow down project</a:t>
            </a:r>
          </a:p>
          <a:p>
            <a:r>
              <a:rPr lang="en-US" dirty="0"/>
              <a:t>Criticism can be taken personally</a:t>
            </a:r>
          </a:p>
          <a:p>
            <a:r>
              <a:rPr lang="en-US" dirty="0"/>
              <a:t>Reviews often block other changes</a:t>
            </a:r>
          </a:p>
          <a:p>
            <a:r>
              <a:rPr lang="en-US" dirty="0"/>
              <a:t>There is often more than one correct solution to a problem</a:t>
            </a:r>
          </a:p>
          <a:p>
            <a:r>
              <a:rPr lang="en-US" dirty="0"/>
              <a:t>Different opinions</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15</a:t>
            </a:fld>
            <a:endParaRPr lang="en-US"/>
          </a:p>
        </p:txBody>
      </p:sp>
    </p:spTree>
    <p:extLst>
      <p:ext uri="{BB962C8B-B14F-4D97-AF65-F5344CB8AC3E}">
        <p14:creationId xmlns:p14="http://schemas.microsoft.com/office/powerpoint/2010/main" val="296481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E3AA-74AA-4220-8D0C-5D645DA21E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917876-B111-4C84-BEEF-144A0BAFA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8DE0B-F2BF-47D6-9952-0C1BF37AA5AA}"/>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5" name="Footer Placeholder 4">
            <a:extLst>
              <a:ext uri="{FF2B5EF4-FFF2-40B4-BE49-F238E27FC236}">
                <a16:creationId xmlns:a16="http://schemas.microsoft.com/office/drawing/2014/main" id="{57976323-B8F8-4335-9BA7-3FB24DD2E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42D8A-AF77-4BDD-A328-17E975595743}"/>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98537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A95E-311B-4B70-B2D7-F9F6D38E3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FC22A3-F3D5-4B8D-9A69-31639C832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93D18-50FF-4C66-8823-18844E1D4260}"/>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5" name="Footer Placeholder 4">
            <a:extLst>
              <a:ext uri="{FF2B5EF4-FFF2-40B4-BE49-F238E27FC236}">
                <a16:creationId xmlns:a16="http://schemas.microsoft.com/office/drawing/2014/main" id="{30E6B447-0648-445D-B348-34AA9CF76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12F0B-3E65-4B7D-8001-901A2F406FF6}"/>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78365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328E7-E0D8-4ADE-80F0-4E32DD86A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11424-D0B7-43B0-BA2C-0D98821F9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CC9F5-77DD-404F-80FD-6A63C76F786F}"/>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5" name="Footer Placeholder 4">
            <a:extLst>
              <a:ext uri="{FF2B5EF4-FFF2-40B4-BE49-F238E27FC236}">
                <a16:creationId xmlns:a16="http://schemas.microsoft.com/office/drawing/2014/main" id="{97D8E7EE-B7F7-4168-976A-6D496178C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B926A-9996-4691-8C04-6D5C47F0B741}"/>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17694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09EA-AF8B-40A1-A0F7-642993E40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DC6B8-1DFB-4D47-88C0-97911D86F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A0D37-279B-407D-965E-F357AC6A17D6}"/>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5" name="Footer Placeholder 4">
            <a:extLst>
              <a:ext uri="{FF2B5EF4-FFF2-40B4-BE49-F238E27FC236}">
                <a16:creationId xmlns:a16="http://schemas.microsoft.com/office/drawing/2014/main" id="{844B25A6-74FC-4CB8-AE63-80B539FD3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B1500-0C94-48D1-95A6-B463B32341E1}"/>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63885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314-D567-4BE9-9266-C35050A80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43E0A8-6A1F-4557-87D8-0AC854EDC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E1197-B43A-41FE-9732-66BC50D24ECA}"/>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5" name="Footer Placeholder 4">
            <a:extLst>
              <a:ext uri="{FF2B5EF4-FFF2-40B4-BE49-F238E27FC236}">
                <a16:creationId xmlns:a16="http://schemas.microsoft.com/office/drawing/2014/main" id="{80B0B9FE-7C54-4FCE-844F-9D1E4676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31D9F-AAA4-4865-99F2-6AA2C757D49D}"/>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173593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F09F-09C3-4796-B58F-26405571D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1B407-6322-4E1F-87B4-F3B132A21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E9037-5D83-467B-9A3D-E7B232214B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51375-253B-4453-8944-C9830F37AB60}"/>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6" name="Footer Placeholder 5">
            <a:extLst>
              <a:ext uri="{FF2B5EF4-FFF2-40B4-BE49-F238E27FC236}">
                <a16:creationId xmlns:a16="http://schemas.microsoft.com/office/drawing/2014/main" id="{DE37D868-933E-49A6-8912-21F1304C6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0632B-8C43-4CE9-8E02-8BC5422E0845}"/>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19529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AE1C-691A-47D2-A2E2-0EEA18894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09DF6-8ED7-49A2-BC07-ED184C2D5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9F02C-C44F-4815-8916-C84D8B515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50842F-0503-4700-A510-717EB1DB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23D10-D232-48D3-9904-877519D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1244FC-6073-4C96-91F0-CE04E9BBE2CD}"/>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8" name="Footer Placeholder 7">
            <a:extLst>
              <a:ext uri="{FF2B5EF4-FFF2-40B4-BE49-F238E27FC236}">
                <a16:creationId xmlns:a16="http://schemas.microsoft.com/office/drawing/2014/main" id="{E665EAA4-E21F-447D-9620-896510735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7B83D4-DD58-4BFE-A774-5E5CC0FB5CD3}"/>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88319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807A-E07C-4B46-899B-A61C62FFCC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DCDE9-18DE-41C3-B717-6759419AEDF2}"/>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4" name="Footer Placeholder 3">
            <a:extLst>
              <a:ext uri="{FF2B5EF4-FFF2-40B4-BE49-F238E27FC236}">
                <a16:creationId xmlns:a16="http://schemas.microsoft.com/office/drawing/2014/main" id="{AC7A5AA2-DC25-4149-A3F2-2DC54D1C47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583B9-06DB-47B6-941B-FA98A7BD424F}"/>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79245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72C05-05EB-436D-B48D-428F7D6E67A0}"/>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3" name="Footer Placeholder 2">
            <a:extLst>
              <a:ext uri="{FF2B5EF4-FFF2-40B4-BE49-F238E27FC236}">
                <a16:creationId xmlns:a16="http://schemas.microsoft.com/office/drawing/2014/main" id="{FF0D6870-861F-4816-B143-191C3E175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09DD11-0A98-4E80-B56A-6CC38F3B321B}"/>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341834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E042-326A-46C3-BAC3-4B212EEEF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4F7EB6-0D6F-4805-9886-C88C03C75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44AAC-96EE-474C-93FF-2EE2BBE0F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0825A-4FC7-4BA2-BA65-5B12623D0626}"/>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6" name="Footer Placeholder 5">
            <a:extLst>
              <a:ext uri="{FF2B5EF4-FFF2-40B4-BE49-F238E27FC236}">
                <a16:creationId xmlns:a16="http://schemas.microsoft.com/office/drawing/2014/main" id="{F48D07F0-74A4-4602-8E28-2685B59A7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4C2D0-469F-4BFD-843C-1C042A0A7E59}"/>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339488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E47-3CA7-4A5E-A927-35C0F71CB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F8D0A-4EDF-44F7-8C24-08EE79A8E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879A47-AC8B-46C4-915A-3E672702B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2C09A-C8F9-4714-96A4-EB05DB928C7A}"/>
              </a:ext>
            </a:extLst>
          </p:cNvPr>
          <p:cNvSpPr>
            <a:spLocks noGrp="1"/>
          </p:cNvSpPr>
          <p:nvPr>
            <p:ph type="dt" sz="half" idx="10"/>
          </p:nvPr>
        </p:nvSpPr>
        <p:spPr/>
        <p:txBody>
          <a:bodyPr/>
          <a:lstStyle/>
          <a:p>
            <a:fld id="{EA362AFC-14BE-4CC3-881D-E49F13F68D08}" type="datetimeFigureOut">
              <a:rPr lang="en-US" smtClean="0"/>
              <a:t>6/14/2022</a:t>
            </a:fld>
            <a:endParaRPr lang="en-US"/>
          </a:p>
        </p:txBody>
      </p:sp>
      <p:sp>
        <p:nvSpPr>
          <p:cNvPr id="6" name="Footer Placeholder 5">
            <a:extLst>
              <a:ext uri="{FF2B5EF4-FFF2-40B4-BE49-F238E27FC236}">
                <a16:creationId xmlns:a16="http://schemas.microsoft.com/office/drawing/2014/main" id="{D20D49D2-64BA-414E-9963-B02EF6DAF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ED5B1-90A6-4499-9E2A-3298935ACCD2}"/>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137289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A9A9B-06DC-49BB-B251-32DB7DE76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E218A-B503-40AE-84E9-CD96D8BD5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3A547-ABB1-4796-8697-B035AB259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62AFC-14BE-4CC3-881D-E49F13F68D08}" type="datetimeFigureOut">
              <a:rPr lang="en-US" smtClean="0"/>
              <a:t>6/14/2022</a:t>
            </a:fld>
            <a:endParaRPr lang="en-US"/>
          </a:p>
        </p:txBody>
      </p:sp>
      <p:sp>
        <p:nvSpPr>
          <p:cNvPr id="5" name="Footer Placeholder 4">
            <a:extLst>
              <a:ext uri="{FF2B5EF4-FFF2-40B4-BE49-F238E27FC236}">
                <a16:creationId xmlns:a16="http://schemas.microsoft.com/office/drawing/2014/main" id="{DA281BAB-CF39-41D2-BA63-912C7F48D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E10784-65B1-453C-8251-B49A2E3CE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AC192-422C-48E0-9EC3-2FD24FBC303B}" type="slidenum">
              <a:rPr lang="en-US" smtClean="0"/>
              <a:t>‹#›</a:t>
            </a:fld>
            <a:endParaRPr lang="en-US"/>
          </a:p>
        </p:txBody>
      </p:sp>
    </p:spTree>
    <p:extLst>
      <p:ext uri="{BB962C8B-B14F-4D97-AF65-F5344CB8AC3E}">
        <p14:creationId xmlns:p14="http://schemas.microsoft.com/office/powerpoint/2010/main" val="294982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oogle.github.io/styleguid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a-hemdan.medium.com/conventional-comments-1f83f56a7a48" TargetMode="External"/><Relationship Id="rId3" Type="http://schemas.openxmlformats.org/officeDocument/2006/relationships/hyperlink" Target="https://davidgiard.com/code-review-articles" TargetMode="External"/><Relationship Id="rId7" Type="http://schemas.openxmlformats.org/officeDocument/2006/relationships/hyperlink" Target="https://www.pluralsight.com/blog/tutorials/code-review" TargetMode="External"/><Relationship Id="rId2" Type="http://schemas.openxmlformats.org/officeDocument/2006/relationships/hyperlink" Target="https://tinyurl.com/bloodsweatcodereview" TargetMode="External"/><Relationship Id="rId1" Type="http://schemas.openxmlformats.org/officeDocument/2006/relationships/slideLayout" Target="../slideLayouts/slideLayout2.xml"/><Relationship Id="rId6" Type="http://schemas.openxmlformats.org/officeDocument/2006/relationships/hyperlink" Target="https://mtlynch.io/code-review-love/" TargetMode="External"/><Relationship Id="rId5" Type="http://schemas.openxmlformats.org/officeDocument/2006/relationships/hyperlink" Target="https://mtlynch.io/human-code-reviews-2/" TargetMode="External"/><Relationship Id="rId4" Type="http://schemas.openxmlformats.org/officeDocument/2006/relationships/hyperlink" Target="https://mtlynch.io/human-code-reviews-1/"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mtlynch.io/human-code-reviews-2/" TargetMode="External"/><Relationship Id="rId7" Type="http://schemas.openxmlformats.org/officeDocument/2006/relationships/hyperlink" Target="https://a-hemdan.medium.com/conventional-comments-1f83f56a7a48" TargetMode="External"/><Relationship Id="rId2" Type="http://schemas.openxmlformats.org/officeDocument/2006/relationships/hyperlink" Target="https://mtlynch.io/human-code-reviews-1/" TargetMode="External"/><Relationship Id="rId1" Type="http://schemas.openxmlformats.org/officeDocument/2006/relationships/slideLayout" Target="../slideLayouts/slideLayout2.xml"/><Relationship Id="rId6" Type="http://schemas.openxmlformats.org/officeDocument/2006/relationships/hyperlink" Target="https://www.pluralsight.com/blog/tutorials/code-review" TargetMode="External"/><Relationship Id="rId5" Type="http://schemas.openxmlformats.org/officeDocument/2006/relationships/hyperlink" Target="https://www.processimpact.com/articles/humanizing_reviews.pdf" TargetMode="External"/><Relationship Id="rId4" Type="http://schemas.openxmlformats.org/officeDocument/2006/relationships/hyperlink" Target="https://mtlynch.io/code-review-love/"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E60C-BC6B-4C75-AE30-FB134041BD49}"/>
              </a:ext>
            </a:extLst>
          </p:cNvPr>
          <p:cNvSpPr>
            <a:spLocks noGrp="1"/>
          </p:cNvSpPr>
          <p:nvPr>
            <p:ph type="ctrTitle"/>
          </p:nvPr>
        </p:nvSpPr>
        <p:spPr/>
        <p:txBody>
          <a:bodyPr/>
          <a:lstStyle/>
          <a:p>
            <a:r>
              <a:rPr lang="en-US" dirty="0"/>
              <a:t>Blood, Sweat,</a:t>
            </a:r>
            <a:br>
              <a:rPr lang="en-US" dirty="0"/>
            </a:br>
            <a:r>
              <a:rPr lang="en-US" dirty="0"/>
              <a:t>and Code Reviews</a:t>
            </a:r>
          </a:p>
        </p:txBody>
      </p:sp>
      <p:sp>
        <p:nvSpPr>
          <p:cNvPr id="3" name="Subtitle 2">
            <a:extLst>
              <a:ext uri="{FF2B5EF4-FFF2-40B4-BE49-F238E27FC236}">
                <a16:creationId xmlns:a16="http://schemas.microsoft.com/office/drawing/2014/main" id="{7B6C4645-7020-4442-8AD0-5CA91D377499}"/>
              </a:ext>
            </a:extLst>
          </p:cNvPr>
          <p:cNvSpPr>
            <a:spLocks noGrp="1"/>
          </p:cNvSpPr>
          <p:nvPr>
            <p:ph type="subTitle" idx="1"/>
          </p:nvPr>
        </p:nvSpPr>
        <p:spPr/>
        <p:txBody>
          <a:bodyPr/>
          <a:lstStyle/>
          <a:p>
            <a:r>
              <a:rPr lang="en-US" dirty="0"/>
              <a:t>Why are code reviews important?</a:t>
            </a:r>
          </a:p>
          <a:p>
            <a:r>
              <a:rPr lang="en-US" dirty="0"/>
              <a:t>How can we make them better?</a:t>
            </a:r>
          </a:p>
        </p:txBody>
      </p:sp>
    </p:spTree>
    <p:extLst>
      <p:ext uri="{BB962C8B-B14F-4D97-AF65-F5344CB8AC3E}">
        <p14:creationId xmlns:p14="http://schemas.microsoft.com/office/powerpoint/2010/main" val="116506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4816-CC1B-4425-BB30-34A14D14C6F7}"/>
              </a:ext>
            </a:extLst>
          </p:cNvPr>
          <p:cNvSpPr>
            <a:spLocks noGrp="1"/>
          </p:cNvSpPr>
          <p:nvPr>
            <p:ph type="title"/>
          </p:nvPr>
        </p:nvSpPr>
        <p:spPr/>
        <p:txBody>
          <a:bodyPr/>
          <a:lstStyle/>
          <a:p>
            <a:r>
              <a:rPr lang="en-US" dirty="0"/>
              <a:t>Validate Code</a:t>
            </a:r>
          </a:p>
        </p:txBody>
      </p:sp>
      <p:sp>
        <p:nvSpPr>
          <p:cNvPr id="3" name="Content Placeholder 2">
            <a:extLst>
              <a:ext uri="{FF2B5EF4-FFF2-40B4-BE49-F238E27FC236}">
                <a16:creationId xmlns:a16="http://schemas.microsoft.com/office/drawing/2014/main" id="{4EB35884-A2D8-4227-9509-AD2BAD05C925}"/>
              </a:ext>
            </a:extLst>
          </p:cNvPr>
          <p:cNvSpPr>
            <a:spLocks noGrp="1"/>
          </p:cNvSpPr>
          <p:nvPr>
            <p:ph idx="1"/>
          </p:nvPr>
        </p:nvSpPr>
        <p:spPr/>
        <p:txBody>
          <a:bodyPr/>
          <a:lstStyle/>
          <a:p>
            <a:r>
              <a:rPr lang="en-US" dirty="0"/>
              <a:t>External</a:t>
            </a:r>
          </a:p>
          <a:p>
            <a:pPr lvl="1"/>
            <a:r>
              <a:rPr lang="en-US" dirty="0"/>
              <a:t>Does the code do what it is supposed to do?</a:t>
            </a:r>
          </a:p>
          <a:p>
            <a:r>
              <a:rPr lang="en-US" dirty="0"/>
              <a:t>Internal</a:t>
            </a:r>
          </a:p>
          <a:p>
            <a:pPr lvl="1"/>
            <a:r>
              <a:rPr lang="en-US" dirty="0"/>
              <a:t>Does it follow team’s guidelines?</a:t>
            </a:r>
          </a:p>
          <a:p>
            <a:pPr lvl="1"/>
            <a:r>
              <a:rPr lang="en-US" dirty="0"/>
              <a:t>Any potential problems?</a:t>
            </a:r>
          </a:p>
          <a:p>
            <a:pPr lvl="1"/>
            <a:r>
              <a:rPr lang="en-US" dirty="0"/>
              <a:t>Can it be improved?</a:t>
            </a:r>
          </a:p>
          <a:p>
            <a:endParaRPr lang="en-US" dirty="0"/>
          </a:p>
        </p:txBody>
      </p:sp>
    </p:spTree>
    <p:extLst>
      <p:ext uri="{BB962C8B-B14F-4D97-AF65-F5344CB8AC3E}">
        <p14:creationId xmlns:p14="http://schemas.microsoft.com/office/powerpoint/2010/main" val="181151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B862-09A7-4E7F-85A3-9B7249B1FEF6}"/>
              </a:ext>
            </a:extLst>
          </p:cNvPr>
          <p:cNvSpPr>
            <a:spLocks noGrp="1"/>
          </p:cNvSpPr>
          <p:nvPr>
            <p:ph type="title"/>
          </p:nvPr>
        </p:nvSpPr>
        <p:spPr/>
        <p:txBody>
          <a:bodyPr/>
          <a:lstStyle/>
          <a:p>
            <a:r>
              <a:rPr lang="en-US" dirty="0"/>
              <a:t>Share Knowledge</a:t>
            </a:r>
          </a:p>
        </p:txBody>
      </p:sp>
      <p:sp>
        <p:nvSpPr>
          <p:cNvPr id="3" name="Content Placeholder 2">
            <a:extLst>
              <a:ext uri="{FF2B5EF4-FFF2-40B4-BE49-F238E27FC236}">
                <a16:creationId xmlns:a16="http://schemas.microsoft.com/office/drawing/2014/main" id="{7A9087E1-5ABA-4B2F-B3D7-414B83CED59E}"/>
              </a:ext>
            </a:extLst>
          </p:cNvPr>
          <p:cNvSpPr>
            <a:spLocks noGrp="1"/>
          </p:cNvSpPr>
          <p:nvPr>
            <p:ph idx="1"/>
          </p:nvPr>
        </p:nvSpPr>
        <p:spPr/>
        <p:txBody>
          <a:bodyPr/>
          <a:lstStyle/>
          <a:p>
            <a:r>
              <a:rPr lang="en-US" dirty="0"/>
              <a:t>Others learn about code base and business rules</a:t>
            </a:r>
          </a:p>
          <a:p>
            <a:r>
              <a:rPr lang="en-US" dirty="0"/>
              <a:t>Share technology learnings</a:t>
            </a:r>
          </a:p>
        </p:txBody>
      </p:sp>
    </p:spTree>
    <p:extLst>
      <p:ext uri="{BB962C8B-B14F-4D97-AF65-F5344CB8AC3E}">
        <p14:creationId xmlns:p14="http://schemas.microsoft.com/office/powerpoint/2010/main" val="18096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8FA2-8234-4873-9CC8-006C723FBB3A}"/>
              </a:ext>
            </a:extLst>
          </p:cNvPr>
          <p:cNvSpPr>
            <a:spLocks noGrp="1"/>
          </p:cNvSpPr>
          <p:nvPr>
            <p:ph type="title"/>
          </p:nvPr>
        </p:nvSpPr>
        <p:spPr/>
        <p:txBody>
          <a:bodyPr/>
          <a:lstStyle/>
          <a:p>
            <a:r>
              <a:rPr lang="en-US" dirty="0"/>
              <a:t>Make Engineering Decisions</a:t>
            </a:r>
          </a:p>
        </p:txBody>
      </p:sp>
      <p:sp>
        <p:nvSpPr>
          <p:cNvPr id="3" name="Content Placeholder 2">
            <a:extLst>
              <a:ext uri="{FF2B5EF4-FFF2-40B4-BE49-F238E27FC236}">
                <a16:creationId xmlns:a16="http://schemas.microsoft.com/office/drawing/2014/main" id="{50B812D9-7167-44E7-AD1A-E6D350385ACB}"/>
              </a:ext>
            </a:extLst>
          </p:cNvPr>
          <p:cNvSpPr>
            <a:spLocks noGrp="1"/>
          </p:cNvSpPr>
          <p:nvPr>
            <p:ph idx="1"/>
          </p:nvPr>
        </p:nvSpPr>
        <p:spPr/>
        <p:txBody>
          <a:bodyPr/>
          <a:lstStyle/>
          <a:p>
            <a:r>
              <a:rPr lang="en-US" dirty="0"/>
              <a:t>How do we access data?</a:t>
            </a:r>
          </a:p>
          <a:p>
            <a:r>
              <a:rPr lang="en-US" dirty="0"/>
              <a:t>What do we test?</a:t>
            </a:r>
          </a:p>
          <a:p>
            <a:r>
              <a:rPr lang="en-US" dirty="0"/>
              <a:t>Coding standards</a:t>
            </a:r>
          </a:p>
        </p:txBody>
      </p:sp>
    </p:spTree>
    <p:extLst>
      <p:ext uri="{BB962C8B-B14F-4D97-AF65-F5344CB8AC3E}">
        <p14:creationId xmlns:p14="http://schemas.microsoft.com/office/powerpoint/2010/main" val="49636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2F4F-02E7-4EB6-88DC-E8563F7EA085}"/>
              </a:ext>
            </a:extLst>
          </p:cNvPr>
          <p:cNvSpPr>
            <a:spLocks noGrp="1"/>
          </p:cNvSpPr>
          <p:nvPr>
            <p:ph type="title"/>
          </p:nvPr>
        </p:nvSpPr>
        <p:spPr/>
        <p:txBody>
          <a:bodyPr/>
          <a:lstStyle/>
          <a:p>
            <a:r>
              <a:rPr lang="en-US" dirty="0"/>
              <a:t>Address Weaknesses</a:t>
            </a:r>
          </a:p>
        </p:txBody>
      </p:sp>
      <p:sp>
        <p:nvSpPr>
          <p:cNvPr id="3" name="Content Placeholder 2">
            <a:extLst>
              <a:ext uri="{FF2B5EF4-FFF2-40B4-BE49-F238E27FC236}">
                <a16:creationId xmlns:a16="http://schemas.microsoft.com/office/drawing/2014/main" id="{625BCD70-CB47-4F0E-8E34-8BACD3F45EEF}"/>
              </a:ext>
            </a:extLst>
          </p:cNvPr>
          <p:cNvSpPr>
            <a:spLocks noGrp="1"/>
          </p:cNvSpPr>
          <p:nvPr>
            <p:ph idx="1"/>
          </p:nvPr>
        </p:nvSpPr>
        <p:spPr/>
        <p:txBody>
          <a:bodyPr/>
          <a:lstStyle/>
          <a:p>
            <a:r>
              <a:rPr lang="en-US" dirty="0"/>
              <a:t>In code</a:t>
            </a:r>
          </a:p>
          <a:p>
            <a:r>
              <a:rPr lang="en-US" dirty="0"/>
              <a:t>In developers</a:t>
            </a:r>
          </a:p>
        </p:txBody>
      </p:sp>
    </p:spTree>
    <p:extLst>
      <p:ext uri="{BB962C8B-B14F-4D97-AF65-F5344CB8AC3E}">
        <p14:creationId xmlns:p14="http://schemas.microsoft.com/office/powerpoint/2010/main" val="75657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40AF-B128-FCF9-EE18-4E3C302F72BB}"/>
              </a:ext>
            </a:extLst>
          </p:cNvPr>
          <p:cNvSpPr>
            <a:spLocks noGrp="1"/>
          </p:cNvSpPr>
          <p:nvPr>
            <p:ph type="title"/>
          </p:nvPr>
        </p:nvSpPr>
        <p:spPr/>
        <p:txBody>
          <a:bodyPr/>
          <a:lstStyle/>
          <a:p>
            <a:r>
              <a:rPr lang="en-US" dirty="0"/>
              <a:t>Long-Term</a:t>
            </a:r>
            <a:r>
              <a:rPr lang="en-US" baseline="0" dirty="0"/>
              <a:t> Benefits</a:t>
            </a:r>
            <a:endParaRPr lang="en-US" dirty="0"/>
          </a:p>
        </p:txBody>
      </p:sp>
      <p:sp>
        <p:nvSpPr>
          <p:cNvPr id="3" name="Content Placeholder 2">
            <a:extLst>
              <a:ext uri="{FF2B5EF4-FFF2-40B4-BE49-F238E27FC236}">
                <a16:creationId xmlns:a16="http://schemas.microsoft.com/office/drawing/2014/main" id="{40D9E2D0-4D52-B02E-29DB-5B95C34D2296}"/>
              </a:ext>
            </a:extLst>
          </p:cNvPr>
          <p:cNvSpPr>
            <a:spLocks noGrp="1"/>
          </p:cNvSpPr>
          <p:nvPr>
            <p:ph idx="1"/>
          </p:nvPr>
        </p:nvSpPr>
        <p:spPr/>
        <p:txBody>
          <a:bodyPr/>
          <a:lstStyle/>
          <a:p>
            <a:pPr lvl="0"/>
            <a:r>
              <a:rPr lang="en-US" dirty="0"/>
              <a:t>Less Time on Rework</a:t>
            </a:r>
          </a:p>
          <a:p>
            <a:pPr lvl="0"/>
            <a:r>
              <a:rPr lang="en-US" dirty="0"/>
              <a:t>Fewer Issues in Integration Testing</a:t>
            </a:r>
          </a:p>
          <a:p>
            <a:pPr lvl="0"/>
            <a:r>
              <a:rPr lang="en-US" dirty="0"/>
              <a:t>Fewer service and support calls</a:t>
            </a:r>
          </a:p>
          <a:p>
            <a:pPr lvl="0"/>
            <a:r>
              <a:rPr lang="en-US" dirty="0"/>
              <a:t>Catch bugs sooner</a:t>
            </a:r>
          </a:p>
        </p:txBody>
      </p:sp>
    </p:spTree>
    <p:extLst>
      <p:ext uri="{BB962C8B-B14F-4D97-AF65-F5344CB8AC3E}">
        <p14:creationId xmlns:p14="http://schemas.microsoft.com/office/powerpoint/2010/main" val="396555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486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 for Author and Reviewer</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normAutofit/>
          </a:bodyPr>
          <a:lstStyle/>
          <a:p>
            <a:r>
              <a:rPr lang="en-US" dirty="0"/>
              <a:t>Code reviews take time</a:t>
            </a:r>
          </a:p>
          <a:p>
            <a:r>
              <a:rPr lang="en-US" dirty="0"/>
              <a:t>Limited time and stamina</a:t>
            </a:r>
          </a:p>
          <a:p>
            <a:r>
              <a:rPr lang="en-US" dirty="0"/>
              <a:t>Reviews often block other changes</a:t>
            </a:r>
          </a:p>
          <a:p>
            <a:r>
              <a:rPr lang="en-US" dirty="0"/>
              <a:t>Miscommunication</a:t>
            </a:r>
          </a:p>
          <a:p>
            <a:r>
              <a:rPr lang="en-US" dirty="0"/>
              <a:t>Different opinions</a:t>
            </a:r>
          </a:p>
          <a:p>
            <a:r>
              <a:rPr lang="en-US" dirty="0"/>
              <a:t>There is often more than one correct solution to a problem</a:t>
            </a:r>
          </a:p>
          <a:p>
            <a:r>
              <a:rPr lang="en-US" dirty="0"/>
              <a:t>Individual accomplishments vs. collaboration</a:t>
            </a:r>
          </a:p>
          <a:p>
            <a:endParaRPr lang="en-US" dirty="0"/>
          </a:p>
        </p:txBody>
      </p:sp>
    </p:spTree>
    <p:extLst>
      <p:ext uri="{BB962C8B-B14F-4D97-AF65-F5344CB8AC3E}">
        <p14:creationId xmlns:p14="http://schemas.microsoft.com/office/powerpoint/2010/main" val="389749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 for Reviewer</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normAutofit/>
          </a:bodyPr>
          <a:lstStyle/>
          <a:p>
            <a:r>
              <a:rPr lang="en-US" dirty="0"/>
              <a:t>Pointing out errors is unnatural for many of us</a:t>
            </a:r>
          </a:p>
          <a:p>
            <a:r>
              <a:rPr lang="en-US" dirty="0"/>
              <a:t>Belief that I know less than the author</a:t>
            </a:r>
          </a:p>
          <a:p>
            <a:endParaRPr lang="en-US" dirty="0"/>
          </a:p>
        </p:txBody>
      </p:sp>
      <p:grpSp>
        <p:nvGrpSpPr>
          <p:cNvPr id="8" name="Group 7">
            <a:extLst>
              <a:ext uri="{FF2B5EF4-FFF2-40B4-BE49-F238E27FC236}">
                <a16:creationId xmlns:a16="http://schemas.microsoft.com/office/drawing/2014/main" id="{0AC00FAD-7AA2-EA10-DFB9-E0CB8B52FF3F}"/>
              </a:ext>
            </a:extLst>
          </p:cNvPr>
          <p:cNvGrpSpPr/>
          <p:nvPr/>
        </p:nvGrpSpPr>
        <p:grpSpPr>
          <a:xfrm>
            <a:off x="7936308" y="3522261"/>
            <a:ext cx="3203748" cy="2289347"/>
            <a:chOff x="7956405" y="2477233"/>
            <a:chExt cx="3203748" cy="2289347"/>
          </a:xfrm>
        </p:grpSpPr>
        <p:pic>
          <p:nvPicPr>
            <p:cNvPr id="9" name="Reviewer" descr="Office worker female with solid fill">
              <a:extLst>
                <a:ext uri="{FF2B5EF4-FFF2-40B4-BE49-F238E27FC236}">
                  <a16:creationId xmlns:a16="http://schemas.microsoft.com/office/drawing/2014/main" id="{01B83B7F-FD64-6C2B-97E5-729DD69AF4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0806" y="2477233"/>
              <a:ext cx="2289347" cy="2289347"/>
            </a:xfrm>
            <a:prstGeom prst="rect">
              <a:avLst/>
            </a:prstGeom>
          </p:spPr>
        </p:pic>
        <p:pic>
          <p:nvPicPr>
            <p:cNvPr id="10" name="Unresolved" descr="List outline">
              <a:extLst>
                <a:ext uri="{FF2B5EF4-FFF2-40B4-BE49-F238E27FC236}">
                  <a16:creationId xmlns:a16="http://schemas.microsoft.com/office/drawing/2014/main" id="{0B4DD9AC-13A7-84A9-EE24-F36DB8BA5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58889" y="3715143"/>
              <a:ext cx="914400" cy="914400"/>
            </a:xfrm>
            <a:prstGeom prst="rect">
              <a:avLst/>
            </a:prstGeom>
          </p:spPr>
        </p:pic>
        <p:pic>
          <p:nvPicPr>
            <p:cNvPr id="11" name="CheckMark" descr="Checkmark with solid fill">
              <a:extLst>
                <a:ext uri="{FF2B5EF4-FFF2-40B4-BE49-F238E27FC236}">
                  <a16:creationId xmlns:a16="http://schemas.microsoft.com/office/drawing/2014/main" id="{2552E086-97EE-EEAB-7B48-3F3C173676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6405" y="2859163"/>
              <a:ext cx="1333685" cy="1333685"/>
            </a:xfrm>
            <a:prstGeom prst="rect">
              <a:avLst/>
            </a:prstGeom>
          </p:spPr>
        </p:pic>
      </p:grpSp>
    </p:spTree>
    <p:extLst>
      <p:ext uri="{BB962C8B-B14F-4D97-AF65-F5344CB8AC3E}">
        <p14:creationId xmlns:p14="http://schemas.microsoft.com/office/powerpoint/2010/main" val="457344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 for Code Author</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lstStyle/>
          <a:p>
            <a:r>
              <a:rPr lang="en-US" dirty="0"/>
              <a:t>Criticism can be taken personally</a:t>
            </a:r>
          </a:p>
          <a:p>
            <a:r>
              <a:rPr lang="en-US" dirty="0"/>
              <a:t>Fear of management disapproval, if bugs found</a:t>
            </a:r>
          </a:p>
          <a:p>
            <a:endParaRPr lang="en-US" dirty="0"/>
          </a:p>
        </p:txBody>
      </p:sp>
      <p:grpSp>
        <p:nvGrpSpPr>
          <p:cNvPr id="4" name="Group 3">
            <a:extLst>
              <a:ext uri="{FF2B5EF4-FFF2-40B4-BE49-F238E27FC236}">
                <a16:creationId xmlns:a16="http://schemas.microsoft.com/office/drawing/2014/main" id="{9E1D1BFA-8069-EAA1-8749-D33EADA4B140}"/>
              </a:ext>
            </a:extLst>
          </p:cNvPr>
          <p:cNvGrpSpPr/>
          <p:nvPr/>
        </p:nvGrpSpPr>
        <p:grpSpPr>
          <a:xfrm>
            <a:off x="838200" y="3602648"/>
            <a:ext cx="2880997" cy="2289347"/>
            <a:chOff x="935312" y="2477233"/>
            <a:chExt cx="2880997" cy="2289347"/>
          </a:xfrm>
        </p:grpSpPr>
        <p:pic>
          <p:nvPicPr>
            <p:cNvPr id="5" name="Author" descr="Office worker male with solid fill">
              <a:extLst>
                <a:ext uri="{FF2B5EF4-FFF2-40B4-BE49-F238E27FC236}">
                  <a16:creationId xmlns:a16="http://schemas.microsoft.com/office/drawing/2014/main" id="{27160D53-7F20-2B25-F0C1-B89D839D6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312" y="2477233"/>
              <a:ext cx="2289347" cy="2289347"/>
            </a:xfrm>
            <a:prstGeom prst="rect">
              <a:avLst/>
            </a:prstGeom>
          </p:spPr>
        </p:pic>
        <p:pic>
          <p:nvPicPr>
            <p:cNvPr id="6" name="Code" descr="Web design outline">
              <a:extLst>
                <a:ext uri="{FF2B5EF4-FFF2-40B4-BE49-F238E27FC236}">
                  <a16:creationId xmlns:a16="http://schemas.microsoft.com/office/drawing/2014/main" id="{62C69255-F19B-E8C0-37C6-0272C1BC22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01909" y="2748516"/>
              <a:ext cx="914400" cy="914400"/>
            </a:xfrm>
            <a:prstGeom prst="rect">
              <a:avLst/>
            </a:prstGeom>
          </p:spPr>
        </p:pic>
        <p:pic>
          <p:nvPicPr>
            <p:cNvPr id="7" name="Resolved" descr="Checklist with solid fill">
              <a:extLst>
                <a:ext uri="{FF2B5EF4-FFF2-40B4-BE49-F238E27FC236}">
                  <a16:creationId xmlns:a16="http://schemas.microsoft.com/office/drawing/2014/main" id="{437A2A26-A8B4-55DA-3257-461EAA9C64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3995" y="3675979"/>
              <a:ext cx="914400" cy="914400"/>
            </a:xfrm>
            <a:prstGeom prst="rect">
              <a:avLst/>
            </a:prstGeom>
          </p:spPr>
        </p:pic>
      </p:grpSp>
    </p:spTree>
    <p:extLst>
      <p:ext uri="{BB962C8B-B14F-4D97-AF65-F5344CB8AC3E}">
        <p14:creationId xmlns:p14="http://schemas.microsoft.com/office/powerpoint/2010/main" val="50571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0851-827D-D626-5D61-AD4AD21D86C8}"/>
              </a:ext>
            </a:extLst>
          </p:cNvPr>
          <p:cNvSpPr>
            <a:spLocks noGrp="1"/>
          </p:cNvSpPr>
          <p:nvPr>
            <p:ph type="title"/>
          </p:nvPr>
        </p:nvSpPr>
        <p:spPr/>
        <p:txBody>
          <a:bodyPr/>
          <a:lstStyle/>
          <a:p>
            <a:r>
              <a:rPr lang="en-US" dirty="0"/>
              <a:t>How Can We Make Code Reviews Better?</a:t>
            </a:r>
          </a:p>
        </p:txBody>
      </p:sp>
      <p:sp>
        <p:nvSpPr>
          <p:cNvPr id="3" name="Content Placeholder 2">
            <a:extLst>
              <a:ext uri="{FF2B5EF4-FFF2-40B4-BE49-F238E27FC236}">
                <a16:creationId xmlns:a16="http://schemas.microsoft.com/office/drawing/2014/main" id="{3930CFCC-C4A8-AD03-5738-3C77F5DF9C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28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387B-16CF-4CE9-80AB-284A8E9456D5}"/>
              </a:ext>
            </a:extLst>
          </p:cNvPr>
          <p:cNvSpPr>
            <a:spLocks noGrp="1"/>
          </p:cNvSpPr>
          <p:nvPr>
            <p:ph type="title"/>
          </p:nvPr>
        </p:nvSpPr>
        <p:spPr>
          <a:xfrm>
            <a:off x="838200" y="365125"/>
            <a:ext cx="9751541" cy="1325563"/>
          </a:xfrm>
        </p:spPr>
        <p:txBody>
          <a:bodyPr/>
          <a:lstStyle/>
          <a:p>
            <a:pPr algn="r"/>
            <a:r>
              <a:rPr lang="en-US" dirty="0"/>
              <a:t>David Giard</a:t>
            </a:r>
          </a:p>
        </p:txBody>
      </p:sp>
      <p:pic>
        <p:nvPicPr>
          <p:cNvPr id="5" name="Picture 4" descr="David Giard at home">
            <a:extLst>
              <a:ext uri="{FF2B5EF4-FFF2-40B4-BE49-F238E27FC236}">
                <a16:creationId xmlns:a16="http://schemas.microsoft.com/office/drawing/2014/main" id="{4852B208-B8A9-9C88-ED47-F4F675C4E0DA}"/>
              </a:ext>
            </a:extLst>
          </p:cNvPr>
          <p:cNvPicPr>
            <a:picLocks noChangeAspect="1"/>
          </p:cNvPicPr>
          <p:nvPr/>
        </p:nvPicPr>
        <p:blipFill rotWithShape="1">
          <a:blip r:embed="rId2">
            <a:extLst>
              <a:ext uri="{28A0092B-C50C-407E-A947-70E740481C1C}">
                <a14:useLocalDpi xmlns:a14="http://schemas.microsoft.com/office/drawing/2010/main" val="0"/>
              </a:ext>
            </a:extLst>
          </a:blip>
          <a:srcRect r="27263"/>
          <a:stretch/>
        </p:blipFill>
        <p:spPr>
          <a:xfrm>
            <a:off x="0" y="0"/>
            <a:ext cx="6651099" cy="6858000"/>
          </a:xfrm>
          <a:prstGeom prst="rect">
            <a:avLst/>
          </a:prstGeom>
        </p:spPr>
      </p:pic>
    </p:spTree>
    <p:extLst>
      <p:ext uri="{BB962C8B-B14F-4D97-AF65-F5344CB8AC3E}">
        <p14:creationId xmlns:p14="http://schemas.microsoft.com/office/powerpoint/2010/main" val="129203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093C-8D4B-459E-8A4A-87178684F0F8}"/>
              </a:ext>
            </a:extLst>
          </p:cNvPr>
          <p:cNvSpPr>
            <a:spLocks noGrp="1"/>
          </p:cNvSpPr>
          <p:nvPr>
            <p:ph type="title"/>
          </p:nvPr>
        </p:nvSpPr>
        <p:spPr/>
        <p:txBody>
          <a:bodyPr/>
          <a:lstStyle/>
          <a:p>
            <a:r>
              <a:rPr lang="en-US" dirty="0"/>
              <a:t>Techniques for Code Reviewer</a:t>
            </a:r>
          </a:p>
        </p:txBody>
      </p:sp>
      <p:sp>
        <p:nvSpPr>
          <p:cNvPr id="3" name="Content Placeholder 2">
            <a:extLst>
              <a:ext uri="{FF2B5EF4-FFF2-40B4-BE49-F238E27FC236}">
                <a16:creationId xmlns:a16="http://schemas.microsoft.com/office/drawing/2014/main" id="{3540AFA5-9E37-4E5D-B4DD-544EDF386AD6}"/>
              </a:ext>
            </a:extLst>
          </p:cNvPr>
          <p:cNvSpPr>
            <a:spLocks noGrp="1"/>
          </p:cNvSpPr>
          <p:nvPr>
            <p:ph idx="1"/>
          </p:nvPr>
        </p:nvSpPr>
        <p:spPr/>
        <p:txBody>
          <a:bodyPr/>
          <a:lstStyle/>
          <a:p>
            <a:r>
              <a:rPr lang="en-US" dirty="0"/>
              <a:t>What can the Reviewer do to make a Code Review more effective?</a:t>
            </a:r>
          </a:p>
        </p:txBody>
      </p:sp>
      <p:grpSp>
        <p:nvGrpSpPr>
          <p:cNvPr id="7" name="Group 6">
            <a:extLst>
              <a:ext uri="{FF2B5EF4-FFF2-40B4-BE49-F238E27FC236}">
                <a16:creationId xmlns:a16="http://schemas.microsoft.com/office/drawing/2014/main" id="{9503AF31-8408-076A-F18E-F091C05DB0E4}"/>
              </a:ext>
            </a:extLst>
          </p:cNvPr>
          <p:cNvGrpSpPr/>
          <p:nvPr/>
        </p:nvGrpSpPr>
        <p:grpSpPr>
          <a:xfrm>
            <a:off x="7936308" y="3522261"/>
            <a:ext cx="3203748" cy="2289347"/>
            <a:chOff x="7956405" y="2477233"/>
            <a:chExt cx="3203748" cy="2289347"/>
          </a:xfrm>
        </p:grpSpPr>
        <p:pic>
          <p:nvPicPr>
            <p:cNvPr id="8" name="Reviewer" descr="Office worker female with solid fill">
              <a:extLst>
                <a:ext uri="{FF2B5EF4-FFF2-40B4-BE49-F238E27FC236}">
                  <a16:creationId xmlns:a16="http://schemas.microsoft.com/office/drawing/2014/main" id="{984DFB3E-E237-4218-F8D5-B50676EB2E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0806" y="2477233"/>
              <a:ext cx="2289347" cy="2289347"/>
            </a:xfrm>
            <a:prstGeom prst="rect">
              <a:avLst/>
            </a:prstGeom>
          </p:spPr>
        </p:pic>
        <p:pic>
          <p:nvPicPr>
            <p:cNvPr id="9" name="Unresolved" descr="List outline">
              <a:extLst>
                <a:ext uri="{FF2B5EF4-FFF2-40B4-BE49-F238E27FC236}">
                  <a16:creationId xmlns:a16="http://schemas.microsoft.com/office/drawing/2014/main" id="{CBE24038-E3B5-B3B9-9796-510BE254B0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58889" y="3715143"/>
              <a:ext cx="914400" cy="914400"/>
            </a:xfrm>
            <a:prstGeom prst="rect">
              <a:avLst/>
            </a:prstGeom>
          </p:spPr>
        </p:pic>
        <p:pic>
          <p:nvPicPr>
            <p:cNvPr id="10" name="CheckMark" descr="Checkmark with solid fill">
              <a:extLst>
                <a:ext uri="{FF2B5EF4-FFF2-40B4-BE49-F238E27FC236}">
                  <a16:creationId xmlns:a16="http://schemas.microsoft.com/office/drawing/2014/main" id="{627F4ADA-1151-E5C1-999D-C0DB115DE9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56405" y="2859163"/>
              <a:ext cx="1333685" cy="1333685"/>
            </a:xfrm>
            <a:prstGeom prst="rect">
              <a:avLst/>
            </a:prstGeom>
          </p:spPr>
        </p:pic>
      </p:grpSp>
    </p:spTree>
    <p:extLst>
      <p:ext uri="{BB962C8B-B14F-4D97-AF65-F5344CB8AC3E}">
        <p14:creationId xmlns:p14="http://schemas.microsoft.com/office/powerpoint/2010/main" val="278679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803A-C4FF-4EAE-A0A1-E900598B8B68}"/>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Don’t Delay</a:t>
            </a:r>
            <a:endParaRPr lang="en-US" dirty="0"/>
          </a:p>
        </p:txBody>
      </p:sp>
      <p:sp>
        <p:nvSpPr>
          <p:cNvPr id="3" name="Content Placeholder 2">
            <a:extLst>
              <a:ext uri="{FF2B5EF4-FFF2-40B4-BE49-F238E27FC236}">
                <a16:creationId xmlns:a16="http://schemas.microsoft.com/office/drawing/2014/main" id="{F59A0FCF-4EB3-4519-A55C-F66098357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875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A60-E5A9-4810-8D1E-45F56C3F96EF}"/>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Work High Level to Low Level</a:t>
            </a:r>
            <a:endParaRPr lang="en-US" dirty="0"/>
          </a:p>
        </p:txBody>
      </p:sp>
      <p:sp>
        <p:nvSpPr>
          <p:cNvPr id="3" name="Content Placeholder 2">
            <a:extLst>
              <a:ext uri="{FF2B5EF4-FFF2-40B4-BE49-F238E27FC236}">
                <a16:creationId xmlns:a16="http://schemas.microsoft.com/office/drawing/2014/main" id="{1B0268D1-74E0-42EC-86E4-76637B1B2E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12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1139-FDE8-47B2-AF45-D6DF888E2BBD}"/>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Use the Computer</a:t>
            </a:r>
            <a:endParaRPr lang="en-US" dirty="0"/>
          </a:p>
        </p:txBody>
      </p:sp>
      <p:sp>
        <p:nvSpPr>
          <p:cNvPr id="3" name="Content Placeholder 2">
            <a:extLst>
              <a:ext uri="{FF2B5EF4-FFF2-40B4-BE49-F238E27FC236}">
                <a16:creationId xmlns:a16="http://schemas.microsoft.com/office/drawing/2014/main" id="{E21C6901-8D49-4DA7-B41E-54BD2C3371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4065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246-9242-430D-BF02-AFEFA6AA7060}"/>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Create a Style Guide</a:t>
            </a:r>
            <a:endParaRPr lang="en-US" dirty="0"/>
          </a:p>
        </p:txBody>
      </p:sp>
      <p:sp>
        <p:nvSpPr>
          <p:cNvPr id="3" name="Content Placeholder 2">
            <a:extLst>
              <a:ext uri="{FF2B5EF4-FFF2-40B4-BE49-F238E27FC236}">
                <a16:creationId xmlns:a16="http://schemas.microsoft.com/office/drawing/2014/main" id="{DC033FC2-8510-4ED9-BBB0-A58D06017D62}"/>
              </a:ext>
            </a:extLst>
          </p:cNvPr>
          <p:cNvSpPr>
            <a:spLocks noGrp="1"/>
          </p:cNvSpPr>
          <p:nvPr>
            <p:ph idx="1"/>
          </p:nvPr>
        </p:nvSpPr>
        <p:spPr/>
        <p:txBody>
          <a:bodyPr/>
          <a:lstStyle/>
          <a:p>
            <a:r>
              <a:rPr lang="en-US" dirty="0"/>
              <a:t>Create your own</a:t>
            </a:r>
          </a:p>
          <a:p>
            <a:r>
              <a:rPr lang="en-US" dirty="0"/>
              <a:t>Borrow one (e.g., </a:t>
            </a:r>
            <a:r>
              <a:rPr lang="en-US" dirty="0">
                <a:hlinkClick r:id="rId3"/>
              </a:rPr>
              <a:t>google.github.io/</a:t>
            </a:r>
            <a:r>
              <a:rPr lang="en-US" dirty="0" err="1">
                <a:hlinkClick r:id="rId3"/>
              </a:rPr>
              <a:t>styleguide</a:t>
            </a:r>
            <a:r>
              <a:rPr lang="en-US" dirty="0"/>
              <a:t>) </a:t>
            </a:r>
          </a:p>
          <a:p>
            <a:r>
              <a:rPr lang="en-US" dirty="0"/>
              <a:t>Allow guide to evolve over time</a:t>
            </a:r>
          </a:p>
          <a:p>
            <a:r>
              <a:rPr lang="en-US" dirty="0"/>
              <a:t>Don’t waste review time arguing over style</a:t>
            </a:r>
          </a:p>
        </p:txBody>
      </p:sp>
    </p:spTree>
    <p:extLst>
      <p:ext uri="{BB962C8B-B14F-4D97-AF65-F5344CB8AC3E}">
        <p14:creationId xmlns:p14="http://schemas.microsoft.com/office/powerpoint/2010/main" val="405905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B825-584A-40C2-AE87-D63CA582B86D}"/>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Include Code Examples</a:t>
            </a:r>
            <a:endParaRPr lang="en-US" dirty="0"/>
          </a:p>
        </p:txBody>
      </p:sp>
      <p:sp>
        <p:nvSpPr>
          <p:cNvPr id="3" name="Content Placeholder 2">
            <a:extLst>
              <a:ext uri="{FF2B5EF4-FFF2-40B4-BE49-F238E27FC236}">
                <a16:creationId xmlns:a16="http://schemas.microsoft.com/office/drawing/2014/main" id="{AA02B509-6860-4B81-82E6-311CA50A834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01141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02DD-634B-0D61-1198-3E878E965DB3}"/>
              </a:ext>
            </a:extLst>
          </p:cNvPr>
          <p:cNvSpPr>
            <a:spLocks noGrp="1"/>
          </p:cNvSpPr>
          <p:nvPr>
            <p:ph type="title"/>
          </p:nvPr>
        </p:nvSpPr>
        <p:spPr/>
        <p:txBody>
          <a:bodyPr/>
          <a:lstStyle/>
          <a:p>
            <a:r>
              <a:rPr lang="en-US" dirty="0"/>
              <a:t>Do Not</a:t>
            </a:r>
            <a:r>
              <a:rPr lang="en-US" baseline="0" dirty="0"/>
              <a:t> Make It Personal</a:t>
            </a:r>
            <a:endParaRPr lang="en-US" dirty="0"/>
          </a:p>
        </p:txBody>
      </p:sp>
      <p:sp>
        <p:nvSpPr>
          <p:cNvPr id="3" name="Content Placeholder 2">
            <a:extLst>
              <a:ext uri="{FF2B5EF4-FFF2-40B4-BE49-F238E27FC236}">
                <a16:creationId xmlns:a16="http://schemas.microsoft.com/office/drawing/2014/main" id="{E25687BC-E243-6F5C-A91E-8893F9E7E688}"/>
              </a:ext>
            </a:extLst>
          </p:cNvPr>
          <p:cNvSpPr>
            <a:spLocks noGrp="1"/>
          </p:cNvSpPr>
          <p:nvPr>
            <p:ph idx="1"/>
          </p:nvPr>
        </p:nvSpPr>
        <p:spPr/>
        <p:txBody>
          <a:bodyPr/>
          <a:lstStyle/>
          <a:p>
            <a:pPr lvl="0" rtl="0" eaLnBrk="1" latinLnBrk="0" hangingPunct="1"/>
            <a:r>
              <a:rPr lang="en-US" sz="4400" kern="1200" dirty="0">
                <a:solidFill>
                  <a:schemeClr val="tx1"/>
                </a:solidFill>
                <a:effectLst/>
                <a:latin typeface="+mj-lt"/>
                <a:ea typeface="+mj-ea"/>
                <a:cs typeface="+mj-cs"/>
              </a:rPr>
              <a:t>Do Not Say “YOU”</a:t>
            </a:r>
          </a:p>
          <a:p>
            <a:pPr lvl="0" rtl="0" eaLnBrk="1" latinLnBrk="0" hangingPunct="1"/>
            <a:r>
              <a:rPr lang="en-US" sz="4400" kern="1200" dirty="0">
                <a:solidFill>
                  <a:schemeClr val="tx1"/>
                </a:solidFill>
                <a:effectLst/>
                <a:latin typeface="+mj-lt"/>
                <a:ea typeface="+mj-ea"/>
                <a:cs typeface="+mj-cs"/>
              </a:rPr>
              <a:t>Requests</a:t>
            </a:r>
            <a:r>
              <a:rPr lang="en-US" dirty="0"/>
              <a:t>;</a:t>
            </a:r>
            <a:r>
              <a:rPr lang="en-US" sz="4400" kern="1200" dirty="0">
                <a:solidFill>
                  <a:schemeClr val="tx1"/>
                </a:solidFill>
                <a:effectLst/>
                <a:latin typeface="+mj-lt"/>
                <a:ea typeface="+mj-ea"/>
                <a:cs typeface="+mj-cs"/>
              </a:rPr>
              <a:t> not Commands</a:t>
            </a:r>
          </a:p>
          <a:p>
            <a:pPr lvl="0" rtl="0" eaLnBrk="1" latinLnBrk="0" hangingPunct="1"/>
            <a:r>
              <a:rPr lang="en-US" sz="4400" kern="1200" dirty="0">
                <a:solidFill>
                  <a:schemeClr val="tx1"/>
                </a:solidFill>
                <a:effectLst/>
                <a:latin typeface="+mj-lt"/>
                <a:ea typeface="+mj-ea"/>
                <a:cs typeface="+mj-cs"/>
              </a:rPr>
              <a:t>Principles; not Opinions</a:t>
            </a:r>
          </a:p>
        </p:txBody>
      </p:sp>
    </p:spTree>
    <p:extLst>
      <p:ext uri="{BB962C8B-B14F-4D97-AF65-F5344CB8AC3E}">
        <p14:creationId xmlns:p14="http://schemas.microsoft.com/office/powerpoint/2010/main" val="741424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EF2D-0A52-BFE1-8F98-FDB0B873DF62}"/>
              </a:ext>
            </a:extLst>
          </p:cNvPr>
          <p:cNvSpPr>
            <a:spLocks noGrp="1"/>
          </p:cNvSpPr>
          <p:nvPr>
            <p:ph type="title"/>
          </p:nvPr>
        </p:nvSpPr>
        <p:spPr/>
        <p:txBody>
          <a:bodyPr/>
          <a:lstStyle/>
          <a:p>
            <a:r>
              <a:rPr lang="en-US" dirty="0"/>
              <a:t>Prefix review comments with labels:</a:t>
            </a:r>
          </a:p>
        </p:txBody>
      </p:sp>
      <p:sp>
        <p:nvSpPr>
          <p:cNvPr id="3" name="Content Placeholder 2">
            <a:extLst>
              <a:ext uri="{FF2B5EF4-FFF2-40B4-BE49-F238E27FC236}">
                <a16:creationId xmlns:a16="http://schemas.microsoft.com/office/drawing/2014/main" id="{031337D1-73EC-A1AA-46AB-09ADBC36299D}"/>
              </a:ext>
            </a:extLst>
          </p:cNvPr>
          <p:cNvSpPr>
            <a:spLocks noGrp="1"/>
          </p:cNvSpPr>
          <p:nvPr>
            <p:ph idx="1"/>
          </p:nvPr>
        </p:nvSpPr>
        <p:spPr/>
        <p:txBody>
          <a:bodyPr/>
          <a:lstStyle/>
          <a:p>
            <a:r>
              <a:rPr lang="en-US" dirty="0"/>
              <a:t>Issue: </a:t>
            </a:r>
          </a:p>
          <a:p>
            <a:r>
              <a:rPr lang="en-US" dirty="0"/>
              <a:t>Suggestion:</a:t>
            </a:r>
          </a:p>
          <a:p>
            <a:r>
              <a:rPr lang="en-US" dirty="0"/>
              <a:t>Question: </a:t>
            </a:r>
          </a:p>
          <a:p>
            <a:r>
              <a:rPr lang="en-US" dirty="0"/>
              <a:t>Nit: </a:t>
            </a:r>
          </a:p>
          <a:p>
            <a:r>
              <a:rPr lang="en-US" dirty="0"/>
              <a:t>Thought: </a:t>
            </a:r>
          </a:p>
          <a:p>
            <a:r>
              <a:rPr lang="en-US" dirty="0"/>
              <a:t>Chore: </a:t>
            </a:r>
          </a:p>
          <a:p>
            <a:r>
              <a:rPr lang="en-US" dirty="0"/>
              <a:t>Praise: </a:t>
            </a:r>
          </a:p>
          <a:p>
            <a:endParaRPr lang="en-US" dirty="0"/>
          </a:p>
        </p:txBody>
      </p:sp>
    </p:spTree>
    <p:extLst>
      <p:ext uri="{BB962C8B-B14F-4D97-AF65-F5344CB8AC3E}">
        <p14:creationId xmlns:p14="http://schemas.microsoft.com/office/powerpoint/2010/main" val="1374117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EF2D-0A52-BFE1-8F98-FDB0B873DF62}"/>
              </a:ext>
            </a:extLst>
          </p:cNvPr>
          <p:cNvSpPr>
            <a:spLocks noGrp="1"/>
          </p:cNvSpPr>
          <p:nvPr>
            <p:ph type="title"/>
          </p:nvPr>
        </p:nvSpPr>
        <p:spPr/>
        <p:txBody>
          <a:bodyPr/>
          <a:lstStyle/>
          <a:p>
            <a:r>
              <a:rPr lang="en-US" dirty="0"/>
              <a:t>Prefix review comments with labels:</a:t>
            </a:r>
          </a:p>
        </p:txBody>
      </p:sp>
      <p:sp>
        <p:nvSpPr>
          <p:cNvPr id="3" name="Content Placeholder 2">
            <a:extLst>
              <a:ext uri="{FF2B5EF4-FFF2-40B4-BE49-F238E27FC236}">
                <a16:creationId xmlns:a16="http://schemas.microsoft.com/office/drawing/2014/main" id="{031337D1-73EC-A1AA-46AB-09ADBC36299D}"/>
              </a:ext>
            </a:extLst>
          </p:cNvPr>
          <p:cNvSpPr>
            <a:spLocks noGrp="1"/>
          </p:cNvSpPr>
          <p:nvPr>
            <p:ph idx="1"/>
          </p:nvPr>
        </p:nvSpPr>
        <p:spPr>
          <a:xfrm>
            <a:off x="838199" y="1825625"/>
            <a:ext cx="11072149" cy="4351338"/>
          </a:xfrm>
        </p:spPr>
        <p:txBody>
          <a:bodyPr/>
          <a:lstStyle/>
          <a:p>
            <a:r>
              <a:rPr lang="en-US" dirty="0"/>
              <a:t>Issue: This method does 2 things; violates the SRP</a:t>
            </a:r>
          </a:p>
          <a:p>
            <a:r>
              <a:rPr lang="en-US" dirty="0"/>
              <a:t>Suggestion: Consider splitting this into 2 methods</a:t>
            </a:r>
          </a:p>
          <a:p>
            <a:r>
              <a:rPr lang="en-US" dirty="0"/>
              <a:t>Question: Why did you choose the </a:t>
            </a:r>
            <a:r>
              <a:rPr lang="en-US" dirty="0" err="1"/>
              <a:t>ArrayList</a:t>
            </a:r>
            <a:r>
              <a:rPr lang="en-US" dirty="0"/>
              <a:t> instead of the List class?</a:t>
            </a:r>
          </a:p>
          <a:p>
            <a:r>
              <a:rPr lang="en-US" dirty="0"/>
              <a:t>Nit: A better name for this method might be “</a:t>
            </a:r>
            <a:r>
              <a:rPr lang="en-US" dirty="0" err="1"/>
              <a:t>GetAllProducts</a:t>
            </a:r>
            <a:r>
              <a:rPr lang="en-US" dirty="0"/>
              <a:t>”</a:t>
            </a:r>
          </a:p>
          <a:p>
            <a:r>
              <a:rPr lang="en-US" dirty="0"/>
              <a:t>Thought: Here is a library that does this for you</a:t>
            </a:r>
          </a:p>
          <a:p>
            <a:r>
              <a:rPr lang="en-US" dirty="0"/>
              <a:t>Chore: “Customer” is misspelled</a:t>
            </a:r>
          </a:p>
          <a:p>
            <a:r>
              <a:rPr lang="en-US" dirty="0"/>
              <a:t>Praise: Clever refactoring! Much more readable!</a:t>
            </a:r>
          </a:p>
          <a:p>
            <a:endParaRPr lang="en-US" dirty="0"/>
          </a:p>
        </p:txBody>
      </p:sp>
    </p:spTree>
    <p:extLst>
      <p:ext uri="{BB962C8B-B14F-4D97-AF65-F5344CB8AC3E}">
        <p14:creationId xmlns:p14="http://schemas.microsoft.com/office/powerpoint/2010/main" val="2945040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2F2C-862D-48C0-8ABB-A2C971E526D7}"/>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Praise Sincerely</a:t>
            </a:r>
            <a:endParaRPr lang="en-US" dirty="0"/>
          </a:p>
        </p:txBody>
      </p:sp>
      <p:sp>
        <p:nvSpPr>
          <p:cNvPr id="3" name="Content Placeholder 2">
            <a:extLst>
              <a:ext uri="{FF2B5EF4-FFF2-40B4-BE49-F238E27FC236}">
                <a16:creationId xmlns:a16="http://schemas.microsoft.com/office/drawing/2014/main" id="{AE3130E8-14D6-462E-ADD0-E1FA331D78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584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919-7FEC-10F9-4927-BDAEDB45E7B2}"/>
              </a:ext>
            </a:extLst>
          </p:cNvPr>
          <p:cNvSpPr>
            <a:spLocks noGrp="1"/>
          </p:cNvSpPr>
          <p:nvPr>
            <p:ph type="title"/>
          </p:nvPr>
        </p:nvSpPr>
        <p:spPr/>
        <p:txBody>
          <a:bodyPr/>
          <a:lstStyle/>
          <a:p>
            <a:r>
              <a:rPr lang="en-US" dirty="0"/>
              <a:t>Jack</a:t>
            </a:r>
          </a:p>
        </p:txBody>
      </p:sp>
      <p:pic>
        <p:nvPicPr>
          <p:cNvPr id="5" name="Graphic 4" descr="School boy with solid fill">
            <a:extLst>
              <a:ext uri="{FF2B5EF4-FFF2-40B4-BE49-F238E27FC236}">
                <a16:creationId xmlns:a16="http://schemas.microsoft.com/office/drawing/2014/main" id="{623B46DE-A5C3-4972-5AFE-B874DC34F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3083" y="61785"/>
            <a:ext cx="6505832" cy="6505832"/>
          </a:xfrm>
          <a:prstGeom prst="rect">
            <a:avLst/>
          </a:prstGeom>
        </p:spPr>
      </p:pic>
    </p:spTree>
    <p:extLst>
      <p:ext uri="{BB962C8B-B14F-4D97-AF65-F5344CB8AC3E}">
        <p14:creationId xmlns:p14="http://schemas.microsoft.com/office/powerpoint/2010/main" val="1423333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ED39-E06C-4481-A123-CC7C697D1E5B}"/>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Avoid Repeating Feedback</a:t>
            </a:r>
            <a:endParaRPr lang="en-US" dirty="0"/>
          </a:p>
        </p:txBody>
      </p:sp>
      <p:sp>
        <p:nvSpPr>
          <p:cNvPr id="3" name="Content Placeholder 2">
            <a:extLst>
              <a:ext uri="{FF2B5EF4-FFF2-40B4-BE49-F238E27FC236}">
                <a16:creationId xmlns:a16="http://schemas.microsoft.com/office/drawing/2014/main" id="{BF1A8C6F-72A0-4A11-AB2B-0F965154AD0D}"/>
              </a:ext>
            </a:extLst>
          </p:cNvPr>
          <p:cNvSpPr>
            <a:spLocks noGrp="1"/>
          </p:cNvSpPr>
          <p:nvPr>
            <p:ph idx="1"/>
          </p:nvPr>
        </p:nvSpPr>
        <p:spPr/>
        <p:txBody>
          <a:bodyPr/>
          <a:lstStyle/>
          <a:p>
            <a:r>
              <a:rPr lang="en-US" sz="2800" kern="1200" dirty="0">
                <a:solidFill>
                  <a:schemeClr val="tx1"/>
                </a:solidFill>
                <a:effectLst/>
                <a:latin typeface="+mj-lt"/>
                <a:ea typeface="+mj-ea"/>
                <a:cs typeface="+mj-cs"/>
              </a:rPr>
              <a:t>e.g., “See naming convention comment above”</a:t>
            </a:r>
            <a:endParaRPr lang="en-US" dirty="0"/>
          </a:p>
        </p:txBody>
      </p:sp>
    </p:spTree>
    <p:extLst>
      <p:ext uri="{BB962C8B-B14F-4D97-AF65-F5344CB8AC3E}">
        <p14:creationId xmlns:p14="http://schemas.microsoft.com/office/powerpoint/2010/main" val="107069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CC4B-DF36-45D2-9F4A-CF91339C1B14}"/>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Consider the Scope of the Review</a:t>
            </a:r>
            <a:endParaRPr lang="en-US" dirty="0"/>
          </a:p>
        </p:txBody>
      </p:sp>
      <p:sp>
        <p:nvSpPr>
          <p:cNvPr id="3" name="Content Placeholder 2">
            <a:extLst>
              <a:ext uri="{FF2B5EF4-FFF2-40B4-BE49-F238E27FC236}">
                <a16:creationId xmlns:a16="http://schemas.microsoft.com/office/drawing/2014/main" id="{4B44D634-86F7-4806-AD7E-EC760E369389}"/>
              </a:ext>
            </a:extLst>
          </p:cNvPr>
          <p:cNvSpPr>
            <a:spLocks noGrp="1"/>
          </p:cNvSpPr>
          <p:nvPr>
            <p:ph idx="1"/>
          </p:nvPr>
        </p:nvSpPr>
        <p:spPr/>
        <p:txBody>
          <a:bodyPr/>
          <a:lstStyle/>
          <a:p>
            <a:r>
              <a:rPr lang="en-US" dirty="0"/>
              <a:t>Avoid feedback on lines that did not change</a:t>
            </a:r>
          </a:p>
          <a:p>
            <a:r>
              <a:rPr lang="en-US" dirty="0"/>
              <a:t>Exceptions</a:t>
            </a:r>
          </a:p>
          <a:p>
            <a:pPr lvl="1"/>
            <a:r>
              <a:rPr lang="en-US"/>
              <a:t>Trivial change and few other feedback items</a:t>
            </a:r>
          </a:p>
          <a:p>
            <a:pPr lvl="1"/>
            <a:r>
              <a:rPr lang="en-US"/>
              <a:t>Change </a:t>
            </a:r>
            <a:r>
              <a:rPr lang="en-US" dirty="0"/>
              <a:t>affected a line (e.g., the name of a function whose body changed)</a:t>
            </a:r>
          </a:p>
        </p:txBody>
      </p:sp>
    </p:spTree>
    <p:extLst>
      <p:ext uri="{BB962C8B-B14F-4D97-AF65-F5344CB8AC3E}">
        <p14:creationId xmlns:p14="http://schemas.microsoft.com/office/powerpoint/2010/main" val="337416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E765-1AAB-4A76-986C-DD680717C9A0}"/>
              </a:ext>
            </a:extLst>
          </p:cNvPr>
          <p:cNvSpPr>
            <a:spLocks noGrp="1"/>
          </p:cNvSpPr>
          <p:nvPr>
            <p:ph type="title"/>
          </p:nvPr>
        </p:nvSpPr>
        <p:spPr/>
        <p:txBody>
          <a:bodyPr/>
          <a:lstStyle/>
          <a:p>
            <a:pPr rtl="0" eaLnBrk="1" latinLnBrk="0" hangingPunct="1"/>
            <a:r>
              <a:rPr lang="en-US" sz="4400" kern="1200" dirty="0">
                <a:solidFill>
                  <a:schemeClr val="tx1"/>
                </a:solidFill>
                <a:effectLst/>
                <a:latin typeface="+mj-lt"/>
                <a:ea typeface="+mj-ea"/>
                <a:cs typeface="+mj-cs"/>
              </a:rPr>
              <a:t>Stalemates</a:t>
            </a:r>
            <a:endParaRPr lang="en-US" dirty="0"/>
          </a:p>
        </p:txBody>
      </p:sp>
      <p:sp>
        <p:nvSpPr>
          <p:cNvPr id="3" name="Content Placeholder 2">
            <a:extLst>
              <a:ext uri="{FF2B5EF4-FFF2-40B4-BE49-F238E27FC236}">
                <a16:creationId xmlns:a16="http://schemas.microsoft.com/office/drawing/2014/main" id="{1EA7DAC6-CEC9-4255-872E-3E1D95674F03}"/>
              </a:ext>
            </a:extLst>
          </p:cNvPr>
          <p:cNvSpPr>
            <a:spLocks noGrp="1"/>
          </p:cNvSpPr>
          <p:nvPr>
            <p:ph idx="1"/>
          </p:nvPr>
        </p:nvSpPr>
        <p:spPr/>
        <p:txBody>
          <a:bodyPr/>
          <a:lstStyle/>
          <a:p>
            <a:r>
              <a:rPr lang="en-US" dirty="0"/>
              <a:t>Symptoms</a:t>
            </a:r>
          </a:p>
          <a:p>
            <a:pPr lvl="1"/>
            <a:r>
              <a:rPr lang="en-US" dirty="0"/>
              <a:t>No progress</a:t>
            </a:r>
          </a:p>
          <a:p>
            <a:pPr lvl="1"/>
            <a:r>
              <a:rPr lang="en-US" dirty="0"/>
              <a:t>Tension</a:t>
            </a:r>
          </a:p>
          <a:p>
            <a:r>
              <a:rPr lang="en-US" dirty="0"/>
              <a:t>Cures</a:t>
            </a:r>
          </a:p>
          <a:p>
            <a:pPr lvl="1"/>
            <a:r>
              <a:rPr lang="en-US" dirty="0"/>
              <a:t>Discuss</a:t>
            </a:r>
          </a:p>
          <a:p>
            <a:pPr lvl="1"/>
            <a:r>
              <a:rPr lang="en-US" dirty="0"/>
              <a:t>Design Review</a:t>
            </a:r>
          </a:p>
          <a:p>
            <a:pPr lvl="1"/>
            <a:r>
              <a:rPr lang="en-US" dirty="0"/>
              <a:t>Concede</a:t>
            </a:r>
          </a:p>
          <a:p>
            <a:pPr lvl="1"/>
            <a:r>
              <a:rPr lang="en-US" dirty="0"/>
              <a:t>Escalate</a:t>
            </a:r>
          </a:p>
        </p:txBody>
      </p:sp>
    </p:spTree>
    <p:extLst>
      <p:ext uri="{BB962C8B-B14F-4D97-AF65-F5344CB8AC3E}">
        <p14:creationId xmlns:p14="http://schemas.microsoft.com/office/powerpoint/2010/main" val="3682861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252D-6B4C-4749-BF4B-C4B91C7A2B9B}"/>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Goal: Improve Code</a:t>
            </a:r>
            <a:endParaRPr lang="en-US" dirty="0"/>
          </a:p>
        </p:txBody>
      </p:sp>
      <p:sp>
        <p:nvSpPr>
          <p:cNvPr id="3" name="Content Placeholder 2">
            <a:extLst>
              <a:ext uri="{FF2B5EF4-FFF2-40B4-BE49-F238E27FC236}">
                <a16:creationId xmlns:a16="http://schemas.microsoft.com/office/drawing/2014/main" id="{C5B44566-2B5B-46DB-BC5A-C1E2DA1E7236}"/>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537904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8452-BA7A-96C4-9680-0CC582F0CE80}"/>
              </a:ext>
            </a:extLst>
          </p:cNvPr>
          <p:cNvSpPr>
            <a:spLocks noGrp="1"/>
          </p:cNvSpPr>
          <p:nvPr>
            <p:ph type="title"/>
          </p:nvPr>
        </p:nvSpPr>
        <p:spPr/>
        <p:txBody>
          <a:bodyPr/>
          <a:lstStyle/>
          <a:p>
            <a:r>
              <a:rPr lang="en-US" dirty="0"/>
              <a:t>Best Practices for Reviewer</a:t>
            </a:r>
          </a:p>
        </p:txBody>
      </p:sp>
      <p:sp>
        <p:nvSpPr>
          <p:cNvPr id="3" name="Content Placeholder 2">
            <a:extLst>
              <a:ext uri="{FF2B5EF4-FFF2-40B4-BE49-F238E27FC236}">
                <a16:creationId xmlns:a16="http://schemas.microsoft.com/office/drawing/2014/main" id="{E2D23447-3EEF-C481-DD7B-F61E57135D1F}"/>
              </a:ext>
            </a:extLst>
          </p:cNvPr>
          <p:cNvSpPr>
            <a:spLocks noGrp="1"/>
          </p:cNvSpPr>
          <p:nvPr>
            <p:ph idx="1"/>
          </p:nvPr>
        </p:nvSpPr>
        <p:spPr/>
        <p:txBody>
          <a:bodyPr/>
          <a:lstStyle/>
          <a:p>
            <a:r>
              <a:rPr lang="en-US" dirty="0"/>
              <a:t>Actionable Comments</a:t>
            </a:r>
          </a:p>
          <a:p>
            <a:r>
              <a:rPr lang="en-US" dirty="0"/>
              <a:t>Combine Similar Comments</a:t>
            </a:r>
          </a:p>
          <a:p>
            <a:r>
              <a:rPr lang="en-US" dirty="0"/>
              <a:t>Don’t Make It Personal</a:t>
            </a:r>
          </a:p>
          <a:p>
            <a:endParaRPr lang="en-US" dirty="0"/>
          </a:p>
        </p:txBody>
      </p:sp>
    </p:spTree>
    <p:extLst>
      <p:ext uri="{BB962C8B-B14F-4D97-AF65-F5344CB8AC3E}">
        <p14:creationId xmlns:p14="http://schemas.microsoft.com/office/powerpoint/2010/main" val="3168938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9F8E-8CDA-EFFE-40C8-31E17986625D}"/>
              </a:ext>
            </a:extLst>
          </p:cNvPr>
          <p:cNvSpPr>
            <a:spLocks noGrp="1"/>
          </p:cNvSpPr>
          <p:nvPr>
            <p:ph type="title"/>
          </p:nvPr>
        </p:nvSpPr>
        <p:spPr/>
        <p:txBody>
          <a:bodyPr/>
          <a:lstStyle/>
          <a:p>
            <a:r>
              <a:rPr lang="en-US" dirty="0"/>
              <a:t>Techniques for Code Author</a:t>
            </a:r>
          </a:p>
        </p:txBody>
      </p:sp>
      <p:sp>
        <p:nvSpPr>
          <p:cNvPr id="3" name="Content Placeholder 2">
            <a:extLst>
              <a:ext uri="{FF2B5EF4-FFF2-40B4-BE49-F238E27FC236}">
                <a16:creationId xmlns:a16="http://schemas.microsoft.com/office/drawing/2014/main" id="{9DEEEDFD-AD5F-6A10-9A69-ABD99A72DE12}"/>
              </a:ext>
            </a:extLst>
          </p:cNvPr>
          <p:cNvSpPr>
            <a:spLocks noGrp="1"/>
          </p:cNvSpPr>
          <p:nvPr>
            <p:ph idx="1"/>
          </p:nvPr>
        </p:nvSpPr>
        <p:spPr/>
        <p:txBody>
          <a:bodyPr/>
          <a:lstStyle/>
          <a:p>
            <a:r>
              <a:rPr lang="en-US" dirty="0"/>
              <a:t>What can the Code Author do to make the code review more productive?</a:t>
            </a:r>
          </a:p>
        </p:txBody>
      </p:sp>
      <p:grpSp>
        <p:nvGrpSpPr>
          <p:cNvPr id="4" name="Group 3">
            <a:extLst>
              <a:ext uri="{FF2B5EF4-FFF2-40B4-BE49-F238E27FC236}">
                <a16:creationId xmlns:a16="http://schemas.microsoft.com/office/drawing/2014/main" id="{D8D449F9-F0BA-545B-01F5-8F3D5886A09E}"/>
              </a:ext>
            </a:extLst>
          </p:cNvPr>
          <p:cNvGrpSpPr/>
          <p:nvPr/>
        </p:nvGrpSpPr>
        <p:grpSpPr>
          <a:xfrm>
            <a:off x="838200" y="3602648"/>
            <a:ext cx="2880997" cy="2289347"/>
            <a:chOff x="935312" y="2477233"/>
            <a:chExt cx="2880997" cy="2289347"/>
          </a:xfrm>
        </p:grpSpPr>
        <p:pic>
          <p:nvPicPr>
            <p:cNvPr id="5" name="Author" descr="Office worker male with solid fill">
              <a:extLst>
                <a:ext uri="{FF2B5EF4-FFF2-40B4-BE49-F238E27FC236}">
                  <a16:creationId xmlns:a16="http://schemas.microsoft.com/office/drawing/2014/main" id="{84DF9B5D-D21A-207D-E86D-773567CCC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5312" y="2477233"/>
              <a:ext cx="2289347" cy="2289347"/>
            </a:xfrm>
            <a:prstGeom prst="rect">
              <a:avLst/>
            </a:prstGeom>
          </p:spPr>
        </p:pic>
        <p:pic>
          <p:nvPicPr>
            <p:cNvPr id="6" name="Code" descr="Web design outline">
              <a:extLst>
                <a:ext uri="{FF2B5EF4-FFF2-40B4-BE49-F238E27FC236}">
                  <a16:creationId xmlns:a16="http://schemas.microsoft.com/office/drawing/2014/main" id="{B96E20C6-6DE4-B9D7-36F3-F6A7D38036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1909" y="2748516"/>
              <a:ext cx="914400" cy="914400"/>
            </a:xfrm>
            <a:prstGeom prst="rect">
              <a:avLst/>
            </a:prstGeom>
          </p:spPr>
        </p:pic>
        <p:pic>
          <p:nvPicPr>
            <p:cNvPr id="7" name="Resolved" descr="Checklist with solid fill">
              <a:extLst>
                <a:ext uri="{FF2B5EF4-FFF2-40B4-BE49-F238E27FC236}">
                  <a16:creationId xmlns:a16="http://schemas.microsoft.com/office/drawing/2014/main" id="{BF42C751-93EC-EBAC-B4F3-8005DD7C72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3995" y="3675979"/>
              <a:ext cx="914400" cy="914400"/>
            </a:xfrm>
            <a:prstGeom prst="rect">
              <a:avLst/>
            </a:prstGeom>
          </p:spPr>
        </p:pic>
      </p:grpSp>
    </p:spTree>
    <p:extLst>
      <p:ext uri="{BB962C8B-B14F-4D97-AF65-F5344CB8AC3E}">
        <p14:creationId xmlns:p14="http://schemas.microsoft.com/office/powerpoint/2010/main" val="412080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F2E8-6C07-939C-3F38-CADCF7C47825}"/>
              </a:ext>
            </a:extLst>
          </p:cNvPr>
          <p:cNvSpPr>
            <a:spLocks noGrp="1"/>
          </p:cNvSpPr>
          <p:nvPr>
            <p:ph type="title"/>
          </p:nvPr>
        </p:nvSpPr>
        <p:spPr/>
        <p:txBody>
          <a:bodyPr/>
          <a:lstStyle/>
          <a:p>
            <a:r>
              <a:rPr lang="en-US" dirty="0"/>
              <a:t>Test, Test, Test!</a:t>
            </a:r>
          </a:p>
        </p:txBody>
      </p:sp>
      <p:sp>
        <p:nvSpPr>
          <p:cNvPr id="3" name="Content Placeholder 2">
            <a:extLst>
              <a:ext uri="{FF2B5EF4-FFF2-40B4-BE49-F238E27FC236}">
                <a16:creationId xmlns:a16="http://schemas.microsoft.com/office/drawing/2014/main" id="{38717A33-7130-FF93-A34C-4ABB6BFEE6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8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7A5-EDF0-4A76-967E-C7B402FCAED5}"/>
              </a:ext>
            </a:extLst>
          </p:cNvPr>
          <p:cNvSpPr>
            <a:spLocks noGrp="1"/>
          </p:cNvSpPr>
          <p:nvPr>
            <p:ph type="title"/>
          </p:nvPr>
        </p:nvSpPr>
        <p:spPr/>
        <p:txBody>
          <a:bodyPr/>
          <a:lstStyle/>
          <a:p>
            <a:pPr lvl="0"/>
            <a:r>
              <a:rPr lang="en-US" dirty="0"/>
              <a:t>Use the computer</a:t>
            </a:r>
          </a:p>
        </p:txBody>
      </p:sp>
      <p:sp>
        <p:nvSpPr>
          <p:cNvPr id="3" name="Content Placeholder 2">
            <a:extLst>
              <a:ext uri="{FF2B5EF4-FFF2-40B4-BE49-F238E27FC236}">
                <a16:creationId xmlns:a16="http://schemas.microsoft.com/office/drawing/2014/main" id="{410129CB-3B53-4D35-B842-E13D260675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928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C620-476D-4296-935F-9E71A1ECB00F}"/>
              </a:ext>
            </a:extLst>
          </p:cNvPr>
          <p:cNvSpPr>
            <a:spLocks noGrp="1"/>
          </p:cNvSpPr>
          <p:nvPr>
            <p:ph type="title"/>
          </p:nvPr>
        </p:nvSpPr>
        <p:spPr/>
        <p:txBody>
          <a:bodyPr/>
          <a:lstStyle/>
          <a:p>
            <a:pPr lvl="0"/>
            <a:r>
              <a:rPr lang="en-US" dirty="0"/>
              <a:t>Review your own code first</a:t>
            </a:r>
          </a:p>
        </p:txBody>
      </p:sp>
      <p:sp>
        <p:nvSpPr>
          <p:cNvPr id="3" name="Content Placeholder 2">
            <a:extLst>
              <a:ext uri="{FF2B5EF4-FFF2-40B4-BE49-F238E27FC236}">
                <a16:creationId xmlns:a16="http://schemas.microsoft.com/office/drawing/2014/main" id="{7D5A9C92-94F5-4740-84CA-D1FD2F46FD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24773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7C75-18B2-4C47-B562-A820CA04993D}"/>
              </a:ext>
            </a:extLst>
          </p:cNvPr>
          <p:cNvSpPr>
            <a:spLocks noGrp="1"/>
          </p:cNvSpPr>
          <p:nvPr>
            <p:ph type="title"/>
          </p:nvPr>
        </p:nvSpPr>
        <p:spPr/>
        <p:txBody>
          <a:bodyPr/>
          <a:lstStyle/>
          <a:p>
            <a:pPr lvl="0"/>
            <a:r>
              <a:rPr lang="en-US" dirty="0"/>
              <a:t>Communicate Clearly</a:t>
            </a:r>
          </a:p>
        </p:txBody>
      </p:sp>
      <p:sp>
        <p:nvSpPr>
          <p:cNvPr id="3" name="Content Placeholder 2">
            <a:extLst>
              <a:ext uri="{FF2B5EF4-FFF2-40B4-BE49-F238E27FC236}">
                <a16:creationId xmlns:a16="http://schemas.microsoft.com/office/drawing/2014/main" id="{D66E4CEB-A5F2-49D1-A171-E4F2F2F92B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76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919-7FEC-10F9-4927-BDAEDB45E7B2}"/>
              </a:ext>
            </a:extLst>
          </p:cNvPr>
          <p:cNvSpPr>
            <a:spLocks noGrp="1"/>
          </p:cNvSpPr>
          <p:nvPr>
            <p:ph type="title"/>
          </p:nvPr>
        </p:nvSpPr>
        <p:spPr/>
        <p:txBody>
          <a:bodyPr/>
          <a:lstStyle/>
          <a:p>
            <a:r>
              <a:rPr lang="en-US" dirty="0"/>
              <a:t>Joe</a:t>
            </a:r>
          </a:p>
        </p:txBody>
      </p:sp>
      <p:pic>
        <p:nvPicPr>
          <p:cNvPr id="5" name="Graphic 4" descr="Office worker male with solid fill">
            <a:extLst>
              <a:ext uri="{FF2B5EF4-FFF2-40B4-BE49-F238E27FC236}">
                <a16:creationId xmlns:a16="http://schemas.microsoft.com/office/drawing/2014/main" id="{6B2D88F9-D91F-3043-3728-7C04C6C25A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909223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A022-7BBA-446B-B9AB-1AAD4B3C623C}"/>
              </a:ext>
            </a:extLst>
          </p:cNvPr>
          <p:cNvSpPr>
            <a:spLocks noGrp="1"/>
          </p:cNvSpPr>
          <p:nvPr>
            <p:ph type="title"/>
          </p:nvPr>
        </p:nvSpPr>
        <p:spPr/>
        <p:txBody>
          <a:bodyPr/>
          <a:lstStyle/>
          <a:p>
            <a:pPr lvl="0"/>
            <a:r>
              <a:rPr lang="en-US" dirty="0"/>
              <a:t>Answer questions with the code</a:t>
            </a:r>
          </a:p>
        </p:txBody>
      </p:sp>
      <p:sp>
        <p:nvSpPr>
          <p:cNvPr id="3" name="Content Placeholder 2">
            <a:extLst>
              <a:ext uri="{FF2B5EF4-FFF2-40B4-BE49-F238E27FC236}">
                <a16:creationId xmlns:a16="http://schemas.microsoft.com/office/drawing/2014/main" id="{AF189AA5-1C25-430C-8DB5-6C9D8A504F9B}"/>
              </a:ext>
            </a:extLst>
          </p:cNvPr>
          <p:cNvSpPr>
            <a:spLocks noGrp="1"/>
          </p:cNvSpPr>
          <p:nvPr>
            <p:ph idx="1"/>
          </p:nvPr>
        </p:nvSpPr>
        <p:spPr/>
        <p:txBody>
          <a:bodyPr/>
          <a:lstStyle/>
          <a:p>
            <a:r>
              <a:rPr lang="en-US" dirty="0"/>
              <a:t>Refactor to make it more readable</a:t>
            </a:r>
          </a:p>
          <a:p>
            <a:r>
              <a:rPr lang="en-US" dirty="0"/>
              <a:t>Eliminate confusion</a:t>
            </a:r>
          </a:p>
        </p:txBody>
      </p:sp>
    </p:spTree>
    <p:extLst>
      <p:ext uri="{BB962C8B-B14F-4D97-AF65-F5344CB8AC3E}">
        <p14:creationId xmlns:p14="http://schemas.microsoft.com/office/powerpoint/2010/main" val="2685276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5FA-639B-48FA-166A-1273198F3F4D}"/>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3182D7FA-4DEE-93DD-A7B3-F431B32DF42F}"/>
              </a:ext>
            </a:extLst>
          </p:cNvPr>
          <p:cNvSpPr>
            <a:spLocks noGrp="1"/>
          </p:cNvSpPr>
          <p:nvPr>
            <p:ph idx="1"/>
          </p:nvPr>
        </p:nvSpPr>
        <p:spPr/>
        <p:txBody>
          <a:bodyPr/>
          <a:lstStyle/>
          <a:p>
            <a:pPr lvl="0"/>
            <a:r>
              <a:rPr lang="en-US" dirty="0"/>
              <a:t>Narrow scope changes</a:t>
            </a:r>
          </a:p>
          <a:p>
            <a:pPr lvl="0"/>
            <a:r>
              <a:rPr lang="en-US" dirty="0"/>
              <a:t>Separate functional and non-functional changes</a:t>
            </a:r>
          </a:p>
          <a:p>
            <a:pPr lvl="0"/>
            <a:r>
              <a:rPr lang="en-US" dirty="0"/>
              <a:t>Break up large change sets</a:t>
            </a:r>
          </a:p>
        </p:txBody>
      </p:sp>
    </p:spTree>
    <p:extLst>
      <p:ext uri="{BB962C8B-B14F-4D97-AF65-F5344CB8AC3E}">
        <p14:creationId xmlns:p14="http://schemas.microsoft.com/office/powerpoint/2010/main" val="1020306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3BF5-62E6-4381-AAD5-4D276411C0FE}"/>
              </a:ext>
            </a:extLst>
          </p:cNvPr>
          <p:cNvSpPr>
            <a:spLocks noGrp="1"/>
          </p:cNvSpPr>
          <p:nvPr>
            <p:ph type="title"/>
          </p:nvPr>
        </p:nvSpPr>
        <p:spPr/>
        <p:txBody>
          <a:bodyPr/>
          <a:lstStyle/>
          <a:p>
            <a:pPr lvl="0"/>
            <a:r>
              <a:rPr lang="en-US" dirty="0"/>
              <a:t>Stay Cool</a:t>
            </a:r>
          </a:p>
        </p:txBody>
      </p:sp>
      <p:sp>
        <p:nvSpPr>
          <p:cNvPr id="3" name="Content Placeholder 2">
            <a:extLst>
              <a:ext uri="{FF2B5EF4-FFF2-40B4-BE49-F238E27FC236}">
                <a16:creationId xmlns:a16="http://schemas.microsoft.com/office/drawing/2014/main" id="{FFD8BA3E-42B8-47D9-92FF-5437AEE51C9E}"/>
              </a:ext>
            </a:extLst>
          </p:cNvPr>
          <p:cNvSpPr>
            <a:spLocks noGrp="1"/>
          </p:cNvSpPr>
          <p:nvPr>
            <p:ph idx="1"/>
          </p:nvPr>
        </p:nvSpPr>
        <p:spPr/>
        <p:txBody>
          <a:bodyPr/>
          <a:lstStyle/>
          <a:p>
            <a:pPr lvl="0"/>
            <a:r>
              <a:rPr lang="en-US" dirty="0"/>
              <a:t>Respond graciously</a:t>
            </a:r>
          </a:p>
          <a:p>
            <a:pPr lvl="0"/>
            <a:r>
              <a:rPr lang="en-US" dirty="0"/>
              <a:t>Be patient when reviewer is mistaken</a:t>
            </a:r>
          </a:p>
        </p:txBody>
      </p:sp>
    </p:spTree>
    <p:extLst>
      <p:ext uri="{BB962C8B-B14F-4D97-AF65-F5344CB8AC3E}">
        <p14:creationId xmlns:p14="http://schemas.microsoft.com/office/powerpoint/2010/main" val="502853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8190-4088-2EAF-AB63-6A6308369618}"/>
              </a:ext>
            </a:extLst>
          </p:cNvPr>
          <p:cNvSpPr>
            <a:spLocks noGrp="1"/>
          </p:cNvSpPr>
          <p:nvPr>
            <p:ph type="title"/>
          </p:nvPr>
        </p:nvSpPr>
        <p:spPr/>
        <p:txBody>
          <a:bodyPr/>
          <a:lstStyle/>
          <a:p>
            <a:r>
              <a:rPr lang="en-US" dirty="0"/>
              <a:t>Respond Quickly</a:t>
            </a:r>
          </a:p>
        </p:txBody>
      </p:sp>
      <p:sp>
        <p:nvSpPr>
          <p:cNvPr id="3" name="Content Placeholder 2">
            <a:extLst>
              <a:ext uri="{FF2B5EF4-FFF2-40B4-BE49-F238E27FC236}">
                <a16:creationId xmlns:a16="http://schemas.microsoft.com/office/drawing/2014/main" id="{1E6A3824-4E76-1B2D-AC84-9F005F5B1A66}"/>
              </a:ext>
            </a:extLst>
          </p:cNvPr>
          <p:cNvSpPr>
            <a:spLocks noGrp="1"/>
          </p:cNvSpPr>
          <p:nvPr>
            <p:ph idx="1"/>
          </p:nvPr>
        </p:nvSpPr>
        <p:spPr/>
        <p:txBody>
          <a:bodyPr/>
          <a:lstStyle/>
          <a:p>
            <a:pPr lvl="0"/>
            <a:endParaRPr lang="en-US" dirty="0"/>
          </a:p>
        </p:txBody>
      </p:sp>
    </p:spTree>
    <p:extLst>
      <p:ext uri="{BB962C8B-B14F-4D97-AF65-F5344CB8AC3E}">
        <p14:creationId xmlns:p14="http://schemas.microsoft.com/office/powerpoint/2010/main" val="4063495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A953-EA38-47CF-B589-C24DB3218239}"/>
              </a:ext>
            </a:extLst>
          </p:cNvPr>
          <p:cNvSpPr>
            <a:spLocks noGrp="1"/>
          </p:cNvSpPr>
          <p:nvPr>
            <p:ph type="title"/>
          </p:nvPr>
        </p:nvSpPr>
        <p:spPr/>
        <p:txBody>
          <a:bodyPr/>
          <a:lstStyle/>
          <a:p>
            <a:pPr lvl="0"/>
            <a:r>
              <a:rPr lang="en-US" dirty="0"/>
              <a:t>Award ties to your reviewer</a:t>
            </a:r>
          </a:p>
        </p:txBody>
      </p:sp>
      <p:sp>
        <p:nvSpPr>
          <p:cNvPr id="3" name="Content Placeholder 2">
            <a:extLst>
              <a:ext uri="{FF2B5EF4-FFF2-40B4-BE49-F238E27FC236}">
                <a16:creationId xmlns:a16="http://schemas.microsoft.com/office/drawing/2014/main" id="{9804FA7E-20D6-4595-9AFC-39ACA010A0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0866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699-ECC4-FB9B-2E4D-DCB0F2DC3353}"/>
              </a:ext>
            </a:extLst>
          </p:cNvPr>
          <p:cNvSpPr>
            <a:spLocks noGrp="1"/>
          </p:cNvSpPr>
          <p:nvPr>
            <p:ph type="title"/>
          </p:nvPr>
        </p:nvSpPr>
        <p:spPr/>
        <p:txBody>
          <a:bodyPr/>
          <a:lstStyle/>
          <a:p>
            <a:r>
              <a:rPr lang="en-US" dirty="0"/>
              <a:t>Best Practices for Code Author</a:t>
            </a:r>
          </a:p>
        </p:txBody>
      </p:sp>
      <p:sp>
        <p:nvSpPr>
          <p:cNvPr id="3" name="Content Placeholder 2">
            <a:extLst>
              <a:ext uri="{FF2B5EF4-FFF2-40B4-BE49-F238E27FC236}">
                <a16:creationId xmlns:a16="http://schemas.microsoft.com/office/drawing/2014/main" id="{DD7EC6D3-8CBF-E3A3-EAEA-FAD9515DF7E6}"/>
              </a:ext>
            </a:extLst>
          </p:cNvPr>
          <p:cNvSpPr>
            <a:spLocks noGrp="1"/>
          </p:cNvSpPr>
          <p:nvPr>
            <p:ph idx="1"/>
          </p:nvPr>
        </p:nvSpPr>
        <p:spPr/>
        <p:txBody>
          <a:bodyPr/>
          <a:lstStyle/>
          <a:p>
            <a:r>
              <a:rPr lang="en-US" dirty="0"/>
              <a:t>Review First</a:t>
            </a:r>
          </a:p>
          <a:p>
            <a:r>
              <a:rPr lang="en-US" dirty="0"/>
              <a:t>Small change sets</a:t>
            </a:r>
          </a:p>
          <a:p>
            <a:r>
              <a:rPr lang="en-US" dirty="0"/>
              <a:t>Readable Code</a:t>
            </a:r>
          </a:p>
          <a:p>
            <a:r>
              <a:rPr lang="en-US" dirty="0"/>
              <a:t>Clear Communication</a:t>
            </a:r>
          </a:p>
          <a:p>
            <a:r>
              <a:rPr lang="en-US" dirty="0"/>
              <a:t>Do Not Take It Personally</a:t>
            </a:r>
          </a:p>
        </p:txBody>
      </p:sp>
    </p:spTree>
    <p:extLst>
      <p:ext uri="{BB962C8B-B14F-4D97-AF65-F5344CB8AC3E}">
        <p14:creationId xmlns:p14="http://schemas.microsoft.com/office/powerpoint/2010/main" val="1835386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4969-14BF-E23B-0378-D3C115411FDD}"/>
              </a:ext>
            </a:extLst>
          </p:cNvPr>
          <p:cNvSpPr>
            <a:spLocks noGrp="1"/>
          </p:cNvSpPr>
          <p:nvPr>
            <p:ph type="title"/>
          </p:nvPr>
        </p:nvSpPr>
        <p:spPr/>
        <p:txBody>
          <a:bodyPr/>
          <a:lstStyle/>
          <a:p>
            <a:r>
              <a:rPr lang="en-US" dirty="0"/>
              <a:t>Best Practices Common to Author and Reviewer</a:t>
            </a:r>
          </a:p>
        </p:txBody>
      </p:sp>
      <p:sp>
        <p:nvSpPr>
          <p:cNvPr id="3" name="Content Placeholder 2">
            <a:extLst>
              <a:ext uri="{FF2B5EF4-FFF2-40B4-BE49-F238E27FC236}">
                <a16:creationId xmlns:a16="http://schemas.microsoft.com/office/drawing/2014/main" id="{53CCF844-EC74-58A6-F908-14572160C533}"/>
              </a:ext>
            </a:extLst>
          </p:cNvPr>
          <p:cNvSpPr>
            <a:spLocks noGrp="1"/>
          </p:cNvSpPr>
          <p:nvPr>
            <p:ph idx="1"/>
          </p:nvPr>
        </p:nvSpPr>
        <p:spPr/>
        <p:txBody>
          <a:bodyPr/>
          <a:lstStyle/>
          <a:p>
            <a:r>
              <a:rPr lang="en-US" dirty="0"/>
              <a:t>Keep review time short</a:t>
            </a:r>
          </a:p>
          <a:p>
            <a:r>
              <a:rPr lang="en-US" dirty="0"/>
              <a:t>Maintain respectful communication</a:t>
            </a:r>
          </a:p>
          <a:p>
            <a:r>
              <a:rPr lang="en-US" dirty="0"/>
              <a:t>Never make it personal</a:t>
            </a:r>
          </a:p>
          <a:p>
            <a:endParaRPr lang="en-US" dirty="0"/>
          </a:p>
        </p:txBody>
      </p:sp>
    </p:spTree>
    <p:extLst>
      <p:ext uri="{BB962C8B-B14F-4D97-AF65-F5344CB8AC3E}">
        <p14:creationId xmlns:p14="http://schemas.microsoft.com/office/powerpoint/2010/main" val="2141707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5B13-522D-C8C0-4132-26103B18FC5A}"/>
              </a:ext>
            </a:extLst>
          </p:cNvPr>
          <p:cNvSpPr>
            <a:spLocks noGrp="1"/>
          </p:cNvSpPr>
          <p:nvPr>
            <p:ph type="title"/>
          </p:nvPr>
        </p:nvSpPr>
        <p:spPr/>
        <p:txBody>
          <a:bodyPr/>
          <a:lstStyle/>
          <a:p>
            <a:r>
              <a:rPr lang="en-US" dirty="0"/>
              <a:t>For Managers</a:t>
            </a:r>
          </a:p>
        </p:txBody>
      </p:sp>
      <p:sp>
        <p:nvSpPr>
          <p:cNvPr id="3" name="Content Placeholder 2">
            <a:extLst>
              <a:ext uri="{FF2B5EF4-FFF2-40B4-BE49-F238E27FC236}">
                <a16:creationId xmlns:a16="http://schemas.microsoft.com/office/drawing/2014/main" id="{CBD7B767-AF2A-E842-237F-A1D946AF88B8}"/>
              </a:ext>
            </a:extLst>
          </p:cNvPr>
          <p:cNvSpPr>
            <a:spLocks noGrp="1"/>
          </p:cNvSpPr>
          <p:nvPr>
            <p:ph idx="1"/>
          </p:nvPr>
        </p:nvSpPr>
        <p:spPr/>
        <p:txBody>
          <a:bodyPr/>
          <a:lstStyle/>
          <a:p>
            <a:r>
              <a:rPr lang="en-US" dirty="0"/>
              <a:t>Rotate who reviews whose code</a:t>
            </a:r>
          </a:p>
          <a:p>
            <a:r>
              <a:rPr lang="en-US" dirty="0"/>
              <a:t>Make sure each engineer is authoring and reviewing</a:t>
            </a:r>
          </a:p>
          <a:p>
            <a:r>
              <a:rPr lang="en-US" dirty="0"/>
              <a:t>Set policies to require code approval before a PR merge</a:t>
            </a:r>
          </a:p>
          <a:p>
            <a:r>
              <a:rPr lang="en-US" dirty="0"/>
              <a:t>Foster a culture of teamwork</a:t>
            </a:r>
          </a:p>
        </p:txBody>
      </p:sp>
    </p:spTree>
    <p:extLst>
      <p:ext uri="{BB962C8B-B14F-4D97-AF65-F5344CB8AC3E}">
        <p14:creationId xmlns:p14="http://schemas.microsoft.com/office/powerpoint/2010/main" val="1686258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BECF-D27F-4A95-82D2-35584A0A31A4}"/>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82FA003-1E97-4DE9-8DBF-763B7AD883C6}"/>
              </a:ext>
            </a:extLst>
          </p:cNvPr>
          <p:cNvSpPr>
            <a:spLocks noGrp="1"/>
          </p:cNvSpPr>
          <p:nvPr>
            <p:ph idx="1"/>
          </p:nvPr>
        </p:nvSpPr>
        <p:spPr/>
        <p:txBody>
          <a:bodyPr/>
          <a:lstStyle/>
          <a:p>
            <a:pPr marL="342900">
              <a:spcBef>
                <a:spcPts val="0"/>
              </a:spcBef>
            </a:pPr>
            <a:r>
              <a:rPr lang="en-US" sz="2400" dirty="0">
                <a:effectLst/>
                <a:latin typeface="Calibri" panose="020F0502020204030204" pitchFamily="34" charset="0"/>
              </a:rPr>
              <a:t>These Slides</a:t>
            </a:r>
          </a:p>
          <a:p>
            <a:pPr marL="800100" lvl="1">
              <a:spcBef>
                <a:spcPts val="0"/>
              </a:spcBef>
            </a:pPr>
            <a:r>
              <a:rPr lang="en-US" sz="2000" dirty="0">
                <a:effectLst/>
                <a:latin typeface="Calibri" panose="020F0502020204030204" pitchFamily="34" charset="0"/>
                <a:hlinkClick r:id="rId2"/>
              </a:rPr>
              <a:t>tinyurl.com/</a:t>
            </a:r>
            <a:r>
              <a:rPr lang="en-US" sz="2000" dirty="0" err="1">
                <a:effectLst/>
                <a:latin typeface="Calibri" panose="020F0502020204030204" pitchFamily="34" charset="0"/>
                <a:hlinkClick r:id="rId2"/>
              </a:rPr>
              <a:t>bloodsweatcodereview</a:t>
            </a:r>
            <a:r>
              <a:rPr lang="en-US" sz="2000" dirty="0">
                <a:latin typeface="Calibri" panose="020F0502020204030204" pitchFamily="34" charset="0"/>
              </a:rPr>
              <a:t> </a:t>
            </a:r>
            <a:r>
              <a:rPr lang="en-US" sz="2000" dirty="0">
                <a:effectLst/>
                <a:latin typeface="Calibri" panose="020F0502020204030204" pitchFamily="34" charset="0"/>
              </a:rPr>
              <a:t> </a:t>
            </a:r>
          </a:p>
          <a:p>
            <a:pPr marL="342900">
              <a:spcBef>
                <a:spcPts val="0"/>
              </a:spcBef>
            </a:pPr>
            <a:r>
              <a:rPr lang="en-US" sz="2400" dirty="0">
                <a:effectLst/>
                <a:latin typeface="Calibri" panose="020F0502020204030204" pitchFamily="34" charset="0"/>
              </a:rPr>
              <a:t>Code Review Articles – davidgiard.com</a:t>
            </a:r>
            <a:endParaRPr lang="en-US" sz="2400" dirty="0">
              <a:latin typeface="Calibri" panose="020F0502020204030204" pitchFamily="34" charset="0"/>
            </a:endParaRPr>
          </a:p>
          <a:p>
            <a:pPr marL="800100" lvl="1">
              <a:spcBef>
                <a:spcPts val="0"/>
              </a:spcBef>
            </a:pPr>
            <a:r>
              <a:rPr lang="en-US" sz="2000" dirty="0">
                <a:effectLst/>
                <a:latin typeface="Calibri" panose="020F0502020204030204" pitchFamily="34" charset="0"/>
                <a:hlinkClick r:id="rId3"/>
              </a:rPr>
              <a:t>davidgiard.com/code-review-articles</a:t>
            </a:r>
            <a:r>
              <a:rPr lang="en-US" sz="2000" dirty="0">
                <a:effectLst/>
                <a:latin typeface="Calibri" panose="020F0502020204030204" pitchFamily="34" charset="0"/>
              </a:rPr>
              <a:t> </a:t>
            </a:r>
          </a:p>
          <a:p>
            <a:pPr marL="342900">
              <a:spcBef>
                <a:spcPts val="0"/>
              </a:spcBef>
            </a:pPr>
            <a:r>
              <a:rPr lang="en-US" sz="2400" dirty="0">
                <a:latin typeface="Calibri" panose="020F0502020204030204" pitchFamily="34" charset="0"/>
              </a:rPr>
              <a:t>How to Do Code Reviews Like a Human</a:t>
            </a:r>
          </a:p>
          <a:p>
            <a:pPr marL="800100" lvl="1">
              <a:spcBef>
                <a:spcPts val="0"/>
              </a:spcBef>
            </a:pPr>
            <a:r>
              <a:rPr lang="en-US" sz="2000" dirty="0">
                <a:effectLst/>
                <a:latin typeface="Calibri" panose="020F0502020204030204" pitchFamily="34" charset="0"/>
              </a:rPr>
              <a:t>Part 1: </a:t>
            </a:r>
            <a:r>
              <a:rPr lang="en-US" sz="2000" dirty="0">
                <a:effectLst/>
                <a:latin typeface="Calibri" panose="020F0502020204030204" pitchFamily="34" charset="0"/>
                <a:hlinkClick r:id="rId4"/>
              </a:rPr>
              <a:t>mtlynch.io/human-code-reviews-1/</a:t>
            </a:r>
            <a:r>
              <a:rPr lang="en-US" sz="2000" dirty="0">
                <a:effectLst/>
                <a:latin typeface="Calibri" panose="020F0502020204030204" pitchFamily="34" charset="0"/>
              </a:rPr>
              <a:t> </a:t>
            </a:r>
          </a:p>
          <a:p>
            <a:pPr marL="800100" lvl="1">
              <a:spcBef>
                <a:spcPts val="0"/>
              </a:spcBef>
            </a:pPr>
            <a:r>
              <a:rPr lang="en-US" sz="2000" dirty="0">
                <a:latin typeface="Calibri" panose="020F0502020204030204" pitchFamily="34" charset="0"/>
              </a:rPr>
              <a:t>Part 2: </a:t>
            </a:r>
            <a:r>
              <a:rPr lang="en-US" sz="2000" dirty="0">
                <a:effectLst/>
                <a:latin typeface="Calibri" panose="020F0502020204030204" pitchFamily="34" charset="0"/>
                <a:hlinkClick r:id="rId5"/>
              </a:rPr>
              <a:t>mtlynch.io/human-code-reviews-2/</a:t>
            </a:r>
            <a:r>
              <a:rPr lang="en-US" sz="2000" dirty="0">
                <a:effectLst/>
                <a:latin typeface="Calibri" panose="020F0502020204030204" pitchFamily="34" charset="0"/>
              </a:rPr>
              <a:t> </a:t>
            </a:r>
          </a:p>
          <a:p>
            <a:pPr marL="342900" marR="0">
              <a:spcBef>
                <a:spcPts val="0"/>
              </a:spcBef>
              <a:spcAft>
                <a:spcPts val="0"/>
              </a:spcAft>
            </a:pPr>
            <a:r>
              <a:rPr lang="en-US" sz="2400" dirty="0">
                <a:latin typeface="Calibri" panose="020F0502020204030204" pitchFamily="34" charset="0"/>
              </a:rPr>
              <a:t>How to Make Your Code Reviewer Fall in Love with You</a:t>
            </a:r>
          </a:p>
          <a:p>
            <a:pPr marL="800100" lvl="1">
              <a:spcBef>
                <a:spcPts val="0"/>
              </a:spcBef>
            </a:pPr>
            <a:r>
              <a:rPr lang="en-US" sz="2000" dirty="0">
                <a:effectLst/>
                <a:latin typeface="Calibri" panose="020F0502020204030204" pitchFamily="34" charset="0"/>
                <a:hlinkClick r:id="rId6"/>
              </a:rPr>
              <a:t>mtlynch.io/code-review-love/</a:t>
            </a:r>
            <a:r>
              <a:rPr lang="en-US" sz="2000" dirty="0">
                <a:effectLst/>
                <a:latin typeface="Calibri" panose="020F0502020204030204" pitchFamily="34" charset="0"/>
              </a:rPr>
              <a:t> </a:t>
            </a:r>
          </a:p>
          <a:p>
            <a:pPr marL="342900">
              <a:spcBef>
                <a:spcPts val="0"/>
              </a:spcBef>
            </a:pPr>
            <a:r>
              <a:rPr lang="en-US" sz="2400" dirty="0">
                <a:latin typeface="Calibri" panose="020F0502020204030204" pitchFamily="34" charset="0"/>
              </a:rPr>
              <a:t>The engineering manager's guide to the code review process</a:t>
            </a:r>
            <a:endParaRPr lang="en-US" sz="2400" dirty="0">
              <a:latin typeface="Calibri" panose="020F0502020204030204" pitchFamily="34" charset="0"/>
              <a:hlinkClick r:id="rId7">
                <a:extLst>
                  <a:ext uri="{A12FA001-AC4F-418D-AE19-62706E023703}">
                    <ahyp:hlinkClr xmlns:ahyp="http://schemas.microsoft.com/office/drawing/2018/hyperlinkcolor" val="tx"/>
                  </a:ext>
                </a:extLst>
              </a:hlinkClick>
            </a:endParaRPr>
          </a:p>
          <a:p>
            <a:pPr marL="800100" lvl="1">
              <a:spcBef>
                <a:spcPts val="0"/>
              </a:spcBef>
            </a:pPr>
            <a:r>
              <a:rPr lang="en-US" sz="2000" dirty="0">
                <a:effectLst/>
                <a:latin typeface="Calibri" panose="020F0502020204030204" pitchFamily="34" charset="0"/>
                <a:hlinkClick r:id="rId7"/>
              </a:rPr>
              <a:t>www.pluralsight.com/blog/tutorials/code-review</a:t>
            </a:r>
            <a:endParaRPr lang="en-US" sz="2000" dirty="0">
              <a:latin typeface="Calibri" panose="020F0502020204030204" pitchFamily="34" charset="0"/>
            </a:endParaRPr>
          </a:p>
          <a:p>
            <a:pPr marL="342900">
              <a:spcBef>
                <a:spcPts val="0"/>
              </a:spcBef>
            </a:pPr>
            <a:r>
              <a:rPr lang="en-US" sz="2400" dirty="0">
                <a:effectLst/>
                <a:latin typeface="Calibri" panose="020F0502020204030204" pitchFamily="34" charset="0"/>
              </a:rPr>
              <a:t>Convention: Comme</a:t>
            </a:r>
            <a:r>
              <a:rPr lang="en-US" sz="2400" dirty="0">
                <a:latin typeface="Calibri" panose="020F0502020204030204" pitchFamily="34" charset="0"/>
              </a:rPr>
              <a:t>nts</a:t>
            </a:r>
          </a:p>
          <a:p>
            <a:pPr marL="800100" lvl="1">
              <a:spcBef>
                <a:spcPts val="0"/>
              </a:spcBef>
            </a:pPr>
            <a:r>
              <a:rPr lang="en-US" sz="2000" dirty="0">
                <a:effectLst/>
                <a:latin typeface="Calibri" panose="020F0502020204030204" pitchFamily="34" charset="0"/>
                <a:hlinkClick r:id="rId8"/>
              </a:rPr>
              <a:t>a-hemdan.medium.com/conventional-comments-1f83f56a7a48</a:t>
            </a:r>
            <a:endParaRPr lang="en-US" sz="2000" dirty="0">
              <a:effectLst/>
              <a:latin typeface="Calibri" panose="020F0502020204030204" pitchFamily="34" charset="0"/>
            </a:endParaRPr>
          </a:p>
          <a:p>
            <a:pPr marL="342900">
              <a:spcBef>
                <a:spcPts val="0"/>
              </a:spcBef>
            </a:pPr>
            <a:endParaRPr lang="en-US" sz="2400" dirty="0">
              <a:effectLst/>
              <a:latin typeface="Calibri" panose="020F0502020204030204" pitchFamily="34" charset="0"/>
            </a:endParaRPr>
          </a:p>
          <a:p>
            <a:pPr marL="342900">
              <a:spcBef>
                <a:spcPts val="0"/>
              </a:spcBef>
            </a:pPr>
            <a:endParaRPr lang="en-US" sz="2400" dirty="0">
              <a:effectLst/>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767371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387B-16CF-4CE9-80AB-284A8E9456D5}"/>
              </a:ext>
            </a:extLst>
          </p:cNvPr>
          <p:cNvSpPr>
            <a:spLocks noGrp="1"/>
          </p:cNvSpPr>
          <p:nvPr>
            <p:ph type="title"/>
          </p:nvPr>
        </p:nvSpPr>
        <p:spPr/>
        <p:txBody>
          <a:bodyPr/>
          <a:lstStyle/>
          <a:p>
            <a:r>
              <a:rPr lang="en-US" dirty="0"/>
              <a:t>David Giard</a:t>
            </a:r>
          </a:p>
        </p:txBody>
      </p:sp>
      <p:sp>
        <p:nvSpPr>
          <p:cNvPr id="3" name="Content Placeholder 2">
            <a:extLst>
              <a:ext uri="{FF2B5EF4-FFF2-40B4-BE49-F238E27FC236}">
                <a16:creationId xmlns:a16="http://schemas.microsoft.com/office/drawing/2014/main" id="{6F6CE5B4-E9EC-4BE1-A733-F8761F407C69}"/>
              </a:ext>
            </a:extLst>
          </p:cNvPr>
          <p:cNvSpPr>
            <a:spLocks noGrp="1"/>
          </p:cNvSpPr>
          <p:nvPr>
            <p:ph idx="1"/>
          </p:nvPr>
        </p:nvSpPr>
        <p:spPr>
          <a:xfrm>
            <a:off x="69133" y="1176862"/>
            <a:ext cx="5471768" cy="5672048"/>
          </a:xfrm>
        </p:spPr>
        <p:txBody>
          <a:bodyPr>
            <a:noAutofit/>
          </a:bodyPr>
          <a:lstStyle/>
          <a:p>
            <a:pPr marL="0" indent="0">
              <a:lnSpc>
                <a:spcPct val="120000"/>
              </a:lnSpc>
              <a:buNone/>
            </a:pPr>
            <a:r>
              <a:rPr lang="en-US" sz="1400" dirty="0"/>
              <a:t>{</a:t>
            </a:r>
            <a:br>
              <a:rPr lang="en-US" sz="1400" dirty="0"/>
            </a:br>
            <a:r>
              <a:rPr lang="en-US" sz="1400" dirty="0"/>
              <a:t>    "name": "David Giard",</a:t>
            </a:r>
            <a:br>
              <a:rPr lang="en-US" sz="1400" dirty="0"/>
            </a:br>
            <a:r>
              <a:rPr lang="en-US" sz="1400" dirty="0"/>
              <a:t>    "title": “Cloud Solution Architect",</a:t>
            </a:r>
            <a:br>
              <a:rPr lang="en-US" sz="1400" dirty="0"/>
            </a:br>
            <a:r>
              <a:rPr lang="en-US" sz="1400" dirty="0"/>
              <a:t>    "employer": "Microsoft",</a:t>
            </a:r>
            <a:br>
              <a:rPr lang="en-US" sz="1400" dirty="0"/>
            </a:br>
            <a:r>
              <a:rPr lang="en-US" sz="1400" dirty="0"/>
              <a:t>    "email": "dgiard@microsoft.com",</a:t>
            </a:r>
            <a:br>
              <a:rPr lang="en-US" sz="1400" dirty="0"/>
            </a:br>
            <a:r>
              <a:rPr lang="en-US" sz="1400" dirty="0"/>
              <a:t>    "twitter": "@</a:t>
            </a:r>
            <a:r>
              <a:rPr lang="en-US" sz="1400" dirty="0" err="1"/>
              <a:t>DavidGiard</a:t>
            </a:r>
            <a:r>
              <a:rPr lang="en-US" sz="1400" dirty="0"/>
              <a:t>",</a:t>
            </a:r>
            <a:br>
              <a:rPr lang="en-US" sz="1400" dirty="0"/>
            </a:br>
            <a:r>
              <a:rPr lang="en-US" sz="1400" dirty="0"/>
              <a:t>    "blog": "davidgiard.com",</a:t>
            </a:r>
            <a:br>
              <a:rPr lang="en-US" sz="1400" dirty="0"/>
            </a:br>
            <a:r>
              <a:rPr lang="en-US" sz="1400" dirty="0"/>
              <a:t>    "TV": [</a:t>
            </a:r>
            <a:br>
              <a:rPr lang="en-US" sz="1400" dirty="0"/>
            </a:br>
            <a:r>
              <a:rPr lang="en-US" sz="1400" dirty="0"/>
              <a:t>        {</a:t>
            </a:r>
            <a:br>
              <a:rPr lang="en-US" sz="1400" dirty="0"/>
            </a:br>
            <a:r>
              <a:rPr lang="en-US" sz="1400" dirty="0"/>
              <a:t>            "title": "Technology and Friends",</a:t>
            </a:r>
            <a:br>
              <a:rPr lang="en-US" sz="1400" dirty="0"/>
            </a:br>
            <a:r>
              <a:rPr lang="en-US" sz="1400" dirty="0"/>
              <a:t>            "description": </a:t>
            </a:r>
            <a:br>
              <a:rPr lang="en-US" sz="1400" dirty="0"/>
            </a:br>
            <a:r>
              <a:rPr lang="en-US" sz="1400" dirty="0"/>
              <a:t>	"Talking with smart people about technology",</a:t>
            </a:r>
            <a:br>
              <a:rPr lang="en-US" sz="1400" dirty="0"/>
            </a:br>
            <a:r>
              <a:rPr lang="en-US" sz="1400" dirty="0"/>
              <a:t>            "</a:t>
            </a:r>
            <a:r>
              <a:rPr lang="en-US" sz="1400" dirty="0" err="1"/>
              <a:t>url</a:t>
            </a:r>
            <a:r>
              <a:rPr lang="en-US" sz="1400" dirty="0"/>
              <a:t>": "http://technologyandfriends.com"</a:t>
            </a:r>
            <a:br>
              <a:rPr lang="en-US" sz="1400" dirty="0"/>
            </a:br>
            <a:r>
              <a:rPr lang="en-US" sz="1400" dirty="0"/>
              <a:t>        },</a:t>
            </a:r>
            <a:br>
              <a:rPr lang="en-US" sz="1400" dirty="0"/>
            </a:br>
            <a:r>
              <a:rPr lang="en-US" sz="1400" dirty="0"/>
              <a:t>        {</a:t>
            </a:r>
            <a:br>
              <a:rPr lang="en-US" sz="1400" dirty="0"/>
            </a:br>
            <a:r>
              <a:rPr lang="en-US" sz="1400" dirty="0"/>
              <a:t>            "title": "</a:t>
            </a:r>
            <a:r>
              <a:rPr lang="en-US" sz="1400" dirty="0" err="1"/>
              <a:t>GCast</a:t>
            </a:r>
            <a:r>
              <a:rPr lang="en-US" sz="1400" dirty="0"/>
              <a:t>",</a:t>
            </a:r>
            <a:br>
              <a:rPr lang="en-US" sz="1400" dirty="0"/>
            </a:br>
            <a:r>
              <a:rPr lang="en-US" sz="1400" dirty="0"/>
              <a:t>            "description": </a:t>
            </a:r>
            <a:br>
              <a:rPr lang="en-US" sz="1400" dirty="0"/>
            </a:br>
            <a:r>
              <a:rPr lang="en-US" sz="1400" dirty="0"/>
              <a:t>	"Screencast demos showing how to do tech stuff",</a:t>
            </a:r>
            <a:br>
              <a:rPr lang="en-US" sz="1400" dirty="0"/>
            </a:br>
            <a:r>
              <a:rPr lang="en-US" sz="1400" dirty="0"/>
              <a:t>            "</a:t>
            </a:r>
            <a:r>
              <a:rPr lang="en-US" sz="1400" dirty="0" err="1"/>
              <a:t>url</a:t>
            </a:r>
            <a:r>
              <a:rPr lang="en-US" sz="1400" dirty="0"/>
              <a:t>": "https://aka.ms/</a:t>
            </a:r>
            <a:r>
              <a:rPr lang="en-US" sz="1400" dirty="0" err="1"/>
              <a:t>gcast</a:t>
            </a:r>
            <a:r>
              <a:rPr lang="en-US" sz="1400" dirty="0"/>
              <a:t>"</a:t>
            </a:r>
            <a:br>
              <a:rPr lang="en-US" sz="1400" dirty="0"/>
            </a:br>
            <a:r>
              <a:rPr lang="en-US" sz="1400" dirty="0"/>
              <a:t>        }</a:t>
            </a:r>
            <a:br>
              <a:rPr lang="en-US" sz="1400" dirty="0"/>
            </a:br>
            <a:r>
              <a:rPr lang="en-US" sz="1400" dirty="0"/>
              <a:t>    ]</a:t>
            </a:r>
            <a:br>
              <a:rPr lang="en-US" sz="1400" dirty="0"/>
            </a:br>
            <a:r>
              <a:rPr lang="en-US" sz="1400" dirty="0"/>
              <a:t>}</a:t>
            </a:r>
          </a:p>
        </p:txBody>
      </p:sp>
      <p:pic>
        <p:nvPicPr>
          <p:cNvPr id="5" name="Picture 4" descr="David Giard at home">
            <a:extLst>
              <a:ext uri="{FF2B5EF4-FFF2-40B4-BE49-F238E27FC236}">
                <a16:creationId xmlns:a16="http://schemas.microsoft.com/office/drawing/2014/main" id="{4852B208-B8A9-9C88-ED47-F4F675C4E0DA}"/>
              </a:ext>
            </a:extLst>
          </p:cNvPr>
          <p:cNvPicPr>
            <a:picLocks noChangeAspect="1"/>
          </p:cNvPicPr>
          <p:nvPr/>
        </p:nvPicPr>
        <p:blipFill rotWithShape="1">
          <a:blip r:embed="rId2">
            <a:extLst>
              <a:ext uri="{28A0092B-C50C-407E-A947-70E740481C1C}">
                <a14:useLocalDpi xmlns:a14="http://schemas.microsoft.com/office/drawing/2010/main" val="0"/>
              </a:ext>
            </a:extLst>
          </a:blip>
          <a:srcRect r="27263"/>
          <a:stretch/>
        </p:blipFill>
        <p:spPr>
          <a:xfrm>
            <a:off x="5540901" y="0"/>
            <a:ext cx="6651099" cy="6858000"/>
          </a:xfrm>
          <a:prstGeom prst="rect">
            <a:avLst/>
          </a:prstGeom>
        </p:spPr>
      </p:pic>
      <p:sp>
        <p:nvSpPr>
          <p:cNvPr id="4" name="Rectangle: Rounded Corners 3">
            <a:extLst>
              <a:ext uri="{FF2B5EF4-FFF2-40B4-BE49-F238E27FC236}">
                <a16:creationId xmlns:a16="http://schemas.microsoft.com/office/drawing/2014/main" id="{6F3A71FA-A12F-4825-5D8C-2C1A9DC102FE}"/>
              </a:ext>
            </a:extLst>
          </p:cNvPr>
          <p:cNvSpPr/>
          <p:nvPr/>
        </p:nvSpPr>
        <p:spPr>
          <a:xfrm>
            <a:off x="5634613" y="301450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EBEC86F-5A09-39FF-A251-4E03B739B93B}"/>
              </a:ext>
            </a:extLst>
          </p:cNvPr>
          <p:cNvSpPr/>
          <p:nvPr/>
        </p:nvSpPr>
        <p:spPr>
          <a:xfrm>
            <a:off x="562231" y="3520588"/>
            <a:ext cx="4428806" cy="1144088"/>
          </a:xfrm>
          <a:prstGeom prst="roundRect">
            <a:avLst/>
          </a:prstGeom>
          <a:solidFill>
            <a:schemeClr val="accent4">
              <a:alpha val="47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420900B-DE1C-BE80-A3DE-801B9E6D25FD}"/>
              </a:ext>
            </a:extLst>
          </p:cNvPr>
          <p:cNvSpPr/>
          <p:nvPr/>
        </p:nvSpPr>
        <p:spPr>
          <a:xfrm>
            <a:off x="562232" y="4973595"/>
            <a:ext cx="4428806" cy="1272746"/>
          </a:xfrm>
          <a:prstGeom prst="roundRect">
            <a:avLst/>
          </a:prstGeom>
          <a:solidFill>
            <a:schemeClr val="accent4">
              <a:alpha val="47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31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D1D6-4648-4A50-A39A-843BA94B45D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A84D209-C1EC-4AE4-8D4B-F5B2D4EADFFE}"/>
              </a:ext>
            </a:extLst>
          </p:cNvPr>
          <p:cNvSpPr>
            <a:spLocks noGrp="1"/>
          </p:cNvSpPr>
          <p:nvPr>
            <p:ph idx="1"/>
          </p:nvPr>
        </p:nvSpPr>
        <p:spPr/>
        <p:txBody>
          <a:bodyPr/>
          <a:lstStyle/>
          <a:p>
            <a:r>
              <a:rPr lang="en-US" dirty="0"/>
              <a:t>Definitions</a:t>
            </a:r>
          </a:p>
          <a:p>
            <a:r>
              <a:rPr lang="en-US" dirty="0"/>
              <a:t>Purpose of a Code Review</a:t>
            </a:r>
          </a:p>
          <a:p>
            <a:r>
              <a:rPr lang="en-US" dirty="0"/>
              <a:t>Challenges</a:t>
            </a:r>
          </a:p>
          <a:p>
            <a:r>
              <a:rPr lang="en-US" dirty="0"/>
              <a:t>Techniques for Code Reviewer</a:t>
            </a:r>
          </a:p>
          <a:p>
            <a:r>
              <a:rPr lang="en-US" dirty="0"/>
              <a:t>Techniques for Code Author</a:t>
            </a:r>
          </a:p>
          <a:p>
            <a:r>
              <a:rPr lang="en-US" dirty="0"/>
              <a:t>Further Reading</a:t>
            </a:r>
          </a:p>
          <a:p>
            <a:endParaRPr lang="en-US" dirty="0"/>
          </a:p>
        </p:txBody>
      </p:sp>
    </p:spTree>
    <p:extLst>
      <p:ext uri="{BB962C8B-B14F-4D97-AF65-F5344CB8AC3E}">
        <p14:creationId xmlns:p14="http://schemas.microsoft.com/office/powerpoint/2010/main" val="3491964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F3E8-F132-427F-9697-3EC81542BC5F}"/>
              </a:ext>
            </a:extLst>
          </p:cNvPr>
          <p:cNvSpPr>
            <a:spLocks noGrp="1"/>
          </p:cNvSpPr>
          <p:nvPr>
            <p:ph type="title"/>
          </p:nvPr>
        </p:nvSpPr>
        <p:spPr/>
        <p:txBody>
          <a:bodyPr/>
          <a:lstStyle/>
          <a:p>
            <a:r>
              <a:rPr lang="en-US" dirty="0"/>
              <a:t>THANK YOU!</a:t>
            </a:r>
          </a:p>
        </p:txBody>
      </p:sp>
      <p:pic>
        <p:nvPicPr>
          <p:cNvPr id="1026" name="Picture 2" descr="A person holding a glass of wine&#10;&#10;Description automatically generated with medium confidence">
            <a:extLst>
              <a:ext uri="{FF2B5EF4-FFF2-40B4-BE49-F238E27FC236}">
                <a16:creationId xmlns:a16="http://schemas.microsoft.com/office/drawing/2014/main" id="{46C8AEE3-367B-46F3-9E75-2691DE008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914" y="1576692"/>
            <a:ext cx="7686201" cy="4388221"/>
          </a:xfrm>
          <a:prstGeom prst="rect">
            <a:avLst/>
          </a:prstGeom>
          <a:noFill/>
        </p:spPr>
      </p:pic>
    </p:spTree>
    <p:extLst>
      <p:ext uri="{BB962C8B-B14F-4D97-AF65-F5344CB8AC3E}">
        <p14:creationId xmlns:p14="http://schemas.microsoft.com/office/powerpoint/2010/main" val="2483236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F5DF-A5C5-4190-B596-F312C90DCD26}"/>
              </a:ext>
            </a:extLst>
          </p:cNvPr>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A8C314B6-A7A4-4527-99C8-72E74F4BE2C2}"/>
              </a:ext>
            </a:extLst>
          </p:cNvPr>
          <p:cNvSpPr>
            <a:spLocks noGrp="1"/>
          </p:cNvSpPr>
          <p:nvPr>
            <p:ph idx="1"/>
          </p:nvPr>
        </p:nvSpPr>
        <p:spPr/>
        <p:txBody>
          <a:bodyPr/>
          <a:lstStyle/>
          <a:p>
            <a:r>
              <a:rPr lang="en-US" dirty="0">
                <a:hlinkClick r:id="rId2"/>
              </a:rPr>
              <a:t>How to Do Code Reviews Like a Human (Part One) · mtlynch.io</a:t>
            </a:r>
            <a:endParaRPr lang="en-US" dirty="0">
              <a:hlinkClick r:id="rId3"/>
            </a:endParaRPr>
          </a:p>
          <a:p>
            <a:r>
              <a:rPr lang="en-US" dirty="0">
                <a:hlinkClick r:id="rId3"/>
              </a:rPr>
              <a:t>How to Do Code Reviews Like a Human (Part Two) · mtlynch.io</a:t>
            </a:r>
            <a:endParaRPr lang="en-US" dirty="0">
              <a:hlinkClick r:id="rId4"/>
            </a:endParaRPr>
          </a:p>
          <a:p>
            <a:r>
              <a:rPr lang="en-US" dirty="0">
                <a:hlinkClick r:id="rId4"/>
              </a:rPr>
              <a:t>How to Make Your Code Reviewer Fall in Love with You · mtlynch.io</a:t>
            </a:r>
            <a:endParaRPr lang="en-US" dirty="0">
              <a:hlinkClick r:id="rId5"/>
            </a:endParaRPr>
          </a:p>
          <a:p>
            <a:r>
              <a:rPr lang="en-US" dirty="0">
                <a:hlinkClick r:id="rId5"/>
              </a:rPr>
              <a:t>Humanizing Peer Reviews by Karl E. </a:t>
            </a:r>
            <a:r>
              <a:rPr lang="en-US" dirty="0" err="1">
                <a:hlinkClick r:id="rId5"/>
              </a:rPr>
              <a:t>Wiegers</a:t>
            </a:r>
            <a:endParaRPr lang="en-US" dirty="0"/>
          </a:p>
          <a:p>
            <a:r>
              <a:rPr lang="en-US" dirty="0">
                <a:hlinkClick r:id="rId6"/>
              </a:rPr>
              <a:t>Engineering manager’s guide to code review (pluralsight.com)</a:t>
            </a:r>
            <a:endParaRPr lang="en-US" dirty="0"/>
          </a:p>
          <a:p>
            <a:r>
              <a:rPr lang="en-US" dirty="0">
                <a:hlinkClick r:id="rId7"/>
              </a:rPr>
              <a:t>Conventional: Comments | Medium</a:t>
            </a:r>
            <a:endParaRPr lang="en-US" dirty="0"/>
          </a:p>
          <a:p>
            <a:endParaRPr lang="en-US" dirty="0"/>
          </a:p>
          <a:p>
            <a:endParaRPr lang="en-US" dirty="0"/>
          </a:p>
        </p:txBody>
      </p:sp>
    </p:spTree>
    <p:extLst>
      <p:ext uri="{BB962C8B-B14F-4D97-AF65-F5344CB8AC3E}">
        <p14:creationId xmlns:p14="http://schemas.microsoft.com/office/powerpoint/2010/main" val="1230366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4E08-943D-4143-AE7C-49241B54BB87}"/>
              </a:ext>
            </a:extLst>
          </p:cNvPr>
          <p:cNvSpPr>
            <a:spLocks noGrp="1"/>
          </p:cNvSpPr>
          <p:nvPr>
            <p:ph type="title"/>
          </p:nvPr>
        </p:nvSpPr>
        <p:spPr/>
        <p:txBody>
          <a:bodyPr/>
          <a:lstStyle/>
          <a:p>
            <a:endParaRPr lang="en-US"/>
          </a:p>
        </p:txBody>
      </p:sp>
      <p:pic>
        <p:nvPicPr>
          <p:cNvPr id="1026" name="Picture 2" descr="Never make long pull requests">
            <a:extLst>
              <a:ext uri="{FF2B5EF4-FFF2-40B4-BE49-F238E27FC236}">
                <a16:creationId xmlns:a16="http://schemas.microsoft.com/office/drawing/2014/main" id="{1EBFA2AB-6E7A-4FB1-B005-5E4633E5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1014413"/>
            <a:ext cx="942975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5632-4B7C-C82B-70A5-0E501DB4B6A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58A7BCB-BFA5-7170-35FB-247D9234570E}"/>
              </a:ext>
            </a:extLst>
          </p:cNvPr>
          <p:cNvSpPr>
            <a:spLocks noGrp="1"/>
          </p:cNvSpPr>
          <p:nvPr>
            <p:ph idx="1"/>
          </p:nvPr>
        </p:nvSpPr>
        <p:spPr/>
        <p:txBody>
          <a:bodyPr/>
          <a:lstStyle/>
          <a:p>
            <a:r>
              <a:rPr lang="en-US" dirty="0"/>
              <a:t>Change Set</a:t>
            </a:r>
          </a:p>
          <a:p>
            <a:r>
              <a:rPr lang="en-US" dirty="0"/>
              <a:t>Change List</a:t>
            </a:r>
          </a:p>
          <a:p>
            <a:r>
              <a:rPr lang="en-US" dirty="0"/>
              <a:t>Pull Request</a:t>
            </a:r>
          </a:p>
        </p:txBody>
      </p:sp>
    </p:spTree>
    <p:extLst>
      <p:ext uri="{BB962C8B-B14F-4D97-AF65-F5344CB8AC3E}">
        <p14:creationId xmlns:p14="http://schemas.microsoft.com/office/powerpoint/2010/main" val="4429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BD84-354B-4793-BFF5-8078A8779293}"/>
              </a:ext>
            </a:extLst>
          </p:cNvPr>
          <p:cNvSpPr>
            <a:spLocks noGrp="1"/>
          </p:cNvSpPr>
          <p:nvPr>
            <p:ph type="title"/>
          </p:nvPr>
        </p:nvSpPr>
        <p:spPr/>
        <p:txBody>
          <a:bodyPr/>
          <a:lstStyle/>
          <a:p>
            <a:r>
              <a:rPr lang="en-US" dirty="0"/>
              <a:t>Two Parties in Code Review Process</a:t>
            </a:r>
          </a:p>
        </p:txBody>
      </p:sp>
      <p:pic>
        <p:nvPicPr>
          <p:cNvPr id="5" name="Graphic 4" descr="Office worker male with solid fill">
            <a:extLst>
              <a:ext uri="{FF2B5EF4-FFF2-40B4-BE49-F238E27FC236}">
                <a16:creationId xmlns:a16="http://schemas.microsoft.com/office/drawing/2014/main" id="{87EC1592-0DC1-4781-A6B8-0667CBDB97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804" y="2477233"/>
            <a:ext cx="2289347" cy="2289347"/>
          </a:xfrm>
          <a:prstGeom prst="rect">
            <a:avLst/>
          </a:prstGeom>
        </p:spPr>
      </p:pic>
      <p:pic>
        <p:nvPicPr>
          <p:cNvPr id="7" name="Graphic 6" descr="Office worker female with solid fill">
            <a:extLst>
              <a:ext uri="{FF2B5EF4-FFF2-40B4-BE49-F238E27FC236}">
                <a16:creationId xmlns:a16="http://schemas.microsoft.com/office/drawing/2014/main" id="{8B2FD38C-5B3A-496E-B64B-013D64395E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6349" y="2477233"/>
            <a:ext cx="2289347" cy="2289347"/>
          </a:xfrm>
          <a:prstGeom prst="rect">
            <a:avLst/>
          </a:prstGeom>
        </p:spPr>
      </p:pic>
      <p:sp>
        <p:nvSpPr>
          <p:cNvPr id="8" name="TextBox 7">
            <a:extLst>
              <a:ext uri="{FF2B5EF4-FFF2-40B4-BE49-F238E27FC236}">
                <a16:creationId xmlns:a16="http://schemas.microsoft.com/office/drawing/2014/main" id="{0DF51B84-25DC-4F70-9AFD-CE890507F154}"/>
              </a:ext>
            </a:extLst>
          </p:cNvPr>
          <p:cNvSpPr txBox="1"/>
          <p:nvPr/>
        </p:nvSpPr>
        <p:spPr>
          <a:xfrm>
            <a:off x="3110288" y="4698567"/>
            <a:ext cx="1884379" cy="369332"/>
          </a:xfrm>
          <a:prstGeom prst="rect">
            <a:avLst/>
          </a:prstGeom>
          <a:noFill/>
        </p:spPr>
        <p:txBody>
          <a:bodyPr wrap="square" rtlCol="0">
            <a:spAutoFit/>
          </a:bodyPr>
          <a:lstStyle/>
          <a:p>
            <a:pPr algn="ctr"/>
            <a:r>
              <a:rPr lang="en-US" dirty="0"/>
              <a:t>Code Author</a:t>
            </a:r>
          </a:p>
        </p:txBody>
      </p:sp>
      <p:sp>
        <p:nvSpPr>
          <p:cNvPr id="10" name="TextBox 9">
            <a:extLst>
              <a:ext uri="{FF2B5EF4-FFF2-40B4-BE49-F238E27FC236}">
                <a16:creationId xmlns:a16="http://schemas.microsoft.com/office/drawing/2014/main" id="{114F55A1-0792-4FCE-BEB1-C33760CB7455}"/>
              </a:ext>
            </a:extLst>
          </p:cNvPr>
          <p:cNvSpPr txBox="1"/>
          <p:nvPr/>
        </p:nvSpPr>
        <p:spPr>
          <a:xfrm>
            <a:off x="6068832" y="4698567"/>
            <a:ext cx="1884379" cy="369332"/>
          </a:xfrm>
          <a:prstGeom prst="rect">
            <a:avLst/>
          </a:prstGeom>
          <a:noFill/>
        </p:spPr>
        <p:txBody>
          <a:bodyPr wrap="square" rtlCol="0">
            <a:spAutoFit/>
          </a:bodyPr>
          <a:lstStyle/>
          <a:p>
            <a:pPr algn="ctr"/>
            <a:r>
              <a:rPr lang="en-US" dirty="0"/>
              <a:t>Code Reviewer</a:t>
            </a:r>
          </a:p>
        </p:txBody>
      </p:sp>
    </p:spTree>
    <p:extLst>
      <p:ext uri="{BB962C8B-B14F-4D97-AF65-F5344CB8AC3E}">
        <p14:creationId xmlns:p14="http://schemas.microsoft.com/office/powerpoint/2010/main" val="158014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F765BD84-354B-4793-BFF5-8078A8779293}"/>
              </a:ext>
            </a:extLst>
          </p:cNvPr>
          <p:cNvSpPr>
            <a:spLocks noGrp="1"/>
          </p:cNvSpPr>
          <p:nvPr>
            <p:ph type="title"/>
          </p:nvPr>
        </p:nvSpPr>
        <p:spPr/>
        <p:txBody>
          <a:bodyPr/>
          <a:lstStyle/>
          <a:p>
            <a:r>
              <a:rPr lang="en-US" dirty="0"/>
              <a:t>Code Review process</a:t>
            </a:r>
          </a:p>
        </p:txBody>
      </p:sp>
      <p:sp>
        <p:nvSpPr>
          <p:cNvPr id="8" name="AuthorCaption">
            <a:extLst>
              <a:ext uri="{FF2B5EF4-FFF2-40B4-BE49-F238E27FC236}">
                <a16:creationId xmlns:a16="http://schemas.microsoft.com/office/drawing/2014/main" id="{0DF51B84-25DC-4F70-9AFD-CE890507F154}"/>
              </a:ext>
            </a:extLst>
          </p:cNvPr>
          <p:cNvSpPr txBox="1"/>
          <p:nvPr/>
        </p:nvSpPr>
        <p:spPr>
          <a:xfrm>
            <a:off x="1166858" y="4698567"/>
            <a:ext cx="1884379" cy="369332"/>
          </a:xfrm>
          <a:prstGeom prst="rect">
            <a:avLst/>
          </a:prstGeom>
          <a:noFill/>
        </p:spPr>
        <p:txBody>
          <a:bodyPr wrap="square" rtlCol="0">
            <a:spAutoFit/>
          </a:bodyPr>
          <a:lstStyle/>
          <a:p>
            <a:pPr algn="ctr"/>
            <a:r>
              <a:rPr lang="en-US" dirty="0"/>
              <a:t>Code Author</a:t>
            </a:r>
          </a:p>
        </p:txBody>
      </p:sp>
      <p:sp>
        <p:nvSpPr>
          <p:cNvPr id="10" name="ReviewerCaption">
            <a:extLst>
              <a:ext uri="{FF2B5EF4-FFF2-40B4-BE49-F238E27FC236}">
                <a16:creationId xmlns:a16="http://schemas.microsoft.com/office/drawing/2014/main" id="{114F55A1-0792-4FCE-BEB1-C33760CB7455}"/>
              </a:ext>
            </a:extLst>
          </p:cNvPr>
          <p:cNvSpPr txBox="1"/>
          <p:nvPr/>
        </p:nvSpPr>
        <p:spPr>
          <a:xfrm>
            <a:off x="9073289" y="4807590"/>
            <a:ext cx="1884379" cy="369332"/>
          </a:xfrm>
          <a:prstGeom prst="rect">
            <a:avLst/>
          </a:prstGeom>
          <a:noFill/>
        </p:spPr>
        <p:txBody>
          <a:bodyPr wrap="square" rtlCol="0">
            <a:spAutoFit/>
          </a:bodyPr>
          <a:lstStyle/>
          <a:p>
            <a:pPr algn="ctr"/>
            <a:r>
              <a:rPr lang="en-US" dirty="0"/>
              <a:t>Code Reviewer</a:t>
            </a:r>
          </a:p>
        </p:txBody>
      </p:sp>
      <p:pic>
        <p:nvPicPr>
          <p:cNvPr id="5" name="Author" descr="Office worker male with solid fill">
            <a:extLst>
              <a:ext uri="{FF2B5EF4-FFF2-40B4-BE49-F238E27FC236}">
                <a16:creationId xmlns:a16="http://schemas.microsoft.com/office/drawing/2014/main" id="{87EC1592-0DC1-4781-A6B8-0667CBDB97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312" y="2477233"/>
            <a:ext cx="2289347" cy="2289347"/>
          </a:xfrm>
          <a:prstGeom prst="rect">
            <a:avLst/>
          </a:prstGeom>
        </p:spPr>
      </p:pic>
      <p:pic>
        <p:nvPicPr>
          <p:cNvPr id="4" name="Code" descr="Web design outline">
            <a:extLst>
              <a:ext uri="{FF2B5EF4-FFF2-40B4-BE49-F238E27FC236}">
                <a16:creationId xmlns:a16="http://schemas.microsoft.com/office/drawing/2014/main" id="{B79B915A-B768-206E-400D-B2204F71C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01909" y="2748516"/>
            <a:ext cx="914400" cy="914400"/>
          </a:xfrm>
          <a:prstGeom prst="rect">
            <a:avLst/>
          </a:prstGeom>
        </p:spPr>
      </p:pic>
      <p:pic>
        <p:nvPicPr>
          <p:cNvPr id="12" name="Resolved" descr="Checklist with solid fill">
            <a:extLst>
              <a:ext uri="{FF2B5EF4-FFF2-40B4-BE49-F238E27FC236}">
                <a16:creationId xmlns:a16="http://schemas.microsoft.com/office/drawing/2014/main" id="{6FDAFF4F-9014-CBA8-7A4D-9CFD20CFA0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3995" y="3675979"/>
            <a:ext cx="914400" cy="914400"/>
          </a:xfrm>
          <a:prstGeom prst="rect">
            <a:avLst/>
          </a:prstGeom>
        </p:spPr>
      </p:pic>
      <p:pic>
        <p:nvPicPr>
          <p:cNvPr id="7" name="Reviewer" descr="Office worker female with solid fill">
            <a:extLst>
              <a:ext uri="{FF2B5EF4-FFF2-40B4-BE49-F238E27FC236}">
                <a16:creationId xmlns:a16="http://schemas.microsoft.com/office/drawing/2014/main" id="{8B2FD38C-5B3A-496E-B64B-013D64395E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0806" y="2477233"/>
            <a:ext cx="2289347" cy="2289347"/>
          </a:xfrm>
          <a:prstGeom prst="rect">
            <a:avLst/>
          </a:prstGeom>
        </p:spPr>
      </p:pic>
      <p:pic>
        <p:nvPicPr>
          <p:cNvPr id="14" name="Unresolved" descr="List outline">
            <a:extLst>
              <a:ext uri="{FF2B5EF4-FFF2-40B4-BE49-F238E27FC236}">
                <a16:creationId xmlns:a16="http://schemas.microsoft.com/office/drawing/2014/main" id="{044FA627-669B-6B10-8A15-1B57CE2F92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8889" y="3715143"/>
            <a:ext cx="914400" cy="914400"/>
          </a:xfrm>
          <a:prstGeom prst="rect">
            <a:avLst/>
          </a:prstGeom>
        </p:spPr>
      </p:pic>
      <p:pic>
        <p:nvPicPr>
          <p:cNvPr id="16" name="CheckMark" descr="Checkmark with solid fill">
            <a:extLst>
              <a:ext uri="{FF2B5EF4-FFF2-40B4-BE49-F238E27FC236}">
                <a16:creationId xmlns:a16="http://schemas.microsoft.com/office/drawing/2014/main" id="{8E1E1D67-EC27-059C-A188-07F83E2B3C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56405" y="2859163"/>
            <a:ext cx="1333685" cy="1333685"/>
          </a:xfrm>
          <a:prstGeom prst="rect">
            <a:avLst/>
          </a:prstGeom>
        </p:spPr>
      </p:pic>
    </p:spTree>
    <p:extLst>
      <p:ext uri="{BB962C8B-B14F-4D97-AF65-F5344CB8AC3E}">
        <p14:creationId xmlns:p14="http://schemas.microsoft.com/office/powerpoint/2010/main" val="352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8.33333E-7 -1.11111E-6 L 0.45208 0.00486 " pathEditMode="relative" rAng="0" ptsTypes="AA">
                                      <p:cBhvr>
                                        <p:cTn id="10" dur="1000" fill="hold"/>
                                        <p:tgtEl>
                                          <p:spTgt spid="4"/>
                                        </p:tgtEl>
                                        <p:attrNameLst>
                                          <p:attrName>ppt_x</p:attrName>
                                          <p:attrName>ppt_y</p:attrName>
                                        </p:attrNameLst>
                                      </p:cBhvr>
                                      <p:rCtr x="22604" y="231"/>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42" presetClass="path" presetSubtype="0" accel="50000" decel="50000" fill="hold" nodeType="afterEffect">
                                  <p:stCondLst>
                                    <p:cond delay="0"/>
                                  </p:stCondLst>
                                  <p:childTnLst>
                                    <p:animMotion origin="layout" path="M -6.25E-7 -3.33333E-6 L -0.42552 0.00301 " pathEditMode="relative" rAng="0" ptsTypes="AA">
                                      <p:cBhvr>
                                        <p:cTn id="18" dur="1000" fill="hold"/>
                                        <p:tgtEl>
                                          <p:spTgt spid="14"/>
                                        </p:tgtEl>
                                        <p:attrNameLst>
                                          <p:attrName>ppt_x</p:attrName>
                                          <p:attrName>ppt_y</p:attrName>
                                        </p:attrNameLst>
                                      </p:cBhvr>
                                      <p:rCtr x="-21276" y="139"/>
                                    </p:animMotion>
                                  </p:childTnLst>
                                </p:cTn>
                              </p:par>
                              <p:par>
                                <p:cTn id="19" presetID="42" presetClass="path" presetSubtype="0" accel="50000" decel="50000" fill="hold" nodeType="withEffect">
                                  <p:stCondLst>
                                    <p:cond delay="0"/>
                                  </p:stCondLst>
                                  <p:childTnLst>
                                    <p:animMotion origin="layout" path="M 0.45208 0.00486 L -1.875E-6 -2.22222E-6 " pathEditMode="relative" rAng="0" ptsTypes="AA">
                                      <p:cBhvr>
                                        <p:cTn id="20" dur="1000" fill="hold"/>
                                        <p:tgtEl>
                                          <p:spTgt spid="4"/>
                                        </p:tgtEl>
                                        <p:attrNameLst>
                                          <p:attrName>ppt_x</p:attrName>
                                          <p:attrName>ppt_y</p:attrName>
                                        </p:attrNameLst>
                                      </p:cBhvr>
                                      <p:rCtr x="-22266"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8.33333E-7 -1.11111E-6 L 0.45208 0.00486 " pathEditMode="relative" rAng="0" ptsTypes="AA">
                                      <p:cBhvr>
                                        <p:cTn id="32" dur="1000" fill="hold"/>
                                        <p:tgtEl>
                                          <p:spTgt spid="4"/>
                                        </p:tgtEl>
                                        <p:attrNameLst>
                                          <p:attrName>ppt_x</p:attrName>
                                          <p:attrName>ppt_y</p:attrName>
                                        </p:attrNameLst>
                                      </p:cBhvr>
                                      <p:rCtr x="22135" y="231"/>
                                    </p:animMotion>
                                  </p:childTnLst>
                                </p:cTn>
                              </p:par>
                              <p:par>
                                <p:cTn id="33" presetID="42" presetClass="path" presetSubtype="0" accel="50000" decel="50000" fill="hold" nodeType="withEffect">
                                  <p:stCondLst>
                                    <p:cond delay="0"/>
                                  </p:stCondLst>
                                  <p:childTnLst>
                                    <p:animMotion origin="layout" path="M 4.16667E-6 2.22222E-6 L 0.43425 0.00555 " pathEditMode="relative" rAng="0" ptsTypes="AA">
                                      <p:cBhvr>
                                        <p:cTn id="34" dur="1000" fill="hold"/>
                                        <p:tgtEl>
                                          <p:spTgt spid="12"/>
                                        </p:tgtEl>
                                        <p:attrNameLst>
                                          <p:attrName>ppt_x</p:attrName>
                                          <p:attrName>ppt_y</p:attrName>
                                        </p:attrNameLst>
                                      </p:cBhvr>
                                      <p:rCtr x="21276" y="417"/>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7063-E58A-497D-9F49-6F97513CE197}"/>
              </a:ext>
            </a:extLst>
          </p:cNvPr>
          <p:cNvSpPr>
            <a:spLocks noGrp="1"/>
          </p:cNvSpPr>
          <p:nvPr>
            <p:ph type="title"/>
          </p:nvPr>
        </p:nvSpPr>
        <p:spPr/>
        <p:txBody>
          <a:bodyPr/>
          <a:lstStyle/>
          <a:p>
            <a:r>
              <a:rPr lang="en-US" dirty="0"/>
              <a:t>Purposes of Code Review</a:t>
            </a:r>
          </a:p>
        </p:txBody>
      </p:sp>
      <p:sp>
        <p:nvSpPr>
          <p:cNvPr id="3" name="Content Placeholder 2">
            <a:extLst>
              <a:ext uri="{FF2B5EF4-FFF2-40B4-BE49-F238E27FC236}">
                <a16:creationId xmlns:a16="http://schemas.microsoft.com/office/drawing/2014/main" id="{1EB9648D-BFF8-4D01-932A-84914FD93596}"/>
              </a:ext>
            </a:extLst>
          </p:cNvPr>
          <p:cNvSpPr>
            <a:spLocks noGrp="1"/>
          </p:cNvSpPr>
          <p:nvPr>
            <p:ph idx="1"/>
          </p:nvPr>
        </p:nvSpPr>
        <p:spPr>
          <a:xfrm>
            <a:off x="839643" y="1825625"/>
            <a:ext cx="10515600" cy="4351338"/>
          </a:xfrm>
        </p:spPr>
        <p:txBody>
          <a:bodyPr/>
          <a:lstStyle/>
          <a:p>
            <a:r>
              <a:rPr lang="en-US" dirty="0"/>
              <a:t>Validate code</a:t>
            </a:r>
          </a:p>
          <a:p>
            <a:pPr lvl="1"/>
            <a:r>
              <a:rPr lang="en-US" dirty="0"/>
              <a:t>Internal Quality</a:t>
            </a:r>
          </a:p>
          <a:p>
            <a:pPr lvl="1"/>
            <a:r>
              <a:rPr lang="en-US" dirty="0"/>
              <a:t>External Quality</a:t>
            </a:r>
          </a:p>
          <a:p>
            <a:r>
              <a:rPr lang="en-US" dirty="0"/>
              <a:t>Share Knowledge</a:t>
            </a:r>
          </a:p>
          <a:p>
            <a:r>
              <a:rPr lang="en-US" dirty="0"/>
              <a:t>Increase Code Ownership</a:t>
            </a:r>
          </a:p>
          <a:p>
            <a:r>
              <a:rPr lang="en-US" dirty="0"/>
              <a:t>Make Engineering Decisions</a:t>
            </a:r>
          </a:p>
          <a:p>
            <a:r>
              <a:rPr lang="en-US" dirty="0"/>
              <a:t>Address weaknesses</a:t>
            </a:r>
          </a:p>
          <a:p>
            <a:r>
              <a:rPr lang="en-US" dirty="0"/>
              <a:t>Compliance</a:t>
            </a:r>
          </a:p>
        </p:txBody>
      </p:sp>
    </p:spTree>
    <p:extLst>
      <p:ext uri="{BB962C8B-B14F-4D97-AF65-F5344CB8AC3E}">
        <p14:creationId xmlns:p14="http://schemas.microsoft.com/office/powerpoint/2010/main" val="2680843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1988</TotalTime>
  <Words>2852</Words>
  <Application>Microsoft Office PowerPoint</Application>
  <PresentationFormat>Widescreen</PresentationFormat>
  <Paragraphs>340</Paragraphs>
  <Slides>52</Slides>
  <Notes>30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inherit</vt:lpstr>
      <vt:lpstr>Lato</vt:lpstr>
      <vt:lpstr>Office Theme</vt:lpstr>
      <vt:lpstr>Blood, Sweat, and Code Reviews</vt:lpstr>
      <vt:lpstr>David Giard</vt:lpstr>
      <vt:lpstr>Jack</vt:lpstr>
      <vt:lpstr>Joe</vt:lpstr>
      <vt:lpstr>Agenda</vt:lpstr>
      <vt:lpstr>Definitions</vt:lpstr>
      <vt:lpstr>Two Parties in Code Review Process</vt:lpstr>
      <vt:lpstr>Code Review process</vt:lpstr>
      <vt:lpstr>Purposes of Code Review</vt:lpstr>
      <vt:lpstr>Validate Code</vt:lpstr>
      <vt:lpstr>Share Knowledge</vt:lpstr>
      <vt:lpstr>Make Engineering Decisions</vt:lpstr>
      <vt:lpstr>Address Weaknesses</vt:lpstr>
      <vt:lpstr>Long-Term Benefits</vt:lpstr>
      <vt:lpstr>Challenges</vt:lpstr>
      <vt:lpstr>Challenges for Author and Reviewer</vt:lpstr>
      <vt:lpstr>Challenges for Reviewer</vt:lpstr>
      <vt:lpstr>Challenges for Code Author</vt:lpstr>
      <vt:lpstr>How Can We Make Code Reviews Better?</vt:lpstr>
      <vt:lpstr>Techniques for Code Reviewer</vt:lpstr>
      <vt:lpstr>Don’t Delay</vt:lpstr>
      <vt:lpstr>Work High Level to Low Level</vt:lpstr>
      <vt:lpstr>Use the Computer</vt:lpstr>
      <vt:lpstr>Create a Style Guide</vt:lpstr>
      <vt:lpstr>Include Code Examples</vt:lpstr>
      <vt:lpstr>Do Not Make It Personal</vt:lpstr>
      <vt:lpstr>Prefix review comments with labels:</vt:lpstr>
      <vt:lpstr>Prefix review comments with labels:</vt:lpstr>
      <vt:lpstr>Praise Sincerely</vt:lpstr>
      <vt:lpstr>Avoid Repeating Feedback</vt:lpstr>
      <vt:lpstr>Consider the Scope of the Review</vt:lpstr>
      <vt:lpstr>Stalemates</vt:lpstr>
      <vt:lpstr>Goal: Improve Code</vt:lpstr>
      <vt:lpstr>Best Practices for Reviewer</vt:lpstr>
      <vt:lpstr>Techniques for Code Author</vt:lpstr>
      <vt:lpstr>Test, Test, Test!</vt:lpstr>
      <vt:lpstr>Use the computer</vt:lpstr>
      <vt:lpstr>Review your own code first</vt:lpstr>
      <vt:lpstr>Communicate Clearly</vt:lpstr>
      <vt:lpstr>Answer questions with the code</vt:lpstr>
      <vt:lpstr>Keep it Simple</vt:lpstr>
      <vt:lpstr>Stay Cool</vt:lpstr>
      <vt:lpstr>Respond Quickly</vt:lpstr>
      <vt:lpstr>Award ties to your reviewer</vt:lpstr>
      <vt:lpstr>Best Practices for Code Author</vt:lpstr>
      <vt:lpstr>Best Practices Common to Author and Reviewer</vt:lpstr>
      <vt:lpstr>For Managers</vt:lpstr>
      <vt:lpstr>Links</vt:lpstr>
      <vt:lpstr>David Giard</vt:lpstr>
      <vt:lpstr>THANK YOU!</vt:lpstr>
      <vt:lpstr>More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Inclusive Coding discussion</dc:title>
  <dc:creator>David Giard</dc:creator>
  <cp:lastModifiedBy>David Giard</cp:lastModifiedBy>
  <cp:revision>134</cp:revision>
  <dcterms:created xsi:type="dcterms:W3CDTF">2021-08-29T18:46:21Z</dcterms:created>
  <dcterms:modified xsi:type="dcterms:W3CDTF">2022-06-15T01:09:39Z</dcterms:modified>
</cp:coreProperties>
</file>