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2" r:id="rId3"/>
    <p:sldId id="261" r:id="rId4"/>
    <p:sldId id="323" r:id="rId5"/>
    <p:sldId id="301" r:id="rId6"/>
    <p:sldId id="316" r:id="rId7"/>
    <p:sldId id="264" r:id="rId8"/>
    <p:sldId id="269" r:id="rId9"/>
    <p:sldId id="268" r:id="rId10"/>
    <p:sldId id="270" r:id="rId11"/>
    <p:sldId id="271" r:id="rId12"/>
    <p:sldId id="318" r:id="rId13"/>
    <p:sldId id="265" r:id="rId14"/>
    <p:sldId id="305" r:id="rId15"/>
    <p:sldId id="306" r:id="rId16"/>
    <p:sldId id="304" r:id="rId17"/>
    <p:sldId id="307" r:id="rId18"/>
    <p:sldId id="262" r:id="rId19"/>
    <p:sldId id="275" r:id="rId20"/>
    <p:sldId id="276" r:id="rId21"/>
    <p:sldId id="273" r:id="rId22"/>
    <p:sldId id="274" r:id="rId23"/>
    <p:sldId id="277" r:id="rId24"/>
    <p:sldId id="319" r:id="rId25"/>
    <p:sldId id="309" r:id="rId26"/>
    <p:sldId id="325" r:id="rId27"/>
    <p:sldId id="285" r:id="rId28"/>
    <p:sldId id="282" r:id="rId29"/>
    <p:sldId id="283" r:id="rId30"/>
    <p:sldId id="287" r:id="rId31"/>
    <p:sldId id="281" r:id="rId32"/>
    <p:sldId id="310" r:id="rId33"/>
    <p:sldId id="308" r:id="rId34"/>
    <p:sldId id="324" r:id="rId35"/>
    <p:sldId id="297" r:id="rId36"/>
    <p:sldId id="299" r:id="rId37"/>
    <p:sldId id="298" r:id="rId38"/>
    <p:sldId id="296" r:id="rId39"/>
    <p:sldId id="303" r:id="rId40"/>
    <p:sldId id="292" r:id="rId41"/>
    <p:sldId id="320" r:id="rId42"/>
    <p:sldId id="289" r:id="rId43"/>
    <p:sldId id="311" r:id="rId44"/>
    <p:sldId id="321" r:id="rId45"/>
    <p:sldId id="322" r:id="rId46"/>
    <p:sldId id="257" r:id="rId47"/>
    <p:sldId id="267" r:id="rId48"/>
    <p:sldId id="266" r:id="rId49"/>
    <p:sldId id="30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158D4-D9F0-4D8E-833B-9168EA9DC4F1}">
          <p14:sldIdLst>
            <p14:sldId id="256"/>
          </p14:sldIdLst>
        </p14:section>
        <p14:section name="Untitled Section" id="{F0CCF176-0810-499E-8709-5808D1252923}">
          <p14:sldIdLst>
            <p14:sldId id="272"/>
            <p14:sldId id="261"/>
            <p14:sldId id="323"/>
            <p14:sldId id="301"/>
            <p14:sldId id="316"/>
            <p14:sldId id="264"/>
            <p14:sldId id="269"/>
            <p14:sldId id="268"/>
            <p14:sldId id="270"/>
            <p14:sldId id="271"/>
            <p14:sldId id="318"/>
            <p14:sldId id="265"/>
            <p14:sldId id="305"/>
            <p14:sldId id="306"/>
            <p14:sldId id="304"/>
            <p14:sldId id="307"/>
            <p14:sldId id="262"/>
            <p14:sldId id="275"/>
            <p14:sldId id="276"/>
            <p14:sldId id="273"/>
            <p14:sldId id="274"/>
            <p14:sldId id="277"/>
            <p14:sldId id="319"/>
            <p14:sldId id="309"/>
            <p14:sldId id="325"/>
            <p14:sldId id="285"/>
            <p14:sldId id="282"/>
            <p14:sldId id="283"/>
            <p14:sldId id="287"/>
            <p14:sldId id="281"/>
            <p14:sldId id="310"/>
            <p14:sldId id="308"/>
            <p14:sldId id="324"/>
            <p14:sldId id="297"/>
            <p14:sldId id="299"/>
            <p14:sldId id="298"/>
            <p14:sldId id="296"/>
            <p14:sldId id="303"/>
            <p14:sldId id="292"/>
            <p14:sldId id="320"/>
            <p14:sldId id="289"/>
            <p14:sldId id="311"/>
            <p14:sldId id="321"/>
            <p14:sldId id="322"/>
            <p14:sldId id="257"/>
            <p14:sldId id="267"/>
            <p14:sldId id="26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70" autoAdjust="0"/>
  </p:normalViewPr>
  <p:slideViewPr>
    <p:cSldViewPr snapToGrid="0">
      <p:cViewPr varScale="1">
        <p:scale>
          <a:sx n="83" d="100"/>
          <a:sy n="83" d="100"/>
        </p:scale>
        <p:origin x="96" y="360"/>
      </p:cViewPr>
      <p:guideLst/>
    </p:cSldViewPr>
  </p:slideViewPr>
  <p:outlineViewPr>
    <p:cViewPr>
      <p:scale>
        <a:sx n="33" d="100"/>
        <a:sy n="33" d="100"/>
      </p:scale>
      <p:origin x="0" y="-1312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57E7-247F-4128-A8B5-A3DA6234991F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D769-A7CC-4121-8D93-CE8B89E0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blog/tutorials/code-review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bocop.readthedocs.io/en/latest/" TargetMode="External"/><Relationship Id="rId3" Type="http://schemas.openxmlformats.org/officeDocument/2006/relationships/hyperlink" Target="https://github.com/dotnet/codeformatter" TargetMode="External"/><Relationship Id="rId7" Type="http://schemas.openxmlformats.org/officeDocument/2006/relationships/hyperlink" Target="https://github.com/google/yapf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cs.sensiolabs.org/" TargetMode="External"/><Relationship Id="rId5" Type="http://schemas.openxmlformats.org/officeDocument/2006/relationships/hyperlink" Target="https://standardjs.com/" TargetMode="External"/><Relationship Id="rId4" Type="http://schemas.openxmlformats.org/officeDocument/2006/relationships/hyperlink" Target="https://github.com/google/google-java-forma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“Code Complete” by Steve McConnell</a:t>
            </a:r>
          </a:p>
          <a:p>
            <a:r>
              <a:rPr lang="en-US" dirty="0"/>
              <a:t>	Code reviews reduce bugs</a:t>
            </a:r>
            <a:r>
              <a:rPr lang="en-US" baseline="0" dirty="0"/>
              <a:t> by 80%</a:t>
            </a:r>
          </a:p>
          <a:p>
            <a:r>
              <a:rPr lang="en-US" baseline="0" dirty="0"/>
              <a:t>AT&amp;T Study</a:t>
            </a:r>
          </a:p>
          <a:p>
            <a:r>
              <a:rPr lang="en-US" baseline="0" dirty="0"/>
              <a:t>	Code reviews showed 90% reduction in defects</a:t>
            </a:r>
          </a:p>
          <a:p>
            <a:r>
              <a:rPr lang="en-US" baseline="0" dirty="0"/>
              <a:t>Jet Propulsion Laboratories reported</a:t>
            </a:r>
          </a:p>
          <a:p>
            <a:r>
              <a:rPr lang="en-US" baseline="0" dirty="0"/>
              <a:t>	$25,000 savings from early code reviews</a:t>
            </a:r>
          </a:p>
          <a:p>
            <a:endParaRPr lang="en-US" baseline="0" dirty="0"/>
          </a:p>
          <a:p>
            <a:r>
              <a:rPr lang="en-US" baseline="0"/>
              <a:t>Source: </a:t>
            </a:r>
            <a:r>
              <a:rPr lang="en-US">
                <a:hlinkClick r:id="rId3"/>
              </a:rPr>
              <a:t>Engineering manager’s guide to code review (pluralsight.com)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27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a style guide for several</a:t>
            </a:r>
            <a:r>
              <a:rPr lang="en-US" baseline="0" dirty="0"/>
              <a:t> languages</a:t>
            </a:r>
          </a:p>
          <a:p>
            <a:r>
              <a:rPr lang="en-US" dirty="0">
                <a:hlinkClick r:id="rId3"/>
              </a:rPr>
              <a:t>Google Style Guides | </a:t>
            </a:r>
            <a:r>
              <a:rPr lang="en-US" dirty="0" err="1">
                <a:hlinkClick r:id="rId3"/>
              </a:rPr>
              <a:t>styleguide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 generous with code examples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may not be familiar with a technique you suggest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Caution:</a:t>
            </a:r>
          </a:p>
          <a:p>
            <a:pPr lvl="1"/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Reserve for things that would be much more efficient (e.g., significantly reduce lines of code)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too much. You don’t want author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to think you don’t trust them to write their own 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“We” or refer to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the passive voice to soften tone (only time you will hear me say this)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 feedback as requests, not commands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 notes to principles, not opinions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e.g.,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should be 2 classes because it does 2 different things (Single Responsibility Principle)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6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r>
              <a:rPr lang="en-US" dirty="0"/>
              <a:t>Issue: Specific problem. Pair with suggestion</a:t>
            </a:r>
          </a:p>
          <a:p>
            <a:r>
              <a:rPr lang="en-US" dirty="0"/>
              <a:t>Suggestion: Suggested improvement</a:t>
            </a:r>
          </a:p>
          <a:p>
            <a:r>
              <a:rPr lang="en-US" dirty="0"/>
              <a:t>Question: Potential concerns, but not sure if relevant</a:t>
            </a:r>
          </a:p>
          <a:p>
            <a:r>
              <a:rPr lang="en-US" dirty="0"/>
              <a:t>Nit: Trivial, but necessary changes</a:t>
            </a:r>
          </a:p>
          <a:p>
            <a:r>
              <a:rPr lang="en-US" dirty="0"/>
              <a:t>Thought: Non-blocking ideas</a:t>
            </a:r>
          </a:p>
          <a:p>
            <a:r>
              <a:rPr lang="en-US" dirty="0"/>
              <a:t>Chore: Simple tasks that must be done</a:t>
            </a:r>
          </a:p>
          <a:p>
            <a:r>
              <a:rPr lang="en-US" dirty="0"/>
              <a:t>Praise: Highlight something positive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Offer sincere praise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 feedback on repeated patterns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Combine similar comments (e.g., “See naming convention comment above”)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Respect the scope of the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every Code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Review needs to make the code perfect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there are many issues, 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 to bring the code up a letter grade or two</a:t>
            </a:r>
          </a:p>
          <a:p>
            <a:r>
              <a:rPr lang="en-US" dirty="0"/>
              <a:t>The next review can bring it up more</a:t>
            </a:r>
          </a:p>
          <a:p>
            <a:r>
              <a:rPr lang="en-US" dirty="0"/>
              <a:t>This</a:t>
            </a:r>
            <a:r>
              <a:rPr lang="en-US" baseline="0" dirty="0"/>
              <a:t> prevents the review from dragging on too long and becoming bogged down in trivial arguments</a:t>
            </a:r>
          </a:p>
          <a:p>
            <a:endParaRPr lang="en-US" dirty="0"/>
          </a:p>
          <a:p>
            <a:r>
              <a:rPr lang="en-US" dirty="0"/>
              <a:t>Look for opportunities to split up large reviews</a:t>
            </a:r>
          </a:p>
          <a:p>
            <a:endParaRPr lang="en-US" dirty="0"/>
          </a:p>
          <a:p>
            <a:r>
              <a:rPr lang="en-US" dirty="0"/>
              <a:t>Approve, if only Trivial Fixes Remain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7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the easy stuff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Automated tests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Cross-training employees reduces the cost of worker turnover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7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clear change list description</a:t>
            </a:r>
          </a:p>
          <a:p>
            <a:pPr lvl="0"/>
            <a:r>
              <a:rPr lang="en-US" dirty="0"/>
              <a:t>Respond with what you changed</a:t>
            </a:r>
          </a:p>
          <a:p>
            <a:pPr lvl="0"/>
            <a:r>
              <a:rPr lang="en-US" dirty="0"/>
              <a:t>Solicit missing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3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reviewer is confused by your code, go back to the code and make it self-documenting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2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Non-functional changes</a:t>
            </a:r>
          </a:p>
          <a:p>
            <a:r>
              <a:rPr lang="en-US" dirty="0"/>
              <a:t>	refactoring code</a:t>
            </a:r>
          </a:p>
          <a:p>
            <a:r>
              <a:rPr lang="en-US" dirty="0"/>
              <a:t>	changing formatting (e.g., indentation)</a:t>
            </a:r>
          </a:p>
          <a:p>
            <a:r>
              <a:rPr lang="en-US" dirty="0"/>
              <a:t>	These can often show every line as “changed” in diff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grateful for feedback</a:t>
            </a:r>
          </a:p>
          <a:p>
            <a:r>
              <a:rPr lang="en-US" dirty="0"/>
              <a:t>Catching errors is a sign your code is structured in a way that makes it easier to find errors</a:t>
            </a:r>
          </a:p>
          <a:p>
            <a:r>
              <a:rPr lang="en-US" dirty="0"/>
              <a:t>If the reviewer is wrong, it may be a sign that your code can be refactored to make it more readable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lag between rounds of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3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1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Miscommunication is higher in written feedback</a:t>
            </a:r>
          </a:p>
          <a:p>
            <a:r>
              <a:rPr lang="en-US" dirty="0"/>
              <a:t>Limited Focus Time and Mental Stamina</a:t>
            </a:r>
          </a:p>
          <a:p>
            <a:r>
              <a:rPr lang="en-US" dirty="0"/>
              <a:t>Code reviews take time. perception that reviews slow down project</a:t>
            </a:r>
          </a:p>
          <a:p>
            <a:r>
              <a:rPr lang="en-US" dirty="0"/>
              <a:t>Criticism can be taken personally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Different opinions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fresh in their mind</a:t>
            </a:r>
          </a:p>
          <a:p>
            <a:r>
              <a:rPr lang="en-US" dirty="0"/>
              <a:t>Easier</a:t>
            </a:r>
            <a:r>
              <a:rPr lang="en-US" baseline="0" dirty="0"/>
              <a:t> to merge when complete</a:t>
            </a:r>
            <a:endParaRPr lang="en-US" dirty="0"/>
          </a:p>
          <a:p>
            <a:r>
              <a:rPr lang="en-US" dirty="0"/>
              <a:t>Incentive to create smaller changesets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Start high level and work your way down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Level: Class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structure, interfaces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 level: Code implementation</a:t>
            </a:r>
            <a:endParaRPr lang="en-US" sz="1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If many high-level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changes, skip the details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Author may fix low level stuff when they address the high level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 computer take care of the boring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Pass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Formatting (whitespace, casing of names, unused imports)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Tools: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Compiler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Styling tools</a:t>
            </a: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3"/>
              </a:rPr>
              <a:t>DotNet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3"/>
              </a:rPr>
              <a:t> Code Formatter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4"/>
              </a:rPr>
              <a:t>Java: Google-Java-Format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5"/>
              </a:rPr>
              <a:t>Javascript</a:t>
            </a:r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5"/>
              </a:rPr>
              <a:t> Standard Style</a:t>
            </a:r>
            <a:r>
              <a:rPr lang="en-US" b="1" i="0" dirty="0">
                <a:solidFill>
                  <a:srgbClr val="0A0A23"/>
                </a:solidFill>
                <a:effectLst/>
                <a:latin typeface="inherit"/>
              </a:rPr>
              <a:t> (N.B. this is a product name, not an actual, official JavaScript standard)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PHP Coding Standards Fixe</a:t>
            </a:r>
            <a:r>
              <a:rPr lang="en-US" b="0" i="0" u="sng" dirty="0">
                <a:solidFill>
                  <a:srgbClr val="0A0A23"/>
                </a:solidFill>
                <a:effectLst/>
                <a:latin typeface="inherit"/>
                <a:hlinkClick r:id="rId6"/>
              </a:rPr>
              <a:t>r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7"/>
              </a:rPr>
              <a:t>Python: Google’s YAPF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lvl="2" algn="l" fontAlgn="base"/>
            <a:r>
              <a:rPr lang="en-US" b="1" i="0" u="sng" dirty="0">
                <a:solidFill>
                  <a:srgbClr val="0A0A23"/>
                </a:solidFill>
                <a:effectLst/>
                <a:latin typeface="inherit"/>
                <a:hlinkClick r:id="rId8"/>
              </a:rPr>
              <a:t>Ruby: </a:t>
            </a:r>
            <a:r>
              <a:rPr lang="en-US" b="1" i="0" u="sng" dirty="0" err="1">
                <a:solidFill>
                  <a:srgbClr val="0A0A23"/>
                </a:solidFill>
                <a:effectLst/>
                <a:latin typeface="inherit"/>
                <a:hlinkClick r:id="rId8"/>
              </a:rPr>
              <a:t>Rubocop</a:t>
            </a:r>
            <a:endParaRPr lang="en-US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D769-A7CC-4121-8D93-CE8B89E00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3AA-74AA-4220-8D0C-5D645DA21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7876-B111-4C84-BEEF-144A0BAFA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8DE0B-F2BF-47D6-9952-0C1BF37A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6323-B8F8-4335-9BA7-3FB24DD2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2D8A-AF77-4BDD-A328-17E97559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A95E-311B-4B70-B2D7-F9F6D38E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22A3-F3D5-4B8D-9A69-31639C83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93D18-50FF-4C66-8823-18844E1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B447-0648-445D-B348-34AA9CF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2F0B-3E65-4B7D-8001-901A2F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328E7-E0D8-4ADE-80F0-4E32DD86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1424-D0B7-43B0-BA2C-0D98821F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C9F5-77DD-404F-80FD-6A63C76F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7EE-B7F7-4168-976A-6D496178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26A-9996-4691-8C04-6D5C47F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09EA-AF8B-40A1-A0F7-642993E4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C6B8-1DFB-4D47-88C0-97911D86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0D37-279B-407D-965E-F357AC6A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25A6-74FC-4CB8-AE63-80B539FD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1500-0C94-48D1-95A6-B463B323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314-D567-4BE9-9266-C35050A8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3E0A8-6A1F-4557-87D8-0AC854ED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1197-B43A-41FE-9732-66BC50D2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B9FE-7C54-4FCE-844F-9D1E4676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31D9F-AAA4-4865-99F2-6AA2C75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3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F09F-09C3-4796-B58F-26405571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B407-6322-4E1F-87B4-F3B132A21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9037-5D83-467B-9A3D-E7B23221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1375-253B-4453-8944-C9830F37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D868-933E-49A6-8912-21F1304C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0632B-8C43-4CE9-8E02-8BC5422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E1C-691A-47D2-A2E2-0EEA188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09DF6-8ED7-49A2-BC07-ED184C2D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9F02C-C44F-4815-8916-C84D8B51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42F-0503-4700-A510-717EB1DB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23D10-D232-48D3-9904-877519D9D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244FC-6073-4C96-91F0-CE04E9BB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5EAA4-E21F-447D-9620-8965107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83D4-DD58-4BFE-A774-5E5CC0F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07A-E07C-4B46-899B-A61C62FF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DCDE9-18DE-41C3-B717-6759419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5AA2-DC25-4149-A3F2-2DC54D1C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583B9-06DB-47B6-941B-FA98A7B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2C05-05EB-436D-B48D-428F7D6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D6870-861F-4816-B143-191C3E17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DD11-0A98-4E80-B56A-6CC38F3B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042-326A-46C3-BAC3-4B212EEE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EB6-0D6F-4805-9886-C88C03C7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4AAC-96EE-474C-93FF-2EE2BBE0F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825A-4FC7-4BA2-BA65-5B12623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07F0-74A4-4602-8E28-2685B59A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C2D0-469F-4BFD-843C-1C042A0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8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7E47-3CA7-4A5E-A927-35C0F71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8D0A-4EDF-44F7-8C24-08EE79A8E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9A47-AC8B-46C4-915A-3E672702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C09A-C8F9-4714-96A4-EB05DB92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49D2-64BA-414E-9963-B02EF6DA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D5B1-90A6-4499-9E2A-3298935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9A9B-06DC-49BB-B251-32DB7DE7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218A-B503-40AE-84E9-CD96D8BD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A547-ABB1-4796-8697-B035AB259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2AFC-14BE-4CC3-881D-E49F13F68D08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1BAB-CF39-41D2-BA63-912C7F48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0784-65B1-453C-8251-B49A2E3C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AC192-422C-48E0-9EC3-2FD24FBC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-hemdan.medium.com/conventional-comments-1f83f56a7a48" TargetMode="External"/><Relationship Id="rId3" Type="http://schemas.openxmlformats.org/officeDocument/2006/relationships/hyperlink" Target="https://davidgiard.com/code-review-articles" TargetMode="External"/><Relationship Id="rId7" Type="http://schemas.openxmlformats.org/officeDocument/2006/relationships/hyperlink" Target="https://www.pluralsight.com/blog/tutorials/code-review" TargetMode="External"/><Relationship Id="rId2" Type="http://schemas.openxmlformats.org/officeDocument/2006/relationships/hyperlink" Target="https://tinyurl.com/bloodsweatcodere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tlynch.io/code-review-love/" TargetMode="External"/><Relationship Id="rId5" Type="http://schemas.openxmlformats.org/officeDocument/2006/relationships/hyperlink" Target="https://mtlynch.io/human-code-reviews-2/" TargetMode="External"/><Relationship Id="rId4" Type="http://schemas.openxmlformats.org/officeDocument/2006/relationships/hyperlink" Target="https://mtlynch.io/human-code-reviews-1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tlynch.io/human-code-reviews-2/" TargetMode="External"/><Relationship Id="rId7" Type="http://schemas.openxmlformats.org/officeDocument/2006/relationships/hyperlink" Target="https://a-hemdan.medium.com/conventional-comments-1f83f56a7a48" TargetMode="External"/><Relationship Id="rId2" Type="http://schemas.openxmlformats.org/officeDocument/2006/relationships/hyperlink" Target="https://mtlynch.io/human-code-reviews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blog/tutorials/code-review" TargetMode="External"/><Relationship Id="rId5" Type="http://schemas.openxmlformats.org/officeDocument/2006/relationships/hyperlink" Target="https://www.processimpact.com/articles/humanizing_reviews.pdf" TargetMode="External"/><Relationship Id="rId4" Type="http://schemas.openxmlformats.org/officeDocument/2006/relationships/hyperlink" Target="https://mtlynch.io/code-review-love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60C-BC6B-4C75-AE30-FB134041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Blood, Sweat,</a:t>
            </a:r>
            <a:br>
              <a:rPr lang="en-US" dirty="0"/>
            </a:br>
            <a:r>
              <a:rPr lang="en-US" dirty="0"/>
              <a:t>and Code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C4645-7020-4442-8AD0-5CA91D377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are code reviews important?</a:t>
            </a:r>
          </a:p>
          <a:p>
            <a:r>
              <a:rPr lang="en-US" dirty="0"/>
              <a:t>How can we make them better?</a:t>
            </a:r>
          </a:p>
        </p:txBody>
      </p:sp>
    </p:spTree>
    <p:extLst>
      <p:ext uri="{BB962C8B-B14F-4D97-AF65-F5344CB8AC3E}">
        <p14:creationId xmlns:p14="http://schemas.microsoft.com/office/powerpoint/2010/main" val="116506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8FA2-8234-4873-9CC8-006C723F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Engineering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12D9-7167-44E7-AD1A-E6D35038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access data?</a:t>
            </a:r>
          </a:p>
          <a:p>
            <a:r>
              <a:rPr lang="en-US" dirty="0"/>
              <a:t>What do we test?</a:t>
            </a:r>
          </a:p>
          <a:p>
            <a:r>
              <a:rPr lang="en-US" dirty="0"/>
              <a:t>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49636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2F4F-02E7-4EB6-88DC-E8563F7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D70-CB47-4F0E-8E34-8BACD3F4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code</a:t>
            </a:r>
          </a:p>
          <a:p>
            <a:r>
              <a:rPr lang="en-US" dirty="0"/>
              <a:t>In developers</a:t>
            </a:r>
          </a:p>
        </p:txBody>
      </p:sp>
    </p:spTree>
    <p:extLst>
      <p:ext uri="{BB962C8B-B14F-4D97-AF65-F5344CB8AC3E}">
        <p14:creationId xmlns:p14="http://schemas.microsoft.com/office/powerpoint/2010/main" val="75657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40AF-B128-FCF9-EE18-4E3C302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</a:t>
            </a:r>
            <a:r>
              <a:rPr lang="en-US" baseline="0" dirty="0"/>
              <a:t>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E2D0-4D52-B02E-29DB-5B95C34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Time on Rework</a:t>
            </a:r>
          </a:p>
          <a:p>
            <a:pPr lvl="0"/>
            <a:r>
              <a:rPr lang="en-US" dirty="0"/>
              <a:t>Fewer Issues in Integration Testing</a:t>
            </a:r>
          </a:p>
          <a:p>
            <a:pPr lvl="0"/>
            <a:r>
              <a:rPr lang="en-US" dirty="0"/>
              <a:t>Fewer service and support calls</a:t>
            </a:r>
          </a:p>
        </p:txBody>
      </p:sp>
    </p:spTree>
    <p:extLst>
      <p:ext uri="{BB962C8B-B14F-4D97-AF65-F5344CB8AC3E}">
        <p14:creationId xmlns:p14="http://schemas.microsoft.com/office/powerpoint/2010/main" val="396555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reviews take time</a:t>
            </a:r>
          </a:p>
          <a:p>
            <a:r>
              <a:rPr lang="en-US" dirty="0"/>
              <a:t>Limited Time and Stamina</a:t>
            </a:r>
          </a:p>
          <a:p>
            <a:r>
              <a:rPr lang="en-US" dirty="0"/>
              <a:t>Reviews often block other changes</a:t>
            </a:r>
          </a:p>
          <a:p>
            <a:r>
              <a:rPr lang="en-US" dirty="0"/>
              <a:t>Miscommunication</a:t>
            </a:r>
          </a:p>
          <a:p>
            <a:r>
              <a:rPr lang="en-US" dirty="0"/>
              <a:t>Different opinions</a:t>
            </a:r>
          </a:p>
          <a:p>
            <a:r>
              <a:rPr lang="en-US" dirty="0"/>
              <a:t>There is often more than one correct solution to a problem</a:t>
            </a:r>
          </a:p>
          <a:p>
            <a:r>
              <a:rPr lang="en-US" dirty="0"/>
              <a:t>Our education system rewards individual accomplishments; not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Pointing out Errors is unnatural for many of us</a:t>
            </a:r>
          </a:p>
          <a:p>
            <a:r>
              <a:rPr lang="en-US" dirty="0"/>
              <a:t>Belief that I know less than the author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C00FAD-7AA2-EA10-DFB9-E0CB8B52FF3F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9" name="Reviewer" descr="Office worker female with solid fill">
              <a:extLst>
                <a:ext uri="{FF2B5EF4-FFF2-40B4-BE49-F238E27FC236}">
                  <a16:creationId xmlns:a16="http://schemas.microsoft.com/office/drawing/2014/main" id="{01B83B7F-FD64-6C2B-97E5-729DD69AF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10" name="Unresolved" descr="List outline">
              <a:extLst>
                <a:ext uri="{FF2B5EF4-FFF2-40B4-BE49-F238E27FC236}">
                  <a16:creationId xmlns:a16="http://schemas.microsoft.com/office/drawing/2014/main" id="{0B4DD9AC-13A7-84A9-EE24-F36DB8BA5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1" name="CheckMark" descr="Checkmark with solid fill">
              <a:extLst>
                <a:ext uri="{FF2B5EF4-FFF2-40B4-BE49-F238E27FC236}">
                  <a16:creationId xmlns:a16="http://schemas.microsoft.com/office/drawing/2014/main" id="{2552E086-97EE-EEAB-7B48-3F3C1736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4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216-219C-41F6-B8B2-68B76B84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AD5E-3851-4376-8B54-A74B2251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can be taken personally</a:t>
            </a:r>
          </a:p>
          <a:p>
            <a:r>
              <a:rPr lang="en-US" dirty="0"/>
              <a:t>Fear of management disapproval, if bugs found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1BFA-8069-EAA1-8749-D33EADA4B140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27160D53-7F20-2B25-F0C1-B89D839D6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62C69255-F19B-E8C0-37C6-0272C1BC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437A2A26-A8B4-55DA-3257-461EAA9C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71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0851-827D-D626-5D61-AD4AD21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Code Reviews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CFCC-C4A8-AD03-5738-3C77F5DF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093C-8D4B-459E-8A4A-87178684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AFA5-9E37-4E5D-B4DD-544EDF386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Reviewer do to make a Code Review more effective?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3AF31-8408-076A-F18E-F091C05DB0E4}"/>
              </a:ext>
            </a:extLst>
          </p:cNvPr>
          <p:cNvGrpSpPr/>
          <p:nvPr/>
        </p:nvGrpSpPr>
        <p:grpSpPr>
          <a:xfrm>
            <a:off x="7936308" y="3522261"/>
            <a:ext cx="3203748" cy="2289347"/>
            <a:chOff x="7956405" y="2477233"/>
            <a:chExt cx="3203748" cy="2289347"/>
          </a:xfrm>
        </p:grpSpPr>
        <p:pic>
          <p:nvPicPr>
            <p:cNvPr id="8" name="Reviewer" descr="Office worker female with solid fill">
              <a:extLst>
                <a:ext uri="{FF2B5EF4-FFF2-40B4-BE49-F238E27FC236}">
                  <a16:creationId xmlns:a16="http://schemas.microsoft.com/office/drawing/2014/main" id="{984DFB3E-E237-4218-F8D5-B50676EB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70806" y="2477233"/>
              <a:ext cx="2289347" cy="2289347"/>
            </a:xfrm>
            <a:prstGeom prst="rect">
              <a:avLst/>
            </a:prstGeom>
          </p:spPr>
        </p:pic>
        <p:pic>
          <p:nvPicPr>
            <p:cNvPr id="9" name="Unresolved" descr="List outline">
              <a:extLst>
                <a:ext uri="{FF2B5EF4-FFF2-40B4-BE49-F238E27FC236}">
                  <a16:creationId xmlns:a16="http://schemas.microsoft.com/office/drawing/2014/main" id="{CBE24038-E3B5-B3B9-9796-510BE254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8889" y="3715143"/>
              <a:ext cx="914400" cy="914400"/>
            </a:xfrm>
            <a:prstGeom prst="rect">
              <a:avLst/>
            </a:prstGeom>
          </p:spPr>
        </p:pic>
        <p:pic>
          <p:nvPicPr>
            <p:cNvPr id="10" name="CheckMark" descr="Checkmark with solid fill">
              <a:extLst>
                <a:ext uri="{FF2B5EF4-FFF2-40B4-BE49-F238E27FC236}">
                  <a16:creationId xmlns:a16="http://schemas.microsoft.com/office/drawing/2014/main" id="{627F4ADA-1151-E5C1-999D-C0DB115D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6405" y="2859163"/>
              <a:ext cx="1333685" cy="1333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7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03A-C4FF-4EAE-A0A1-E900598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Don’t Delay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0FCF-4EB3-4519-A55C-F6609835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87B-16CF-4CE9-80AB-284A8E9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Giard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E5B4-E9EC-4BE1-A733-F8761F40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3" y="1176862"/>
            <a:ext cx="5471768" cy="567204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"name": "David Giard",</a:t>
            </a:r>
            <a:br>
              <a:rPr lang="en-US" sz="1400" dirty="0"/>
            </a:br>
            <a:r>
              <a:rPr lang="en-US" sz="1400" dirty="0"/>
              <a:t>    "title": “Cloud Solution Architect",</a:t>
            </a:r>
            <a:br>
              <a:rPr lang="en-US" sz="1400" dirty="0"/>
            </a:br>
            <a:r>
              <a:rPr lang="en-US" sz="1400" dirty="0"/>
              <a:t>    "employer": "Microsoft",</a:t>
            </a:r>
            <a:br>
              <a:rPr lang="en-US" sz="1400" dirty="0"/>
            </a:br>
            <a:r>
              <a:rPr lang="en-US" sz="1400" dirty="0"/>
              <a:t>    "email": "dgiard@microsoft.com",</a:t>
            </a:r>
            <a:br>
              <a:rPr lang="en-US" sz="1400" dirty="0"/>
            </a:br>
            <a:r>
              <a:rPr lang="en-US" sz="1400" dirty="0"/>
              <a:t>    "twitter": "@</a:t>
            </a:r>
            <a:r>
              <a:rPr lang="en-US" sz="1400" dirty="0" err="1"/>
              <a:t>DavidGiard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"blog": "davidgiard.com",</a:t>
            </a:r>
            <a:br>
              <a:rPr lang="en-US" sz="1400" dirty="0"/>
            </a:br>
            <a:r>
              <a:rPr lang="en-US" sz="1400" dirty="0"/>
              <a:t>    "TV": [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"Technology and Friends",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"Talking with smart people about technology",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"http://technologyandfriends.com"</a:t>
            </a:r>
            <a:br>
              <a:rPr lang="en-US" sz="1400" dirty="0"/>
            </a:br>
            <a:r>
              <a:rPr lang="en-US" sz="1400" dirty="0"/>
              <a:t>        },</a:t>
            </a:r>
            <a:br>
              <a:rPr lang="en-US" sz="1400" dirty="0"/>
            </a:br>
            <a:r>
              <a:rPr lang="en-US" sz="1400" dirty="0"/>
              <a:t>        {</a:t>
            </a:r>
            <a:br>
              <a:rPr lang="en-US" sz="1400" dirty="0"/>
            </a:br>
            <a:r>
              <a:rPr lang="en-US" sz="1400" dirty="0"/>
              <a:t>            "title": "</a:t>
            </a:r>
            <a:r>
              <a:rPr lang="en-US" sz="1400" dirty="0" err="1"/>
              <a:t>GCast</a:t>
            </a:r>
            <a:r>
              <a:rPr lang="en-US" sz="1400" dirty="0"/>
              <a:t>",</a:t>
            </a:r>
            <a:br>
              <a:rPr lang="en-US" sz="1400" dirty="0"/>
            </a:br>
            <a:r>
              <a:rPr lang="en-US" sz="1400" dirty="0"/>
              <a:t>            "description": </a:t>
            </a:r>
            <a:br>
              <a:rPr lang="en-US" sz="1400" dirty="0"/>
            </a:br>
            <a:r>
              <a:rPr lang="en-US" sz="1400" dirty="0"/>
              <a:t>	"Screencast demos showing how to do tech stuff",</a:t>
            </a:r>
            <a:br>
              <a:rPr lang="en-US" sz="1400" dirty="0"/>
            </a:br>
            <a:r>
              <a:rPr lang="en-US" sz="1400" dirty="0"/>
              <a:t>            "</a:t>
            </a:r>
            <a:r>
              <a:rPr lang="en-US" sz="1400" dirty="0" err="1"/>
              <a:t>url</a:t>
            </a:r>
            <a:r>
              <a:rPr lang="en-US" sz="1400" dirty="0"/>
              <a:t>": "https://aka.ms/</a:t>
            </a:r>
            <a:r>
              <a:rPr lang="en-US" sz="1400" dirty="0" err="1"/>
              <a:t>gcast</a:t>
            </a:r>
            <a:r>
              <a:rPr lang="en-US" sz="1400" dirty="0"/>
              <a:t>"</a:t>
            </a:r>
            <a:br>
              <a:rPr lang="en-US" sz="1400" dirty="0"/>
            </a:br>
            <a:r>
              <a:rPr lang="en-US" sz="1400" dirty="0"/>
              <a:t>        }</a:t>
            </a:r>
            <a:br>
              <a:rPr lang="en-US" sz="1400" dirty="0"/>
            </a:br>
            <a:r>
              <a:rPr lang="en-US" sz="1400" dirty="0"/>
              <a:t>    ]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David Giard at home">
            <a:extLst>
              <a:ext uri="{FF2B5EF4-FFF2-40B4-BE49-F238E27FC236}">
                <a16:creationId xmlns:a16="http://schemas.microsoft.com/office/drawing/2014/main" id="{4852B208-B8A9-9C88-ED47-F4F675C4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3"/>
          <a:stretch/>
        </p:blipFill>
        <p:spPr>
          <a:xfrm>
            <a:off x="5540901" y="0"/>
            <a:ext cx="6651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9A60-E5A9-4810-8D1E-45F56C3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Work High Level to Low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68D1-74E0-42EC-86E4-76637B1B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1139-FDE8-47B2-AF45-D6DF888E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the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6901-8D49-4DA7-B41E-54BD2C33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6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246-9242-430D-BF02-AFEFA6A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Create a Style Guide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3FC2-8510-4ED9-BBB0-A58D0601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</a:t>
            </a:r>
          </a:p>
          <a:p>
            <a:r>
              <a:rPr lang="en-US" dirty="0"/>
              <a:t>Borrow one (e.g., </a:t>
            </a:r>
            <a:r>
              <a:rPr lang="en-US" dirty="0">
                <a:hlinkClick r:id="rId3"/>
              </a:rPr>
              <a:t>google.github.io/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/>
              <a:t>) </a:t>
            </a:r>
          </a:p>
          <a:p>
            <a:r>
              <a:rPr lang="en-US" dirty="0"/>
              <a:t>Allow guide to evolve over time</a:t>
            </a:r>
          </a:p>
          <a:p>
            <a:r>
              <a:rPr lang="en-US" dirty="0"/>
              <a:t>Don’t waste review time arguing over style</a:t>
            </a:r>
          </a:p>
        </p:txBody>
      </p:sp>
    </p:spTree>
    <p:extLst>
      <p:ext uri="{BB962C8B-B14F-4D97-AF65-F5344CB8AC3E}">
        <p14:creationId xmlns:p14="http://schemas.microsoft.com/office/powerpoint/2010/main" val="405905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B825-584A-40C2-AE87-D63CA58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Include Code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2B509-6860-4B81-82E6-311CA50A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1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02DD-634B-0D61-1198-3E878E96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</a:t>
            </a:r>
            <a:r>
              <a:rPr lang="en-US" baseline="0" dirty="0"/>
              <a:t> Make It Personal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87BC-E243-6F5C-A91E-8893F9E7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 Not Say “YOU”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Requests</a:t>
            </a:r>
            <a:r>
              <a:rPr lang="en-US" dirty="0"/>
              <a:t>;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not Commands</a:t>
            </a:r>
          </a:p>
          <a:p>
            <a:pPr lvl="0"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Principles; not Opinions</a:t>
            </a:r>
          </a:p>
        </p:txBody>
      </p:sp>
    </p:spTree>
    <p:extLst>
      <p:ext uri="{BB962C8B-B14F-4D97-AF65-F5344CB8AC3E}">
        <p14:creationId xmlns:p14="http://schemas.microsoft.com/office/powerpoint/2010/main" val="74142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</a:t>
            </a:r>
          </a:p>
          <a:p>
            <a:r>
              <a:rPr lang="en-US" dirty="0"/>
              <a:t>Suggestion:</a:t>
            </a:r>
          </a:p>
          <a:p>
            <a:r>
              <a:rPr lang="en-US" dirty="0"/>
              <a:t>Question: </a:t>
            </a:r>
          </a:p>
          <a:p>
            <a:r>
              <a:rPr lang="en-US" dirty="0"/>
              <a:t>Nit: </a:t>
            </a:r>
          </a:p>
          <a:p>
            <a:r>
              <a:rPr lang="en-US" dirty="0"/>
              <a:t>Thought: </a:t>
            </a:r>
          </a:p>
          <a:p>
            <a:r>
              <a:rPr lang="en-US" dirty="0"/>
              <a:t>Chore: </a:t>
            </a:r>
          </a:p>
          <a:p>
            <a:r>
              <a:rPr lang="en-US" dirty="0"/>
              <a:t>Praise: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EF2D-0A52-BFE1-8F98-FDB0B873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review comments with labels: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D1-73EC-A1AA-46AB-09ADBC36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2149" cy="4351338"/>
          </a:xfrm>
        </p:spPr>
        <p:txBody>
          <a:bodyPr/>
          <a:lstStyle/>
          <a:p>
            <a:r>
              <a:rPr lang="en-US" dirty="0"/>
              <a:t>Issue: This method does 2 things; violates the SRP</a:t>
            </a:r>
          </a:p>
          <a:p>
            <a:r>
              <a:rPr lang="en-US" dirty="0"/>
              <a:t>Suggestion: Consider splitting this into 2 methods</a:t>
            </a:r>
          </a:p>
          <a:p>
            <a:r>
              <a:rPr lang="en-US" dirty="0"/>
              <a:t>Question: Why did you choose the </a:t>
            </a:r>
            <a:r>
              <a:rPr lang="en-US" dirty="0" err="1"/>
              <a:t>ArrayList</a:t>
            </a:r>
            <a:r>
              <a:rPr lang="en-US" dirty="0"/>
              <a:t> instead of the List class?</a:t>
            </a:r>
          </a:p>
          <a:p>
            <a:r>
              <a:rPr lang="en-US" dirty="0"/>
              <a:t>Nit: A better name for this method might be “</a:t>
            </a:r>
            <a:r>
              <a:rPr lang="en-US" dirty="0" err="1"/>
              <a:t>GetAllProducts</a:t>
            </a:r>
            <a:r>
              <a:rPr lang="en-US" dirty="0"/>
              <a:t>”</a:t>
            </a:r>
          </a:p>
          <a:p>
            <a:r>
              <a:rPr lang="en-US" dirty="0"/>
              <a:t>Thought: Here is a library that does this for you</a:t>
            </a:r>
          </a:p>
          <a:p>
            <a:r>
              <a:rPr lang="en-US" dirty="0"/>
              <a:t>Chore: “Customer” is misspelled</a:t>
            </a:r>
          </a:p>
          <a:p>
            <a:r>
              <a:rPr lang="en-US" dirty="0"/>
              <a:t>Praise: Clever refactoring! Much more readable!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4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2F2C-862D-48C0-8ABB-A2C971E5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Praise Sincerely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30E8-14D6-462E-ADD0-E1FA331D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D39-E06C-4481-A123-CC7C697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Avoid Repeating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6F-72A0-4A11-AB2B-0F965154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e.g., “See naming convention comment above”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92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C4B-DF36-45D2-9F4A-CF91339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Consider the Scope of the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D634-86F7-4806-AD7E-EC760E36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feedback on lines that did not change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/>
              <a:t>Trivial change and few other feedback items</a:t>
            </a:r>
          </a:p>
          <a:p>
            <a:pPr lvl="1"/>
            <a:r>
              <a:rPr lang="en-US"/>
              <a:t>Change </a:t>
            </a:r>
            <a:r>
              <a:rPr lang="en-US" dirty="0"/>
              <a:t>affected a line (e.g., the name of a function whose body changed)</a:t>
            </a:r>
          </a:p>
        </p:txBody>
      </p:sp>
    </p:spTree>
    <p:extLst>
      <p:ext uri="{BB962C8B-B14F-4D97-AF65-F5344CB8AC3E}">
        <p14:creationId xmlns:p14="http://schemas.microsoft.com/office/powerpoint/2010/main" val="3374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D1D6-4648-4A50-A39A-843BA94B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D209-C1EC-4AE4-8D4B-F5B2D4EA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Purpose of a Code Review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Techniques for Code Reviewer</a:t>
            </a:r>
          </a:p>
          <a:p>
            <a:r>
              <a:rPr lang="en-US" dirty="0"/>
              <a:t>Techniques for Code Author</a:t>
            </a:r>
          </a:p>
          <a:p>
            <a:r>
              <a:rPr lang="en-US" dirty="0"/>
              <a:t>Further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6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E765-1AAB-4A76-986C-DD68071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Stalemates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AC6-CEC9-4255-872E-3E1D9567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No progress</a:t>
            </a:r>
          </a:p>
          <a:p>
            <a:pPr lvl="1"/>
            <a:r>
              <a:rPr lang="en-US" dirty="0"/>
              <a:t>Tension</a:t>
            </a:r>
          </a:p>
          <a:p>
            <a:r>
              <a:rPr lang="en-US" dirty="0"/>
              <a:t>Cures</a:t>
            </a:r>
          </a:p>
          <a:p>
            <a:pPr lvl="1"/>
            <a:r>
              <a:rPr lang="en-US" dirty="0"/>
              <a:t>Discuss</a:t>
            </a:r>
          </a:p>
          <a:p>
            <a:pPr lvl="1"/>
            <a:r>
              <a:rPr lang="en-US" dirty="0"/>
              <a:t>Design Review</a:t>
            </a:r>
          </a:p>
          <a:p>
            <a:pPr lvl="1"/>
            <a:r>
              <a:rPr lang="en-US" dirty="0"/>
              <a:t>Concede</a:t>
            </a:r>
          </a:p>
          <a:p>
            <a:pPr lvl="1"/>
            <a:r>
              <a:rPr lang="en-US" dirty="0"/>
              <a:t>Escalate</a:t>
            </a:r>
          </a:p>
        </p:txBody>
      </p:sp>
    </p:spTree>
    <p:extLst>
      <p:ext uri="{BB962C8B-B14F-4D97-AF65-F5344CB8AC3E}">
        <p14:creationId xmlns:p14="http://schemas.microsoft.com/office/powerpoint/2010/main" val="368286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52D-6B4C-4749-BF4B-C4B91C7A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Goal: Improve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44566-2B5B-46DB-BC5A-C1E2DA1E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04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8452-BA7A-96C4-9680-0CC582F0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3447-3EEF-C481-DD7B-F61E5713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Comments</a:t>
            </a:r>
          </a:p>
          <a:p>
            <a:r>
              <a:rPr lang="en-US" dirty="0"/>
              <a:t>Combine Similar Comments</a:t>
            </a:r>
          </a:p>
          <a:p>
            <a:r>
              <a:rPr lang="en-US" dirty="0"/>
              <a:t>Don’t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9F8E-8CDA-EFFE-40C8-31E1798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DFD-AD5F-6A10-9A69-ABD99A72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the Code Author do to make the code review more productive?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D449F9-F0BA-545B-01F5-8F3D5886A09E}"/>
              </a:ext>
            </a:extLst>
          </p:cNvPr>
          <p:cNvGrpSpPr/>
          <p:nvPr/>
        </p:nvGrpSpPr>
        <p:grpSpPr>
          <a:xfrm>
            <a:off x="838200" y="3602648"/>
            <a:ext cx="2880997" cy="2289347"/>
            <a:chOff x="935312" y="2477233"/>
            <a:chExt cx="2880997" cy="2289347"/>
          </a:xfrm>
        </p:grpSpPr>
        <p:pic>
          <p:nvPicPr>
            <p:cNvPr id="5" name="Author" descr="Office worker male with solid fill">
              <a:extLst>
                <a:ext uri="{FF2B5EF4-FFF2-40B4-BE49-F238E27FC236}">
                  <a16:creationId xmlns:a16="http://schemas.microsoft.com/office/drawing/2014/main" id="{84DF9B5D-D21A-207D-E86D-773567C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312" y="2477233"/>
              <a:ext cx="2289347" cy="2289347"/>
            </a:xfrm>
            <a:prstGeom prst="rect">
              <a:avLst/>
            </a:prstGeom>
          </p:spPr>
        </p:pic>
        <p:pic>
          <p:nvPicPr>
            <p:cNvPr id="6" name="Code" descr="Web design outline">
              <a:extLst>
                <a:ext uri="{FF2B5EF4-FFF2-40B4-BE49-F238E27FC236}">
                  <a16:creationId xmlns:a16="http://schemas.microsoft.com/office/drawing/2014/main" id="{B96E20C6-6DE4-B9D7-36F3-F6A7D3803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1909" y="2748516"/>
              <a:ext cx="914400" cy="914400"/>
            </a:xfrm>
            <a:prstGeom prst="rect">
              <a:avLst/>
            </a:prstGeom>
          </p:spPr>
        </p:pic>
        <p:pic>
          <p:nvPicPr>
            <p:cNvPr id="7" name="Resolved" descr="Checklist with solid fill">
              <a:extLst>
                <a:ext uri="{FF2B5EF4-FFF2-40B4-BE49-F238E27FC236}">
                  <a16:creationId xmlns:a16="http://schemas.microsoft.com/office/drawing/2014/main" id="{BF42C751-93EC-EBAC-B4F3-8005DD7C7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3995" y="36759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804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F2E8-6C07-939C-3F38-CADCF7C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Test, Test!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7A33-7130-FF93-A34C-4ABB6BFE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7A5-EDF0-4A76-967E-C7B402F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29CB-3B53-4D35-B842-E13D2606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5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C620-476D-4296-935F-9E71A1EC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Review your own code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9C92-94F5-4740-84CA-D1FD2F46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73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7C75-18B2-4C47-B562-A820CA0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Communicate Clearly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4CEB-A5F2-49D1-A171-E4F2F2F9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A022-7BBA-446B-B9AB-1AAD4B3C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Answer questions with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9AA5-1C25-430C-8DB5-6C9D8A5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to make it more readable</a:t>
            </a:r>
          </a:p>
          <a:p>
            <a:r>
              <a:rPr lang="en-US" dirty="0"/>
              <a:t>Eliminate confusion</a:t>
            </a:r>
          </a:p>
        </p:txBody>
      </p:sp>
    </p:spTree>
    <p:extLst>
      <p:ext uri="{BB962C8B-B14F-4D97-AF65-F5344CB8AC3E}">
        <p14:creationId xmlns:p14="http://schemas.microsoft.com/office/powerpoint/2010/main" val="2685276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45FA-639B-48FA-166A-1273198F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D7FA-4DEE-93DD-A7B3-F431B32D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Narrow scope changes</a:t>
            </a:r>
          </a:p>
          <a:p>
            <a:pPr lvl="0"/>
            <a:r>
              <a:rPr lang="en-US" dirty="0"/>
              <a:t>Separate functional and non-functional changes</a:t>
            </a:r>
          </a:p>
          <a:p>
            <a:pPr lvl="0"/>
            <a:r>
              <a:rPr lang="en-US" dirty="0"/>
              <a:t>Break up large change sets</a:t>
            </a:r>
          </a:p>
        </p:txBody>
      </p:sp>
    </p:spTree>
    <p:extLst>
      <p:ext uri="{BB962C8B-B14F-4D97-AF65-F5344CB8AC3E}">
        <p14:creationId xmlns:p14="http://schemas.microsoft.com/office/powerpoint/2010/main" val="102030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5632-4B7C-C82B-70A5-0E501DB4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7BCB-BFA5-7170-35FB-247D9234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Set</a:t>
            </a:r>
          </a:p>
          <a:p>
            <a:r>
              <a:rPr lang="en-US" dirty="0"/>
              <a:t>Change List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442969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3BF5-62E6-4381-AAD5-4D27641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Stay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BA3E-42B8-47D9-92FF-5437AEE5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Respond graciously</a:t>
            </a:r>
          </a:p>
          <a:p>
            <a:pPr lvl="0"/>
            <a:r>
              <a:rPr lang="en-US" dirty="0"/>
              <a:t>Be patient when reviewer is mistaken</a:t>
            </a:r>
          </a:p>
        </p:txBody>
      </p:sp>
    </p:spTree>
    <p:extLst>
      <p:ext uri="{BB962C8B-B14F-4D97-AF65-F5344CB8AC3E}">
        <p14:creationId xmlns:p14="http://schemas.microsoft.com/office/powerpoint/2010/main" val="502853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190-4088-2EAF-AB63-6A630836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Quickly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3824-4E76-1B2D-AC84-9F005F5B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5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953-EA38-47CF-B589-C24DB32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Award ties to your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FA7E-20D6-4595-9AFC-39ACA010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6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8699-ECC4-FB9B-2E4D-DCB0F2D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Code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C6D3-8CBF-E3A3-EAEA-FAD9515D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First</a:t>
            </a:r>
          </a:p>
          <a:p>
            <a:r>
              <a:rPr lang="en-US" dirty="0"/>
              <a:t>Small change sets</a:t>
            </a:r>
          </a:p>
          <a:p>
            <a:r>
              <a:rPr lang="en-US" dirty="0"/>
              <a:t>Readable Code</a:t>
            </a:r>
          </a:p>
          <a:p>
            <a:r>
              <a:rPr lang="en-US" dirty="0"/>
              <a:t>Clear Communication</a:t>
            </a:r>
          </a:p>
          <a:p>
            <a:r>
              <a:rPr lang="en-US" dirty="0"/>
              <a:t>Do Not Take It Personally</a:t>
            </a:r>
          </a:p>
        </p:txBody>
      </p:sp>
    </p:spTree>
    <p:extLst>
      <p:ext uri="{BB962C8B-B14F-4D97-AF65-F5344CB8AC3E}">
        <p14:creationId xmlns:p14="http://schemas.microsoft.com/office/powerpoint/2010/main" val="1835386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4969-14BF-E23B-0378-D3C1154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Common to Author and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F844-EC74-58A6-F908-14572160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review time short</a:t>
            </a:r>
          </a:p>
          <a:p>
            <a:r>
              <a:rPr lang="en-US" dirty="0"/>
              <a:t>Maintain respectful communication</a:t>
            </a:r>
          </a:p>
          <a:p>
            <a:r>
              <a:rPr lang="en-US" dirty="0"/>
              <a:t>Never make it personal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7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B13-522D-C8C0-4132-26103B18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B767-AF2A-E842-237F-A1D946AF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reviews whose code</a:t>
            </a:r>
          </a:p>
          <a:p>
            <a:r>
              <a:rPr lang="en-US" dirty="0"/>
              <a:t>Make sure each engineer is authoring and reviewing</a:t>
            </a:r>
          </a:p>
          <a:p>
            <a:r>
              <a:rPr lang="en-US" dirty="0"/>
              <a:t>Set policies to require code approval before a PR merge</a:t>
            </a:r>
          </a:p>
          <a:p>
            <a:r>
              <a:rPr lang="en-US" dirty="0"/>
              <a:t>Foster a culture of teamwork</a:t>
            </a:r>
          </a:p>
        </p:txBody>
      </p:sp>
    </p:spTree>
    <p:extLst>
      <p:ext uri="{BB962C8B-B14F-4D97-AF65-F5344CB8AC3E}">
        <p14:creationId xmlns:p14="http://schemas.microsoft.com/office/powerpoint/2010/main" val="1686258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BECF-D27F-4A95-82D2-35584A0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A003-1E97-4DE9-8DBF-763B7AD8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These Slides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2"/>
              </a:rPr>
              <a:t>tinyurl.com/</a:t>
            </a:r>
            <a:r>
              <a:rPr lang="en-US" sz="2000" dirty="0" err="1">
                <a:effectLst/>
                <a:latin typeface="Calibri" panose="020F0502020204030204" pitchFamily="34" charset="0"/>
                <a:hlinkClick r:id="rId2"/>
              </a:rPr>
              <a:t>bloodsweatcodereview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Code Review Articles – davidgiard.com</a:t>
            </a:r>
            <a:endParaRPr lang="en-US" sz="2400" dirty="0">
              <a:latin typeface="Calibri" panose="020F0502020204030204" pitchFamily="34" charset="0"/>
            </a:endParaRPr>
          </a:p>
          <a:p>
            <a:pPr marL="800100" lvl="1">
              <a:spcBef>
                <a:spcPts val="0"/>
              </a:spcBef>
            </a:pPr>
            <a:r>
              <a:rPr lang="en-US" sz="2000">
                <a:effectLst/>
                <a:latin typeface="Calibri" panose="020F0502020204030204" pitchFamily="34" charset="0"/>
                <a:hlinkClick r:id="rId3"/>
              </a:rPr>
              <a:t>davidgiard.com/code-review-articles</a:t>
            </a:r>
            <a:r>
              <a:rPr lang="en-US" sz="200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>
                <a:latin typeface="Calibri" panose="020F0502020204030204" pitchFamily="34" charset="0"/>
              </a:rPr>
              <a:t>How </a:t>
            </a:r>
            <a:r>
              <a:rPr lang="en-US" sz="2400" dirty="0">
                <a:latin typeface="Calibri" panose="020F0502020204030204" pitchFamily="34" charset="0"/>
              </a:rPr>
              <a:t>to Do Code Reviews Like a Human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</a:rPr>
              <a:t>Part 1: </a:t>
            </a: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mtlynch.io/human-code-reviews-1/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Part 2: </a:t>
            </a: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mtlynch.io/human-code-reviews-2/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How to Make Your Code Reviewer Fall in Love with You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6"/>
              </a:rPr>
              <a:t>mtlynch.io/code-review-love/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342900">
              <a:spcBef>
                <a:spcPts val="0"/>
              </a:spcBef>
            </a:pPr>
            <a:r>
              <a:rPr lang="en-US" sz="2400" dirty="0">
                <a:latin typeface="Calibri" panose="020F0502020204030204" pitchFamily="34" charset="0"/>
              </a:rPr>
              <a:t>The engineering manager's guide to the code review process</a:t>
            </a:r>
            <a:endParaRPr lang="en-US" sz="2400" dirty="0">
              <a:latin typeface="Calibri" panose="020F050202020403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7"/>
              </a:rPr>
              <a:t>www.pluralsight.com/blog/tutorials/code-review</a:t>
            </a:r>
            <a:endParaRPr lang="en-US" sz="2000" dirty="0"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</a:rPr>
              <a:t>Convention: Comme</a:t>
            </a:r>
            <a:r>
              <a:rPr lang="en-US" sz="2400" dirty="0">
                <a:latin typeface="Calibri" panose="020F0502020204030204" pitchFamily="34" charset="0"/>
              </a:rPr>
              <a:t>nts</a:t>
            </a:r>
          </a:p>
          <a:p>
            <a:pPr marL="800100" lvl="1"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hlinkClick r:id="rId8"/>
              </a:rPr>
              <a:t>a-hemdan.medium.com/conventional-comments-1f83f56a7a48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0"/>
              </a:spcBef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71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F3E8-F132-427F-9697-3EC8154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46C8AEE3-367B-46F3-9E75-2691DE00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914" y="1576692"/>
            <a:ext cx="7686201" cy="4388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236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F5DF-A5C5-4190-B596-F312C90D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4B6-A7A4-4527-99C8-72E74F4B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How to Do Code Reviews Like a Human (Part One) · mtlynch.io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How to Do Code Reviews Like a Human (Part Two) · mtlynch.io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Make Your Code Reviewer Fall in Love with You · mtlynch.io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Humanizing Peer Reviews by Karl E. </a:t>
            </a:r>
            <a:r>
              <a:rPr lang="en-US" dirty="0" err="1">
                <a:hlinkClick r:id="rId5"/>
              </a:rPr>
              <a:t>Wiegers</a:t>
            </a:r>
            <a:endParaRPr lang="en-US" dirty="0"/>
          </a:p>
          <a:p>
            <a:r>
              <a:rPr lang="en-US" dirty="0">
                <a:hlinkClick r:id="rId6"/>
              </a:rPr>
              <a:t>Engineering manager’s guide to code review (pluralsight.com)</a:t>
            </a:r>
            <a:endParaRPr lang="en-US" dirty="0"/>
          </a:p>
          <a:p>
            <a:r>
              <a:rPr lang="en-US" dirty="0">
                <a:hlinkClick r:id="rId7"/>
              </a:rPr>
              <a:t>Conventional: Comments | Medium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66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E08-943D-4143-AE7C-49241B54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Never make long pull requests">
            <a:extLst>
              <a:ext uri="{FF2B5EF4-FFF2-40B4-BE49-F238E27FC236}">
                <a16:creationId xmlns:a16="http://schemas.microsoft.com/office/drawing/2014/main" id="{1EBFA2AB-6E7A-4FB1-B005-5E4633E5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14413"/>
            <a:ext cx="9429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76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Parties in Code Review Process</a:t>
            </a:r>
          </a:p>
        </p:txBody>
      </p:sp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804" y="2477233"/>
            <a:ext cx="2289347" cy="2289347"/>
          </a:xfrm>
          <a:prstGeom prst="rect">
            <a:avLst/>
          </a:prstGeom>
        </p:spPr>
      </p:pic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6349" y="2477233"/>
            <a:ext cx="2289347" cy="2289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311028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6068832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</p:spTree>
    <p:extLst>
      <p:ext uri="{BB962C8B-B14F-4D97-AF65-F5344CB8AC3E}">
        <p14:creationId xmlns:p14="http://schemas.microsoft.com/office/powerpoint/2010/main" val="158014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765BD84-354B-4793-BFF5-8078A87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process</a:t>
            </a:r>
          </a:p>
        </p:txBody>
      </p:sp>
      <p:sp>
        <p:nvSpPr>
          <p:cNvPr id="8" name="AuthorCaption">
            <a:extLst>
              <a:ext uri="{FF2B5EF4-FFF2-40B4-BE49-F238E27FC236}">
                <a16:creationId xmlns:a16="http://schemas.microsoft.com/office/drawing/2014/main" id="{0DF51B84-25DC-4F70-9AFD-CE890507F154}"/>
              </a:ext>
            </a:extLst>
          </p:cNvPr>
          <p:cNvSpPr txBox="1"/>
          <p:nvPr/>
        </p:nvSpPr>
        <p:spPr>
          <a:xfrm>
            <a:off x="1166858" y="4698567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Author</a:t>
            </a:r>
          </a:p>
        </p:txBody>
      </p:sp>
      <p:sp>
        <p:nvSpPr>
          <p:cNvPr id="10" name="ReviewerCaption">
            <a:extLst>
              <a:ext uri="{FF2B5EF4-FFF2-40B4-BE49-F238E27FC236}">
                <a16:creationId xmlns:a16="http://schemas.microsoft.com/office/drawing/2014/main" id="{114F55A1-0792-4FCE-BEB1-C33760CB7455}"/>
              </a:ext>
            </a:extLst>
          </p:cNvPr>
          <p:cNvSpPr txBox="1"/>
          <p:nvPr/>
        </p:nvSpPr>
        <p:spPr>
          <a:xfrm>
            <a:off x="9073289" y="4807590"/>
            <a:ext cx="18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Reviewer</a:t>
            </a:r>
          </a:p>
        </p:txBody>
      </p:sp>
      <p:pic>
        <p:nvPicPr>
          <p:cNvPr id="5" name="Author" descr="Office worker male with solid fill">
            <a:extLst>
              <a:ext uri="{FF2B5EF4-FFF2-40B4-BE49-F238E27FC236}">
                <a16:creationId xmlns:a16="http://schemas.microsoft.com/office/drawing/2014/main" id="{87EC1592-0DC1-4781-A6B8-0667CBDB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12" y="2477233"/>
            <a:ext cx="2289347" cy="2289347"/>
          </a:xfrm>
          <a:prstGeom prst="rect">
            <a:avLst/>
          </a:prstGeom>
        </p:spPr>
      </p:pic>
      <p:pic>
        <p:nvPicPr>
          <p:cNvPr id="4" name="Code" descr="Web design outline">
            <a:extLst>
              <a:ext uri="{FF2B5EF4-FFF2-40B4-BE49-F238E27FC236}">
                <a16:creationId xmlns:a16="http://schemas.microsoft.com/office/drawing/2014/main" id="{B79B915A-B768-206E-400D-B2204F71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1909" y="2748516"/>
            <a:ext cx="914400" cy="914400"/>
          </a:xfrm>
          <a:prstGeom prst="rect">
            <a:avLst/>
          </a:prstGeom>
        </p:spPr>
      </p:pic>
      <p:pic>
        <p:nvPicPr>
          <p:cNvPr id="12" name="Resolved" descr="Checklist with solid fill">
            <a:extLst>
              <a:ext uri="{FF2B5EF4-FFF2-40B4-BE49-F238E27FC236}">
                <a16:creationId xmlns:a16="http://schemas.microsoft.com/office/drawing/2014/main" id="{6FDAFF4F-9014-CBA8-7A4D-9CFD20CFA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3995" y="3675979"/>
            <a:ext cx="914400" cy="914400"/>
          </a:xfrm>
          <a:prstGeom prst="rect">
            <a:avLst/>
          </a:prstGeom>
        </p:spPr>
      </p:pic>
      <p:pic>
        <p:nvPicPr>
          <p:cNvPr id="7" name="Reviewer" descr="Office worker female with solid fill">
            <a:extLst>
              <a:ext uri="{FF2B5EF4-FFF2-40B4-BE49-F238E27FC236}">
                <a16:creationId xmlns:a16="http://schemas.microsoft.com/office/drawing/2014/main" id="{8B2FD38C-5B3A-496E-B64B-013D64395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0806" y="2477233"/>
            <a:ext cx="2289347" cy="2289347"/>
          </a:xfrm>
          <a:prstGeom prst="rect">
            <a:avLst/>
          </a:prstGeom>
        </p:spPr>
      </p:pic>
      <p:pic>
        <p:nvPicPr>
          <p:cNvPr id="14" name="Unresolved" descr="List outline">
            <a:extLst>
              <a:ext uri="{FF2B5EF4-FFF2-40B4-BE49-F238E27FC236}">
                <a16:creationId xmlns:a16="http://schemas.microsoft.com/office/drawing/2014/main" id="{044FA627-669B-6B10-8A15-1B57CE2F92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8889" y="3715143"/>
            <a:ext cx="914400" cy="914400"/>
          </a:xfrm>
          <a:prstGeom prst="rect">
            <a:avLst/>
          </a:prstGeom>
        </p:spPr>
      </p:pic>
      <p:pic>
        <p:nvPicPr>
          <p:cNvPr id="16" name="CheckMark" descr="Checkmark with solid fill">
            <a:extLst>
              <a:ext uri="{FF2B5EF4-FFF2-40B4-BE49-F238E27FC236}">
                <a16:creationId xmlns:a16="http://schemas.microsoft.com/office/drawing/2014/main" id="{8E1E1D67-EC27-059C-A188-07F83E2B3C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56405" y="2859163"/>
            <a:ext cx="1333685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42552 0.0030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08 0.00486 L -1.875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45208 0.0048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35" y="2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43425 0.0055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76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7063-E58A-497D-9F49-6F97513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648D-BFF8-4D01-932A-84914FD9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43" y="1825625"/>
            <a:ext cx="10515600" cy="4351338"/>
          </a:xfrm>
        </p:spPr>
        <p:txBody>
          <a:bodyPr/>
          <a:lstStyle/>
          <a:p>
            <a:r>
              <a:rPr lang="en-US" dirty="0"/>
              <a:t>Validate code</a:t>
            </a:r>
          </a:p>
          <a:p>
            <a:pPr lvl="1"/>
            <a:r>
              <a:rPr lang="en-US" dirty="0"/>
              <a:t>Internal Quality</a:t>
            </a:r>
          </a:p>
          <a:p>
            <a:pPr lvl="1"/>
            <a:r>
              <a:rPr lang="en-US" dirty="0"/>
              <a:t>External Quality</a:t>
            </a:r>
          </a:p>
          <a:p>
            <a:r>
              <a:rPr lang="en-US" dirty="0"/>
              <a:t>Share Knowledge</a:t>
            </a:r>
          </a:p>
          <a:p>
            <a:r>
              <a:rPr lang="en-US" dirty="0"/>
              <a:t>Increase Code Ownership</a:t>
            </a:r>
          </a:p>
          <a:p>
            <a:r>
              <a:rPr lang="en-US" dirty="0"/>
              <a:t>Make Engineering Decisions</a:t>
            </a:r>
          </a:p>
          <a:p>
            <a:r>
              <a:rPr lang="en-US" dirty="0"/>
              <a:t>Address weaknesses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68084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816-CC1B-4425-BB30-34A14D14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5884-A2D8-4227-9509-AD2BAD05C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Does the code do what it is supposed to do?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Does it follow team’s guidelines?</a:t>
            </a:r>
          </a:p>
          <a:p>
            <a:pPr lvl="1"/>
            <a:r>
              <a:rPr lang="en-US" dirty="0"/>
              <a:t>Any potential problems?</a:t>
            </a:r>
          </a:p>
          <a:p>
            <a:pPr lvl="1"/>
            <a:r>
              <a:rPr lang="en-US" dirty="0"/>
              <a:t>Can it be improved?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1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B862-09A7-4E7F-85A3-9B7249B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7E1-5ABA-4B2F-B3D7-414B83CE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Others learn about code base and business rules</a:t>
            </a:r>
          </a:p>
          <a:p>
            <a:r>
              <a:rPr lang="en-US" dirty="0"/>
              <a:t>Share technology learnings</a:t>
            </a:r>
          </a:p>
        </p:txBody>
      </p:sp>
    </p:spTree>
    <p:extLst>
      <p:ext uri="{BB962C8B-B14F-4D97-AF65-F5344CB8AC3E}">
        <p14:creationId xmlns:p14="http://schemas.microsoft.com/office/powerpoint/2010/main" val="180967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1751</Words>
  <Application>Microsoft Office PowerPoint</Application>
  <PresentationFormat>Widescreen</PresentationFormat>
  <Paragraphs>306</Paragraphs>
  <Slides>49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inherit</vt:lpstr>
      <vt:lpstr>Lato</vt:lpstr>
      <vt:lpstr>Office Theme</vt:lpstr>
      <vt:lpstr>Blood, Sweat, and Code Reviews</vt:lpstr>
      <vt:lpstr>David Giard</vt:lpstr>
      <vt:lpstr>Agenda</vt:lpstr>
      <vt:lpstr>Definitions</vt:lpstr>
      <vt:lpstr>Two Parties in Code Review Process</vt:lpstr>
      <vt:lpstr>Code Review process</vt:lpstr>
      <vt:lpstr>Purposes of Code Review</vt:lpstr>
      <vt:lpstr>Validate Code</vt:lpstr>
      <vt:lpstr>Share Knowledge</vt:lpstr>
      <vt:lpstr>Make Engineering Decisions</vt:lpstr>
      <vt:lpstr>Address Weaknesses</vt:lpstr>
      <vt:lpstr>Long-Term Benefits</vt:lpstr>
      <vt:lpstr>Challenges</vt:lpstr>
      <vt:lpstr>Challenges for Author and Reviewer</vt:lpstr>
      <vt:lpstr>Challenges for Reviewer</vt:lpstr>
      <vt:lpstr>Challenges for Code Author</vt:lpstr>
      <vt:lpstr>How Can We Make Code Reviews Better?</vt:lpstr>
      <vt:lpstr>Techniques for Code Reviewer</vt:lpstr>
      <vt:lpstr>Don’t Delay</vt:lpstr>
      <vt:lpstr>Work High Level to Low Level</vt:lpstr>
      <vt:lpstr>Use the Computer</vt:lpstr>
      <vt:lpstr>Create a Style Guide</vt:lpstr>
      <vt:lpstr>Include Code Examples</vt:lpstr>
      <vt:lpstr>Do Not Make It Personal</vt:lpstr>
      <vt:lpstr>Prefix review comments with labels:</vt:lpstr>
      <vt:lpstr>Prefix review comments with labels:</vt:lpstr>
      <vt:lpstr>Praise Sincerely</vt:lpstr>
      <vt:lpstr>Avoid Repeating Feedback</vt:lpstr>
      <vt:lpstr>Consider the Scope of the Review</vt:lpstr>
      <vt:lpstr>Stalemates</vt:lpstr>
      <vt:lpstr>Goal: Improve Code</vt:lpstr>
      <vt:lpstr>Best Practices for Reviewer</vt:lpstr>
      <vt:lpstr>Techniques for Code Author</vt:lpstr>
      <vt:lpstr>Test, Test, Test!</vt:lpstr>
      <vt:lpstr>Use the computer</vt:lpstr>
      <vt:lpstr>Review your own code first</vt:lpstr>
      <vt:lpstr>Communicate Clearly</vt:lpstr>
      <vt:lpstr>Answer questions with the code</vt:lpstr>
      <vt:lpstr>Keep it Simple</vt:lpstr>
      <vt:lpstr>Stay Cool</vt:lpstr>
      <vt:lpstr>Respond Quickly</vt:lpstr>
      <vt:lpstr>Award ties to your reviewer</vt:lpstr>
      <vt:lpstr>Best Practices for Code Author</vt:lpstr>
      <vt:lpstr>Best Practices Common to Author and Reviewer</vt:lpstr>
      <vt:lpstr>For Managers</vt:lpstr>
      <vt:lpstr>Links</vt:lpstr>
      <vt:lpstr>THANK YOU!</vt:lpstr>
      <vt:lpstr>More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Inclusive Coding discussion</dc:title>
  <dc:creator>David Giard</dc:creator>
  <cp:lastModifiedBy>David Giard</cp:lastModifiedBy>
  <cp:revision>118</cp:revision>
  <dcterms:created xsi:type="dcterms:W3CDTF">2021-08-29T18:46:21Z</dcterms:created>
  <dcterms:modified xsi:type="dcterms:W3CDTF">2022-06-14T14:10:07Z</dcterms:modified>
</cp:coreProperties>
</file>