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69" r:id="rId5"/>
    <p:sldId id="260" r:id="rId6"/>
    <p:sldId id="268" r:id="rId7"/>
    <p:sldId id="270" r:id="rId8"/>
    <p:sldId id="273" r:id="rId9"/>
    <p:sldId id="271" r:id="rId10"/>
    <p:sldId id="274" r:id="rId11"/>
    <p:sldId id="261" r:id="rId12"/>
    <p:sldId id="277" r:id="rId13"/>
    <p:sldId id="262" r:id="rId14"/>
    <p:sldId id="263" r:id="rId15"/>
    <p:sldId id="272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06" autoAdjust="0"/>
  </p:normalViewPr>
  <p:slideViewPr>
    <p:cSldViewPr snapToGrid="0">
      <p:cViewPr varScale="1">
        <p:scale>
          <a:sx n="98" d="100"/>
          <a:sy n="98" d="100"/>
        </p:scale>
        <p:origin x="2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FD76-4A80-4A6A-BEF2-2EBD54C87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E666B-9D5C-4589-A631-C39824BD3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E616-D9FC-436F-92D4-A13C9E5F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B562-3637-4893-9581-C171DF384AD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D4DF6-62B0-4FBC-A910-90D32EC5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D85DF-FD9C-4793-BF34-5FACD86F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D477-4EF5-48A9-937B-3155DFA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5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25EB-ADAF-49F5-942A-2299EAD8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3A1AC-E167-4216-A35E-D2F0D5513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354EF-2D91-40D8-93E6-CA4D2E97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B562-3637-4893-9581-C171DF384AD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016CF-5484-48CD-9528-0F8E1E63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2D2C5-CE30-42EC-991E-4F6EA7FE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D477-4EF5-48A9-937B-3155DFA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7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7B82B-3A52-45BC-B14F-1087D2797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DA09C-224B-498E-ADC9-FBDB1C9FC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D9F5A-5C80-4B2C-958A-B5CAE1EA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B562-3637-4893-9581-C171DF384AD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8180-FEFC-4027-B0FA-78ED8E7C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B59A-D9C2-49B9-9348-2064D12D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D477-4EF5-48A9-937B-3155DFA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92AC-6606-45DB-9BFE-50EE64C9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2479-E1D9-4C9B-B5A6-922A1994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CE312-E2C8-4537-A887-5E111225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B562-3637-4893-9581-C171DF384AD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DB3FF-64CE-4521-81DE-FA5E14E6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CB11-6114-465E-8A26-3C826351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D477-4EF5-48A9-937B-3155DFA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920-5087-4B73-BE0D-D467DE6A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2EF73-5C77-4A37-AD0F-CF1F1A7D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E72D-91A0-49E0-908F-8BE085F2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B562-3637-4893-9581-C171DF384AD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86A7-41B3-4D51-82BD-46B7EEB3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6E81D-B518-49E0-8050-86C5D853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D477-4EF5-48A9-937B-3155DFA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1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143F-230B-41E2-BDF1-A5162EB5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A708-4CB7-48E6-9C2F-2CD8521F6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5F35C-9178-4B94-953F-1E5EB8AB0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C0079-473A-4E7C-8CBF-F9377779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B562-3637-4893-9581-C171DF384AD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ECA94-4BC0-4DAB-8BDB-9A467704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70366-4388-41D9-BD1F-35192C24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D477-4EF5-48A9-937B-3155DFA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7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F8CF-F426-4A16-8FA0-AAC212C1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4AD1A-30EE-4FBE-B77A-A76EDEF6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BD4D1-1234-45B1-BE43-7CBA07B73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2070B-6C41-48EC-A4F6-A59D764D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6AA36-B44D-411B-998C-1868C7133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BCA8E-C9D4-46AE-81B7-FA5A3E29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B562-3637-4893-9581-C171DF384AD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1811D-6A8B-4DAC-B967-BFDF0628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9CAA8-4991-4817-9756-8CFDC332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D477-4EF5-48A9-937B-3155DFA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0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0A5D-2F85-4A1B-9EB2-F3860BE8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0B6E6-2ABF-490E-B7FF-FA9218C9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B562-3637-4893-9581-C171DF384AD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CDAE8-2220-49A4-B12C-1770D837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CA3A4-1DC8-4F6F-B89F-E94C7B3B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D477-4EF5-48A9-937B-3155DFA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1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A4D97-F6A6-4D22-B20B-818CE35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B562-3637-4893-9581-C171DF384AD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3393E-F2C1-4E35-994D-ED61402A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54E03-3153-43A1-8091-E60E8484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D477-4EF5-48A9-937B-3155DFA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4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4374-0118-47AC-96C3-53E81E2D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8A76-C95E-4FD7-8DDA-1A0C4DFDF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E4BD0-3F0D-4429-8854-685BAF5E1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12BA3-C56E-4F9F-8A64-FCF8B1D4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B562-3637-4893-9581-C171DF384AD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8DF6F-73E8-4AB6-831F-2AD6A8B2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A2267-39C3-4934-BE69-FAB35180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D477-4EF5-48A9-937B-3155DFA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6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9CDB-93E9-4FF9-B0CE-F0C56480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3DCF9-EB27-48D6-96DB-87A68FB45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2EFE5-E05D-4FEE-B85E-A66D2ED2F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C79CF-7910-42B5-8735-C2E6C77F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B562-3637-4893-9581-C171DF384AD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DC859-4F75-4BFF-939B-3A575300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72DA5-BA20-46FA-922C-1351013D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D477-4EF5-48A9-937B-3155DFA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0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74677-6B2E-4399-807D-EE999946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4DA75-9C03-4380-A575-251342CA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B7A3-798E-41BD-B426-0FD9F1A14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B562-3637-4893-9581-C171DF384AD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77851-9EFF-489C-BBB1-27414827A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9B7A5-6C5C-4072-AF16-992055804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D477-4EF5-48A9-937B-3155DFA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svg"/><Relationship Id="rId7" Type="http://schemas.openxmlformats.org/officeDocument/2006/relationships/image" Target="../media/image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svg"/><Relationship Id="rId5" Type="http://schemas.openxmlformats.org/officeDocument/2006/relationships/image" Target="../media/image4.sv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6.svg"/><Relationship Id="rId5" Type="http://schemas.openxmlformats.org/officeDocument/2006/relationships/image" Target="../media/image18.sv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giard.com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ka.ms/gcast" TargetMode="External"/><Relationship Id="rId4" Type="http://schemas.openxmlformats.org/officeDocument/2006/relationships/hyperlink" Target="https://technologyandfriend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logyandfriends.com/" TargetMode="External"/><Relationship Id="rId2" Type="http://schemas.openxmlformats.org/officeDocument/2006/relationships/hyperlink" Target="https://www.davidgiar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aka.ms/gcas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685B-2275-48B5-8A9F-0773989F7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A Midsummer </a:t>
            </a:r>
            <a:r>
              <a:rPr lang="en-US" dirty="0"/>
              <a:t>Night’s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DA72D-B2DE-4B14-87C7-0D1785084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766"/>
            <a:ext cx="9144000" cy="1655762"/>
          </a:xfrm>
        </p:spPr>
        <p:txBody>
          <a:bodyPr/>
          <a:lstStyle/>
          <a:p>
            <a:r>
              <a:rPr lang="en-US" dirty="0"/>
              <a:t>Streaming Video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Azure Media Services</a:t>
            </a:r>
          </a:p>
        </p:txBody>
      </p:sp>
    </p:spTree>
    <p:extLst>
      <p:ext uri="{BB962C8B-B14F-4D97-AF65-F5344CB8AC3E}">
        <p14:creationId xmlns:p14="http://schemas.microsoft.com/office/powerpoint/2010/main" val="262755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8196-4205-4E56-933E-A866798A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4" name="Azure">
            <a:extLst>
              <a:ext uri="{FF2B5EF4-FFF2-40B4-BE49-F238E27FC236}">
                <a16:creationId xmlns:a16="http://schemas.microsoft.com/office/drawing/2014/main" id="{E3A54244-90FD-4E14-B42B-DB0094F31742}"/>
              </a:ext>
            </a:extLst>
          </p:cNvPr>
          <p:cNvSpPr/>
          <p:nvPr/>
        </p:nvSpPr>
        <p:spPr>
          <a:xfrm>
            <a:off x="3342707" y="1538130"/>
            <a:ext cx="4353998" cy="48081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</a:t>
            </a:r>
          </a:p>
        </p:txBody>
      </p:sp>
      <p:sp>
        <p:nvSpPr>
          <p:cNvPr id="7" name="Azure Media Services">
            <a:extLst>
              <a:ext uri="{FF2B5EF4-FFF2-40B4-BE49-F238E27FC236}">
                <a16:creationId xmlns:a16="http://schemas.microsoft.com/office/drawing/2014/main" id="{AF0F2C9A-33E7-4EE1-8A28-C1D55ECBDC8C}"/>
              </a:ext>
            </a:extLst>
          </p:cNvPr>
          <p:cNvSpPr/>
          <p:nvPr/>
        </p:nvSpPr>
        <p:spPr>
          <a:xfrm>
            <a:off x="4417541" y="2851219"/>
            <a:ext cx="2020329" cy="74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Media Services</a:t>
            </a:r>
          </a:p>
        </p:txBody>
      </p:sp>
      <p:sp>
        <p:nvSpPr>
          <p:cNvPr id="13" name="StreamOut">
            <a:extLst>
              <a:ext uri="{FF2B5EF4-FFF2-40B4-BE49-F238E27FC236}">
                <a16:creationId xmlns:a16="http://schemas.microsoft.com/office/drawing/2014/main" id="{D9E8152E-DD0D-48F1-B2EF-3E5E3EE14BD8}"/>
              </a:ext>
            </a:extLst>
          </p:cNvPr>
          <p:cNvSpPr/>
          <p:nvPr/>
        </p:nvSpPr>
        <p:spPr>
          <a:xfrm>
            <a:off x="6610415" y="2924869"/>
            <a:ext cx="2131581" cy="50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ClientDevice" descr="Monitor with solid fill">
            <a:extLst>
              <a:ext uri="{FF2B5EF4-FFF2-40B4-BE49-F238E27FC236}">
                <a16:creationId xmlns:a16="http://schemas.microsoft.com/office/drawing/2014/main" id="{7199CD75-7D2F-4A00-B241-411FD7539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8461" y="2799359"/>
            <a:ext cx="1190124" cy="1190124"/>
          </a:xfrm>
          <a:prstGeom prst="rect">
            <a:avLst/>
          </a:prstGeom>
        </p:spPr>
      </p:pic>
      <p:pic>
        <p:nvPicPr>
          <p:cNvPr id="6" name="Video-stream-in" descr="Presentation with media outline">
            <a:extLst>
              <a:ext uri="{FF2B5EF4-FFF2-40B4-BE49-F238E27FC236}">
                <a16:creationId xmlns:a16="http://schemas.microsoft.com/office/drawing/2014/main" id="{750DA4DA-765E-4248-A5D8-83E27C9EF1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1372" y="5117356"/>
            <a:ext cx="627375" cy="627375"/>
          </a:xfrm>
          <a:prstGeom prst="rect">
            <a:avLst/>
          </a:prstGeom>
        </p:spPr>
      </p:pic>
      <p:pic>
        <p:nvPicPr>
          <p:cNvPr id="17" name="ClientDevice" descr="Monitor with solid fill">
            <a:extLst>
              <a:ext uri="{FF2B5EF4-FFF2-40B4-BE49-F238E27FC236}">
                <a16:creationId xmlns:a16="http://schemas.microsoft.com/office/drawing/2014/main" id="{F9B99B3A-CA52-44B2-A609-2FBA7E791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4282" y="3989483"/>
            <a:ext cx="1190124" cy="1190124"/>
          </a:xfrm>
          <a:prstGeom prst="rect">
            <a:avLst/>
          </a:prstGeom>
        </p:spPr>
      </p:pic>
      <p:pic>
        <p:nvPicPr>
          <p:cNvPr id="18" name="ClientDevice" descr="Monitor with solid fill">
            <a:extLst>
              <a:ext uri="{FF2B5EF4-FFF2-40B4-BE49-F238E27FC236}">
                <a16:creationId xmlns:a16="http://schemas.microsoft.com/office/drawing/2014/main" id="{C324EAC3-A8AD-40B2-A9E7-038E07778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4282" y="5220270"/>
            <a:ext cx="1190124" cy="1190124"/>
          </a:xfrm>
          <a:prstGeom prst="rect">
            <a:avLst/>
          </a:prstGeom>
        </p:spPr>
      </p:pic>
      <p:pic>
        <p:nvPicPr>
          <p:cNvPr id="19" name="ClientDevice" descr="Monitor with solid fill">
            <a:extLst>
              <a:ext uri="{FF2B5EF4-FFF2-40B4-BE49-F238E27FC236}">
                <a16:creationId xmlns:a16="http://schemas.microsoft.com/office/drawing/2014/main" id="{0209FD25-94B4-4C5A-B531-6EDF1B52E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8461" y="1538130"/>
            <a:ext cx="1190124" cy="1190124"/>
          </a:xfrm>
          <a:prstGeom prst="rect">
            <a:avLst/>
          </a:prstGeom>
        </p:spPr>
      </p:pic>
      <p:sp>
        <p:nvSpPr>
          <p:cNvPr id="21" name="StreamOut">
            <a:extLst>
              <a:ext uri="{FF2B5EF4-FFF2-40B4-BE49-F238E27FC236}">
                <a16:creationId xmlns:a16="http://schemas.microsoft.com/office/drawing/2014/main" id="{7339073C-2E20-4587-BA03-305519B4D6D2}"/>
              </a:ext>
            </a:extLst>
          </p:cNvPr>
          <p:cNvSpPr/>
          <p:nvPr/>
        </p:nvSpPr>
        <p:spPr>
          <a:xfrm rot="1654537">
            <a:off x="6536347" y="3740687"/>
            <a:ext cx="2131581" cy="50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treamOut">
            <a:extLst>
              <a:ext uri="{FF2B5EF4-FFF2-40B4-BE49-F238E27FC236}">
                <a16:creationId xmlns:a16="http://schemas.microsoft.com/office/drawing/2014/main" id="{715F1DBA-9FF8-45EC-8545-2583CF7A107D}"/>
              </a:ext>
            </a:extLst>
          </p:cNvPr>
          <p:cNvSpPr/>
          <p:nvPr/>
        </p:nvSpPr>
        <p:spPr>
          <a:xfrm rot="2505477">
            <a:off x="6185220" y="4504281"/>
            <a:ext cx="2830066" cy="50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treamOut">
            <a:extLst>
              <a:ext uri="{FF2B5EF4-FFF2-40B4-BE49-F238E27FC236}">
                <a16:creationId xmlns:a16="http://schemas.microsoft.com/office/drawing/2014/main" id="{5EDC0CDC-225B-468D-B5BC-900EF2419415}"/>
              </a:ext>
            </a:extLst>
          </p:cNvPr>
          <p:cNvSpPr/>
          <p:nvPr/>
        </p:nvSpPr>
        <p:spPr>
          <a:xfrm rot="20553973">
            <a:off x="6600778" y="2270457"/>
            <a:ext cx="2131581" cy="50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endToAMS">
            <a:extLst>
              <a:ext uri="{FF2B5EF4-FFF2-40B4-BE49-F238E27FC236}">
                <a16:creationId xmlns:a16="http://schemas.microsoft.com/office/drawing/2014/main" id="{4F4A2117-3966-4475-9BC6-04333E8D6069}"/>
              </a:ext>
            </a:extLst>
          </p:cNvPr>
          <p:cNvSpPr/>
          <p:nvPr/>
        </p:nvSpPr>
        <p:spPr>
          <a:xfrm>
            <a:off x="4943727" y="3647898"/>
            <a:ext cx="417838" cy="17750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Storage" descr="Database outline">
            <a:extLst>
              <a:ext uri="{FF2B5EF4-FFF2-40B4-BE49-F238E27FC236}">
                <a16:creationId xmlns:a16="http://schemas.microsoft.com/office/drawing/2014/main" id="{81C755B2-8D1F-41B8-8BB8-73AF66A40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3100" y="5263978"/>
            <a:ext cx="1954405" cy="833470"/>
          </a:xfrm>
          <a:prstGeom prst="rect">
            <a:avLst/>
          </a:prstGeom>
        </p:spPr>
      </p:pic>
      <p:pic>
        <p:nvPicPr>
          <p:cNvPr id="5" name="Graphic 4" descr="Smart Phone with solid fill">
            <a:extLst>
              <a:ext uri="{FF2B5EF4-FFF2-40B4-BE49-F238E27FC236}">
                <a16:creationId xmlns:a16="http://schemas.microsoft.com/office/drawing/2014/main" id="{85074C0B-5134-49FF-A54C-05F3BD29B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81039" y="694835"/>
            <a:ext cx="914400" cy="914400"/>
          </a:xfrm>
          <a:prstGeom prst="rect">
            <a:avLst/>
          </a:prstGeom>
        </p:spPr>
      </p:pic>
      <p:pic>
        <p:nvPicPr>
          <p:cNvPr id="9" name="Graphic 8" descr="Tablet with solid fill">
            <a:extLst>
              <a:ext uri="{FF2B5EF4-FFF2-40B4-BE49-F238E27FC236}">
                <a16:creationId xmlns:a16="http://schemas.microsoft.com/office/drawing/2014/main" id="{53D0FC23-880F-43FD-9363-8BC3726349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81039" y="-112406"/>
            <a:ext cx="914400" cy="914400"/>
          </a:xfrm>
          <a:prstGeom prst="rect">
            <a:avLst/>
          </a:prstGeom>
        </p:spPr>
      </p:pic>
      <p:sp>
        <p:nvSpPr>
          <p:cNvPr id="25" name="StreamOut">
            <a:extLst>
              <a:ext uri="{FF2B5EF4-FFF2-40B4-BE49-F238E27FC236}">
                <a16:creationId xmlns:a16="http://schemas.microsoft.com/office/drawing/2014/main" id="{937392E2-2F8B-4400-B2AD-A81262D96AE8}"/>
              </a:ext>
            </a:extLst>
          </p:cNvPr>
          <p:cNvSpPr/>
          <p:nvPr/>
        </p:nvSpPr>
        <p:spPr>
          <a:xfrm rot="19881265">
            <a:off x="6565466" y="1693808"/>
            <a:ext cx="2708982" cy="50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reamOut">
            <a:extLst>
              <a:ext uri="{FF2B5EF4-FFF2-40B4-BE49-F238E27FC236}">
                <a16:creationId xmlns:a16="http://schemas.microsoft.com/office/drawing/2014/main" id="{B0F074EB-D5F8-4A5B-973C-C09D568F00B8}"/>
              </a:ext>
            </a:extLst>
          </p:cNvPr>
          <p:cNvSpPr/>
          <p:nvPr/>
        </p:nvSpPr>
        <p:spPr>
          <a:xfrm rot="19363674">
            <a:off x="6235759" y="1357897"/>
            <a:ext cx="3210405" cy="50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00287 -0.2731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1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86 -0.27315 L 0.33854 -0.2995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88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8196-4205-4E56-933E-A866798A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Streaming</a:t>
            </a:r>
          </a:p>
        </p:txBody>
      </p:sp>
      <p:sp>
        <p:nvSpPr>
          <p:cNvPr id="4" name="Azure">
            <a:extLst>
              <a:ext uri="{FF2B5EF4-FFF2-40B4-BE49-F238E27FC236}">
                <a16:creationId xmlns:a16="http://schemas.microsoft.com/office/drawing/2014/main" id="{E3A54244-90FD-4E14-B42B-DB0094F31742}"/>
              </a:ext>
            </a:extLst>
          </p:cNvPr>
          <p:cNvSpPr/>
          <p:nvPr/>
        </p:nvSpPr>
        <p:spPr>
          <a:xfrm>
            <a:off x="3342707" y="1538130"/>
            <a:ext cx="4353998" cy="48081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</a:t>
            </a:r>
          </a:p>
        </p:txBody>
      </p:sp>
      <p:pic>
        <p:nvPicPr>
          <p:cNvPr id="5" name="Video" descr="Presentation with media outline">
            <a:extLst>
              <a:ext uri="{FF2B5EF4-FFF2-40B4-BE49-F238E27FC236}">
                <a16:creationId xmlns:a16="http://schemas.microsoft.com/office/drawing/2014/main" id="{F4BC1443-5F55-4DAC-8357-DC21C397D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583" y="2851219"/>
            <a:ext cx="914400" cy="914400"/>
          </a:xfrm>
          <a:prstGeom prst="rect">
            <a:avLst/>
          </a:prstGeom>
        </p:spPr>
      </p:pic>
      <p:sp>
        <p:nvSpPr>
          <p:cNvPr id="7" name="Azure Media Services">
            <a:extLst>
              <a:ext uri="{FF2B5EF4-FFF2-40B4-BE49-F238E27FC236}">
                <a16:creationId xmlns:a16="http://schemas.microsoft.com/office/drawing/2014/main" id="{AF0F2C9A-33E7-4EE1-8A28-C1D55ECBDC8C}"/>
              </a:ext>
            </a:extLst>
          </p:cNvPr>
          <p:cNvSpPr/>
          <p:nvPr/>
        </p:nvSpPr>
        <p:spPr>
          <a:xfrm>
            <a:off x="4417541" y="2851219"/>
            <a:ext cx="2020329" cy="74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Media Services</a:t>
            </a:r>
          </a:p>
        </p:txBody>
      </p:sp>
      <p:sp>
        <p:nvSpPr>
          <p:cNvPr id="8" name="StreamIn">
            <a:extLst>
              <a:ext uri="{FF2B5EF4-FFF2-40B4-BE49-F238E27FC236}">
                <a16:creationId xmlns:a16="http://schemas.microsoft.com/office/drawing/2014/main" id="{DE632C30-31AB-404B-8A2B-147EB2803624}"/>
              </a:ext>
            </a:extLst>
          </p:cNvPr>
          <p:cNvSpPr/>
          <p:nvPr/>
        </p:nvSpPr>
        <p:spPr>
          <a:xfrm>
            <a:off x="2113415" y="2924869"/>
            <a:ext cx="2131581" cy="50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reamOut">
            <a:extLst>
              <a:ext uri="{FF2B5EF4-FFF2-40B4-BE49-F238E27FC236}">
                <a16:creationId xmlns:a16="http://schemas.microsoft.com/office/drawing/2014/main" id="{D9E8152E-DD0D-48F1-B2EF-3E5E3EE14BD8}"/>
              </a:ext>
            </a:extLst>
          </p:cNvPr>
          <p:cNvSpPr/>
          <p:nvPr/>
        </p:nvSpPr>
        <p:spPr>
          <a:xfrm>
            <a:off x="6610415" y="2924869"/>
            <a:ext cx="2131581" cy="50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ClientDevice" descr="Monitor with solid fill">
            <a:extLst>
              <a:ext uri="{FF2B5EF4-FFF2-40B4-BE49-F238E27FC236}">
                <a16:creationId xmlns:a16="http://schemas.microsoft.com/office/drawing/2014/main" id="{7199CD75-7D2F-4A00-B241-411FD7539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8461" y="2799359"/>
            <a:ext cx="1190124" cy="1190124"/>
          </a:xfrm>
          <a:prstGeom prst="rect">
            <a:avLst/>
          </a:prstGeom>
        </p:spPr>
      </p:pic>
      <p:pic>
        <p:nvPicPr>
          <p:cNvPr id="6" name="Video-stream-in" descr="Presentation with media outline">
            <a:extLst>
              <a:ext uri="{FF2B5EF4-FFF2-40B4-BE49-F238E27FC236}">
                <a16:creationId xmlns:a16="http://schemas.microsoft.com/office/drawing/2014/main" id="{750DA4DA-765E-4248-A5D8-83E27C9EF1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3576" y="2942872"/>
            <a:ext cx="627375" cy="627375"/>
          </a:xfrm>
          <a:prstGeom prst="rect">
            <a:avLst/>
          </a:prstGeom>
        </p:spPr>
      </p:pic>
      <p:pic>
        <p:nvPicPr>
          <p:cNvPr id="17" name="ClientDevice" descr="Monitor with solid fill">
            <a:extLst>
              <a:ext uri="{FF2B5EF4-FFF2-40B4-BE49-F238E27FC236}">
                <a16:creationId xmlns:a16="http://schemas.microsoft.com/office/drawing/2014/main" id="{F9B99B3A-CA52-44B2-A609-2FBA7E791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4282" y="3989483"/>
            <a:ext cx="1190124" cy="1190124"/>
          </a:xfrm>
          <a:prstGeom prst="rect">
            <a:avLst/>
          </a:prstGeom>
        </p:spPr>
      </p:pic>
      <p:pic>
        <p:nvPicPr>
          <p:cNvPr id="18" name="ClientDevice" descr="Monitor with solid fill">
            <a:extLst>
              <a:ext uri="{FF2B5EF4-FFF2-40B4-BE49-F238E27FC236}">
                <a16:creationId xmlns:a16="http://schemas.microsoft.com/office/drawing/2014/main" id="{C324EAC3-A8AD-40B2-A9E7-038E07778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4282" y="5220270"/>
            <a:ext cx="1190124" cy="1190124"/>
          </a:xfrm>
          <a:prstGeom prst="rect">
            <a:avLst/>
          </a:prstGeom>
        </p:spPr>
      </p:pic>
      <p:pic>
        <p:nvPicPr>
          <p:cNvPr id="19" name="ClientDevice" descr="Monitor with solid fill">
            <a:extLst>
              <a:ext uri="{FF2B5EF4-FFF2-40B4-BE49-F238E27FC236}">
                <a16:creationId xmlns:a16="http://schemas.microsoft.com/office/drawing/2014/main" id="{0209FD25-94B4-4C5A-B531-6EDF1B52E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8461" y="1538130"/>
            <a:ext cx="1190124" cy="1190124"/>
          </a:xfrm>
          <a:prstGeom prst="rect">
            <a:avLst/>
          </a:prstGeom>
        </p:spPr>
      </p:pic>
      <p:sp>
        <p:nvSpPr>
          <p:cNvPr id="21" name="StreamOut">
            <a:extLst>
              <a:ext uri="{FF2B5EF4-FFF2-40B4-BE49-F238E27FC236}">
                <a16:creationId xmlns:a16="http://schemas.microsoft.com/office/drawing/2014/main" id="{7339073C-2E20-4587-BA03-305519B4D6D2}"/>
              </a:ext>
            </a:extLst>
          </p:cNvPr>
          <p:cNvSpPr/>
          <p:nvPr/>
        </p:nvSpPr>
        <p:spPr>
          <a:xfrm rot="1654537">
            <a:off x="6536347" y="3740687"/>
            <a:ext cx="2131581" cy="50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treamOut">
            <a:extLst>
              <a:ext uri="{FF2B5EF4-FFF2-40B4-BE49-F238E27FC236}">
                <a16:creationId xmlns:a16="http://schemas.microsoft.com/office/drawing/2014/main" id="{715F1DBA-9FF8-45EC-8545-2583CF7A107D}"/>
              </a:ext>
            </a:extLst>
          </p:cNvPr>
          <p:cNvSpPr/>
          <p:nvPr/>
        </p:nvSpPr>
        <p:spPr>
          <a:xfrm rot="2505477">
            <a:off x="6185220" y="4504281"/>
            <a:ext cx="2830066" cy="50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treamOut">
            <a:extLst>
              <a:ext uri="{FF2B5EF4-FFF2-40B4-BE49-F238E27FC236}">
                <a16:creationId xmlns:a16="http://schemas.microsoft.com/office/drawing/2014/main" id="{5EDC0CDC-225B-468D-B5BC-900EF2419415}"/>
              </a:ext>
            </a:extLst>
          </p:cNvPr>
          <p:cNvSpPr/>
          <p:nvPr/>
        </p:nvSpPr>
        <p:spPr>
          <a:xfrm rot="20553973">
            <a:off x="6600778" y="2270457"/>
            <a:ext cx="2131581" cy="50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 descr="Smart Phone with solid fill">
            <a:extLst>
              <a:ext uri="{FF2B5EF4-FFF2-40B4-BE49-F238E27FC236}">
                <a16:creationId xmlns:a16="http://schemas.microsoft.com/office/drawing/2014/main" id="{D53DD088-ED8B-4DB2-AF36-ED621171F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1039" y="694835"/>
            <a:ext cx="914400" cy="914400"/>
          </a:xfrm>
          <a:prstGeom prst="rect">
            <a:avLst/>
          </a:prstGeom>
        </p:spPr>
      </p:pic>
      <p:pic>
        <p:nvPicPr>
          <p:cNvPr id="24" name="Graphic 23" descr="Tablet with solid fill">
            <a:extLst>
              <a:ext uri="{FF2B5EF4-FFF2-40B4-BE49-F238E27FC236}">
                <a16:creationId xmlns:a16="http://schemas.microsoft.com/office/drawing/2014/main" id="{B24667DF-B959-4421-BB58-74ED806D49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81039" y="-112406"/>
            <a:ext cx="914400" cy="914400"/>
          </a:xfrm>
          <a:prstGeom prst="rect">
            <a:avLst/>
          </a:prstGeom>
        </p:spPr>
      </p:pic>
      <p:sp>
        <p:nvSpPr>
          <p:cNvPr id="25" name="StreamOut">
            <a:extLst>
              <a:ext uri="{FF2B5EF4-FFF2-40B4-BE49-F238E27FC236}">
                <a16:creationId xmlns:a16="http://schemas.microsoft.com/office/drawing/2014/main" id="{F4FEA277-A201-4E4D-B122-932EC3EACA8F}"/>
              </a:ext>
            </a:extLst>
          </p:cNvPr>
          <p:cNvSpPr/>
          <p:nvPr/>
        </p:nvSpPr>
        <p:spPr>
          <a:xfrm rot="19881265">
            <a:off x="6565466" y="1693808"/>
            <a:ext cx="2708982" cy="50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reamOut">
            <a:extLst>
              <a:ext uri="{FF2B5EF4-FFF2-40B4-BE49-F238E27FC236}">
                <a16:creationId xmlns:a16="http://schemas.microsoft.com/office/drawing/2014/main" id="{6A90A0AE-FE3D-4D83-B208-FDDC90521E62}"/>
              </a:ext>
            </a:extLst>
          </p:cNvPr>
          <p:cNvSpPr/>
          <p:nvPr/>
        </p:nvSpPr>
        <p:spPr>
          <a:xfrm rot="19363674">
            <a:off x="6235759" y="1357897"/>
            <a:ext cx="3210405" cy="50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Storage" descr="Database outline">
            <a:extLst>
              <a:ext uri="{FF2B5EF4-FFF2-40B4-BE49-F238E27FC236}">
                <a16:creationId xmlns:a16="http://schemas.microsoft.com/office/drawing/2014/main" id="{EBD71BBC-CD83-493F-BB6F-516D89F34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13100" y="5263978"/>
            <a:ext cx="1954405" cy="833470"/>
          </a:xfrm>
          <a:prstGeom prst="rect">
            <a:avLst/>
          </a:prstGeom>
        </p:spPr>
      </p:pic>
      <p:pic>
        <p:nvPicPr>
          <p:cNvPr id="29" name="Video-stream-in" descr="Presentation with media outline">
            <a:extLst>
              <a:ext uri="{FF2B5EF4-FFF2-40B4-BE49-F238E27FC236}">
                <a16:creationId xmlns:a16="http://schemas.microsoft.com/office/drawing/2014/main" id="{9697F7BB-A8D2-4EBC-8EBC-26BDB8378E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064" y="3092866"/>
            <a:ext cx="627375" cy="6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63581 -0.00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8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62539 0.0030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6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62435 -0.00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1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62018 0.0030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62331 -0.0025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5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62123 0.0011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5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62018 0.008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5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6181 0.0011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9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00026 0.2891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1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3FA159-599B-4256-963E-8914C20B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C422BF-576E-4350-B65B-563B1AAD8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76" y="3173"/>
            <a:ext cx="9654736" cy="684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273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EEAE-0688-4021-8225-434E2BBC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328B7-1087-49C9-8A7B-BE49170F3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3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E18E-13C5-4BF7-B566-EA9F5EB0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C# SDK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4F280-FD65-41EE-8E5D-A19CD054E883}"/>
              </a:ext>
            </a:extLst>
          </p:cNvPr>
          <p:cNvSpPr txBox="1"/>
          <p:nvPr/>
        </p:nvSpPr>
        <p:spPr>
          <a:xfrm>
            <a:off x="1663430" y="2690336"/>
            <a:ext cx="9601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IAzureMediaServicesClient</a:t>
            </a:r>
            <a:r>
              <a:rPr lang="en-US" dirty="0"/>
              <a:t> client = await </a:t>
            </a:r>
            <a:r>
              <a:rPr lang="en-US" dirty="0" err="1"/>
              <a:t>amsSvc.CreateMediaServicesClientAsync</a:t>
            </a:r>
            <a:r>
              <a:rPr lang="en-US" dirty="0"/>
              <a:t>(_config);</a:t>
            </a:r>
          </a:p>
          <a:p>
            <a:r>
              <a:rPr lang="en-US" dirty="0"/>
              <a:t> Asset </a:t>
            </a:r>
            <a:r>
              <a:rPr lang="en-US" dirty="0" err="1"/>
              <a:t>outputAsset</a:t>
            </a:r>
            <a:r>
              <a:rPr lang="en-US" dirty="0"/>
              <a:t> = await </a:t>
            </a:r>
            <a:r>
              <a:rPr lang="en-US" dirty="0" err="1"/>
              <a:t>client.Assets.GetAsync</a:t>
            </a:r>
            <a:r>
              <a:rPr lang="en-US" dirty="0"/>
              <a:t>(</a:t>
            </a:r>
          </a:p>
          <a:p>
            <a:r>
              <a:rPr lang="en-US" dirty="0"/>
              <a:t>	</a:t>
            </a:r>
            <a:r>
              <a:rPr lang="en-US" dirty="0" err="1"/>
              <a:t>resourceGroupName</a:t>
            </a:r>
            <a:r>
              <a:rPr lang="en-US" dirty="0"/>
              <a:t>, </a:t>
            </a:r>
            <a:r>
              <a:rPr lang="en-US" dirty="0" err="1"/>
              <a:t>accountName</a:t>
            </a:r>
            <a:r>
              <a:rPr lang="en-US" dirty="0"/>
              <a:t>, </a:t>
            </a:r>
            <a:r>
              <a:rPr lang="en-US" dirty="0" err="1"/>
              <a:t>assetName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7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A2BA-F3A0-4D1D-830F-D54481DA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63C4-F632-4A3B-8ADE-9F2884AF4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Streaming Endpoints when not needed</a:t>
            </a:r>
          </a:p>
          <a:p>
            <a:r>
              <a:rPr lang="en-US" dirty="0"/>
              <a:t>Consider your audience</a:t>
            </a:r>
          </a:p>
          <a:p>
            <a:pPr lvl="1"/>
            <a:r>
              <a:rPr lang="en-US" dirty="0"/>
              <a:t>Devices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Network</a:t>
            </a:r>
          </a:p>
          <a:p>
            <a:r>
              <a:rPr lang="en-US" dirty="0"/>
              <a:t>Think about security</a:t>
            </a:r>
          </a:p>
        </p:txBody>
      </p:sp>
    </p:spTree>
    <p:extLst>
      <p:ext uri="{BB962C8B-B14F-4D97-AF65-F5344CB8AC3E}">
        <p14:creationId xmlns:p14="http://schemas.microsoft.com/office/powerpoint/2010/main" val="1560088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2A9C-3393-403E-BEAE-586AF8A9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4" descr="A person taking a selfie with a statue of a lion&#10;&#10;Description automatically generated with medium confidence">
            <a:extLst>
              <a:ext uri="{FF2B5EF4-FFF2-40B4-BE49-F238E27FC236}">
                <a16:creationId xmlns:a16="http://schemas.microsoft.com/office/drawing/2014/main" id="{3844415E-FE7C-4126-A68C-AE4F90A10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78D279-6684-4887-B804-30CBF57F06F2}"/>
              </a:ext>
            </a:extLst>
          </p:cNvPr>
          <p:cNvSpPr txBox="1"/>
          <p:nvPr/>
        </p:nvSpPr>
        <p:spPr>
          <a:xfrm>
            <a:off x="245431" y="3674179"/>
            <a:ext cx="6093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https://www.davidgiard.com</a:t>
            </a:r>
            <a:endParaRPr lang="en-US" dirty="0"/>
          </a:p>
          <a:p>
            <a:r>
              <a:rPr lang="en-US" dirty="0">
                <a:hlinkClick r:id="rId4"/>
              </a:rPr>
              <a:t>http://technologyandfriends.com</a:t>
            </a:r>
            <a:endParaRPr lang="en-US" dirty="0"/>
          </a:p>
          <a:p>
            <a:r>
              <a:rPr lang="en-US" dirty="0">
                <a:hlinkClick r:id="rId5"/>
              </a:rPr>
              <a:t>https://aka.ms/gcast</a:t>
            </a:r>
            <a:r>
              <a:rPr lang="en-US" dirty="0"/>
              <a:t> </a:t>
            </a:r>
          </a:p>
          <a:p>
            <a:r>
              <a:rPr lang="en-US" dirty="0"/>
              <a:t>@DavidGiard</a:t>
            </a:r>
          </a:p>
        </p:txBody>
      </p:sp>
    </p:spTree>
    <p:extLst>
      <p:ext uri="{BB962C8B-B14F-4D97-AF65-F5344CB8AC3E}">
        <p14:creationId xmlns:p14="http://schemas.microsoft.com/office/powerpoint/2010/main" val="197294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B5DD-490D-4F5D-9542-6C9C3B19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David Giard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6999-39AB-4DCA-A9B4-DD4C2C50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Software Engineer, Microsoft</a:t>
            </a:r>
          </a:p>
          <a:p>
            <a:r>
              <a:rPr lang="en-US" dirty="0">
                <a:hlinkClick r:id="rId2"/>
              </a:rPr>
              <a:t>https://www.davidgiard.com</a:t>
            </a:r>
            <a:endParaRPr lang="en-US" dirty="0"/>
          </a:p>
          <a:p>
            <a:r>
              <a:rPr lang="en-US" dirty="0">
                <a:hlinkClick r:id="rId3"/>
              </a:rPr>
              <a:t>http://technologyandfriends.com</a:t>
            </a:r>
            <a:endParaRPr lang="en-US" dirty="0"/>
          </a:p>
          <a:p>
            <a:r>
              <a:rPr lang="en-US" dirty="0">
                <a:hlinkClick r:id="rId4"/>
              </a:rPr>
              <a:t>https://aka.ms/gcast</a:t>
            </a:r>
            <a:r>
              <a:rPr lang="en-US" dirty="0"/>
              <a:t> </a:t>
            </a:r>
          </a:p>
          <a:p>
            <a:r>
              <a:rPr lang="en-US" dirty="0"/>
              <a:t>@DavidGiard</a:t>
            </a:r>
          </a:p>
        </p:txBody>
      </p:sp>
      <p:pic>
        <p:nvPicPr>
          <p:cNvPr id="5" name="Picture 4" descr="A person standing in front of a wall with a bird on it&#10;&#10;Description automatically generated with medium confidence">
            <a:extLst>
              <a:ext uri="{FF2B5EF4-FFF2-40B4-BE49-F238E27FC236}">
                <a16:creationId xmlns:a16="http://schemas.microsoft.com/office/drawing/2014/main" id="{E65AB88D-C2B3-471C-9BAA-E52F2B0909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4441-726A-4112-AB33-67D0C5B1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Media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EB41-6DD0-46A5-9B07-040C28EE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Publish media</a:t>
            </a:r>
          </a:p>
          <a:p>
            <a:r>
              <a:rPr lang="en-US" dirty="0"/>
              <a:t>Appropriate format</a:t>
            </a:r>
          </a:p>
          <a:p>
            <a:pPr lvl="1"/>
            <a:r>
              <a:rPr lang="en-US" dirty="0"/>
              <a:t>Different players</a:t>
            </a:r>
          </a:p>
          <a:p>
            <a:pPr lvl="1"/>
            <a:r>
              <a:rPr lang="en-US" dirty="0"/>
              <a:t>Different sizes</a:t>
            </a:r>
          </a:p>
          <a:p>
            <a:pPr lvl="1"/>
            <a:r>
              <a:rPr lang="en-US" dirty="0"/>
              <a:t>Different bandwidths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Close captioning</a:t>
            </a:r>
          </a:p>
          <a:p>
            <a:pPr lvl="1"/>
            <a:r>
              <a:rPr lang="en-US" dirty="0"/>
              <a:t>Face Recognition</a:t>
            </a:r>
          </a:p>
          <a:p>
            <a:r>
              <a:rPr lang="en-US" dirty="0"/>
              <a:t>CDN</a:t>
            </a:r>
          </a:p>
          <a:p>
            <a:r>
              <a:rPr lang="en-US" dirty="0"/>
              <a:t>Live Streaming</a:t>
            </a:r>
          </a:p>
        </p:txBody>
      </p:sp>
    </p:spTree>
    <p:extLst>
      <p:ext uri="{BB962C8B-B14F-4D97-AF65-F5344CB8AC3E}">
        <p14:creationId xmlns:p14="http://schemas.microsoft.com/office/powerpoint/2010/main" val="236770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27B3-2F24-424E-BB17-EFB5AFF2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Media Services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3BF16D-E6C5-4E96-9D45-A6566F060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17" y="1928813"/>
            <a:ext cx="7498983" cy="393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7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zure">
            <a:extLst>
              <a:ext uri="{FF2B5EF4-FFF2-40B4-BE49-F238E27FC236}">
                <a16:creationId xmlns:a16="http://schemas.microsoft.com/office/drawing/2014/main" id="{F2710F83-DED4-4CBC-9388-9B2F2D26E997}"/>
              </a:ext>
            </a:extLst>
          </p:cNvPr>
          <p:cNvSpPr/>
          <p:nvPr/>
        </p:nvSpPr>
        <p:spPr>
          <a:xfrm>
            <a:off x="3342707" y="1538130"/>
            <a:ext cx="4353998" cy="48081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DA3BF-E507-42AF-B0C6-253FF873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 a video</a:t>
            </a:r>
          </a:p>
        </p:txBody>
      </p:sp>
      <p:pic>
        <p:nvPicPr>
          <p:cNvPr id="6" name="Video" descr="Presentation with media outline">
            <a:extLst>
              <a:ext uri="{FF2B5EF4-FFF2-40B4-BE49-F238E27FC236}">
                <a16:creationId xmlns:a16="http://schemas.microsoft.com/office/drawing/2014/main" id="{5E9444DD-1BC9-4429-B01B-74F1FDA8F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583" y="2851219"/>
            <a:ext cx="914400" cy="914400"/>
          </a:xfrm>
          <a:prstGeom prst="rect">
            <a:avLst/>
          </a:prstGeom>
        </p:spPr>
      </p:pic>
      <p:pic>
        <p:nvPicPr>
          <p:cNvPr id="9" name="Video-Storage1" descr="Presentation with media outline">
            <a:extLst>
              <a:ext uri="{FF2B5EF4-FFF2-40B4-BE49-F238E27FC236}">
                <a16:creationId xmlns:a16="http://schemas.microsoft.com/office/drawing/2014/main" id="{E4DA5E9E-5EC5-4D5F-8213-579FF9B87A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3576" y="2942872"/>
            <a:ext cx="627375" cy="627375"/>
          </a:xfrm>
          <a:prstGeom prst="rect">
            <a:avLst/>
          </a:prstGeom>
        </p:spPr>
      </p:pic>
      <p:sp>
        <p:nvSpPr>
          <p:cNvPr id="10" name="Azure Media Services">
            <a:extLst>
              <a:ext uri="{FF2B5EF4-FFF2-40B4-BE49-F238E27FC236}">
                <a16:creationId xmlns:a16="http://schemas.microsoft.com/office/drawing/2014/main" id="{739FE63D-ECF9-4A98-86B3-F893E7284ECC}"/>
              </a:ext>
            </a:extLst>
          </p:cNvPr>
          <p:cNvSpPr/>
          <p:nvPr/>
        </p:nvSpPr>
        <p:spPr>
          <a:xfrm>
            <a:off x="4417541" y="2851219"/>
            <a:ext cx="2020329" cy="74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Media Services</a:t>
            </a:r>
          </a:p>
        </p:txBody>
      </p:sp>
      <p:sp>
        <p:nvSpPr>
          <p:cNvPr id="11" name="Upload">
            <a:extLst>
              <a:ext uri="{FF2B5EF4-FFF2-40B4-BE49-F238E27FC236}">
                <a16:creationId xmlns:a16="http://schemas.microsoft.com/office/drawing/2014/main" id="{213DBF7F-4784-4DCA-94AD-DAED332500A5}"/>
              </a:ext>
            </a:extLst>
          </p:cNvPr>
          <p:cNvSpPr/>
          <p:nvPr/>
        </p:nvSpPr>
        <p:spPr>
          <a:xfrm>
            <a:off x="2113415" y="2924869"/>
            <a:ext cx="2131581" cy="50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</a:t>
            </a:r>
          </a:p>
        </p:txBody>
      </p:sp>
      <p:sp>
        <p:nvSpPr>
          <p:cNvPr id="12" name="SaveToStorage">
            <a:extLst>
              <a:ext uri="{FF2B5EF4-FFF2-40B4-BE49-F238E27FC236}">
                <a16:creationId xmlns:a16="http://schemas.microsoft.com/office/drawing/2014/main" id="{A5182900-855C-42AA-8A7A-CFE48E3C08EE}"/>
              </a:ext>
            </a:extLst>
          </p:cNvPr>
          <p:cNvSpPr/>
          <p:nvPr/>
        </p:nvSpPr>
        <p:spPr>
          <a:xfrm>
            <a:off x="5540901" y="3712101"/>
            <a:ext cx="555099" cy="1607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BC4E13-FAAC-4A2F-BE14-F409817DC8A7}"/>
              </a:ext>
            </a:extLst>
          </p:cNvPr>
          <p:cNvGrpSpPr/>
          <p:nvPr/>
        </p:nvGrpSpPr>
        <p:grpSpPr>
          <a:xfrm>
            <a:off x="4913100" y="5263978"/>
            <a:ext cx="1954405" cy="1046836"/>
            <a:chOff x="4913100" y="5263978"/>
            <a:chExt cx="1954405" cy="1046836"/>
          </a:xfrm>
        </p:grpSpPr>
        <p:pic>
          <p:nvPicPr>
            <p:cNvPr id="8" name="Storage" descr="Database outline">
              <a:extLst>
                <a:ext uri="{FF2B5EF4-FFF2-40B4-BE49-F238E27FC236}">
                  <a16:creationId xmlns:a16="http://schemas.microsoft.com/office/drawing/2014/main" id="{F6B5E483-AAEF-49DC-9BD3-116BCAB80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13100" y="5263978"/>
              <a:ext cx="1954405" cy="83347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941BB1-0745-4001-AB67-DCCFAABFFD5A}"/>
                </a:ext>
              </a:extLst>
            </p:cNvPr>
            <p:cNvSpPr txBox="1"/>
            <p:nvPr/>
          </p:nvSpPr>
          <p:spPr>
            <a:xfrm>
              <a:off x="5152646" y="5941482"/>
              <a:ext cx="1486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Azure Storage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594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30378 -0.00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78 -0.00185 L 0.30378 0.3233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5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zure">
            <a:extLst>
              <a:ext uri="{FF2B5EF4-FFF2-40B4-BE49-F238E27FC236}">
                <a16:creationId xmlns:a16="http://schemas.microsoft.com/office/drawing/2014/main" id="{9DAB59FE-D216-4EF4-9595-A291DEB3DE4F}"/>
              </a:ext>
            </a:extLst>
          </p:cNvPr>
          <p:cNvSpPr/>
          <p:nvPr/>
        </p:nvSpPr>
        <p:spPr>
          <a:xfrm>
            <a:off x="3342707" y="1538130"/>
            <a:ext cx="4353998" cy="48081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DA3BF-E507-42AF-B0C6-253FF873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Encode Video</a:t>
            </a:r>
          </a:p>
        </p:txBody>
      </p:sp>
      <p:pic>
        <p:nvPicPr>
          <p:cNvPr id="8" name="Storage" descr="Database outline">
            <a:extLst>
              <a:ext uri="{FF2B5EF4-FFF2-40B4-BE49-F238E27FC236}">
                <a16:creationId xmlns:a16="http://schemas.microsoft.com/office/drawing/2014/main" id="{F6B5E483-AAEF-49DC-9BD3-116BCAB80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3100" y="5263978"/>
            <a:ext cx="1954405" cy="833470"/>
          </a:xfrm>
          <a:prstGeom prst="rect">
            <a:avLst/>
          </a:prstGeom>
        </p:spPr>
      </p:pic>
      <p:pic>
        <p:nvPicPr>
          <p:cNvPr id="9" name="Video-Storage1" descr="Presentation with media outline">
            <a:extLst>
              <a:ext uri="{FF2B5EF4-FFF2-40B4-BE49-F238E27FC236}">
                <a16:creationId xmlns:a16="http://schemas.microsoft.com/office/drawing/2014/main" id="{E4DA5E9E-5EC5-4D5F-8213-579FF9B87A8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8959" y="4964793"/>
            <a:ext cx="627375" cy="627375"/>
          </a:xfrm>
          <a:prstGeom prst="rect">
            <a:avLst/>
          </a:prstGeom>
        </p:spPr>
      </p:pic>
      <p:sp>
        <p:nvSpPr>
          <p:cNvPr id="10" name="Azure Media Services">
            <a:extLst>
              <a:ext uri="{FF2B5EF4-FFF2-40B4-BE49-F238E27FC236}">
                <a16:creationId xmlns:a16="http://schemas.microsoft.com/office/drawing/2014/main" id="{739FE63D-ECF9-4A98-86B3-F893E7284ECC}"/>
              </a:ext>
            </a:extLst>
          </p:cNvPr>
          <p:cNvSpPr/>
          <p:nvPr/>
        </p:nvSpPr>
        <p:spPr>
          <a:xfrm>
            <a:off x="4417541" y="2851219"/>
            <a:ext cx="2020329" cy="74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Media Services</a:t>
            </a:r>
          </a:p>
        </p:txBody>
      </p:sp>
      <p:pic>
        <p:nvPicPr>
          <p:cNvPr id="13" name="Video-Storage1" descr="Presentation with media outline">
            <a:extLst>
              <a:ext uri="{FF2B5EF4-FFF2-40B4-BE49-F238E27FC236}">
                <a16:creationId xmlns:a16="http://schemas.microsoft.com/office/drawing/2014/main" id="{E81314B7-908D-4776-86B3-F5028259779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0495" y="4964792"/>
            <a:ext cx="627375" cy="627375"/>
          </a:xfrm>
          <a:prstGeom prst="rect">
            <a:avLst/>
          </a:prstGeom>
        </p:spPr>
      </p:pic>
      <p:sp>
        <p:nvSpPr>
          <p:cNvPr id="3" name="SendToAMS">
            <a:extLst>
              <a:ext uri="{FF2B5EF4-FFF2-40B4-BE49-F238E27FC236}">
                <a16:creationId xmlns:a16="http://schemas.microsoft.com/office/drawing/2014/main" id="{B870938A-5A74-418C-9B1F-D303254519B6}"/>
              </a:ext>
            </a:extLst>
          </p:cNvPr>
          <p:cNvSpPr/>
          <p:nvPr/>
        </p:nvSpPr>
        <p:spPr>
          <a:xfrm>
            <a:off x="4943727" y="3647899"/>
            <a:ext cx="417838" cy="13672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oreEncodedVideo">
            <a:extLst>
              <a:ext uri="{FF2B5EF4-FFF2-40B4-BE49-F238E27FC236}">
                <a16:creationId xmlns:a16="http://schemas.microsoft.com/office/drawing/2014/main" id="{C8DF9B1D-D6E6-43CE-9F84-8C479704C1CE}"/>
              </a:ext>
            </a:extLst>
          </p:cNvPr>
          <p:cNvSpPr/>
          <p:nvPr/>
        </p:nvSpPr>
        <p:spPr>
          <a:xfrm>
            <a:off x="5964795" y="3647899"/>
            <a:ext cx="417838" cy="1367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ncodeProcess" descr="Circles with arrows with solid fill">
            <a:extLst>
              <a:ext uri="{FF2B5EF4-FFF2-40B4-BE49-F238E27FC236}">
                <a16:creationId xmlns:a16="http://schemas.microsoft.com/office/drawing/2014/main" id="{A522F057-6063-418E-83A6-75279931B0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9134" y="26606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4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zure">
            <a:extLst>
              <a:ext uri="{FF2B5EF4-FFF2-40B4-BE49-F238E27FC236}">
                <a16:creationId xmlns:a16="http://schemas.microsoft.com/office/drawing/2014/main" id="{9DAB59FE-D216-4EF4-9595-A291DEB3DE4F}"/>
              </a:ext>
            </a:extLst>
          </p:cNvPr>
          <p:cNvSpPr/>
          <p:nvPr/>
        </p:nvSpPr>
        <p:spPr>
          <a:xfrm>
            <a:off x="3342707" y="1538130"/>
            <a:ext cx="4353998" cy="48081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DA3BF-E507-42AF-B0C6-253FF873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Analytics</a:t>
            </a:r>
          </a:p>
        </p:txBody>
      </p:sp>
      <p:pic>
        <p:nvPicPr>
          <p:cNvPr id="8" name="Storage" descr="Database outline">
            <a:extLst>
              <a:ext uri="{FF2B5EF4-FFF2-40B4-BE49-F238E27FC236}">
                <a16:creationId xmlns:a16="http://schemas.microsoft.com/office/drawing/2014/main" id="{F6B5E483-AAEF-49DC-9BD3-116BCAB80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3100" y="5263978"/>
            <a:ext cx="1954405" cy="833470"/>
          </a:xfrm>
          <a:prstGeom prst="rect">
            <a:avLst/>
          </a:prstGeom>
        </p:spPr>
      </p:pic>
      <p:pic>
        <p:nvPicPr>
          <p:cNvPr id="9" name="Video-Storage1" descr="Presentation with media outline">
            <a:extLst>
              <a:ext uri="{FF2B5EF4-FFF2-40B4-BE49-F238E27FC236}">
                <a16:creationId xmlns:a16="http://schemas.microsoft.com/office/drawing/2014/main" id="{E4DA5E9E-5EC5-4D5F-8213-579FF9B87A8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8959" y="4964793"/>
            <a:ext cx="627375" cy="627375"/>
          </a:xfrm>
          <a:prstGeom prst="rect">
            <a:avLst/>
          </a:prstGeom>
        </p:spPr>
      </p:pic>
      <p:sp>
        <p:nvSpPr>
          <p:cNvPr id="10" name="Azure Media Services">
            <a:extLst>
              <a:ext uri="{FF2B5EF4-FFF2-40B4-BE49-F238E27FC236}">
                <a16:creationId xmlns:a16="http://schemas.microsoft.com/office/drawing/2014/main" id="{739FE63D-ECF9-4A98-86B3-F893E7284ECC}"/>
              </a:ext>
            </a:extLst>
          </p:cNvPr>
          <p:cNvSpPr/>
          <p:nvPr/>
        </p:nvSpPr>
        <p:spPr>
          <a:xfrm>
            <a:off x="4417541" y="2851219"/>
            <a:ext cx="2020329" cy="74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Media Services</a:t>
            </a:r>
          </a:p>
        </p:txBody>
      </p:sp>
      <p:sp>
        <p:nvSpPr>
          <p:cNvPr id="3" name="SendToAMS">
            <a:extLst>
              <a:ext uri="{FF2B5EF4-FFF2-40B4-BE49-F238E27FC236}">
                <a16:creationId xmlns:a16="http://schemas.microsoft.com/office/drawing/2014/main" id="{B870938A-5A74-418C-9B1F-D303254519B6}"/>
              </a:ext>
            </a:extLst>
          </p:cNvPr>
          <p:cNvSpPr/>
          <p:nvPr/>
        </p:nvSpPr>
        <p:spPr>
          <a:xfrm>
            <a:off x="4943727" y="3647899"/>
            <a:ext cx="417838" cy="13672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oreEncodedVideo">
            <a:extLst>
              <a:ext uri="{FF2B5EF4-FFF2-40B4-BE49-F238E27FC236}">
                <a16:creationId xmlns:a16="http://schemas.microsoft.com/office/drawing/2014/main" id="{C8DF9B1D-D6E6-43CE-9F84-8C479704C1CE}"/>
              </a:ext>
            </a:extLst>
          </p:cNvPr>
          <p:cNvSpPr/>
          <p:nvPr/>
        </p:nvSpPr>
        <p:spPr>
          <a:xfrm>
            <a:off x="5964795" y="3647899"/>
            <a:ext cx="417838" cy="1367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ncodeProcess" descr="Circles with arrows with solid fill">
            <a:extLst>
              <a:ext uri="{FF2B5EF4-FFF2-40B4-BE49-F238E27FC236}">
                <a16:creationId xmlns:a16="http://schemas.microsoft.com/office/drawing/2014/main" id="{A522F057-6063-418E-83A6-75279931B0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9134" y="2660663"/>
            <a:ext cx="914400" cy="914400"/>
          </a:xfrm>
          <a:prstGeom prst="rect">
            <a:avLst/>
          </a:prstGeom>
        </p:spPr>
      </p:pic>
      <p:pic>
        <p:nvPicPr>
          <p:cNvPr id="6" name="Graphic 5" descr="Document outline">
            <a:extLst>
              <a:ext uri="{FF2B5EF4-FFF2-40B4-BE49-F238E27FC236}">
                <a16:creationId xmlns:a16="http://schemas.microsoft.com/office/drawing/2014/main" id="{5C2A2F79-C8E8-4A49-8FE3-2E616F5A92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44278" y="5015126"/>
            <a:ext cx="496506" cy="4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2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36F3-E6F3-4035-AA38-4842C505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DC7B0-826A-44E1-A80C-5F2879FC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Assets</a:t>
            </a:r>
          </a:p>
          <a:p>
            <a:r>
              <a:rPr lang="en-US" dirty="0"/>
              <a:t>Output Assets</a:t>
            </a:r>
          </a:p>
        </p:txBody>
      </p:sp>
    </p:spTree>
    <p:extLst>
      <p:ext uri="{BB962C8B-B14F-4D97-AF65-F5344CB8AC3E}">
        <p14:creationId xmlns:p14="http://schemas.microsoft.com/office/powerpoint/2010/main" val="358861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B5F682-01F5-4159-B518-D98FC3C65B1C}"/>
              </a:ext>
            </a:extLst>
          </p:cNvPr>
          <p:cNvSpPr/>
          <p:nvPr/>
        </p:nvSpPr>
        <p:spPr>
          <a:xfrm>
            <a:off x="4790503" y="271849"/>
            <a:ext cx="5886387" cy="63266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Azure Storage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C280D3-E9A9-4370-8C50-26C974B1D278}"/>
              </a:ext>
            </a:extLst>
          </p:cNvPr>
          <p:cNvSpPr/>
          <p:nvPr/>
        </p:nvSpPr>
        <p:spPr>
          <a:xfrm>
            <a:off x="5205035" y="1251546"/>
            <a:ext cx="4695242" cy="2489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Blob Container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3EB85C-7F13-40DF-849A-62D319223C4C}"/>
              </a:ext>
            </a:extLst>
          </p:cNvPr>
          <p:cNvSpPr/>
          <p:nvPr/>
        </p:nvSpPr>
        <p:spPr>
          <a:xfrm>
            <a:off x="1791222" y="1562621"/>
            <a:ext cx="2299650" cy="51388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Azure Media Services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C2C11-9C3D-485A-AA0A-BAE9DFD3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485760-0461-4772-963C-2E3B6A92A765}"/>
              </a:ext>
            </a:extLst>
          </p:cNvPr>
          <p:cNvSpPr/>
          <p:nvPr/>
        </p:nvSpPr>
        <p:spPr>
          <a:xfrm>
            <a:off x="1981307" y="2629274"/>
            <a:ext cx="1989444" cy="878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</a:t>
            </a:r>
          </a:p>
        </p:txBody>
      </p:sp>
      <p:pic>
        <p:nvPicPr>
          <p:cNvPr id="6" name="Video-Storage1" descr="Presentation with media outline">
            <a:extLst>
              <a:ext uri="{FF2B5EF4-FFF2-40B4-BE49-F238E27FC236}">
                <a16:creationId xmlns:a16="http://schemas.microsoft.com/office/drawing/2014/main" id="{85B83A47-BF06-4F26-B1F7-AA74B6D14B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0212" y="1491711"/>
            <a:ext cx="627375" cy="627375"/>
          </a:xfrm>
          <a:prstGeom prst="rect">
            <a:avLst/>
          </a:prstGeom>
        </p:spPr>
      </p:pic>
      <p:pic>
        <p:nvPicPr>
          <p:cNvPr id="7" name="Video-Storage1" descr="Presentation with media outline">
            <a:extLst>
              <a:ext uri="{FF2B5EF4-FFF2-40B4-BE49-F238E27FC236}">
                <a16:creationId xmlns:a16="http://schemas.microsoft.com/office/drawing/2014/main" id="{F7A71C17-BEB2-4A7D-8AF0-F5C00C4EBD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0212" y="2023024"/>
            <a:ext cx="627375" cy="627375"/>
          </a:xfrm>
          <a:prstGeom prst="rect">
            <a:avLst/>
          </a:prstGeom>
        </p:spPr>
      </p:pic>
      <p:pic>
        <p:nvPicPr>
          <p:cNvPr id="8" name="Video-Storage1" descr="Presentation with media outline">
            <a:extLst>
              <a:ext uri="{FF2B5EF4-FFF2-40B4-BE49-F238E27FC236}">
                <a16:creationId xmlns:a16="http://schemas.microsoft.com/office/drawing/2014/main" id="{D26E7EB8-B2AD-4453-9EEB-8C34662037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2929" y="2544931"/>
            <a:ext cx="627375" cy="627375"/>
          </a:xfrm>
          <a:prstGeom prst="rect">
            <a:avLst/>
          </a:prstGeom>
        </p:spPr>
      </p:pic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927CD1EA-ECAC-4051-B0FA-08761123C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5189" y="1817052"/>
            <a:ext cx="496506" cy="496506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5BEEEE16-8DE1-4697-BE48-009F9DA29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9576" y="2351605"/>
            <a:ext cx="496506" cy="496506"/>
          </a:xfrm>
          <a:prstGeom prst="rect">
            <a:avLst/>
          </a:prstGeom>
        </p:spPr>
      </p:pic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E4EAA74E-BC88-4BC7-BD17-5C89D873F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4653" y="2811978"/>
            <a:ext cx="496506" cy="496506"/>
          </a:xfrm>
          <a:prstGeom prst="rect">
            <a:avLst/>
          </a:prstGeom>
        </p:spPr>
      </p:pic>
      <p:pic>
        <p:nvPicPr>
          <p:cNvPr id="13" name="Graphic 12" descr="Volume outline">
            <a:extLst>
              <a:ext uri="{FF2B5EF4-FFF2-40B4-BE49-F238E27FC236}">
                <a16:creationId xmlns:a16="http://schemas.microsoft.com/office/drawing/2014/main" id="{4AA4ECCC-1F46-4449-8641-9B08047844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3384" y="1876555"/>
            <a:ext cx="461185" cy="377499"/>
          </a:xfrm>
          <a:prstGeom prst="rect">
            <a:avLst/>
          </a:prstGeom>
        </p:spPr>
      </p:pic>
      <p:pic>
        <p:nvPicPr>
          <p:cNvPr id="15" name="Video-Storage1" descr="Presentation with media outline">
            <a:extLst>
              <a:ext uri="{FF2B5EF4-FFF2-40B4-BE49-F238E27FC236}">
                <a16:creationId xmlns:a16="http://schemas.microsoft.com/office/drawing/2014/main" id="{60BD66D2-F44A-4384-B784-36A991E897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694" y="3114077"/>
            <a:ext cx="627375" cy="627375"/>
          </a:xfrm>
          <a:prstGeom prst="rect">
            <a:avLst/>
          </a:prstGeom>
        </p:spPr>
      </p:pic>
      <p:pic>
        <p:nvPicPr>
          <p:cNvPr id="17" name="Graphic 16" descr="Zipper outline">
            <a:extLst>
              <a:ext uri="{FF2B5EF4-FFF2-40B4-BE49-F238E27FC236}">
                <a16:creationId xmlns:a16="http://schemas.microsoft.com/office/drawing/2014/main" id="{67108A53-05FB-4BB1-A894-E55940CAAD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7243" y="2558026"/>
            <a:ext cx="914400" cy="914400"/>
          </a:xfrm>
          <a:prstGeom prst="rect">
            <a:avLst/>
          </a:prstGeom>
        </p:spPr>
      </p:pic>
      <p:pic>
        <p:nvPicPr>
          <p:cNvPr id="19" name="Graphic 18" descr="Binary outline">
            <a:extLst>
              <a:ext uri="{FF2B5EF4-FFF2-40B4-BE49-F238E27FC236}">
                <a16:creationId xmlns:a16="http://schemas.microsoft.com/office/drawing/2014/main" id="{2CF8DCFE-880E-47D9-A17A-EECD41A00C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62171" y="1761162"/>
            <a:ext cx="784544" cy="78454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336B45-83A5-49A1-A613-73CBF67D88E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70751" y="3026395"/>
            <a:ext cx="1234284" cy="418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73B5D3F-7E59-459D-B206-CDF059836597}"/>
              </a:ext>
            </a:extLst>
          </p:cNvPr>
          <p:cNvSpPr/>
          <p:nvPr/>
        </p:nvSpPr>
        <p:spPr>
          <a:xfrm>
            <a:off x="5241955" y="4277069"/>
            <a:ext cx="4695242" cy="894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Blob Container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9B3CB6B-69B4-4E68-BEA7-F4325C2A827A}"/>
              </a:ext>
            </a:extLst>
          </p:cNvPr>
          <p:cNvSpPr/>
          <p:nvPr/>
        </p:nvSpPr>
        <p:spPr>
          <a:xfrm>
            <a:off x="2018227" y="4327851"/>
            <a:ext cx="1989444" cy="741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CBF043-17C3-45A0-9239-7177C6AEFDE6}"/>
              </a:ext>
            </a:extLst>
          </p:cNvPr>
          <p:cNvCxnSpPr>
            <a:cxnSpLocks/>
          </p:cNvCxnSpPr>
          <p:nvPr/>
        </p:nvCxnSpPr>
        <p:spPr>
          <a:xfrm flipV="1">
            <a:off x="4023726" y="4675069"/>
            <a:ext cx="1234284" cy="3919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Video-Storage1" descr="Presentation with media outline">
            <a:extLst>
              <a:ext uri="{FF2B5EF4-FFF2-40B4-BE49-F238E27FC236}">
                <a16:creationId xmlns:a16="http://schemas.microsoft.com/office/drawing/2014/main" id="{15E53D71-6AC1-47D2-8D8A-3728191A19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2612" y="4462461"/>
            <a:ext cx="627375" cy="627375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399FB55-B9D4-4B42-814B-E60C87E6F3D9}"/>
              </a:ext>
            </a:extLst>
          </p:cNvPr>
          <p:cNvSpPr/>
          <p:nvPr/>
        </p:nvSpPr>
        <p:spPr>
          <a:xfrm>
            <a:off x="5258010" y="5336614"/>
            <a:ext cx="4695242" cy="894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Blob Container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0AF9CCE-3E7F-4891-8FFD-4B696476E525}"/>
              </a:ext>
            </a:extLst>
          </p:cNvPr>
          <p:cNvSpPr/>
          <p:nvPr/>
        </p:nvSpPr>
        <p:spPr>
          <a:xfrm>
            <a:off x="2034282" y="5487604"/>
            <a:ext cx="1989444" cy="741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1BFEB3-E37F-48FC-964F-F056D84AA68E}"/>
              </a:ext>
            </a:extLst>
          </p:cNvPr>
          <p:cNvCxnSpPr>
            <a:cxnSpLocks/>
          </p:cNvCxnSpPr>
          <p:nvPr/>
        </p:nvCxnSpPr>
        <p:spPr>
          <a:xfrm flipV="1">
            <a:off x="4023726" y="5734613"/>
            <a:ext cx="1250339" cy="492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Document outline">
            <a:extLst>
              <a:ext uri="{FF2B5EF4-FFF2-40B4-BE49-F238E27FC236}">
                <a16:creationId xmlns:a16="http://schemas.microsoft.com/office/drawing/2014/main" id="{C3C3ED4B-E0FF-43CA-ABF0-DA394F03D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3481" y="5535613"/>
            <a:ext cx="496506" cy="496506"/>
          </a:xfrm>
          <a:prstGeom prst="rect">
            <a:avLst/>
          </a:prstGeom>
        </p:spPr>
      </p:pic>
      <p:pic>
        <p:nvPicPr>
          <p:cNvPr id="41" name="Graphic 40" descr="Document outline">
            <a:extLst>
              <a:ext uri="{FF2B5EF4-FFF2-40B4-BE49-F238E27FC236}">
                <a16:creationId xmlns:a16="http://schemas.microsoft.com/office/drawing/2014/main" id="{636ABAF1-2B6E-474D-90C7-7837217DD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9987" y="5535613"/>
            <a:ext cx="496506" cy="4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6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6" grpId="0" animBg="1"/>
      <p:bldP spid="27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192</Words>
  <Application>Microsoft Office PowerPoint</Application>
  <PresentationFormat>Widescreen</PresentationFormat>
  <Paragraphs>68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 Midsummer Night’s Stream</vt:lpstr>
      <vt:lpstr>David Giard</vt:lpstr>
      <vt:lpstr>Streaming Media Challenges</vt:lpstr>
      <vt:lpstr>Azure Media Services</vt:lpstr>
      <vt:lpstr>Publish a video</vt:lpstr>
      <vt:lpstr>Encode Video</vt:lpstr>
      <vt:lpstr>Analytics</vt:lpstr>
      <vt:lpstr>Assets</vt:lpstr>
      <vt:lpstr>Assets</vt:lpstr>
      <vt:lpstr>Streaming</vt:lpstr>
      <vt:lpstr>Live Streaming</vt:lpstr>
      <vt:lpstr> </vt:lpstr>
      <vt:lpstr>Using CLI</vt:lpstr>
      <vt:lpstr>Using C# SDK</vt:lpstr>
      <vt:lpstr>Tips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Media Services</dc:title>
  <dc:creator>David Giard</dc:creator>
  <cp:lastModifiedBy>David Giard</cp:lastModifiedBy>
  <cp:revision>61</cp:revision>
  <dcterms:created xsi:type="dcterms:W3CDTF">2021-01-03T14:42:45Z</dcterms:created>
  <dcterms:modified xsi:type="dcterms:W3CDTF">2021-06-18T01:13:40Z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2021-01-03T14:42:45Z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a9d768ad-ffdf-4c83-b5b2-ec0ee259bcea</vt:lpwstr>
  </property>
  <property fmtid="{D5CDD505-2E9C-101B-9397-08002B2CF9AE}" pid="8" name="MSIP_Label_f42aa342-8706-4288-bd11-ebb85995028c_ContentBits">
    <vt:lpwstr>0</vt:lpwstr>
  </property>
</Properties>
</file>