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147481268" r:id="rId5"/>
    <p:sldId id="259" r:id="rId6"/>
    <p:sldId id="260" r:id="rId7"/>
    <p:sldId id="275" r:id="rId8"/>
    <p:sldId id="268" r:id="rId9"/>
    <p:sldId id="266" r:id="rId10"/>
    <p:sldId id="269" r:id="rId11"/>
    <p:sldId id="261" r:id="rId12"/>
    <p:sldId id="270" r:id="rId13"/>
    <p:sldId id="263" r:id="rId14"/>
    <p:sldId id="271" r:id="rId15"/>
    <p:sldId id="273" r:id="rId16"/>
    <p:sldId id="274" r:id="rId17"/>
    <p:sldId id="2147481267" r:id="rId18"/>
    <p:sldId id="264" r:id="rId19"/>
    <p:sldId id="26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86424" autoAdjust="0"/>
  </p:normalViewPr>
  <p:slideViewPr>
    <p:cSldViewPr snapToGrid="0">
      <p:cViewPr varScale="1">
        <p:scale>
          <a:sx n="95" d="100"/>
          <a:sy n="95" d="100"/>
        </p:scale>
        <p:origin x="39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D665C-BF84-4DAB-A61A-567F5BF6AE0A}"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2FFE6-BE59-4A2D-9952-81433FB7FA10}" type="slidenum">
              <a:rPr lang="en-US" smtClean="0"/>
              <a:t>‹#›</a:t>
            </a:fld>
            <a:endParaRPr lang="en-US"/>
          </a:p>
        </p:txBody>
      </p:sp>
    </p:spTree>
    <p:extLst>
      <p:ext uri="{BB962C8B-B14F-4D97-AF65-F5344CB8AC3E}">
        <p14:creationId xmlns:p14="http://schemas.microsoft.com/office/powerpoint/2010/main" val="174272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ytimes.com/2023/05/27/nyregion/avianca-airline-lawsuit-chatgpt.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titles:</a:t>
            </a:r>
          </a:p>
          <a:p>
            <a:r>
              <a:rPr lang="en-US" b="0" i="0" dirty="0">
                <a:solidFill>
                  <a:srgbClr val="374151"/>
                </a:solidFill>
                <a:effectLst/>
                <a:latin typeface="Söhne"/>
              </a:rPr>
              <a:t>ChatGPT Unleashed: Unveiling the Fun, Fascinating, and </a:t>
            </a:r>
            <a:r>
              <a:rPr lang="en-US" b="0" i="0" dirty="0" err="1">
                <a:solidFill>
                  <a:srgbClr val="374151"/>
                </a:solidFill>
                <a:effectLst/>
                <a:latin typeface="Söhne"/>
              </a:rPr>
              <a:t>Practival</a:t>
            </a:r>
            <a:r>
              <a:rPr lang="en-US" b="0" i="0" dirty="0">
                <a:solidFill>
                  <a:srgbClr val="374151"/>
                </a:solidFill>
                <a:effectLst/>
                <a:latin typeface="Söhne"/>
              </a:rPr>
              <a:t> Applications!</a:t>
            </a:r>
          </a:p>
          <a:p>
            <a:endParaRPr lang="en-US" dirty="0"/>
          </a:p>
        </p:txBody>
      </p:sp>
      <p:sp>
        <p:nvSpPr>
          <p:cNvPr id="4" name="Slide Number Placeholder 3"/>
          <p:cNvSpPr>
            <a:spLocks noGrp="1"/>
          </p:cNvSpPr>
          <p:nvPr>
            <p:ph type="sldNum" sz="quarter" idx="5"/>
          </p:nvPr>
        </p:nvSpPr>
        <p:spPr/>
        <p:txBody>
          <a:bodyPr/>
          <a:lstStyle/>
          <a:p>
            <a:fld id="{2002FFE6-BE59-4A2D-9952-81433FB7FA10}" type="slidenum">
              <a:rPr lang="en-US" smtClean="0"/>
              <a:t>1</a:t>
            </a:fld>
            <a:endParaRPr lang="en-US"/>
          </a:p>
        </p:txBody>
      </p:sp>
    </p:spTree>
    <p:extLst>
      <p:ext uri="{BB962C8B-B14F-4D97-AF65-F5344CB8AC3E}">
        <p14:creationId xmlns:p14="http://schemas.microsoft.com/office/powerpoint/2010/main" val="311181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quote was generated by </a:t>
            </a:r>
            <a:r>
              <a:rPr lang="en-US" dirty="0" err="1"/>
              <a:t>ChatGPT</a:t>
            </a:r>
            <a:r>
              <a:rPr lang="en-US" dirty="0"/>
              <a:t>. I asked it: “Describe </a:t>
            </a:r>
            <a:r>
              <a:rPr lang="en-US" dirty="0" err="1"/>
              <a:t>ChatGPT</a:t>
            </a:r>
            <a:r>
              <a:rPr lang="en-US" dirty="0"/>
              <a:t> in 1 sentence”</a:t>
            </a:r>
          </a:p>
          <a:p>
            <a:endParaRPr lang="en-US" dirty="0"/>
          </a:p>
        </p:txBody>
      </p:sp>
      <p:sp>
        <p:nvSpPr>
          <p:cNvPr id="4" name="Slide Number Placeholder 3"/>
          <p:cNvSpPr>
            <a:spLocks noGrp="1"/>
          </p:cNvSpPr>
          <p:nvPr>
            <p:ph type="sldNum" sz="quarter" idx="5"/>
          </p:nvPr>
        </p:nvSpPr>
        <p:spPr/>
        <p:txBody>
          <a:bodyPr/>
          <a:lstStyle/>
          <a:p>
            <a:fld id="{2002FFE6-BE59-4A2D-9952-81433FB7FA10}" type="slidenum">
              <a:rPr lang="en-US" smtClean="0"/>
              <a:t>3</a:t>
            </a:fld>
            <a:endParaRPr lang="en-US"/>
          </a:p>
        </p:txBody>
      </p:sp>
    </p:spTree>
    <p:extLst>
      <p:ext uri="{BB962C8B-B14F-4D97-AF65-F5344CB8AC3E}">
        <p14:creationId xmlns:p14="http://schemas.microsoft.com/office/powerpoint/2010/main" val="410223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 Man Sued Avianca Airline. His Lawyer Used ChatGPT. - The New York Times (nytimes.com)</a:t>
            </a:r>
            <a:endParaRPr lang="en-US" dirty="0"/>
          </a:p>
          <a:p>
            <a:endParaRPr lang="en-US" dirty="0"/>
          </a:p>
        </p:txBody>
      </p:sp>
      <p:sp>
        <p:nvSpPr>
          <p:cNvPr id="4" name="Slide Number Placeholder 3"/>
          <p:cNvSpPr>
            <a:spLocks noGrp="1"/>
          </p:cNvSpPr>
          <p:nvPr>
            <p:ph type="sldNum" sz="quarter" idx="5"/>
          </p:nvPr>
        </p:nvSpPr>
        <p:spPr/>
        <p:txBody>
          <a:bodyPr/>
          <a:lstStyle/>
          <a:p>
            <a:fld id="{2002FFE6-BE59-4A2D-9952-81433FB7FA10}" type="slidenum">
              <a:rPr lang="en-US" smtClean="0"/>
              <a:t>14</a:t>
            </a:fld>
            <a:endParaRPr lang="en-US"/>
          </a:p>
        </p:txBody>
      </p:sp>
    </p:spTree>
    <p:extLst>
      <p:ext uri="{BB962C8B-B14F-4D97-AF65-F5344CB8AC3E}">
        <p14:creationId xmlns:p14="http://schemas.microsoft.com/office/powerpoint/2010/main" val="246136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Narrative/talk track:</a:t>
            </a:r>
          </a:p>
          <a:p>
            <a:r>
              <a:rPr lang="en-US" b="1" dirty="0"/>
              <a:t>The MSFT / OpenAI partnership and how we collaborate</a:t>
            </a:r>
          </a:p>
          <a:p>
            <a:pPr algn="l"/>
            <a:r>
              <a:rPr lang="en-US" b="0" i="0" dirty="0">
                <a:solidFill>
                  <a:srgbClr val="D1D5DB"/>
                </a:solidFill>
                <a:effectLst/>
                <a:latin typeface="Söhne"/>
              </a:rPr>
              <a:t>Microsoft has formed a partnership with OpenAI to collaborate on the development of artificial intelligence technologies. The partnership aims to accelerate the development of advanced AI systems and bring the benefits of AI to more people.</a:t>
            </a:r>
          </a:p>
          <a:p>
            <a:pPr algn="l"/>
            <a:r>
              <a:rPr lang="en-US" b="0" i="0" dirty="0">
                <a:solidFill>
                  <a:srgbClr val="D1D5DB"/>
                </a:solidFill>
                <a:effectLst/>
                <a:latin typeface="Söhne"/>
              </a:rPr>
              <a:t>As part of the partnership, Microsoft and OpenAI have agreed to work together on several key areas, including:</a:t>
            </a:r>
          </a:p>
          <a:p>
            <a:pPr algn="l">
              <a:buFont typeface="Arial" panose="020B0604020202020204" pitchFamily="34" charset="0"/>
              <a:buChar char="•"/>
            </a:pPr>
            <a:r>
              <a:rPr lang="en-US" b="0" i="0" dirty="0">
                <a:solidFill>
                  <a:srgbClr val="D1D5DB"/>
                </a:solidFill>
                <a:effectLst/>
                <a:latin typeface="Söhne"/>
              </a:rPr>
              <a:t>Developing AI technologies: The two companies will collaborate on the development of new AI models and algorithms, with a focus on natural language processing, computer vision, and other areas of AI.</a:t>
            </a:r>
          </a:p>
          <a:p>
            <a:pPr algn="l">
              <a:buFont typeface="Arial" panose="020B0604020202020204" pitchFamily="34" charset="0"/>
              <a:buChar char="•"/>
            </a:pPr>
            <a:r>
              <a:rPr lang="en-US" b="0" i="0" dirty="0">
                <a:solidFill>
                  <a:srgbClr val="D1D5DB"/>
                </a:solidFill>
                <a:effectLst/>
                <a:latin typeface="Söhne"/>
              </a:rPr>
              <a:t>Building an AI computing platform: Microsoft and OpenAI will work together to build a new AI computing platform that will allow developers to easily access and use advanced AI models and algorithms.</a:t>
            </a:r>
          </a:p>
          <a:p>
            <a:pPr algn="l">
              <a:buFont typeface="Arial" panose="020B0604020202020204" pitchFamily="34" charset="0"/>
              <a:buChar char="•"/>
            </a:pPr>
            <a:r>
              <a:rPr lang="en-US" b="0" i="0" dirty="0">
                <a:solidFill>
                  <a:srgbClr val="D1D5DB"/>
                </a:solidFill>
                <a:effectLst/>
                <a:latin typeface="Söhne"/>
              </a:rPr>
              <a:t>Advancing AI research: The two companies will also collaborate on a range of research projects aimed at advancing the state of the art in AI.</a:t>
            </a:r>
          </a:p>
          <a:p>
            <a:pPr algn="l">
              <a:buFont typeface="Arial" panose="020B0604020202020204" pitchFamily="34" charset="0"/>
              <a:buChar char="•"/>
            </a:pPr>
            <a:r>
              <a:rPr lang="en-US" b="0" i="0" dirty="0">
                <a:solidFill>
                  <a:srgbClr val="D1D5DB"/>
                </a:solidFill>
                <a:effectLst/>
                <a:latin typeface="Söhne"/>
              </a:rPr>
              <a:t>Making AI more accessible: The partnership aims to make AI more accessible to a wider range of developers and organizations, in order to bring the benefits of AI to more people.</a:t>
            </a:r>
          </a:p>
          <a:p>
            <a:pPr algn="l"/>
            <a:r>
              <a:rPr lang="en-US" b="0" i="0" dirty="0">
                <a:solidFill>
                  <a:srgbClr val="D1D5DB"/>
                </a:solidFill>
                <a:effectLst/>
                <a:latin typeface="Söhne"/>
              </a:rPr>
              <a:t>Microsoft has also announced it will use OpenAI's GPT-3 technology to add more capabilities to its products such as Cortana, Power Virtual Agents and Dynamics 365.</a:t>
            </a:r>
          </a:p>
          <a:p>
            <a:pPr algn="l"/>
            <a:r>
              <a:rPr lang="en-US" b="0" i="0" dirty="0">
                <a:solidFill>
                  <a:srgbClr val="D1D5DB"/>
                </a:solidFill>
                <a:effectLst/>
                <a:latin typeface="Söhne"/>
              </a:rPr>
              <a:t>Additionally, Microsoft has also made an investment in OpenAI, allowing the company to use Microsoft Azure as its preferred cloud platform, and allowing OpenAI to tap into the vast resources of Microsoft to accelerate its research. This partnership gives OpenAI the ability to scale its models and services on Azure and make them more widely available to customers.</a:t>
            </a:r>
          </a:p>
          <a:p>
            <a:pPr algn="l"/>
            <a:r>
              <a:rPr lang="en-US" b="0" i="0" dirty="0">
                <a:solidFill>
                  <a:srgbClr val="D1D5DB"/>
                </a:solidFill>
                <a:effectLst/>
                <a:latin typeface="Söhne"/>
              </a:rPr>
              <a:t>Overall, the partnership between Microsoft and OpenAI aims to accelerate the development and use of advanced AI technologies, with a focus on making AI more accessible to developers and organizations, in order to bring the benefits of AI to more people.</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1/4/2024 4:09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00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ECB2-5C3E-4997-7C1C-722AE682A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39854F-5995-640D-1002-CD5065764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CA633-6FE7-C503-AD62-C9564D34DE64}"/>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7ABBB410-56B6-2592-3358-40C9B5B2E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F1C68-2BA9-B887-03BC-E6BBBC9E4AA1}"/>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229514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16F5-174B-4622-A879-E51321D70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2831B-E6EF-9B3A-934E-8396C9705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4818-45FF-C98B-DED4-2263294C3B2C}"/>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98A75D30-68C2-6BAD-85DC-08C9C7527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CE4B7-8A37-A0A9-60CB-1D4FDAC0C235}"/>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47140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7CFA3-62C7-E32F-68BA-774FFB23FB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F5A1A2-E77A-2E27-8B90-E0B72CD20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B3F3A-D788-291B-6FA4-186F9E3A0D38}"/>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0C3EE7BF-38EB-6810-993B-6B61489D3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252BB-8AD9-EE20-29A1-9A8C0CB17902}"/>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289965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60B6-5DD8-58E3-9374-BEE601F3E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8C3C51-4FF8-38EB-51B5-465A4F1FCA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3F328-7EF0-EF7E-CFE2-F8757F35F401}"/>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313391BE-77FA-66DF-2FA6-0221456D3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2F7C8-2D21-CF72-D8F7-A97EF4175CD4}"/>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334426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6DCB-AEB2-4104-5B75-2F18AC38A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DC899F-97EC-6DDE-6B47-4251C5212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0104DA-BF77-7219-7198-7A9C00FB148A}"/>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8E9A6008-DEA9-1FEC-1B44-13CE42543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2E822-BC6F-213E-A3A3-48D60E49C1FB}"/>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309851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D25E-5201-F5BD-12AB-9F8CBBEEF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D50F9-65AE-44EA-884D-1A1B61393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53DD1-2770-982C-E9AC-3C78EAA9B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FBC7F-5B84-BF99-34E0-6120AB59387A}"/>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6" name="Footer Placeholder 5">
            <a:extLst>
              <a:ext uri="{FF2B5EF4-FFF2-40B4-BE49-F238E27FC236}">
                <a16:creationId xmlns:a16="http://schemas.microsoft.com/office/drawing/2014/main" id="{CEF9F49E-E8AB-F9C4-B793-28C34480E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BEC50-EE0F-46A7-F153-C7F8CAC3C4A9}"/>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181966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4CFA-C44C-05BC-69E1-A053F2486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C1D1A-A514-1594-996E-234AA99E0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98A03-A238-1DF0-3ADB-02908AFDD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82B8E-8063-194F-952F-4BD2E38C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36267-C6DC-DA95-843C-219B9F045C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9A085B-A8DD-9DE4-1AEE-3AD8E696AA3B}"/>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8" name="Footer Placeholder 7">
            <a:extLst>
              <a:ext uri="{FF2B5EF4-FFF2-40B4-BE49-F238E27FC236}">
                <a16:creationId xmlns:a16="http://schemas.microsoft.com/office/drawing/2014/main" id="{7CEB1A3A-D6B0-FE93-F508-667084DAA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C7CD87-0F70-3699-98FA-0EC4CEFF679D}"/>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359370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232A-61C0-EA71-90E3-054EC7247D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FF2ADD-7720-C389-BAF1-D905A61FE033}"/>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4" name="Footer Placeholder 3">
            <a:extLst>
              <a:ext uri="{FF2B5EF4-FFF2-40B4-BE49-F238E27FC236}">
                <a16:creationId xmlns:a16="http://schemas.microsoft.com/office/drawing/2014/main" id="{2E5B0BA3-D75A-BE51-6E62-5B1DAA4905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B2416-EBCF-F187-D8D6-5150C2813FBD}"/>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316979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D4A5D-13ED-9CE6-349A-C74B9177A854}"/>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3" name="Footer Placeholder 2">
            <a:extLst>
              <a:ext uri="{FF2B5EF4-FFF2-40B4-BE49-F238E27FC236}">
                <a16:creationId xmlns:a16="http://schemas.microsoft.com/office/drawing/2014/main" id="{AD0E4B84-1426-CDB5-59D0-0FE8FE994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09F133-A0E6-5089-D33A-AB444FEFBABA}"/>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146451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10DB-5A57-FD32-63FC-09CE4BA44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CDF13E-5754-1AB0-00C4-2900CA8D8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7F2B48-C53C-8E50-775E-3717A1895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C30FA-21FE-AB2E-A449-0346E659967C}"/>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6" name="Footer Placeholder 5">
            <a:extLst>
              <a:ext uri="{FF2B5EF4-FFF2-40B4-BE49-F238E27FC236}">
                <a16:creationId xmlns:a16="http://schemas.microsoft.com/office/drawing/2014/main" id="{D10E3D35-F3CA-EA8D-6101-F2B892231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10E29-675A-0D00-071D-17410BA46C0E}"/>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15586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21D3-06CA-8ED7-2DCB-20217A11A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AFBBA-9200-B283-D0EC-E0564DD53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325BC-81D1-3528-034A-DF9DD06A1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68007-1243-FF32-4748-D81D3891912E}"/>
              </a:ext>
            </a:extLst>
          </p:cNvPr>
          <p:cNvSpPr>
            <a:spLocks noGrp="1"/>
          </p:cNvSpPr>
          <p:nvPr>
            <p:ph type="dt" sz="half" idx="10"/>
          </p:nvPr>
        </p:nvSpPr>
        <p:spPr/>
        <p:txBody>
          <a:bodyPr/>
          <a:lstStyle/>
          <a:p>
            <a:fld id="{A61FA159-F07B-4D87-BED2-6DD15824673A}" type="datetimeFigureOut">
              <a:rPr lang="en-US" smtClean="0"/>
              <a:t>1/4/2024</a:t>
            </a:fld>
            <a:endParaRPr lang="en-US"/>
          </a:p>
        </p:txBody>
      </p:sp>
      <p:sp>
        <p:nvSpPr>
          <p:cNvPr id="6" name="Footer Placeholder 5">
            <a:extLst>
              <a:ext uri="{FF2B5EF4-FFF2-40B4-BE49-F238E27FC236}">
                <a16:creationId xmlns:a16="http://schemas.microsoft.com/office/drawing/2014/main" id="{1B2AF348-484E-5C92-66B7-CB7C66503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FF5D4-8D1A-B133-A3AA-34383525E960}"/>
              </a:ext>
            </a:extLst>
          </p:cNvPr>
          <p:cNvSpPr>
            <a:spLocks noGrp="1"/>
          </p:cNvSpPr>
          <p:nvPr>
            <p:ph type="sldNum" sz="quarter" idx="12"/>
          </p:nvPr>
        </p:nvSpPr>
        <p:spPr/>
        <p:txBody>
          <a:bodyPr/>
          <a:lstStyle/>
          <a:p>
            <a:fld id="{8D859A7A-1B99-49FF-B80E-CDB88D8DBB5B}" type="slidenum">
              <a:rPr lang="en-US" smtClean="0"/>
              <a:t>‹#›</a:t>
            </a:fld>
            <a:endParaRPr lang="en-US"/>
          </a:p>
        </p:txBody>
      </p:sp>
    </p:spTree>
    <p:extLst>
      <p:ext uri="{BB962C8B-B14F-4D97-AF65-F5344CB8AC3E}">
        <p14:creationId xmlns:p14="http://schemas.microsoft.com/office/powerpoint/2010/main" val="302138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95B8A-94CE-3DD6-5CDD-69C438C6A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8EB0D-B053-9366-3E6D-DB099A4B1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79879-B976-6EB6-001C-B0616CBE9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FA159-F07B-4D87-BED2-6DD15824673A}" type="datetimeFigureOut">
              <a:rPr lang="en-US" smtClean="0"/>
              <a:t>1/4/2024</a:t>
            </a:fld>
            <a:endParaRPr lang="en-US"/>
          </a:p>
        </p:txBody>
      </p:sp>
      <p:sp>
        <p:nvSpPr>
          <p:cNvPr id="5" name="Footer Placeholder 4">
            <a:extLst>
              <a:ext uri="{FF2B5EF4-FFF2-40B4-BE49-F238E27FC236}">
                <a16:creationId xmlns:a16="http://schemas.microsoft.com/office/drawing/2014/main" id="{084E78FA-FD69-0B44-0CB8-30EBDC5DA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807942-85F8-1682-367E-03ED96A06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59A7A-1B99-49FF-B80E-CDB88D8DBB5B}" type="slidenum">
              <a:rPr lang="en-US" smtClean="0"/>
              <a:t>‹#›</a:t>
            </a:fld>
            <a:endParaRPr lang="en-US"/>
          </a:p>
        </p:txBody>
      </p:sp>
    </p:spTree>
    <p:extLst>
      <p:ext uri="{BB962C8B-B14F-4D97-AF65-F5344CB8AC3E}">
        <p14:creationId xmlns:p14="http://schemas.microsoft.com/office/powerpoint/2010/main" val="209795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feed/update/urn:li:activity:7066386899451428864/" TargetMode="External"/><Relationship Id="rId2" Type="http://schemas.openxmlformats.org/officeDocument/2006/relationships/hyperlink" Target="https://gridfiti.com/best-chatgpt-prompts/" TargetMode="External"/><Relationship Id="rId1" Type="http://schemas.openxmlformats.org/officeDocument/2006/relationships/slideLayout" Target="../slideLayouts/slideLayout2.xml"/><Relationship Id="rId6" Type="http://schemas.openxmlformats.org/officeDocument/2006/relationships/hyperlink" Target="https://aka.ms/careergpt" TargetMode="External"/><Relationship Id="rId5" Type="http://schemas.openxmlformats.org/officeDocument/2006/relationships/hyperlink" Target="https://microsoft.sharepoint.com/teams/CS_CE/SitePages/CE-Beat-AIcareer.aspx" TargetMode="External"/><Relationship Id="rId4" Type="http://schemas.openxmlformats.org/officeDocument/2006/relationships/hyperlink" Target="https://www.linkedin.com/feed/update/urn:li:activity:7069281452240039936/?utm_source=share&amp;utm_medium=member_io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77CB-B649-F87D-474C-544C89039693}"/>
              </a:ext>
            </a:extLst>
          </p:cNvPr>
          <p:cNvSpPr>
            <a:spLocks noGrp="1"/>
          </p:cNvSpPr>
          <p:nvPr>
            <p:ph type="ctrTitle"/>
          </p:nvPr>
        </p:nvSpPr>
        <p:spPr/>
        <p:txBody>
          <a:bodyPr>
            <a:normAutofit/>
          </a:bodyPr>
          <a:lstStyle/>
          <a:p>
            <a:r>
              <a:rPr lang="en-US" dirty="0"/>
              <a:t>ChatGPT Unleashed</a:t>
            </a:r>
          </a:p>
        </p:txBody>
      </p:sp>
      <p:sp>
        <p:nvSpPr>
          <p:cNvPr id="3" name="Subtitle 2">
            <a:extLst>
              <a:ext uri="{FF2B5EF4-FFF2-40B4-BE49-F238E27FC236}">
                <a16:creationId xmlns:a16="http://schemas.microsoft.com/office/drawing/2014/main" id="{21A7CFC2-8F4C-791B-7404-98E4596E5F17}"/>
              </a:ext>
            </a:extLst>
          </p:cNvPr>
          <p:cNvSpPr>
            <a:spLocks noGrp="1"/>
          </p:cNvSpPr>
          <p:nvPr>
            <p:ph type="subTitle" idx="1"/>
          </p:nvPr>
        </p:nvSpPr>
        <p:spPr/>
        <p:txBody>
          <a:bodyPr/>
          <a:lstStyle/>
          <a:p>
            <a:r>
              <a:rPr lang="en-US" dirty="0"/>
              <a:t>From Code Wizards to Silly Shenanigans!</a:t>
            </a:r>
          </a:p>
        </p:txBody>
      </p:sp>
    </p:spTree>
    <p:extLst>
      <p:ext uri="{BB962C8B-B14F-4D97-AF65-F5344CB8AC3E}">
        <p14:creationId xmlns:p14="http://schemas.microsoft.com/office/powerpoint/2010/main" val="59955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4D18-8B95-D0B8-A51F-1146CE7784FC}"/>
              </a:ext>
            </a:extLst>
          </p:cNvPr>
          <p:cNvSpPr>
            <a:spLocks noGrp="1"/>
          </p:cNvSpPr>
          <p:nvPr>
            <p:ph type="title"/>
          </p:nvPr>
        </p:nvSpPr>
        <p:spPr/>
        <p:txBody>
          <a:bodyPr/>
          <a:lstStyle/>
          <a:p>
            <a:r>
              <a:rPr lang="en-US" dirty="0"/>
              <a:t>Ways to Make ChatGPT Work for You: Education</a:t>
            </a:r>
          </a:p>
        </p:txBody>
      </p:sp>
      <p:sp>
        <p:nvSpPr>
          <p:cNvPr id="3" name="Content Placeholder 2">
            <a:extLst>
              <a:ext uri="{FF2B5EF4-FFF2-40B4-BE49-F238E27FC236}">
                <a16:creationId xmlns:a16="http://schemas.microsoft.com/office/drawing/2014/main" id="{0692AB1D-BDB7-97DD-D982-A381520494BB}"/>
              </a:ext>
            </a:extLst>
          </p:cNvPr>
          <p:cNvSpPr>
            <a:spLocks noGrp="1"/>
          </p:cNvSpPr>
          <p:nvPr>
            <p:ph idx="1"/>
          </p:nvPr>
        </p:nvSpPr>
        <p:spPr/>
        <p:txBody>
          <a:bodyPr/>
          <a:lstStyle/>
          <a:p>
            <a:r>
              <a:rPr lang="en-US" dirty="0"/>
              <a:t>Writing summaries, title, articles, and emails</a:t>
            </a:r>
          </a:p>
          <a:p>
            <a:r>
              <a:rPr lang="en-US" dirty="0"/>
              <a:t>Explain complex topics</a:t>
            </a:r>
          </a:p>
          <a:p>
            <a:endParaRPr lang="en-US" dirty="0"/>
          </a:p>
          <a:p>
            <a:endParaRPr lang="en-US" dirty="0"/>
          </a:p>
        </p:txBody>
      </p:sp>
    </p:spTree>
    <p:extLst>
      <p:ext uri="{BB962C8B-B14F-4D97-AF65-F5344CB8AC3E}">
        <p14:creationId xmlns:p14="http://schemas.microsoft.com/office/powerpoint/2010/main" val="347388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91B-0D25-13BD-B8DF-B3FB2DF65531}"/>
              </a:ext>
            </a:extLst>
          </p:cNvPr>
          <p:cNvSpPr>
            <a:spLocks noGrp="1"/>
          </p:cNvSpPr>
          <p:nvPr>
            <p:ph type="title"/>
          </p:nvPr>
        </p:nvSpPr>
        <p:spPr/>
        <p:txBody>
          <a:bodyPr>
            <a:normAutofit/>
          </a:bodyPr>
          <a:lstStyle/>
          <a:p>
            <a:r>
              <a:rPr lang="en-US" dirty="0"/>
              <a:t>Ways to Make ChatGPT Work for You: Having Fun</a:t>
            </a:r>
          </a:p>
        </p:txBody>
      </p:sp>
      <p:sp>
        <p:nvSpPr>
          <p:cNvPr id="3" name="Content Placeholder 2">
            <a:extLst>
              <a:ext uri="{FF2B5EF4-FFF2-40B4-BE49-F238E27FC236}">
                <a16:creationId xmlns:a16="http://schemas.microsoft.com/office/drawing/2014/main" id="{2715621D-BCAA-2C61-6DEA-DD80EC9B2306}"/>
              </a:ext>
            </a:extLst>
          </p:cNvPr>
          <p:cNvSpPr>
            <a:spLocks noGrp="1"/>
          </p:cNvSpPr>
          <p:nvPr>
            <p:ph idx="1"/>
          </p:nvPr>
        </p:nvSpPr>
        <p:spPr/>
        <p:txBody>
          <a:bodyPr>
            <a:normAutofit/>
          </a:bodyPr>
          <a:lstStyle/>
          <a:p>
            <a:pPr lvl="0"/>
            <a:r>
              <a:rPr lang="en-US" dirty="0"/>
              <a:t>Engaging in casual conversations</a:t>
            </a:r>
          </a:p>
          <a:p>
            <a:pPr lvl="0"/>
            <a:r>
              <a:rPr lang="en-US" dirty="0"/>
              <a:t>Playing games with </a:t>
            </a:r>
            <a:r>
              <a:rPr lang="en-US" dirty="0" err="1"/>
              <a:t>ChatGPT</a:t>
            </a:r>
            <a:endParaRPr lang="en-US" dirty="0"/>
          </a:p>
          <a:p>
            <a:pPr lvl="0"/>
            <a:r>
              <a:rPr lang="en-US" dirty="0"/>
              <a:t>Getting creative with </a:t>
            </a:r>
            <a:r>
              <a:rPr lang="en-US" dirty="0" err="1"/>
              <a:t>ChatGPT</a:t>
            </a:r>
            <a:endParaRPr lang="en-US" dirty="0"/>
          </a:p>
          <a:p>
            <a:pPr lvl="0"/>
            <a:r>
              <a:rPr lang="en-US" dirty="0"/>
              <a:t>Asking </a:t>
            </a:r>
            <a:r>
              <a:rPr lang="en-US" dirty="0" err="1"/>
              <a:t>ChatGPT</a:t>
            </a:r>
            <a:r>
              <a:rPr lang="en-US" dirty="0"/>
              <a:t> for jokes or funny stories</a:t>
            </a:r>
          </a:p>
        </p:txBody>
      </p:sp>
    </p:spTree>
    <p:extLst>
      <p:ext uri="{BB962C8B-B14F-4D97-AF65-F5344CB8AC3E}">
        <p14:creationId xmlns:p14="http://schemas.microsoft.com/office/powerpoint/2010/main" val="130479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3897-A70C-4317-B811-BB9CEB74ADB5}"/>
              </a:ext>
            </a:extLst>
          </p:cNvPr>
          <p:cNvSpPr>
            <a:spLocks noGrp="1"/>
          </p:cNvSpPr>
          <p:nvPr>
            <p:ph type="title"/>
          </p:nvPr>
        </p:nvSpPr>
        <p:spPr/>
        <p:txBody>
          <a:bodyPr/>
          <a:lstStyle/>
          <a:p>
            <a:r>
              <a:rPr lang="en-US" dirty="0"/>
              <a:t>Output Options</a:t>
            </a:r>
          </a:p>
        </p:txBody>
      </p:sp>
      <p:sp>
        <p:nvSpPr>
          <p:cNvPr id="3" name="Content Placeholder 2">
            <a:extLst>
              <a:ext uri="{FF2B5EF4-FFF2-40B4-BE49-F238E27FC236}">
                <a16:creationId xmlns:a16="http://schemas.microsoft.com/office/drawing/2014/main" id="{A5CAE9E2-F888-A644-C729-1F625953C4C9}"/>
              </a:ext>
            </a:extLst>
          </p:cNvPr>
          <p:cNvSpPr>
            <a:spLocks noGrp="1"/>
          </p:cNvSpPr>
          <p:nvPr>
            <p:ph idx="1"/>
          </p:nvPr>
        </p:nvSpPr>
        <p:spPr/>
        <p:txBody>
          <a:bodyPr/>
          <a:lstStyle/>
          <a:p>
            <a:r>
              <a:rPr lang="en-US" dirty="0"/>
              <a:t>Text</a:t>
            </a:r>
          </a:p>
          <a:p>
            <a:r>
              <a:rPr lang="en-US" dirty="0"/>
              <a:t>Tabular</a:t>
            </a:r>
          </a:p>
          <a:p>
            <a:r>
              <a:rPr lang="en-US" dirty="0"/>
              <a:t>ASCII Art</a:t>
            </a:r>
          </a:p>
        </p:txBody>
      </p:sp>
    </p:spTree>
    <p:extLst>
      <p:ext uri="{BB962C8B-B14F-4D97-AF65-F5344CB8AC3E}">
        <p14:creationId xmlns:p14="http://schemas.microsoft.com/office/powerpoint/2010/main" val="202182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A1DB-AED8-35DD-6F4D-65398A83969F}"/>
              </a:ext>
            </a:extLst>
          </p:cNvPr>
          <p:cNvSpPr>
            <a:spLocks noGrp="1"/>
          </p:cNvSpPr>
          <p:nvPr>
            <p:ph type="title"/>
          </p:nvPr>
        </p:nvSpPr>
        <p:spPr/>
        <p:txBody>
          <a:bodyPr>
            <a:normAutofit/>
          </a:bodyPr>
          <a:lstStyle/>
          <a:p>
            <a:r>
              <a:rPr lang="en-US" dirty="0"/>
              <a:t>Tips for Maximizing your </a:t>
            </a:r>
            <a:r>
              <a:rPr lang="en-US" dirty="0" err="1"/>
              <a:t>ChatGPT</a:t>
            </a:r>
            <a:r>
              <a:rPr lang="en-US" dirty="0"/>
              <a:t> Experience</a:t>
            </a:r>
          </a:p>
        </p:txBody>
      </p:sp>
      <p:sp>
        <p:nvSpPr>
          <p:cNvPr id="3" name="Content Placeholder 2">
            <a:extLst>
              <a:ext uri="{FF2B5EF4-FFF2-40B4-BE49-F238E27FC236}">
                <a16:creationId xmlns:a16="http://schemas.microsoft.com/office/drawing/2014/main" id="{D9F9D572-6291-54BA-6B06-3F9DEEBC9526}"/>
              </a:ext>
            </a:extLst>
          </p:cNvPr>
          <p:cNvSpPr>
            <a:spLocks noGrp="1"/>
          </p:cNvSpPr>
          <p:nvPr>
            <p:ph idx="1"/>
          </p:nvPr>
        </p:nvSpPr>
        <p:spPr>
          <a:xfrm>
            <a:off x="848248" y="1805529"/>
            <a:ext cx="10515600" cy="4351338"/>
          </a:xfrm>
        </p:spPr>
        <p:txBody>
          <a:bodyPr>
            <a:normAutofit lnSpcReduction="10000"/>
          </a:bodyPr>
          <a:lstStyle/>
          <a:p>
            <a:pPr lvl="0"/>
            <a:r>
              <a:rPr lang="en-US" dirty="0"/>
              <a:t>Be Specific</a:t>
            </a:r>
          </a:p>
          <a:p>
            <a:r>
              <a:rPr lang="en-US" dirty="0"/>
              <a:t>Provide context</a:t>
            </a:r>
          </a:p>
          <a:p>
            <a:pPr lvl="0"/>
            <a:r>
              <a:rPr lang="en-US" dirty="0"/>
              <a:t>Define audience</a:t>
            </a:r>
          </a:p>
          <a:p>
            <a:pPr lvl="0"/>
            <a:r>
              <a:rPr lang="en-US" dirty="0"/>
              <a:t>Define speaker</a:t>
            </a:r>
          </a:p>
          <a:p>
            <a:pPr lvl="0"/>
            <a:r>
              <a:rPr lang="en-US" dirty="0"/>
              <a:t>Try different conversation starters</a:t>
            </a:r>
          </a:p>
          <a:p>
            <a:r>
              <a:rPr lang="en-US" dirty="0"/>
              <a:t>Ask open-ended questions</a:t>
            </a:r>
          </a:p>
          <a:p>
            <a:r>
              <a:rPr lang="en-US" dirty="0"/>
              <a:t>Be open-minded</a:t>
            </a:r>
          </a:p>
          <a:p>
            <a:pPr lvl="0"/>
            <a:r>
              <a:rPr lang="en-US" dirty="0"/>
              <a:t>Experiment with different types of games</a:t>
            </a:r>
          </a:p>
          <a:p>
            <a:pPr lvl="0"/>
            <a:r>
              <a:rPr lang="en-US" dirty="0"/>
              <a:t>Correct ChatGPT, when it is wrong</a:t>
            </a:r>
          </a:p>
        </p:txBody>
      </p:sp>
    </p:spTree>
    <p:extLst>
      <p:ext uri="{BB962C8B-B14F-4D97-AF65-F5344CB8AC3E}">
        <p14:creationId xmlns:p14="http://schemas.microsoft.com/office/powerpoint/2010/main" val="130966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CABC-0950-12AC-A4C2-AFB34FF39C49}"/>
              </a:ext>
            </a:extLst>
          </p:cNvPr>
          <p:cNvSpPr>
            <a:spLocks noGrp="1"/>
          </p:cNvSpPr>
          <p:nvPr>
            <p:ph type="title"/>
          </p:nvPr>
        </p:nvSpPr>
        <p:spPr/>
        <p:txBody>
          <a:bodyPr/>
          <a:lstStyle/>
          <a:p>
            <a:r>
              <a:rPr lang="en-US" dirty="0"/>
              <a:t>Ethical Questions</a:t>
            </a:r>
          </a:p>
        </p:txBody>
      </p:sp>
      <p:sp>
        <p:nvSpPr>
          <p:cNvPr id="3" name="Content Placeholder 2">
            <a:extLst>
              <a:ext uri="{FF2B5EF4-FFF2-40B4-BE49-F238E27FC236}">
                <a16:creationId xmlns:a16="http://schemas.microsoft.com/office/drawing/2014/main" id="{DBC89796-09AB-D016-7FD8-0A097F1A3C6E}"/>
              </a:ext>
            </a:extLst>
          </p:cNvPr>
          <p:cNvSpPr>
            <a:spLocks noGrp="1"/>
          </p:cNvSpPr>
          <p:nvPr>
            <p:ph idx="1"/>
          </p:nvPr>
        </p:nvSpPr>
        <p:spPr/>
        <p:txBody>
          <a:bodyPr/>
          <a:lstStyle/>
          <a:p>
            <a:r>
              <a:rPr lang="en-US" dirty="0"/>
              <a:t>Can ChatGPT do my homework?</a:t>
            </a:r>
          </a:p>
          <a:p>
            <a:r>
              <a:rPr lang="en-US" dirty="0"/>
              <a:t>How much credit is due to the data in models?</a:t>
            </a:r>
          </a:p>
          <a:p>
            <a:r>
              <a:rPr lang="en-US" dirty="0"/>
              <a:t>Can I take credit for an outline, email, or article written by ChatGPT?</a:t>
            </a:r>
          </a:p>
          <a:p>
            <a:r>
              <a:rPr lang="en-US" dirty="0"/>
              <a:t>Can I trust ChatGPT?</a:t>
            </a:r>
          </a:p>
        </p:txBody>
      </p:sp>
    </p:spTree>
    <p:extLst>
      <p:ext uri="{BB962C8B-B14F-4D97-AF65-F5344CB8AC3E}">
        <p14:creationId xmlns:p14="http://schemas.microsoft.com/office/powerpoint/2010/main" val="422700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F2B5E-28CE-960A-34DA-CC08C8231980}"/>
              </a:ext>
            </a:extLst>
          </p:cNvPr>
          <p:cNvPicPr>
            <a:picLocks noChangeAspect="1"/>
          </p:cNvPicPr>
          <p:nvPr/>
        </p:nvPicPr>
        <p:blipFill rotWithShape="1">
          <a:blip r:embed="rId2"/>
          <a:srcRect b="3885"/>
          <a:stretch/>
        </p:blipFill>
        <p:spPr>
          <a:xfrm>
            <a:off x="2657768" y="263156"/>
            <a:ext cx="7950508" cy="6331688"/>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229963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59481F-1E61-8611-F396-1FEAB93465FD}"/>
              </a:ext>
            </a:extLst>
          </p:cNvPr>
          <p:cNvPicPr>
            <a:picLocks noChangeAspect="1"/>
          </p:cNvPicPr>
          <p:nvPr/>
        </p:nvPicPr>
        <p:blipFill>
          <a:blip r:embed="rId2"/>
          <a:stretch>
            <a:fillRect/>
          </a:stretch>
        </p:blipFill>
        <p:spPr>
          <a:xfrm>
            <a:off x="438665" y="1331234"/>
            <a:ext cx="11415586" cy="2283116"/>
          </a:xfrm>
          <a:prstGeom prst="rect">
            <a:avLst/>
          </a:prstGeom>
          <a:effectLst>
            <a:glow rad="139700">
              <a:schemeClr val="accent3">
                <a:satMod val="175000"/>
                <a:alpha val="40000"/>
              </a:schemeClr>
            </a:glow>
            <a:outerShdw blurRad="50800" dist="38100" dir="18900000" algn="bl" rotWithShape="0">
              <a:prstClr val="black">
                <a:alpha val="40000"/>
              </a:prstClr>
            </a:outerShdw>
            <a:softEdge rad="12700"/>
          </a:effectLst>
        </p:spPr>
      </p:pic>
    </p:spTree>
    <p:extLst>
      <p:ext uri="{BB962C8B-B14F-4D97-AF65-F5344CB8AC3E}">
        <p14:creationId xmlns:p14="http://schemas.microsoft.com/office/powerpoint/2010/main" val="307952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3B76BA4-055F-4B57-AF99-A32D5E7B585F}"/>
              </a:ext>
              <a:ext uri="{C183D7F6-B498-43B3-948B-1728B52AA6E4}">
                <adec:decorative xmlns:adec="http://schemas.microsoft.com/office/drawing/2017/decorative" val="1"/>
              </a:ext>
            </a:extLst>
          </p:cNvPr>
          <p:cNvSpPr/>
          <p:nvPr/>
        </p:nvSpPr>
        <p:spPr bwMode="auto">
          <a:xfrm>
            <a:off x="0" y="3743992"/>
            <a:ext cx="12192000" cy="10389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Variable Display"/>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E1894CB0-4877-74EC-B038-81A9F51E611C}"/>
              </a:ext>
              <a:ext uri="{C183D7F6-B498-43B3-948B-1728B52AA6E4}">
                <adec:decorative xmlns:adec="http://schemas.microsoft.com/office/drawing/2017/decorative" val="1"/>
              </a:ext>
            </a:extLst>
          </p:cNvPr>
          <p:cNvSpPr/>
          <p:nvPr/>
        </p:nvSpPr>
        <p:spPr>
          <a:xfrm>
            <a:off x="585789" y="1195819"/>
            <a:ext cx="11020424" cy="2863852"/>
          </a:xfrm>
          <a:custGeom>
            <a:avLst/>
            <a:gdLst>
              <a:gd name="connsiteX0" fmla="*/ 8282208 w 8374534"/>
              <a:gd name="connsiteY0" fmla="*/ 2176272 h 2176271"/>
              <a:gd name="connsiteX1" fmla="*/ 92327 w 8374534"/>
              <a:gd name="connsiteY1" fmla="*/ 2176272 h 2176271"/>
              <a:gd name="connsiteX2" fmla="*/ 8126 w 8374534"/>
              <a:gd name="connsiteY2" fmla="*/ 2046351 h 2176271"/>
              <a:gd name="connsiteX3" fmla="*/ 898047 w 8374534"/>
              <a:gd name="connsiteY3" fmla="*/ 54578 h 2176271"/>
              <a:gd name="connsiteX4" fmla="*/ 982343 w 8374534"/>
              <a:gd name="connsiteY4" fmla="*/ 0 h 2176271"/>
              <a:gd name="connsiteX5" fmla="*/ 7392192 w 8374534"/>
              <a:gd name="connsiteY5" fmla="*/ 0 h 2176271"/>
              <a:gd name="connsiteX6" fmla="*/ 7476488 w 8374534"/>
              <a:gd name="connsiteY6" fmla="*/ 54578 h 2176271"/>
              <a:gd name="connsiteX7" fmla="*/ 8366409 w 8374534"/>
              <a:gd name="connsiteY7" fmla="*/ 2046351 h 2176271"/>
              <a:gd name="connsiteX8" fmla="*/ 8282208 w 8374534"/>
              <a:gd name="connsiteY8" fmla="*/ 2176272 h 2176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4534" h="2176271">
                <a:moveTo>
                  <a:pt x="8282208" y="2176272"/>
                </a:moveTo>
                <a:lnTo>
                  <a:pt x="92327" y="2176272"/>
                </a:lnTo>
                <a:cubicBezTo>
                  <a:pt x="25461" y="2176272"/>
                  <a:pt x="-19116" y="2107406"/>
                  <a:pt x="8126" y="2046351"/>
                </a:cubicBezTo>
                <a:lnTo>
                  <a:pt x="898047" y="54578"/>
                </a:lnTo>
                <a:cubicBezTo>
                  <a:pt x="912906" y="21336"/>
                  <a:pt x="945862" y="0"/>
                  <a:pt x="982343" y="0"/>
                </a:cubicBezTo>
                <a:lnTo>
                  <a:pt x="7392192" y="0"/>
                </a:lnTo>
                <a:cubicBezTo>
                  <a:pt x="7428672" y="0"/>
                  <a:pt x="7461629" y="21336"/>
                  <a:pt x="7476488" y="54578"/>
                </a:cubicBezTo>
                <a:lnTo>
                  <a:pt x="8366409" y="2046351"/>
                </a:lnTo>
                <a:cubicBezTo>
                  <a:pt x="8393650" y="2107406"/>
                  <a:pt x="8349073" y="2176272"/>
                  <a:pt x="8282208" y="217627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Variable Display"/>
              <a:ea typeface="+mn-ea"/>
              <a:cs typeface="+mn-cs"/>
            </a:endParaRPr>
          </a:p>
        </p:txBody>
      </p:sp>
      <p:sp>
        <p:nvSpPr>
          <p:cNvPr id="59" name="Freeform: Shape 58">
            <a:extLst>
              <a:ext uri="{FF2B5EF4-FFF2-40B4-BE49-F238E27FC236}">
                <a16:creationId xmlns:a16="http://schemas.microsoft.com/office/drawing/2014/main" id="{7346B957-BBD3-1BBF-E39A-1C864A9EC7C7}"/>
              </a:ext>
              <a:ext uri="{C183D7F6-B498-43B3-948B-1728B52AA6E4}">
                <adec:decorative xmlns:adec="http://schemas.microsoft.com/office/drawing/2017/decorative" val="1"/>
              </a:ext>
            </a:extLst>
          </p:cNvPr>
          <p:cNvSpPr/>
          <p:nvPr/>
        </p:nvSpPr>
        <p:spPr>
          <a:xfrm>
            <a:off x="698479" y="1280049"/>
            <a:ext cx="10792287" cy="2696895"/>
          </a:xfrm>
          <a:custGeom>
            <a:avLst/>
            <a:gdLst>
              <a:gd name="connsiteX0" fmla="*/ 8143138 w 8201170"/>
              <a:gd name="connsiteY0" fmla="*/ 2049399 h 2049399"/>
              <a:gd name="connsiteX1" fmla="*/ 58032 w 8201170"/>
              <a:gd name="connsiteY1" fmla="*/ 2049399 h 2049399"/>
              <a:gd name="connsiteX2" fmla="*/ 5073 w 8201170"/>
              <a:gd name="connsiteY2" fmla="*/ 1967770 h 2049399"/>
              <a:gd name="connsiteX3" fmla="*/ 863657 w 8201170"/>
              <a:gd name="connsiteY3" fmla="*/ 46387 h 2049399"/>
              <a:gd name="connsiteX4" fmla="*/ 935190 w 8201170"/>
              <a:gd name="connsiteY4" fmla="*/ 0 h 2049399"/>
              <a:gd name="connsiteX5" fmla="*/ 7265981 w 8201170"/>
              <a:gd name="connsiteY5" fmla="*/ 0 h 2049399"/>
              <a:gd name="connsiteX6" fmla="*/ 7337514 w 8201170"/>
              <a:gd name="connsiteY6" fmla="*/ 46387 h 2049399"/>
              <a:gd name="connsiteX7" fmla="*/ 8196097 w 8201170"/>
              <a:gd name="connsiteY7" fmla="*/ 1967770 h 2049399"/>
              <a:gd name="connsiteX8" fmla="*/ 8143138 w 8201170"/>
              <a:gd name="connsiteY8" fmla="*/ 2049399 h 204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1170" h="2049399">
                <a:moveTo>
                  <a:pt x="8143138" y="2049399"/>
                </a:moveTo>
                <a:lnTo>
                  <a:pt x="58032" y="2049399"/>
                </a:lnTo>
                <a:cubicBezTo>
                  <a:pt x="16027" y="2049399"/>
                  <a:pt x="-11976" y="2006060"/>
                  <a:pt x="5073" y="1967770"/>
                </a:cubicBezTo>
                <a:lnTo>
                  <a:pt x="863657" y="46387"/>
                </a:lnTo>
                <a:cubicBezTo>
                  <a:pt x="876230" y="18193"/>
                  <a:pt x="904233" y="0"/>
                  <a:pt x="935190" y="0"/>
                </a:cubicBezTo>
                <a:lnTo>
                  <a:pt x="7265981" y="0"/>
                </a:lnTo>
                <a:cubicBezTo>
                  <a:pt x="7296937" y="0"/>
                  <a:pt x="7324941" y="18193"/>
                  <a:pt x="7337514" y="46387"/>
                </a:cubicBezTo>
                <a:lnTo>
                  <a:pt x="8196097" y="1967770"/>
                </a:lnTo>
                <a:cubicBezTo>
                  <a:pt x="8213147" y="2006060"/>
                  <a:pt x="8185144" y="2049399"/>
                  <a:pt x="8143138" y="2049399"/>
                </a:cubicBez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Variable Display"/>
              <a:ea typeface="+mn-ea"/>
              <a:cs typeface="+mn-cs"/>
            </a:endParaRPr>
          </a:p>
        </p:txBody>
      </p:sp>
      <p:cxnSp>
        <p:nvCxnSpPr>
          <p:cNvPr id="44" name="Straight Connector 43">
            <a:extLst>
              <a:ext uri="{FF2B5EF4-FFF2-40B4-BE49-F238E27FC236}">
                <a16:creationId xmlns:a16="http://schemas.microsoft.com/office/drawing/2014/main" id="{253C2266-F734-8CCC-CB8A-E74C9E0F787D}"/>
              </a:ext>
              <a:ext uri="{C183D7F6-B498-43B3-948B-1728B52AA6E4}">
                <adec:decorative xmlns:adec="http://schemas.microsoft.com/office/drawing/2017/decorative" val="1"/>
              </a:ext>
            </a:extLst>
          </p:cNvPr>
          <p:cNvCxnSpPr>
            <a:cxnSpLocks/>
          </p:cNvCxnSpPr>
          <p:nvPr/>
        </p:nvCxnSpPr>
        <p:spPr>
          <a:xfrm>
            <a:off x="6096047" y="1526902"/>
            <a:ext cx="0" cy="2307909"/>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4D09FD71-DF46-6086-D40F-2B59E7CD52E1}"/>
              </a:ext>
              <a:ext uri="{C183D7F6-B498-43B3-948B-1728B52AA6E4}">
                <adec:decorative xmlns:adec="http://schemas.microsoft.com/office/drawing/2017/decorative" val="1"/>
              </a:ext>
            </a:extLst>
          </p:cNvPr>
          <p:cNvSpPr/>
          <p:nvPr/>
        </p:nvSpPr>
        <p:spPr bwMode="auto">
          <a:xfrm>
            <a:off x="5740400" y="2791050"/>
            <a:ext cx="711200" cy="70555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3B2E58"/>
              </a:solidFill>
              <a:effectLst/>
              <a:uLnTx/>
              <a:uFillTx/>
              <a:latin typeface="Segoe UI"/>
              <a:ea typeface="Segoe UI" pitchFamily="34" charset="0"/>
              <a:cs typeface="Segoe UI" pitchFamily="34" charset="0"/>
            </a:endParaRPr>
          </a:p>
        </p:txBody>
      </p:sp>
      <p:sp>
        <p:nvSpPr>
          <p:cNvPr id="13" name="Title 12">
            <a:extLst>
              <a:ext uri="{FF2B5EF4-FFF2-40B4-BE49-F238E27FC236}">
                <a16:creationId xmlns:a16="http://schemas.microsoft.com/office/drawing/2014/main" id="{565723D1-39AF-CF7E-BA07-26C868B75534}"/>
              </a:ext>
              <a:ext uri="{C183D7F6-B498-43B3-948B-1728B52AA6E4}">
                <adec:decorative xmlns:adec="http://schemas.microsoft.com/office/drawing/2017/decorative" val="1"/>
              </a:ext>
            </a:extLst>
          </p:cNvPr>
          <p:cNvSpPr>
            <a:spLocks noGrp="1"/>
          </p:cNvSpPr>
          <p:nvPr>
            <p:ph type="title"/>
          </p:nvPr>
        </p:nvSpPr>
        <p:spPr>
          <a:xfrm>
            <a:off x="588263" y="457200"/>
            <a:ext cx="11018520" cy="553998"/>
          </a:xfrm>
        </p:spPr>
        <p:txBody>
          <a:bodyPr vert="horz" wrap="square" lIns="0" tIns="0" rIns="0" bIns="0" rtlCol="0" anchor="b">
            <a:spAutoFit/>
          </a:bodyPr>
          <a:lstStyle/>
          <a:p>
            <a:r>
              <a:rPr lang="en-US"/>
              <a:t>Microsoft and OpenAI partnership</a:t>
            </a:r>
          </a:p>
        </p:txBody>
      </p:sp>
      <p:pic>
        <p:nvPicPr>
          <p:cNvPr id="1026" name="Picture 2" descr="OpenAI Logo">
            <a:extLst>
              <a:ext uri="{FF2B5EF4-FFF2-40B4-BE49-F238E27FC236}">
                <a16:creationId xmlns:a16="http://schemas.microsoft.com/office/drawing/2014/main" id="{86E3DC49-9C14-AFEF-C8B7-FF2EAEE4B2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222" b="37222"/>
          <a:stretch/>
        </p:blipFill>
        <p:spPr bwMode="auto">
          <a:xfrm>
            <a:off x="2345509" y="1693168"/>
            <a:ext cx="2706552" cy="69167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643A5CE-D4A5-693E-10D5-CD97C89DCA83}"/>
              </a:ext>
            </a:extLst>
          </p:cNvPr>
          <p:cNvSpPr txBox="1"/>
          <p:nvPr/>
        </p:nvSpPr>
        <p:spPr>
          <a:xfrm>
            <a:off x="1778001" y="2543663"/>
            <a:ext cx="3841566" cy="129266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Segoe UI "/>
                <a:ea typeface="+mn-ea"/>
                <a:cs typeface="+mn-cs"/>
              </a:rPr>
              <a:t>Ensure that artificial general intelligence (AGI) benefits humanity</a:t>
            </a:r>
            <a:endParaRPr kumimoji="0" lang="en-US" sz="2600" b="0" i="0" u="none" strike="noStrike" kern="1200" cap="none" spc="0" normalizeH="0" baseline="0" noProof="0">
              <a:ln>
                <a:noFill/>
              </a:ln>
              <a:solidFill>
                <a:srgbClr val="000000"/>
              </a:solidFill>
              <a:effectLst/>
              <a:uLnTx/>
              <a:uFillTx/>
              <a:latin typeface="Segoe UI"/>
              <a:ea typeface="+mn-ea"/>
              <a:cs typeface="+mn-cs"/>
            </a:endParaRPr>
          </a:p>
        </p:txBody>
      </p:sp>
      <p:sp>
        <p:nvSpPr>
          <p:cNvPr id="46" name="Heart 45">
            <a:extLst>
              <a:ext uri="{FF2B5EF4-FFF2-40B4-BE49-F238E27FC236}">
                <a16:creationId xmlns:a16="http://schemas.microsoft.com/office/drawing/2014/main" id="{CAE0BD4A-3076-7A30-A511-179197FF7C05}"/>
              </a:ext>
              <a:ext uri="{C183D7F6-B498-43B3-948B-1728B52AA6E4}">
                <adec:decorative xmlns:adec="http://schemas.microsoft.com/office/drawing/2017/decorative" val="1"/>
              </a:ext>
            </a:extLst>
          </p:cNvPr>
          <p:cNvSpPr/>
          <p:nvPr/>
        </p:nvSpPr>
        <p:spPr bwMode="auto">
          <a:xfrm>
            <a:off x="5855970" y="2974099"/>
            <a:ext cx="480060" cy="352524"/>
          </a:xfrm>
          <a:prstGeom prst="heart">
            <a:avLst/>
          </a:prstGeom>
          <a:solidFill>
            <a:schemeClr val="accent1"/>
          </a:soli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latin typeface="Segoe UI Semibold"/>
              <a:ea typeface="+mn-ea"/>
              <a:cs typeface="+mn-cs"/>
            </a:endParaRPr>
          </a:p>
        </p:txBody>
      </p:sp>
      <p:pic>
        <p:nvPicPr>
          <p:cNvPr id="42" name="MS logo gray - EMF" descr="Microsoft Logo">
            <a:extLst>
              <a:ext uri="{FF2B5EF4-FFF2-40B4-BE49-F238E27FC236}">
                <a16:creationId xmlns:a16="http://schemas.microsoft.com/office/drawing/2014/main" id="{FFE95F7C-AA1B-4440-76CB-D6B45700661F}"/>
              </a:ext>
            </a:extLst>
          </p:cNvPr>
          <p:cNvPicPr>
            <a:picLocks noChangeAspect="1"/>
          </p:cNvPicPr>
          <p:nvPr/>
        </p:nvPicPr>
        <p:blipFill rotWithShape="1">
          <a:blip r:embed="rId4"/>
          <a:srcRect l="11942" t="31394" r="29506" b="31394"/>
          <a:stretch/>
        </p:blipFill>
        <p:spPr bwMode="black">
          <a:xfrm>
            <a:off x="7188384" y="1732172"/>
            <a:ext cx="2609666" cy="613666"/>
          </a:xfrm>
          <a:prstGeom prst="rect">
            <a:avLst/>
          </a:prstGeom>
        </p:spPr>
      </p:pic>
      <p:sp>
        <p:nvSpPr>
          <p:cNvPr id="40" name="TextBox 39">
            <a:extLst>
              <a:ext uri="{FF2B5EF4-FFF2-40B4-BE49-F238E27FC236}">
                <a16:creationId xmlns:a16="http://schemas.microsoft.com/office/drawing/2014/main" id="{B998DF7F-8ED4-B783-3DAB-389BB61D9514}"/>
              </a:ext>
            </a:extLst>
          </p:cNvPr>
          <p:cNvSpPr txBox="1"/>
          <p:nvPr/>
        </p:nvSpPr>
        <p:spPr>
          <a:xfrm>
            <a:off x="6572434" y="2543663"/>
            <a:ext cx="3841566" cy="1292662"/>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a:ln>
                  <a:noFill/>
                </a:ln>
                <a:solidFill>
                  <a:srgbClr val="000000"/>
                </a:solidFill>
                <a:effectLst/>
                <a:uLnTx/>
                <a:uFillTx/>
                <a:latin typeface="Segoe UI "/>
                <a:ea typeface="+mn-ea"/>
                <a:cs typeface="+mn-cs"/>
              </a:rPr>
              <a:t>Empower every person and organization on the planet to achieve more</a:t>
            </a:r>
            <a:endParaRPr kumimoji="0" lang="en-US" sz="2600" b="0" i="0" u="none" strike="noStrike" kern="1200" cap="none" spc="0" normalizeH="0" baseline="0" noProof="0">
              <a:ln>
                <a:noFill/>
              </a:ln>
              <a:solidFill>
                <a:srgbClr val="000000"/>
              </a:solidFill>
              <a:effectLst/>
              <a:uLnTx/>
              <a:uFillTx/>
              <a:latin typeface="Segoe UI"/>
              <a:ea typeface="+mn-ea"/>
              <a:cs typeface="+mn-cs"/>
            </a:endParaRPr>
          </a:p>
        </p:txBody>
      </p:sp>
      <p:sp>
        <p:nvSpPr>
          <p:cNvPr id="60" name="TextBox 59">
            <a:extLst>
              <a:ext uri="{FF2B5EF4-FFF2-40B4-BE49-F238E27FC236}">
                <a16:creationId xmlns:a16="http://schemas.microsoft.com/office/drawing/2014/main" id="{EE7EA105-E7C1-739F-C462-A0A0286C2C98}"/>
              </a:ext>
            </a:extLst>
          </p:cNvPr>
          <p:cNvSpPr txBox="1"/>
          <p:nvPr/>
        </p:nvSpPr>
        <p:spPr>
          <a:xfrm>
            <a:off x="2034062" y="4156594"/>
            <a:ext cx="8165548" cy="4924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0" cap="none" spc="0" normalizeH="0" baseline="0" noProof="0">
                <a:ln>
                  <a:noFill/>
                </a:ln>
                <a:solidFill>
                  <a:srgbClr val="FFFFFF"/>
                </a:solidFill>
                <a:effectLst/>
                <a:uLnTx/>
                <a:uFillTx/>
                <a:latin typeface="Segoe UI Semibold"/>
                <a:ea typeface="+mn-ea"/>
                <a:cs typeface="+mn-cs"/>
              </a:rPr>
              <a:t>Azure OpenAI Service – as of November 15, 2023</a:t>
            </a:r>
          </a:p>
        </p:txBody>
      </p:sp>
      <p:sp>
        <p:nvSpPr>
          <p:cNvPr id="61" name="Rectangle: Rounded Corners 60">
            <a:extLst>
              <a:ext uri="{FF2B5EF4-FFF2-40B4-BE49-F238E27FC236}">
                <a16:creationId xmlns:a16="http://schemas.microsoft.com/office/drawing/2014/main" id="{3C22B244-27ED-A9A9-DA24-F752F38E1B1D}"/>
              </a:ext>
              <a:ext uri="{C183D7F6-B498-43B3-948B-1728B52AA6E4}">
                <adec:decorative xmlns:adec="http://schemas.microsoft.com/office/drawing/2017/decorative" val="0"/>
              </a:ext>
            </a:extLst>
          </p:cNvPr>
          <p:cNvSpPr/>
          <p:nvPr/>
        </p:nvSpPr>
        <p:spPr bwMode="auto">
          <a:xfrm>
            <a:off x="1061671" y="4995784"/>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ts val="600"/>
              </a:spcAft>
              <a:defRPr/>
            </a:pPr>
            <a:r>
              <a:rPr lang="en-US" sz="1400">
                <a:solidFill>
                  <a:srgbClr val="000000"/>
                </a:solidFill>
                <a:latin typeface="Segoe UI Semibold"/>
                <a:cs typeface="Segoe UI"/>
              </a:rPr>
              <a:t>GPT-4, GPT-4-Turbo, GPT-3.5-Turbo</a:t>
            </a:r>
          </a:p>
        </p:txBody>
      </p:sp>
      <p:sp>
        <p:nvSpPr>
          <p:cNvPr id="1028" name="Text Placeholder 4">
            <a:extLst>
              <a:ext uri="{FF2B5EF4-FFF2-40B4-BE49-F238E27FC236}">
                <a16:creationId xmlns:a16="http://schemas.microsoft.com/office/drawing/2014/main" id="{6D5B2FE7-64B5-F89C-8F04-5E4ACE071F1B}"/>
              </a:ext>
            </a:extLst>
          </p:cNvPr>
          <p:cNvSpPr txBox="1">
            <a:spLocks/>
          </p:cNvSpPr>
          <p:nvPr/>
        </p:nvSpPr>
        <p:spPr>
          <a:xfrm>
            <a:off x="638731" y="5865831"/>
            <a:ext cx="2639174"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Roboto Mono" panose="020B0604020202020204" pitchFamily="49" charset="0"/>
                <a:ea typeface="+mn-ea"/>
                <a:cs typeface="Segoe UI" panose="020B0502040204020203" pitchFamily="34" charset="0"/>
              </a:rPr>
              <a:t>Language</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2" name="Rectangle: Rounded Corners 61">
            <a:extLst>
              <a:ext uri="{FF2B5EF4-FFF2-40B4-BE49-F238E27FC236}">
                <a16:creationId xmlns:a16="http://schemas.microsoft.com/office/drawing/2014/main" id="{85888B26-59E1-80C1-0971-50B3D8C7B654}"/>
              </a:ext>
              <a:ext uri="{C183D7F6-B498-43B3-948B-1728B52AA6E4}">
                <adec:decorative xmlns:adec="http://schemas.microsoft.com/office/drawing/2017/decorative" val="0"/>
              </a:ext>
            </a:extLst>
          </p:cNvPr>
          <p:cNvSpPr/>
          <p:nvPr/>
        </p:nvSpPr>
        <p:spPr bwMode="auto">
          <a:xfrm>
            <a:off x="3123056" y="4995784"/>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ts val="600"/>
              </a:spcAft>
              <a:defRPr/>
            </a:pPr>
            <a:r>
              <a:rPr lang="en-US" sz="2000">
                <a:solidFill>
                  <a:srgbClr val="000000"/>
                </a:solidFill>
                <a:latin typeface="Segoe UI Semibold"/>
                <a:cs typeface="Segoe UI"/>
              </a:rPr>
              <a:t>GPT-4-Turbo with</a:t>
            </a:r>
            <a:r>
              <a:rPr kumimoji="0" lang="en-US" sz="2000" b="0" i="0" u="none" strike="noStrike" kern="1200" cap="none" spc="0" normalizeH="0" baseline="0" noProof="0">
                <a:ln>
                  <a:noFill/>
                </a:ln>
                <a:solidFill>
                  <a:srgbClr val="000000"/>
                </a:solidFill>
                <a:effectLst/>
                <a:uLnTx/>
                <a:uFillTx/>
                <a:latin typeface="Segoe UI Semibold"/>
                <a:ea typeface="+mn-ea"/>
                <a:cs typeface="Segoe UI"/>
              </a:rPr>
              <a:t> Vision</a:t>
            </a:r>
          </a:p>
        </p:txBody>
      </p:sp>
      <p:sp>
        <p:nvSpPr>
          <p:cNvPr id="1029" name="Text Placeholder 4">
            <a:extLst>
              <a:ext uri="{FF2B5EF4-FFF2-40B4-BE49-F238E27FC236}">
                <a16:creationId xmlns:a16="http://schemas.microsoft.com/office/drawing/2014/main" id="{DC58E4B1-DA17-4582-91B0-F5C43357EA3A}"/>
              </a:ext>
            </a:extLst>
          </p:cNvPr>
          <p:cNvSpPr txBox="1">
            <a:spLocks/>
          </p:cNvSpPr>
          <p:nvPr/>
        </p:nvSpPr>
        <p:spPr>
          <a:xfrm>
            <a:off x="2677716" y="5898675"/>
            <a:ext cx="2639174"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Roboto Mono" panose="020B0604020202020204" pitchFamily="49" charset="0"/>
                <a:ea typeface="+mn-ea"/>
                <a:cs typeface="Segoe UI" panose="020B0502040204020203" pitchFamily="34" charset="0"/>
              </a:rPr>
              <a:t>Multi-Modal</a:t>
            </a: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3" name="Rectangle: Rounded Corners 62">
            <a:extLst>
              <a:ext uri="{FF2B5EF4-FFF2-40B4-BE49-F238E27FC236}">
                <a16:creationId xmlns:a16="http://schemas.microsoft.com/office/drawing/2014/main" id="{348E16A2-76AF-689D-187F-E16A90A41973}"/>
              </a:ext>
              <a:ext uri="{C183D7F6-B498-43B3-948B-1728B52AA6E4}">
                <adec:decorative xmlns:adec="http://schemas.microsoft.com/office/drawing/2017/decorative" val="0"/>
              </a:ext>
            </a:extLst>
          </p:cNvPr>
          <p:cNvSpPr/>
          <p:nvPr/>
        </p:nvSpPr>
        <p:spPr bwMode="auto">
          <a:xfrm>
            <a:off x="7272386"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Semibold"/>
                <a:ea typeface="+mn-ea"/>
                <a:cs typeface="Segoe UI" pitchFamily="34" charset="0"/>
              </a:rPr>
              <a:t>DALL·E 3</a:t>
            </a:r>
          </a:p>
        </p:txBody>
      </p:sp>
      <p:sp>
        <p:nvSpPr>
          <p:cNvPr id="1030" name="Text Placeholder 4">
            <a:extLst>
              <a:ext uri="{FF2B5EF4-FFF2-40B4-BE49-F238E27FC236}">
                <a16:creationId xmlns:a16="http://schemas.microsoft.com/office/drawing/2014/main" id="{C9E49184-F038-6BAD-4041-4D7EB73D593E}"/>
              </a:ext>
            </a:extLst>
          </p:cNvPr>
          <p:cNvSpPr txBox="1">
            <a:spLocks/>
          </p:cNvSpPr>
          <p:nvPr/>
        </p:nvSpPr>
        <p:spPr>
          <a:xfrm>
            <a:off x="6892958" y="5864663"/>
            <a:ext cx="2639174"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Roboto Mono" panose="020B0604020202020204" pitchFamily="49" charset="0"/>
                <a:ea typeface="+mn-ea"/>
                <a:cs typeface="Segoe UI" panose="020B0502040204020203" pitchFamily="34" charset="0"/>
              </a:rPr>
              <a:t>Images</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1024" name="Rectangle: Rounded Corners 1023">
            <a:extLst>
              <a:ext uri="{FF2B5EF4-FFF2-40B4-BE49-F238E27FC236}">
                <a16:creationId xmlns:a16="http://schemas.microsoft.com/office/drawing/2014/main" id="{624E028B-DBA9-14EB-2C78-7833F879C545}"/>
              </a:ext>
              <a:ext uri="{C183D7F6-B498-43B3-948B-1728B52AA6E4}">
                <adec:decorative xmlns:adec="http://schemas.microsoft.com/office/drawing/2017/decorative" val="0"/>
              </a:ext>
            </a:extLst>
          </p:cNvPr>
          <p:cNvSpPr/>
          <p:nvPr/>
        </p:nvSpPr>
        <p:spPr bwMode="auto">
          <a:xfrm>
            <a:off x="9333771"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Semibold"/>
                <a:ea typeface="+mn-ea"/>
                <a:cs typeface="Segoe UI" pitchFamily="34" charset="0"/>
              </a:rPr>
              <a:t>Whisper</a:t>
            </a:r>
          </a:p>
        </p:txBody>
      </p:sp>
      <p:sp>
        <p:nvSpPr>
          <p:cNvPr id="1031" name="Text Placeholder 4">
            <a:extLst>
              <a:ext uri="{FF2B5EF4-FFF2-40B4-BE49-F238E27FC236}">
                <a16:creationId xmlns:a16="http://schemas.microsoft.com/office/drawing/2014/main" id="{B433DB54-239C-9607-B03A-E1B1AD70FE39}"/>
              </a:ext>
            </a:extLst>
          </p:cNvPr>
          <p:cNvSpPr txBox="1">
            <a:spLocks/>
          </p:cNvSpPr>
          <p:nvPr/>
        </p:nvSpPr>
        <p:spPr>
          <a:xfrm>
            <a:off x="8956071" y="5794621"/>
            <a:ext cx="2639174" cy="43088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Roboto Mono" panose="020B0604020202020204" pitchFamily="49" charset="0"/>
                <a:ea typeface="+mn-ea"/>
                <a:cs typeface="Segoe UI" panose="020B0502040204020203" pitchFamily="34" charset="0"/>
              </a:rPr>
              <a:t>Transcription &amp; Translation</a:t>
            </a:r>
            <a:endPar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2" name="Rectangle: Rounded Corners 1">
            <a:extLst>
              <a:ext uri="{FF2B5EF4-FFF2-40B4-BE49-F238E27FC236}">
                <a16:creationId xmlns:a16="http://schemas.microsoft.com/office/drawing/2014/main" id="{7B9D6AAC-2040-7FAE-6FCF-96FFA39B546C}"/>
              </a:ext>
              <a:ext uri="{C183D7F6-B498-43B3-948B-1728B52AA6E4}">
                <adec:decorative xmlns:adec="http://schemas.microsoft.com/office/drawing/2017/decorative" val="0"/>
              </a:ext>
            </a:extLst>
          </p:cNvPr>
          <p:cNvSpPr/>
          <p:nvPr/>
        </p:nvSpPr>
        <p:spPr bwMode="auto">
          <a:xfrm>
            <a:off x="5176677"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ts val="600"/>
              </a:spcAft>
              <a:defRPr/>
            </a:pPr>
            <a:r>
              <a:rPr kumimoji="0" lang="en-US" sz="1600" b="0" i="0" u="none" strike="noStrike" kern="1200" cap="none" spc="0" normalizeH="0" baseline="0" noProof="0">
                <a:ln>
                  <a:noFill/>
                </a:ln>
                <a:solidFill>
                  <a:srgbClr val="000000"/>
                </a:solidFill>
                <a:effectLst/>
                <a:uLnTx/>
                <a:uFillTx/>
                <a:latin typeface="Segoe UI Semibold"/>
                <a:ea typeface="+mn-ea"/>
                <a:cs typeface="Segoe UI"/>
              </a:rPr>
              <a:t>Babbage</a:t>
            </a:r>
            <a:r>
              <a:rPr lang="en-US" sz="1600">
                <a:solidFill>
                  <a:srgbClr val="000000"/>
                </a:solidFill>
                <a:latin typeface="Segoe UI Semibold"/>
                <a:cs typeface="Segoe UI"/>
              </a:rPr>
              <a:t>, </a:t>
            </a:r>
            <a:r>
              <a:rPr kumimoji="0" lang="en-US" sz="1600" b="0" i="0" u="none" strike="noStrike" kern="1200" cap="none" spc="0" normalizeH="0" baseline="0" noProof="0">
                <a:ln>
                  <a:noFill/>
                </a:ln>
                <a:solidFill>
                  <a:srgbClr val="000000"/>
                </a:solidFill>
                <a:effectLst/>
                <a:uLnTx/>
                <a:uFillTx/>
                <a:latin typeface="Segoe UI Semibold"/>
                <a:ea typeface="+mn-ea"/>
                <a:cs typeface="Segoe UI"/>
              </a:rPr>
              <a:t>Davinci</a:t>
            </a:r>
            <a:r>
              <a:rPr lang="en-US" sz="1600">
                <a:solidFill>
                  <a:srgbClr val="000000"/>
                </a:solidFill>
                <a:latin typeface="Segoe UI Semibold"/>
                <a:cs typeface="Segoe UI"/>
              </a:rPr>
              <a:t>, GPT-3.5-Turbo</a:t>
            </a:r>
            <a:endParaRPr lang="en-US" sz="1600" b="0" i="0" u="none" strike="noStrike" kern="1200" cap="none" spc="0" normalizeH="0" baseline="0" noProof="0">
              <a:ln>
                <a:noFill/>
              </a:ln>
              <a:solidFill>
                <a:srgbClr val="000000"/>
              </a:solidFill>
              <a:effectLst/>
              <a:uLnTx/>
              <a:uFillTx/>
              <a:latin typeface="Segoe UI Semibold"/>
              <a:cs typeface="Segoe UI"/>
            </a:endParaRPr>
          </a:p>
        </p:txBody>
      </p:sp>
      <p:sp>
        <p:nvSpPr>
          <p:cNvPr id="3" name="Text Placeholder 4">
            <a:extLst>
              <a:ext uri="{FF2B5EF4-FFF2-40B4-BE49-F238E27FC236}">
                <a16:creationId xmlns:a16="http://schemas.microsoft.com/office/drawing/2014/main" id="{E6E71D15-5836-8E7D-7C64-65B1D9639B08}"/>
              </a:ext>
            </a:extLst>
          </p:cNvPr>
          <p:cNvSpPr txBox="1">
            <a:spLocks/>
          </p:cNvSpPr>
          <p:nvPr/>
        </p:nvSpPr>
        <p:spPr>
          <a:xfrm>
            <a:off x="4761333" y="5874796"/>
            <a:ext cx="2639174"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0000"/>
                </a:solidFill>
                <a:effectLst/>
                <a:uLnTx/>
                <a:uFillTx/>
                <a:latin typeface="Roboto Mono" panose="020B0604020202020204" pitchFamily="49" charset="0"/>
                <a:ea typeface="+mn-ea"/>
                <a:cs typeface="Segoe UI" panose="020B0502040204020203" pitchFamily="34" charset="0"/>
              </a:rPr>
              <a:t>Fine Tuning</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4" name="Rectangle: Rounded Corners 3">
            <a:extLst>
              <a:ext uri="{FF2B5EF4-FFF2-40B4-BE49-F238E27FC236}">
                <a16:creationId xmlns:a16="http://schemas.microsoft.com/office/drawing/2014/main" id="{725DCAB9-37A4-5997-2DDB-0958612972A5}"/>
              </a:ext>
              <a:ext uri="{C183D7F6-B498-43B3-948B-1728B52AA6E4}">
                <adec:decorative xmlns:adec="http://schemas.microsoft.com/office/drawing/2017/decorative" val="0"/>
              </a:ext>
            </a:extLst>
          </p:cNvPr>
          <p:cNvSpPr/>
          <p:nvPr/>
        </p:nvSpPr>
        <p:spPr bwMode="auto">
          <a:xfrm>
            <a:off x="4397861" y="6427655"/>
            <a:ext cx="3269436" cy="279900"/>
          </a:xfrm>
          <a:prstGeom prst="roundRect">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Semibold"/>
                <a:ea typeface="+mn-ea"/>
                <a:cs typeface="Segoe UI" pitchFamily="34" charset="0"/>
              </a:rPr>
              <a:t>Azure AI Studio</a:t>
            </a:r>
          </a:p>
        </p:txBody>
      </p:sp>
    </p:spTree>
    <p:extLst>
      <p:ext uri="{BB962C8B-B14F-4D97-AF65-F5344CB8AC3E}">
        <p14:creationId xmlns:p14="http://schemas.microsoft.com/office/powerpoint/2010/main" val="318729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76E5-3BAD-12A9-A4A5-7A1FFF67726A}"/>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5E8FDA96-8288-2EE4-1CFE-C8750A51A3FE}"/>
              </a:ext>
            </a:extLst>
          </p:cNvPr>
          <p:cNvSpPr>
            <a:spLocks noGrp="1"/>
          </p:cNvSpPr>
          <p:nvPr>
            <p:ph idx="1"/>
          </p:nvPr>
        </p:nvSpPr>
        <p:spPr/>
        <p:txBody>
          <a:bodyPr/>
          <a:lstStyle/>
          <a:p>
            <a:r>
              <a:rPr lang="en-US" dirty="0"/>
              <a:t>Disclaimer:</a:t>
            </a:r>
          </a:p>
          <a:p>
            <a:pPr lvl="1"/>
            <a:r>
              <a:rPr lang="en-US" dirty="0"/>
              <a:t>Mostly Harmless</a:t>
            </a:r>
          </a:p>
          <a:p>
            <a:pPr lvl="1"/>
            <a:r>
              <a:rPr lang="en-US" dirty="0"/>
              <a:t>Mostly Stolen</a:t>
            </a:r>
          </a:p>
          <a:p>
            <a:pPr marL="0" indent="0">
              <a:buNone/>
            </a:pPr>
            <a:endParaRPr lang="en-US" dirty="0"/>
          </a:p>
        </p:txBody>
      </p:sp>
      <p:pic>
        <p:nvPicPr>
          <p:cNvPr id="5" name="Picture 4">
            <a:extLst>
              <a:ext uri="{FF2B5EF4-FFF2-40B4-BE49-F238E27FC236}">
                <a16:creationId xmlns:a16="http://schemas.microsoft.com/office/drawing/2014/main" id="{0526D91F-94D6-3A0C-860C-9765E01FE707}"/>
              </a:ext>
            </a:extLst>
          </p:cNvPr>
          <p:cNvPicPr>
            <a:picLocks noChangeAspect="1"/>
          </p:cNvPicPr>
          <p:nvPr/>
        </p:nvPicPr>
        <p:blipFill>
          <a:blip r:embed="rId2"/>
          <a:stretch>
            <a:fillRect/>
          </a:stretch>
        </p:blipFill>
        <p:spPr>
          <a:xfrm>
            <a:off x="5293772" y="228972"/>
            <a:ext cx="6858000" cy="6858000"/>
          </a:xfrm>
          <a:prstGeom prst="rect">
            <a:avLst/>
          </a:prstGeom>
        </p:spPr>
      </p:pic>
      <p:pic>
        <p:nvPicPr>
          <p:cNvPr id="7" name="Picture 6">
            <a:extLst>
              <a:ext uri="{FF2B5EF4-FFF2-40B4-BE49-F238E27FC236}">
                <a16:creationId xmlns:a16="http://schemas.microsoft.com/office/drawing/2014/main" id="{652DD845-10CC-3780-E749-1E719548E446}"/>
              </a:ext>
            </a:extLst>
          </p:cNvPr>
          <p:cNvPicPr>
            <a:picLocks noChangeAspect="1"/>
          </p:cNvPicPr>
          <p:nvPr/>
        </p:nvPicPr>
        <p:blipFill>
          <a:blip r:embed="rId3"/>
          <a:stretch>
            <a:fillRect/>
          </a:stretch>
        </p:blipFill>
        <p:spPr>
          <a:xfrm>
            <a:off x="3079775" y="170536"/>
            <a:ext cx="3277057" cy="1714739"/>
          </a:xfrm>
          <a:prstGeom prst="rect">
            <a:avLst/>
          </a:prstGeom>
        </p:spPr>
      </p:pic>
    </p:spTree>
    <p:extLst>
      <p:ext uri="{BB962C8B-B14F-4D97-AF65-F5344CB8AC3E}">
        <p14:creationId xmlns:p14="http://schemas.microsoft.com/office/powerpoint/2010/main" val="27740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3372-0F72-9EF3-2D33-BC9637E82378}"/>
              </a:ext>
            </a:extLst>
          </p:cNvPr>
          <p:cNvSpPr>
            <a:spLocks noGrp="1"/>
          </p:cNvSpPr>
          <p:nvPr>
            <p:ph type="title"/>
          </p:nvPr>
        </p:nvSpPr>
        <p:spPr/>
        <p:txBody>
          <a:bodyPr/>
          <a:lstStyle/>
          <a:p>
            <a:r>
              <a:rPr lang="en-US" dirty="0"/>
              <a:t>You Try It!</a:t>
            </a:r>
          </a:p>
        </p:txBody>
      </p:sp>
      <p:sp>
        <p:nvSpPr>
          <p:cNvPr id="3" name="Content Placeholder 2">
            <a:extLst>
              <a:ext uri="{FF2B5EF4-FFF2-40B4-BE49-F238E27FC236}">
                <a16:creationId xmlns:a16="http://schemas.microsoft.com/office/drawing/2014/main" id="{A2B74DE0-E990-EF41-9286-47C3B9E735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05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9307-84CF-4F7C-9D38-D233FA651DC4}"/>
              </a:ext>
            </a:extLst>
          </p:cNvPr>
          <p:cNvSpPr>
            <a:spLocks noGrp="1"/>
          </p:cNvSpPr>
          <p:nvPr>
            <p:ph type="title"/>
          </p:nvPr>
        </p:nvSpPr>
        <p:spPr/>
        <p:txBody>
          <a:bodyPr/>
          <a:lstStyle/>
          <a:p>
            <a:r>
              <a:rPr lang="en-US" dirty="0"/>
              <a:t>David Giard</a:t>
            </a:r>
          </a:p>
        </p:txBody>
      </p:sp>
      <p:sp>
        <p:nvSpPr>
          <p:cNvPr id="3" name="Content Placeholder 2">
            <a:extLst>
              <a:ext uri="{FF2B5EF4-FFF2-40B4-BE49-F238E27FC236}">
                <a16:creationId xmlns:a16="http://schemas.microsoft.com/office/drawing/2014/main" id="{548D2DCB-217C-4C69-B3AC-C1632F2C5F7D}"/>
              </a:ext>
            </a:extLst>
          </p:cNvPr>
          <p:cNvSpPr>
            <a:spLocks noGrp="1"/>
          </p:cNvSpPr>
          <p:nvPr>
            <p:ph idx="1"/>
          </p:nvPr>
        </p:nvSpPr>
        <p:spPr/>
        <p:txBody>
          <a:bodyPr/>
          <a:lstStyle/>
          <a:p>
            <a:r>
              <a:rPr lang="en-US" dirty="0"/>
              <a:t>Partner Solution Architect, </a:t>
            </a:r>
            <a:br>
              <a:rPr lang="en-US" dirty="0"/>
            </a:br>
            <a:r>
              <a:rPr lang="en-US" dirty="0"/>
              <a:t>Microsoft</a:t>
            </a:r>
          </a:p>
          <a:p>
            <a:r>
              <a:rPr lang="en-US" dirty="0"/>
              <a:t>davidgiard.com</a:t>
            </a:r>
          </a:p>
          <a:p>
            <a:r>
              <a:rPr lang="en-US" dirty="0"/>
              <a:t>technologyandfriends.com</a:t>
            </a:r>
          </a:p>
          <a:p>
            <a:r>
              <a:rPr lang="en-US" dirty="0"/>
              <a:t>aka.ms/</a:t>
            </a:r>
            <a:r>
              <a:rPr lang="en-US" dirty="0" err="1"/>
              <a:t>gcast</a:t>
            </a:r>
            <a:endParaRPr lang="en-US" dirty="0"/>
          </a:p>
        </p:txBody>
      </p:sp>
      <p:pic>
        <p:nvPicPr>
          <p:cNvPr id="5" name="Picture 4" descr="A person taking a selfie with a statue of a person&#10;&#10;Description automatically generated with medium confidence">
            <a:extLst>
              <a:ext uri="{FF2B5EF4-FFF2-40B4-BE49-F238E27FC236}">
                <a16:creationId xmlns:a16="http://schemas.microsoft.com/office/drawing/2014/main" id="{8967E9C9-989C-4470-BB3A-885C3CAFA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770202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B1B-86EC-E0BD-94BF-17014D1DA71B}"/>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491CCD3F-7B70-204F-3A87-52AF040EE2BC}"/>
              </a:ext>
            </a:extLst>
          </p:cNvPr>
          <p:cNvSpPr>
            <a:spLocks noGrp="1"/>
          </p:cNvSpPr>
          <p:nvPr>
            <p:ph idx="1"/>
          </p:nvPr>
        </p:nvSpPr>
        <p:spPr/>
        <p:txBody>
          <a:bodyPr>
            <a:normAutofit lnSpcReduction="10000"/>
          </a:bodyPr>
          <a:lstStyle/>
          <a:p>
            <a:r>
              <a:rPr lang="en-US" dirty="0">
                <a:hlinkClick r:id="rId2"/>
              </a:rPr>
              <a:t>https://github.com/DavidGiard/Presentation-Slides/tree/main/ChatGPT</a:t>
            </a:r>
          </a:p>
          <a:p>
            <a:r>
              <a:rPr lang="en-US" dirty="0">
                <a:hlinkClick r:id="rId2"/>
              </a:rPr>
              <a:t>https://gridfiti.com/best-chatgpt-prompts/</a:t>
            </a:r>
            <a:r>
              <a:rPr lang="en-US" dirty="0"/>
              <a:t> </a:t>
            </a:r>
          </a:p>
          <a:p>
            <a:r>
              <a:rPr lang="en-US" dirty="0">
                <a:hlinkClick r:id="rId3"/>
              </a:rPr>
              <a:t>https://www.linkedin.com/feed/update/urn:li:activity:7066386899451428864/</a:t>
            </a:r>
            <a:r>
              <a:rPr lang="en-US" dirty="0"/>
              <a:t> </a:t>
            </a:r>
          </a:p>
          <a:p>
            <a:r>
              <a:rPr lang="en-US" dirty="0">
                <a:hlinkClick r:id="rId4"/>
              </a:rPr>
              <a:t>https://www.linkedin.com/feed/update/urn:li:activity:7069281452240039936/?utm_source=share&amp;utm_medium=member_ios</a:t>
            </a:r>
            <a:r>
              <a:rPr lang="en-US" dirty="0"/>
              <a:t> </a:t>
            </a:r>
          </a:p>
          <a:p>
            <a:r>
              <a:rPr lang="en-US" dirty="0">
                <a:hlinkClick r:id="rId5"/>
              </a:rPr>
              <a:t>https://microsoft.sharepoint.com/teams/CS_CE/SitePages/CE-Beat-AIcareer.aspx</a:t>
            </a:r>
            <a:r>
              <a:rPr lang="en-US" dirty="0"/>
              <a:t> </a:t>
            </a:r>
          </a:p>
          <a:p>
            <a:r>
              <a:rPr lang="en-US" dirty="0">
                <a:hlinkClick r:id="rId6"/>
              </a:rPr>
              <a:t>https://aka.ms/careergpt</a:t>
            </a:r>
            <a:r>
              <a:rPr lang="en-US" dirty="0"/>
              <a:t> </a:t>
            </a:r>
          </a:p>
          <a:p>
            <a:endParaRPr lang="en-US" dirty="0"/>
          </a:p>
        </p:txBody>
      </p:sp>
    </p:spTree>
    <p:extLst>
      <p:ext uri="{BB962C8B-B14F-4D97-AF65-F5344CB8AC3E}">
        <p14:creationId xmlns:p14="http://schemas.microsoft.com/office/powerpoint/2010/main" val="144545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094B-0D14-F30D-8876-80F61AFD5D7B}"/>
              </a:ext>
            </a:extLst>
          </p:cNvPr>
          <p:cNvSpPr>
            <a:spLocks noGrp="1"/>
          </p:cNvSpPr>
          <p:nvPr>
            <p:ph type="title"/>
          </p:nvPr>
        </p:nvSpPr>
        <p:spPr/>
        <p:txBody>
          <a:bodyPr/>
          <a:lstStyle/>
          <a:p>
            <a:r>
              <a:rPr lang="en-US" dirty="0"/>
              <a:t>What is </a:t>
            </a:r>
            <a:r>
              <a:rPr lang="en-US" dirty="0" err="1"/>
              <a:t>ChatGPT</a:t>
            </a:r>
            <a:r>
              <a:rPr lang="en-US" dirty="0"/>
              <a:t>?</a:t>
            </a:r>
          </a:p>
        </p:txBody>
      </p:sp>
      <p:sp>
        <p:nvSpPr>
          <p:cNvPr id="3" name="Content Placeholder 2">
            <a:extLst>
              <a:ext uri="{FF2B5EF4-FFF2-40B4-BE49-F238E27FC236}">
                <a16:creationId xmlns:a16="http://schemas.microsoft.com/office/drawing/2014/main" id="{8CF30F23-06B3-0D59-CE60-CDB3EE0EA7C1}"/>
              </a:ext>
            </a:extLst>
          </p:cNvPr>
          <p:cNvSpPr>
            <a:spLocks noGrp="1"/>
          </p:cNvSpPr>
          <p:nvPr>
            <p:ph idx="1"/>
          </p:nvPr>
        </p:nvSpPr>
        <p:spPr/>
        <p:txBody>
          <a:bodyPr/>
          <a:lstStyle/>
          <a:p>
            <a:pPr marL="0" indent="0">
              <a:buNone/>
            </a:pPr>
            <a:r>
              <a:rPr lang="en-US" b="0" i="0" dirty="0">
                <a:solidFill>
                  <a:srgbClr val="374151"/>
                </a:solidFill>
                <a:effectLst/>
                <a:latin typeface="Söhne"/>
              </a:rPr>
              <a:t>“</a:t>
            </a:r>
            <a:r>
              <a:rPr lang="en-US" b="0" i="0" dirty="0" err="1">
                <a:solidFill>
                  <a:srgbClr val="374151"/>
                </a:solidFill>
                <a:effectLst/>
                <a:latin typeface="Söhne"/>
              </a:rPr>
              <a:t>ChatGPT</a:t>
            </a:r>
            <a:r>
              <a:rPr lang="en-US" b="0" i="0" dirty="0">
                <a:solidFill>
                  <a:srgbClr val="374151"/>
                </a:solidFill>
                <a:effectLst/>
                <a:latin typeface="Söhne"/>
              </a:rPr>
              <a:t> is a large language model developed by </a:t>
            </a:r>
            <a:r>
              <a:rPr lang="en-US" b="0" i="0" dirty="0" err="1">
                <a:solidFill>
                  <a:srgbClr val="374151"/>
                </a:solidFill>
                <a:effectLst/>
                <a:latin typeface="Söhne"/>
              </a:rPr>
              <a:t>OpenAI</a:t>
            </a:r>
            <a:r>
              <a:rPr lang="en-US" b="0" i="0" dirty="0">
                <a:solidFill>
                  <a:srgbClr val="374151"/>
                </a:solidFill>
                <a:effectLst/>
                <a:latin typeface="Söhne"/>
              </a:rPr>
              <a:t>, capable of performing a wide range of natural language processing tasks, including conversational chatbots, using deep learning-based unsupervised learning.”</a:t>
            </a:r>
          </a:p>
          <a:p>
            <a:pPr marL="0" indent="0">
              <a:buNone/>
            </a:pPr>
            <a:endParaRPr lang="en-US" dirty="0">
              <a:solidFill>
                <a:srgbClr val="374151"/>
              </a:solidFill>
              <a:latin typeface="Söhne"/>
            </a:endParaRPr>
          </a:p>
          <a:p>
            <a:pPr marL="0" indent="0">
              <a:buNone/>
            </a:pPr>
            <a:r>
              <a:rPr lang="en-US" dirty="0">
                <a:solidFill>
                  <a:srgbClr val="374151"/>
                </a:solidFill>
                <a:latin typeface="Söhne"/>
              </a:rPr>
              <a:t>-</a:t>
            </a:r>
            <a:r>
              <a:rPr lang="en-US" dirty="0" err="1">
                <a:solidFill>
                  <a:srgbClr val="374151"/>
                </a:solidFill>
                <a:latin typeface="Söhne"/>
              </a:rPr>
              <a:t>ChatGPT</a:t>
            </a:r>
            <a:endParaRPr lang="en-US" dirty="0">
              <a:solidFill>
                <a:srgbClr val="374151"/>
              </a:solidFill>
              <a:latin typeface="Söhne"/>
            </a:endParaRPr>
          </a:p>
        </p:txBody>
      </p:sp>
    </p:spTree>
    <p:extLst>
      <p:ext uri="{BB962C8B-B14F-4D97-AF65-F5344CB8AC3E}">
        <p14:creationId xmlns:p14="http://schemas.microsoft.com/office/powerpoint/2010/main" val="156987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CDEA-E7E0-583A-38D6-25FD97E51C8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AAE3F59D-B5B7-58E0-51F4-37C5E51ED029}"/>
              </a:ext>
            </a:extLst>
          </p:cNvPr>
          <p:cNvSpPr>
            <a:spLocks noGrp="1"/>
          </p:cNvSpPr>
          <p:nvPr>
            <p:ph idx="1"/>
          </p:nvPr>
        </p:nvSpPr>
        <p:spPr/>
        <p:txBody>
          <a:bodyPr/>
          <a:lstStyle/>
          <a:p>
            <a:r>
              <a:rPr lang="en-US" dirty="0"/>
              <a:t>Generative AI</a:t>
            </a:r>
          </a:p>
          <a:p>
            <a:pPr lvl="1"/>
            <a:r>
              <a:rPr lang="en-US" dirty="0"/>
              <a:t>A subset of Artificial Intelligence (AI) that creates new content based on what it has learned from existing content. Can include text, image, or audio</a:t>
            </a:r>
          </a:p>
          <a:p>
            <a:r>
              <a:rPr lang="en-US" dirty="0"/>
              <a:t>Large Language Models (LLMs)</a:t>
            </a:r>
          </a:p>
          <a:p>
            <a:pPr lvl="1"/>
            <a:r>
              <a:rPr lang="en-US" dirty="0"/>
              <a:t>Foundational Machine Learning models that use deep learning algorithms to process and understand natural language</a:t>
            </a:r>
          </a:p>
        </p:txBody>
      </p:sp>
    </p:spTree>
    <p:extLst>
      <p:ext uri="{BB962C8B-B14F-4D97-AF65-F5344CB8AC3E}">
        <p14:creationId xmlns:p14="http://schemas.microsoft.com/office/powerpoint/2010/main" val="280250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1A8D-EE81-725C-CBBF-1C5AE6F83A2D}"/>
              </a:ext>
            </a:extLst>
          </p:cNvPr>
          <p:cNvSpPr>
            <a:spLocks noGrp="1"/>
          </p:cNvSpPr>
          <p:nvPr>
            <p:ph type="title"/>
          </p:nvPr>
        </p:nvSpPr>
        <p:spPr/>
        <p:txBody>
          <a:bodyPr>
            <a:normAutofit/>
          </a:bodyPr>
          <a:lstStyle/>
          <a:p>
            <a:r>
              <a:rPr lang="en-US" dirty="0"/>
              <a:t>Capabilities</a:t>
            </a:r>
          </a:p>
        </p:txBody>
      </p:sp>
      <p:sp>
        <p:nvSpPr>
          <p:cNvPr id="3" name="Content Placeholder 2">
            <a:extLst>
              <a:ext uri="{FF2B5EF4-FFF2-40B4-BE49-F238E27FC236}">
                <a16:creationId xmlns:a16="http://schemas.microsoft.com/office/drawing/2014/main" id="{8F029DB2-0CBF-5813-0FA2-E8BC657D233F}"/>
              </a:ext>
            </a:extLst>
          </p:cNvPr>
          <p:cNvSpPr>
            <a:spLocks noGrp="1"/>
          </p:cNvSpPr>
          <p:nvPr>
            <p:ph idx="1"/>
          </p:nvPr>
        </p:nvSpPr>
        <p:spPr/>
        <p:txBody>
          <a:bodyPr/>
          <a:lstStyle/>
          <a:p>
            <a:pPr lvl="0"/>
            <a:r>
              <a:rPr lang="en-US" dirty="0"/>
              <a:t>Understands Natural Language</a:t>
            </a:r>
          </a:p>
          <a:p>
            <a:pPr lvl="0"/>
            <a:r>
              <a:rPr lang="en-US" dirty="0"/>
              <a:t>Remembers what user said earlier in the conversation</a:t>
            </a:r>
          </a:p>
          <a:p>
            <a:pPr lvl="0"/>
            <a:r>
              <a:rPr lang="en-US" dirty="0"/>
              <a:t>Allows user to provide follow-up corrections</a:t>
            </a:r>
          </a:p>
          <a:p>
            <a:pPr lvl="0"/>
            <a:r>
              <a:rPr lang="en-US" dirty="0"/>
              <a:t>Trained to decline inappropriate requests</a:t>
            </a:r>
          </a:p>
        </p:txBody>
      </p:sp>
    </p:spTree>
    <p:extLst>
      <p:ext uri="{BB962C8B-B14F-4D97-AF65-F5344CB8AC3E}">
        <p14:creationId xmlns:p14="http://schemas.microsoft.com/office/powerpoint/2010/main" val="323448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0AAF-8FEB-DB0A-0A20-782EEB168156}"/>
              </a:ext>
            </a:extLst>
          </p:cNvPr>
          <p:cNvSpPr>
            <a:spLocks noGrp="1"/>
          </p:cNvSpPr>
          <p:nvPr>
            <p:ph type="title"/>
          </p:nvPr>
        </p:nvSpPr>
        <p:spPr/>
        <p:txBody>
          <a:bodyPr/>
          <a:lstStyle/>
          <a:p>
            <a:pPr lvl="0"/>
            <a:r>
              <a:rPr lang="en-US" dirty="0"/>
              <a:t>Limitations</a:t>
            </a:r>
          </a:p>
        </p:txBody>
      </p:sp>
      <p:sp>
        <p:nvSpPr>
          <p:cNvPr id="3" name="Content Placeholder 2">
            <a:extLst>
              <a:ext uri="{FF2B5EF4-FFF2-40B4-BE49-F238E27FC236}">
                <a16:creationId xmlns:a16="http://schemas.microsoft.com/office/drawing/2014/main" id="{66260003-4029-9D84-3740-E99FC1FA186A}"/>
              </a:ext>
            </a:extLst>
          </p:cNvPr>
          <p:cNvSpPr>
            <a:spLocks noGrp="1"/>
          </p:cNvSpPr>
          <p:nvPr>
            <p:ph idx="1"/>
          </p:nvPr>
        </p:nvSpPr>
        <p:spPr/>
        <p:txBody>
          <a:bodyPr/>
          <a:lstStyle/>
          <a:p>
            <a:pPr lvl="0"/>
            <a:r>
              <a:rPr lang="en-US" dirty="0"/>
              <a:t>May occasionally generate incorrect information</a:t>
            </a:r>
          </a:p>
          <a:p>
            <a:pPr lvl="0"/>
            <a:r>
              <a:rPr lang="en-US" dirty="0"/>
              <a:t>May occasionally produce harmful instructions or biased content</a:t>
            </a:r>
          </a:p>
          <a:p>
            <a:pPr lvl="0"/>
            <a:r>
              <a:rPr lang="en-US" dirty="0"/>
              <a:t>Limited knowledge of world and events after 2021</a:t>
            </a:r>
          </a:p>
        </p:txBody>
      </p:sp>
    </p:spTree>
    <p:extLst>
      <p:ext uri="{BB962C8B-B14F-4D97-AF65-F5344CB8AC3E}">
        <p14:creationId xmlns:p14="http://schemas.microsoft.com/office/powerpoint/2010/main" val="37242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7DB2-84AD-0183-7E41-ED0030950139}"/>
              </a:ext>
            </a:extLst>
          </p:cNvPr>
          <p:cNvSpPr>
            <a:spLocks noGrp="1"/>
          </p:cNvSpPr>
          <p:nvPr>
            <p:ph type="title"/>
          </p:nvPr>
        </p:nvSpPr>
        <p:spPr/>
        <p:txBody>
          <a:bodyPr/>
          <a:lstStyle/>
          <a:p>
            <a:r>
              <a:rPr lang="en-US" dirty="0"/>
              <a:t>Sign Up, Start Using It</a:t>
            </a:r>
          </a:p>
        </p:txBody>
      </p:sp>
      <p:sp>
        <p:nvSpPr>
          <p:cNvPr id="3" name="Content Placeholder 2">
            <a:extLst>
              <a:ext uri="{FF2B5EF4-FFF2-40B4-BE49-F238E27FC236}">
                <a16:creationId xmlns:a16="http://schemas.microsoft.com/office/drawing/2014/main" id="{71C0B8A3-D892-3397-9C12-45B0C2739D29}"/>
              </a:ext>
            </a:extLst>
          </p:cNvPr>
          <p:cNvSpPr>
            <a:spLocks noGrp="1"/>
          </p:cNvSpPr>
          <p:nvPr>
            <p:ph idx="1"/>
          </p:nvPr>
        </p:nvSpPr>
        <p:spPr/>
        <p:txBody>
          <a:bodyPr/>
          <a:lstStyle/>
          <a:p>
            <a:r>
              <a:rPr lang="en-US" dirty="0">
                <a:hlinkClick r:id="rId2"/>
              </a:rPr>
              <a:t>https://chat.openai.com</a:t>
            </a:r>
            <a:r>
              <a:rPr lang="en-US" dirty="0"/>
              <a:t> </a:t>
            </a:r>
          </a:p>
          <a:p>
            <a:endParaRPr lang="en-US" dirty="0"/>
          </a:p>
        </p:txBody>
      </p:sp>
    </p:spTree>
    <p:extLst>
      <p:ext uri="{BB962C8B-B14F-4D97-AF65-F5344CB8AC3E}">
        <p14:creationId xmlns:p14="http://schemas.microsoft.com/office/powerpoint/2010/main" val="9743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4D18-8B95-D0B8-A51F-1146CE7784FC}"/>
              </a:ext>
            </a:extLst>
          </p:cNvPr>
          <p:cNvSpPr>
            <a:spLocks noGrp="1"/>
          </p:cNvSpPr>
          <p:nvPr>
            <p:ph type="title"/>
          </p:nvPr>
        </p:nvSpPr>
        <p:spPr/>
        <p:txBody>
          <a:bodyPr/>
          <a:lstStyle/>
          <a:p>
            <a:r>
              <a:rPr lang="en-US" dirty="0"/>
              <a:t>Ways to Make ChatGPT Work for You: IT</a:t>
            </a:r>
          </a:p>
        </p:txBody>
      </p:sp>
      <p:sp>
        <p:nvSpPr>
          <p:cNvPr id="3" name="Content Placeholder 2">
            <a:extLst>
              <a:ext uri="{FF2B5EF4-FFF2-40B4-BE49-F238E27FC236}">
                <a16:creationId xmlns:a16="http://schemas.microsoft.com/office/drawing/2014/main" id="{0692AB1D-BDB7-97DD-D982-A381520494BB}"/>
              </a:ext>
            </a:extLst>
          </p:cNvPr>
          <p:cNvSpPr>
            <a:spLocks noGrp="1"/>
          </p:cNvSpPr>
          <p:nvPr>
            <p:ph idx="1"/>
          </p:nvPr>
        </p:nvSpPr>
        <p:spPr/>
        <p:txBody>
          <a:bodyPr/>
          <a:lstStyle/>
          <a:p>
            <a:r>
              <a:rPr lang="en-US" dirty="0"/>
              <a:t>Explain code</a:t>
            </a:r>
          </a:p>
          <a:p>
            <a:r>
              <a:rPr lang="en-US" dirty="0"/>
              <a:t>Generating code</a:t>
            </a:r>
          </a:p>
          <a:p>
            <a:r>
              <a:rPr lang="en-US" dirty="0"/>
              <a:t>Write automated test</a:t>
            </a:r>
          </a:p>
          <a:p>
            <a:endParaRPr lang="en-US" dirty="0"/>
          </a:p>
          <a:p>
            <a:endParaRPr lang="en-US" dirty="0"/>
          </a:p>
        </p:txBody>
      </p:sp>
    </p:spTree>
    <p:extLst>
      <p:ext uri="{BB962C8B-B14F-4D97-AF65-F5344CB8AC3E}">
        <p14:creationId xmlns:p14="http://schemas.microsoft.com/office/powerpoint/2010/main" val="85619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4D18-8B95-D0B8-A51F-1146CE7784FC}"/>
              </a:ext>
            </a:extLst>
          </p:cNvPr>
          <p:cNvSpPr>
            <a:spLocks noGrp="1"/>
          </p:cNvSpPr>
          <p:nvPr>
            <p:ph type="title"/>
          </p:nvPr>
        </p:nvSpPr>
        <p:spPr/>
        <p:txBody>
          <a:bodyPr/>
          <a:lstStyle/>
          <a:p>
            <a:r>
              <a:rPr lang="en-US" dirty="0"/>
              <a:t>Ways to Make ChatGPT Work for You: Career</a:t>
            </a:r>
          </a:p>
        </p:txBody>
      </p:sp>
      <p:sp>
        <p:nvSpPr>
          <p:cNvPr id="3" name="Content Placeholder 2">
            <a:extLst>
              <a:ext uri="{FF2B5EF4-FFF2-40B4-BE49-F238E27FC236}">
                <a16:creationId xmlns:a16="http://schemas.microsoft.com/office/drawing/2014/main" id="{0692AB1D-BDB7-97DD-D982-A381520494BB}"/>
              </a:ext>
            </a:extLst>
          </p:cNvPr>
          <p:cNvSpPr>
            <a:spLocks noGrp="1"/>
          </p:cNvSpPr>
          <p:nvPr>
            <p:ph idx="1"/>
          </p:nvPr>
        </p:nvSpPr>
        <p:spPr/>
        <p:txBody>
          <a:bodyPr/>
          <a:lstStyle/>
          <a:p>
            <a:r>
              <a:rPr lang="en-US" dirty="0"/>
              <a:t>Writing summaries, title, articles, and emails</a:t>
            </a:r>
          </a:p>
          <a:p>
            <a:r>
              <a:rPr lang="en-US" dirty="0"/>
              <a:t>Writing job descriptions or professional bios</a:t>
            </a:r>
          </a:p>
          <a:p>
            <a:endParaRPr lang="en-US" dirty="0"/>
          </a:p>
          <a:p>
            <a:endParaRPr lang="en-US" dirty="0"/>
          </a:p>
        </p:txBody>
      </p:sp>
    </p:spTree>
    <p:extLst>
      <p:ext uri="{BB962C8B-B14F-4D97-AF65-F5344CB8AC3E}">
        <p14:creationId xmlns:p14="http://schemas.microsoft.com/office/powerpoint/2010/main" val="128077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249</TotalTime>
  <Words>956</Words>
  <Application>Microsoft Office PowerPoint</Application>
  <PresentationFormat>Widescreen</PresentationFormat>
  <Paragraphs>109</Paragraphs>
  <Slides>20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Roboto Mono</vt:lpstr>
      <vt:lpstr>Segoe UI</vt:lpstr>
      <vt:lpstr>Segoe UI </vt:lpstr>
      <vt:lpstr>Segoe UI Semibold</vt:lpstr>
      <vt:lpstr>Segoe UI Variable Display</vt:lpstr>
      <vt:lpstr>Söhne</vt:lpstr>
      <vt:lpstr>Wingdings</vt:lpstr>
      <vt:lpstr>Office Theme</vt:lpstr>
      <vt:lpstr>ChatGPT Unleashed</vt:lpstr>
      <vt:lpstr>David Giard</vt:lpstr>
      <vt:lpstr>What is ChatGPT?</vt:lpstr>
      <vt:lpstr>Definitions</vt:lpstr>
      <vt:lpstr>Capabilities</vt:lpstr>
      <vt:lpstr>Limitations</vt:lpstr>
      <vt:lpstr>Sign Up, Start Using It</vt:lpstr>
      <vt:lpstr>Ways to Make ChatGPT Work for You: IT</vt:lpstr>
      <vt:lpstr>Ways to Make ChatGPT Work for You: Career</vt:lpstr>
      <vt:lpstr>Ways to Make ChatGPT Work for You: Education</vt:lpstr>
      <vt:lpstr>Ways to Make ChatGPT Work for You: Having Fun</vt:lpstr>
      <vt:lpstr>Output Options</vt:lpstr>
      <vt:lpstr>Tips for Maximizing your ChatGPT Experience</vt:lpstr>
      <vt:lpstr>Ethical Questions</vt:lpstr>
      <vt:lpstr>PowerPoint Presentation</vt:lpstr>
      <vt:lpstr>PowerPoint Presentation</vt:lpstr>
      <vt:lpstr>Microsoft and OpenAI partnership</vt:lpstr>
      <vt:lpstr>Demos</vt:lpstr>
      <vt:lpstr>You Try It!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ChatGPT</dc:title>
  <dc:creator>David Giard</dc:creator>
  <cp:lastModifiedBy>David Giard</cp:lastModifiedBy>
  <cp:revision>18</cp:revision>
  <dcterms:created xsi:type="dcterms:W3CDTF">2023-03-15T14:20:44Z</dcterms:created>
  <dcterms:modified xsi:type="dcterms:W3CDTF">2024-01-04T22:16:40Z</dcterms:modified>
</cp:coreProperties>
</file>