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2" r:id="rId4"/>
    <p:sldId id="273" r:id="rId5"/>
    <p:sldId id="258" r:id="rId6"/>
    <p:sldId id="260" r:id="rId7"/>
    <p:sldId id="271" r:id="rId8"/>
    <p:sldId id="261" r:id="rId9"/>
    <p:sldId id="266" r:id="rId10"/>
    <p:sldId id="264" r:id="rId11"/>
    <p:sldId id="262" r:id="rId12"/>
    <p:sldId id="263" r:id="rId13"/>
    <p:sldId id="265" r:id="rId14"/>
    <p:sldId id="267" r:id="rId15"/>
    <p:sldId id="269" r:id="rId16"/>
    <p:sldId id="27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64248A-64CB-4055-9A11-C60B46852B63}">
          <p14:sldIdLst>
            <p14:sldId id="256"/>
            <p14:sldId id="257"/>
            <p14:sldId id="272"/>
            <p14:sldId id="273"/>
            <p14:sldId id="258"/>
            <p14:sldId id="260"/>
            <p14:sldId id="271"/>
            <p14:sldId id="261"/>
            <p14:sldId id="266"/>
            <p14:sldId id="264"/>
            <p14:sldId id="262"/>
            <p14:sldId id="263"/>
            <p14:sldId id="265"/>
            <p14:sldId id="267"/>
            <p14:sldId id="269"/>
            <p14:sldId id="27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autoAdjust="0"/>
    <p:restoredTop sz="86370" autoAdjust="0"/>
  </p:normalViewPr>
  <p:slideViewPr>
    <p:cSldViewPr snapToGrid="0">
      <p:cViewPr varScale="1">
        <p:scale>
          <a:sx n="74" d="100"/>
          <a:sy n="74" d="100"/>
        </p:scale>
        <p:origin x="48" y="62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FAD6D-567C-4949-8AA5-3A96AEB1B6DC}"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F4723-5866-46D7-B75F-A621B95D2041}" type="slidenum">
              <a:rPr lang="en-US" smtClean="0"/>
              <a:t>‹#›</a:t>
            </a:fld>
            <a:endParaRPr lang="en-US"/>
          </a:p>
        </p:txBody>
      </p:sp>
    </p:spTree>
    <p:extLst>
      <p:ext uri="{BB962C8B-B14F-4D97-AF65-F5344CB8AC3E}">
        <p14:creationId xmlns:p14="http://schemas.microsoft.com/office/powerpoint/2010/main" val="389740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Identity and Access Management (IAM) is an important part of securing an application - particularly one that is exposed externally. An IAM solution allows users to authenticate, verifying to a system or application who they are; and allows that system to determine the actions each user is authorized to perform.</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33F4723-5866-46D7-B75F-A621B95D2041}" type="slidenum">
              <a:rPr lang="en-US" smtClean="0"/>
              <a:t>2</a:t>
            </a:fld>
            <a:endParaRPr lang="en-US"/>
          </a:p>
        </p:txBody>
      </p:sp>
    </p:spTree>
    <p:extLst>
      <p:ext uri="{BB962C8B-B14F-4D97-AF65-F5344CB8AC3E}">
        <p14:creationId xmlns:p14="http://schemas.microsoft.com/office/powerpoint/2010/main" val="4159646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In order for an account to successfully call the Graph API, that account must have permissions to perform the actions specified by that API. An AD Administrator is responsible for granting those permissions. Here are the steps to take while logged into Azure as an AD Administrator for the subscription involved.</a:t>
            </a: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14</a:t>
            </a:fld>
            <a:endParaRPr lang="en-US"/>
          </a:p>
        </p:txBody>
      </p:sp>
    </p:spTree>
    <p:extLst>
      <p:ext uri="{BB962C8B-B14F-4D97-AF65-F5344CB8AC3E}">
        <p14:creationId xmlns:p14="http://schemas.microsoft.com/office/powerpoint/2010/main" val="85246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requires some work ahead of time. The API call runs under an account and that account must be authenticated. One way to authenticate is with a Bearer Token. The account also must have permissions to perform the actions of the API (for example, it must have permission to Read Users when making a call to do this.)</a:t>
            </a:r>
          </a:p>
          <a:p>
            <a:endParaRPr lang="en-US" dirty="0"/>
          </a:p>
          <a:p>
            <a:r>
              <a:rPr lang="en-US" dirty="0"/>
              <a:t>Generating a Token requires information that requires registering an application.</a:t>
            </a:r>
          </a:p>
          <a:p>
            <a:endParaRPr lang="en-US" dirty="0"/>
          </a:p>
          <a:p>
            <a:r>
              <a:rPr lang="en-US" dirty="0"/>
              <a:t>These dependencies and prerequisites are shown in this slide.</a:t>
            </a:r>
          </a:p>
        </p:txBody>
      </p:sp>
      <p:sp>
        <p:nvSpPr>
          <p:cNvPr id="4" name="Slide Number Placeholder 3"/>
          <p:cNvSpPr>
            <a:spLocks noGrp="1"/>
          </p:cNvSpPr>
          <p:nvPr>
            <p:ph type="sldNum" sz="quarter" idx="5"/>
          </p:nvPr>
        </p:nvSpPr>
        <p:spPr/>
        <p:txBody>
          <a:bodyPr/>
          <a:lstStyle/>
          <a:p>
            <a:fld id="{233F4723-5866-46D7-B75F-A621B95D2041}" type="slidenum">
              <a:rPr lang="en-US" smtClean="0"/>
              <a:t>15</a:t>
            </a:fld>
            <a:endParaRPr lang="en-US"/>
          </a:p>
        </p:txBody>
      </p:sp>
    </p:spTree>
    <p:extLst>
      <p:ext uri="{BB962C8B-B14F-4D97-AF65-F5344CB8AC3E}">
        <p14:creationId xmlns:p14="http://schemas.microsoft.com/office/powerpoint/2010/main" val="3779021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17</a:t>
            </a:fld>
            <a:endParaRPr lang="en-US"/>
          </a:p>
        </p:txBody>
      </p:sp>
    </p:spTree>
    <p:extLst>
      <p:ext uri="{BB962C8B-B14F-4D97-AF65-F5344CB8AC3E}">
        <p14:creationId xmlns:p14="http://schemas.microsoft.com/office/powerpoint/2010/main" val="311154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Microsoft Graph (MS Graph) provides a REST API that allows you to access and manage many Active Directory (AD) objects, including information about users and their organizations. Microsoft Graph provides an API that allows you to read and write objects in Azure and Microsoft 365 objects. Examples include accessing and maintaining information on users, calendars, Teams, and devices.</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33F4723-5866-46D7-B75F-A621B95D2041}" type="slidenum">
              <a:rPr lang="en-US" smtClean="0"/>
              <a:t>5</a:t>
            </a:fld>
            <a:endParaRPr lang="en-US"/>
          </a:p>
        </p:txBody>
      </p:sp>
    </p:spTree>
    <p:extLst>
      <p:ext uri="{BB962C8B-B14F-4D97-AF65-F5344CB8AC3E}">
        <p14:creationId xmlns:p14="http://schemas.microsoft.com/office/powerpoint/2010/main" val="313414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call the Graph API by sending a POST, PUT, or GET request to a set of endpoints at </a:t>
            </a:r>
            <a:r>
              <a:rPr lang="en-US" b="0" u="sng" dirty="0">
                <a:solidFill>
                  <a:srgbClr val="000000"/>
                </a:solidFill>
                <a:effectLst/>
                <a:latin typeface="Consolas" panose="020B0609020204030204" pitchFamily="49" charset="0"/>
              </a:rPr>
              <a:t>https://graph.microsoft.com</a:t>
            </a:r>
            <a:r>
              <a:rPr lang="en-US" b="0" dirty="0">
                <a:solidFill>
                  <a:srgbClr val="000000"/>
                </a:solidFill>
                <a:effectLst/>
                <a:latin typeface="Consolas" panose="020B0609020204030204" pitchFamily="49" charset="0"/>
              </a:rPr>
              <a:t>. These endpoints are documented at https://learn.microsoft.com/en-us/graph/api/overview</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Some of these requests require sending some data in the HTTP body and all of them require sending data in the HTTP header. One common method of authentication is to send a Bearer Token in the header of each HTTP request. A JSON Web Token (JWT) is a type of Bearer Token issued by an identity provider, such as Azure Active Directory (AAD). It verifies the identity of the person or service making the API call, and it can contain information about that identity.</a:t>
            </a: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6</a:t>
            </a:fld>
            <a:endParaRPr lang="en-US"/>
          </a:p>
        </p:txBody>
      </p:sp>
    </p:spTree>
    <p:extLst>
      <p:ext uri="{BB962C8B-B14F-4D97-AF65-F5344CB8AC3E}">
        <p14:creationId xmlns:p14="http://schemas.microsoft.com/office/powerpoint/2010/main" val="296617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requires some work ahead of time. The API call runs under an account and that account must be authenticated. One way to authenticate is with a Bearer Token. The account also must have permissions to perform the actions of the API (for example, it must have permission to Read Users when making a call to do this.)</a:t>
            </a:r>
          </a:p>
          <a:p>
            <a:endParaRPr lang="en-US" dirty="0"/>
          </a:p>
          <a:p>
            <a:r>
              <a:rPr lang="en-US" dirty="0"/>
              <a:t>Generating a Token requires information that requires registering an application.</a:t>
            </a:r>
          </a:p>
          <a:p>
            <a:endParaRPr lang="en-US" dirty="0"/>
          </a:p>
          <a:p>
            <a:r>
              <a:rPr lang="en-US" dirty="0"/>
              <a:t>These dependencies and prerequisites are shown in this slide.</a:t>
            </a:r>
          </a:p>
        </p:txBody>
      </p:sp>
      <p:sp>
        <p:nvSpPr>
          <p:cNvPr id="4" name="Slide Number Placeholder 3"/>
          <p:cNvSpPr>
            <a:spLocks noGrp="1"/>
          </p:cNvSpPr>
          <p:nvPr>
            <p:ph type="sldNum" sz="quarter" idx="5"/>
          </p:nvPr>
        </p:nvSpPr>
        <p:spPr/>
        <p:txBody>
          <a:bodyPr/>
          <a:lstStyle/>
          <a:p>
            <a:fld id="{233F4723-5866-46D7-B75F-A621B95D2041}" type="slidenum">
              <a:rPr lang="en-US" smtClean="0"/>
              <a:t>8</a:t>
            </a:fld>
            <a:endParaRPr lang="en-US"/>
          </a:p>
        </p:txBody>
      </p:sp>
    </p:spTree>
    <p:extLst>
      <p:ext uri="{BB962C8B-B14F-4D97-AF65-F5344CB8AC3E}">
        <p14:creationId xmlns:p14="http://schemas.microsoft.com/office/powerpoint/2010/main" val="122265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Postman is a free cross-platform tool that makes it easy to make REST calls without writing code. The graphical interface allows you to set the URL and Verb of your HTTP request and add data to </a:t>
            </a:r>
            <a:r>
              <a:rPr lang="en-US" dirty="0" err="1"/>
              <a:t>querystring</a:t>
            </a:r>
            <a:r>
              <a:rPr lang="en-US" dirty="0"/>
              <a:t> parameters, the Request Body, and the Request Header.</a:t>
            </a:r>
          </a:p>
          <a:p>
            <a:endParaRPr lang="en-US" dirty="0"/>
          </a:p>
          <a:p>
            <a:r>
              <a:rPr lang="en-US" dirty="0"/>
              <a:t>After clicking the [Send] button, the response displays in the bottom half of the screen.</a:t>
            </a:r>
          </a:p>
        </p:txBody>
      </p:sp>
      <p:sp>
        <p:nvSpPr>
          <p:cNvPr id="4" name="Slide Number Placeholder 3"/>
          <p:cNvSpPr>
            <a:spLocks noGrp="1"/>
          </p:cNvSpPr>
          <p:nvPr>
            <p:ph type="sldNum" sz="quarter" idx="5"/>
          </p:nvPr>
        </p:nvSpPr>
        <p:spPr/>
        <p:txBody>
          <a:bodyPr/>
          <a:lstStyle/>
          <a:p>
            <a:fld id="{233F4723-5866-46D7-B75F-A621B95D2041}" type="slidenum">
              <a:rPr lang="en-US" smtClean="0"/>
              <a:t>9</a:t>
            </a:fld>
            <a:endParaRPr lang="en-US"/>
          </a:p>
        </p:txBody>
      </p:sp>
    </p:spTree>
    <p:extLst>
      <p:ext uri="{BB962C8B-B14F-4D97-AF65-F5344CB8AC3E}">
        <p14:creationId xmlns:p14="http://schemas.microsoft.com/office/powerpoint/2010/main" val="3329858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generate a JWT Bearer Token by </a:t>
            </a:r>
            <a:r>
              <a:rPr lang="en-US" b="0" dirty="0" err="1">
                <a:solidFill>
                  <a:srgbClr val="000000"/>
                </a:solidFill>
                <a:effectLst/>
                <a:latin typeface="Consolas" panose="020B0609020204030204" pitchFamily="49" charset="0"/>
              </a:rPr>
              <a:t>POSTing</a:t>
            </a:r>
            <a:r>
              <a:rPr lang="en-US" b="0" dirty="0">
                <a:solidFill>
                  <a:srgbClr val="000000"/>
                </a:solidFill>
                <a:effectLst/>
                <a:latin typeface="Consolas" panose="020B0609020204030204" pitchFamily="49" charset="0"/>
              </a:rPr>
              <a:t> form data to an HTTP endpoint. In order to do this, you will need 3 pieces of information:</a:t>
            </a:r>
          </a:p>
          <a:p>
            <a:r>
              <a:rPr lang="en-US" b="0" dirty="0">
                <a:solidFill>
                  <a:srgbClr val="000000"/>
                </a:solidFill>
                <a:effectLst/>
                <a:latin typeface="Consolas" panose="020B0609020204030204" pitchFamily="49" charset="0"/>
              </a:rPr>
              <a:t>-Tenant ID</a:t>
            </a:r>
          </a:p>
          <a:p>
            <a:r>
              <a:rPr lang="en-US" b="0" dirty="0">
                <a:solidFill>
                  <a:srgbClr val="000000"/>
                </a:solidFill>
                <a:effectLst/>
                <a:latin typeface="Consolas" panose="020B0609020204030204" pitchFamily="49" charset="0"/>
              </a:rPr>
              <a:t>-Client ID</a:t>
            </a:r>
          </a:p>
          <a:p>
            <a:r>
              <a:rPr lang="en-US" b="0" dirty="0">
                <a:solidFill>
                  <a:srgbClr val="000000"/>
                </a:solidFill>
                <a:effectLst/>
                <a:latin typeface="Consolas" panose="020B0609020204030204" pitchFamily="49" charset="0"/>
              </a:rPr>
              <a:t>-Client Secret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find the Tenant ID in your Azure subscription's Active Directory tenant.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get the Client ID and Client Secret, you will need to register your application with Azure Active Directory.</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We will return to the Bearer Token generation after I show you how to find these three pieces of information.</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10</a:t>
            </a:fld>
            <a:endParaRPr lang="en-US"/>
          </a:p>
        </p:txBody>
      </p:sp>
    </p:spTree>
    <p:extLst>
      <p:ext uri="{BB962C8B-B14F-4D97-AF65-F5344CB8AC3E}">
        <p14:creationId xmlns:p14="http://schemas.microsoft.com/office/powerpoint/2010/main" val="181583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To use Azure Active Directory as an Identity Provider, you will need an Azure subscription.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Log into the </a:t>
            </a:r>
            <a:r>
              <a:rPr lang="en-US" b="0" dirty="0">
                <a:solidFill>
                  <a:srgbClr val="A31515"/>
                </a:solidFill>
                <a:effectLst/>
                <a:latin typeface="Consolas" panose="020B0609020204030204" pitchFamily="49" charset="0"/>
              </a:rPr>
              <a:t>Azure Portal (</a:t>
            </a:r>
            <a:r>
              <a:rPr lang="en-US" b="0" u="sng" dirty="0">
                <a:solidFill>
                  <a:srgbClr val="000000"/>
                </a:solidFill>
                <a:effectLst/>
                <a:latin typeface="Consolas" panose="020B0609020204030204" pitchFamily="49" charset="0"/>
              </a:rPr>
              <a:t>https://portal.azure.com</a:t>
            </a:r>
            <a:r>
              <a:rPr lang="en-US" b="0" dirty="0">
                <a:solidFill>
                  <a:srgbClr val="000000"/>
                </a:solidFill>
                <a:effectLst/>
                <a:latin typeface="Consolas" panose="020B0609020204030204" pitchFamily="49" charset="0"/>
              </a:rPr>
              <a:t>), search for and select Azure Active Directory (Fig. 1) to display the Azure Active Directory "Overview" blade</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You can find the Tenant ID for this subscription on the "Overview" blade. Copy and save this value. You will need it later.</a:t>
            </a:r>
          </a:p>
          <a:p>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11</a:t>
            </a:fld>
            <a:endParaRPr lang="en-US"/>
          </a:p>
        </p:txBody>
      </p:sp>
    </p:spTree>
    <p:extLst>
      <p:ext uri="{BB962C8B-B14F-4D97-AF65-F5344CB8AC3E}">
        <p14:creationId xmlns:p14="http://schemas.microsoft.com/office/powerpoint/2010/main" val="3176516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Click the [App registrations] button in the left menu to display the "App registrations" blade.</a:t>
            </a:r>
          </a:p>
          <a:p>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Click the [New registration] button to display the "Register an application" dialogue.</a:t>
            </a:r>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12</a:t>
            </a:fld>
            <a:endParaRPr lang="en-US"/>
          </a:p>
        </p:txBody>
      </p:sp>
    </p:spTree>
    <p:extLst>
      <p:ext uri="{BB962C8B-B14F-4D97-AF65-F5344CB8AC3E}">
        <p14:creationId xmlns:p14="http://schemas.microsoft.com/office/powerpoint/2010/main" val="836440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registering an application, </a:t>
            </a:r>
            <a:r>
              <a:rPr lang="en-US" b="0" dirty="0">
                <a:solidFill>
                  <a:srgbClr val="000000"/>
                </a:solidFill>
                <a:effectLst/>
                <a:latin typeface="Consolas" panose="020B0609020204030204" pitchFamily="49" charset="0"/>
              </a:rPr>
              <a:t>Click the [Certificates &amp; secrets] button to display the "Certificates &amp; secrets" blade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Copy and save the "Value". You will need it later.</a:t>
            </a: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13</a:t>
            </a:fld>
            <a:endParaRPr lang="en-US"/>
          </a:p>
        </p:txBody>
      </p:sp>
    </p:spTree>
    <p:extLst>
      <p:ext uri="{BB962C8B-B14F-4D97-AF65-F5344CB8AC3E}">
        <p14:creationId xmlns:p14="http://schemas.microsoft.com/office/powerpoint/2010/main" val="27232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75AF-7B35-5A40-AD73-8072ADEE6D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0D068B-EA9D-1592-989D-F4D8B69A9E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5139BE-B88A-2335-E21E-A804D700A2B1}"/>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5" name="Footer Placeholder 4">
            <a:extLst>
              <a:ext uri="{FF2B5EF4-FFF2-40B4-BE49-F238E27FC236}">
                <a16:creationId xmlns:a16="http://schemas.microsoft.com/office/drawing/2014/main" id="{B8ECC01C-C1C1-0337-8133-9FC82BA19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A0D42-0CBC-9574-71D4-C76672D9F21D}"/>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148769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ED31-87E4-4237-D0A5-0A14627810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DC8EA-C7C3-3679-82F7-ADA881F29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F5056-D2FA-0A0A-BF1F-5489BECE12EC}"/>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5" name="Footer Placeholder 4">
            <a:extLst>
              <a:ext uri="{FF2B5EF4-FFF2-40B4-BE49-F238E27FC236}">
                <a16:creationId xmlns:a16="http://schemas.microsoft.com/office/drawing/2014/main" id="{7E1A2721-C70F-64AF-BF9E-9E144D58A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2E5DA-B856-453C-9AAE-15D9BE7B788B}"/>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18847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714A4-4F68-9B5B-EBE2-197BD05B2E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ECFEB2-27F7-9B05-9B86-1343E8225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93AC2-C0D1-FA91-6475-74AD54E97DFF}"/>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5" name="Footer Placeholder 4">
            <a:extLst>
              <a:ext uri="{FF2B5EF4-FFF2-40B4-BE49-F238E27FC236}">
                <a16:creationId xmlns:a16="http://schemas.microsoft.com/office/drawing/2014/main" id="{2487037A-C357-57DE-C7E3-9D42A3E9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19D1A-C86E-3D26-B058-0D0D77370287}"/>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310336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0E63-2722-D32B-D72F-E21387267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4CC4E-41EC-6D06-152E-4C5C2BF86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07A7C-83BE-42C7-938F-1BAD69B6F21C}"/>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5" name="Footer Placeholder 4">
            <a:extLst>
              <a:ext uri="{FF2B5EF4-FFF2-40B4-BE49-F238E27FC236}">
                <a16:creationId xmlns:a16="http://schemas.microsoft.com/office/drawing/2014/main" id="{C773E5FF-0EC7-C740-F146-D5C966280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8430C-FE63-E085-99F0-A70BAA7840A3}"/>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67898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E622-2BF3-07A1-BDF1-B15D2A8AB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929BB-8FFA-860F-38AB-032AE3055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D60F9-69F8-6A1D-1052-5058D46A5AB5}"/>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5" name="Footer Placeholder 4">
            <a:extLst>
              <a:ext uri="{FF2B5EF4-FFF2-40B4-BE49-F238E27FC236}">
                <a16:creationId xmlns:a16="http://schemas.microsoft.com/office/drawing/2014/main" id="{D3D17EF2-17EC-CDCF-6C6A-1143C9332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8F41D-0184-A659-F924-8532AF0A628F}"/>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4038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4981-0473-7FF1-7C3E-508611ECF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C8A33-55A2-3EF3-0322-E7FA163D5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F86763-3014-CD22-E4C9-B172423A2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8396C1-E3D5-1B38-8130-6A95705F8C16}"/>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6" name="Footer Placeholder 5">
            <a:extLst>
              <a:ext uri="{FF2B5EF4-FFF2-40B4-BE49-F238E27FC236}">
                <a16:creationId xmlns:a16="http://schemas.microsoft.com/office/drawing/2014/main" id="{8C704C6E-C5EE-B914-9655-37ECCD2FA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2A90D-92CA-0E2E-989E-B39FFC9C07BA}"/>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99995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AD8E-BF52-4E7E-282B-726B38A398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554A3-3A05-599A-F6A1-01D7F65F7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5DDAD-5B31-A068-89F3-CDEAAA9F1E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E89A6E-D4B0-5333-F472-A8AF4859A3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52AFE-7D49-4A11-4EB9-B45F84F11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7334E-AEB6-1869-32ED-A4ED7FB97EC6}"/>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8" name="Footer Placeholder 7">
            <a:extLst>
              <a:ext uri="{FF2B5EF4-FFF2-40B4-BE49-F238E27FC236}">
                <a16:creationId xmlns:a16="http://schemas.microsoft.com/office/drawing/2014/main" id="{52C6538A-8E8B-DC68-C250-C32E99BB69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38A6DB-9F64-9BD5-0197-C67A3841D0CC}"/>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275616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E347-855B-8D21-ECDE-6AD695F56B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DA258-942A-DBAF-AC31-06DC17029106}"/>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4" name="Footer Placeholder 3">
            <a:extLst>
              <a:ext uri="{FF2B5EF4-FFF2-40B4-BE49-F238E27FC236}">
                <a16:creationId xmlns:a16="http://schemas.microsoft.com/office/drawing/2014/main" id="{F1CBEF3F-54EE-F095-CF02-FBC4EDC7CB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0EF48-4061-E72B-4699-91ADE5FD01FE}"/>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244444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0FAC-2A62-2B71-D3A2-1B46BA54BE54}"/>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3" name="Footer Placeholder 2">
            <a:extLst>
              <a:ext uri="{FF2B5EF4-FFF2-40B4-BE49-F238E27FC236}">
                <a16:creationId xmlns:a16="http://schemas.microsoft.com/office/drawing/2014/main" id="{02AE4E20-CEC7-4BFF-7F90-65BB0DA326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360378-89FA-1B49-3352-3D70E9CEC016}"/>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4557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E0E0-D856-70FE-6961-822F80BE1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AB34B5-62F0-A068-7909-E699222AD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C285AE-F71E-99B1-E933-974F61CDE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7E692-591A-B042-23DE-30AC8E8D17C4}"/>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6" name="Footer Placeholder 5">
            <a:extLst>
              <a:ext uri="{FF2B5EF4-FFF2-40B4-BE49-F238E27FC236}">
                <a16:creationId xmlns:a16="http://schemas.microsoft.com/office/drawing/2014/main" id="{5E16EB59-687F-1AA4-ACB6-225F655DE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03975-8AD6-A3AA-6896-CCA4768914FF}"/>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221266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20DF-3F23-66D4-91CA-3A9F8AD03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A280C-4198-DCB8-5D29-C0AA3E38D0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58CC58-F68D-1598-08D1-C758EB43D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CDFFE-8731-1A49-7738-E28A61A07A5D}"/>
              </a:ext>
            </a:extLst>
          </p:cNvPr>
          <p:cNvSpPr>
            <a:spLocks noGrp="1"/>
          </p:cNvSpPr>
          <p:nvPr>
            <p:ph type="dt" sz="half" idx="10"/>
          </p:nvPr>
        </p:nvSpPr>
        <p:spPr/>
        <p:txBody>
          <a:bodyPr/>
          <a:lstStyle/>
          <a:p>
            <a:fld id="{06707B04-0A34-4415-BFD4-4D7A84B0569C}" type="datetimeFigureOut">
              <a:rPr lang="en-US" smtClean="0"/>
              <a:t>10/23/2023</a:t>
            </a:fld>
            <a:endParaRPr lang="en-US"/>
          </a:p>
        </p:txBody>
      </p:sp>
      <p:sp>
        <p:nvSpPr>
          <p:cNvPr id="6" name="Footer Placeholder 5">
            <a:extLst>
              <a:ext uri="{FF2B5EF4-FFF2-40B4-BE49-F238E27FC236}">
                <a16:creationId xmlns:a16="http://schemas.microsoft.com/office/drawing/2014/main" id="{15E9B9A2-8680-35F9-021D-93AE47CC8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6386F-7784-EEC9-DD54-C1CCF0DF0A47}"/>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10745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A61BB-00EF-B58C-2FB0-C0D388A55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BF5307-94DD-9BEB-240E-279855B4A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7F54E-F03B-DF21-CAB7-756366E5B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07B04-0A34-4415-BFD4-4D7A84B0569C}" type="datetimeFigureOut">
              <a:rPr lang="en-US" smtClean="0"/>
              <a:t>10/23/2023</a:t>
            </a:fld>
            <a:endParaRPr lang="en-US"/>
          </a:p>
        </p:txBody>
      </p:sp>
      <p:sp>
        <p:nvSpPr>
          <p:cNvPr id="5" name="Footer Placeholder 4">
            <a:extLst>
              <a:ext uri="{FF2B5EF4-FFF2-40B4-BE49-F238E27FC236}">
                <a16:creationId xmlns:a16="http://schemas.microsoft.com/office/drawing/2014/main" id="{6AAA7FD4-14CE-6223-436B-3C5B6BE76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C062DB-1C73-573F-DBC8-70F4DD31D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4BF32-6752-405E-B84C-D34BD6C996BA}" type="slidenum">
              <a:rPr lang="en-US" smtClean="0"/>
              <a:t>‹#›</a:t>
            </a:fld>
            <a:endParaRPr lang="en-US"/>
          </a:p>
        </p:txBody>
      </p:sp>
    </p:spTree>
    <p:extLst>
      <p:ext uri="{BB962C8B-B14F-4D97-AF65-F5344CB8AC3E}">
        <p14:creationId xmlns:p14="http://schemas.microsoft.com/office/powerpoint/2010/main" val="2693546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graph/api/overvie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59FC-C7B1-0673-111E-07DF920937B3}"/>
              </a:ext>
            </a:extLst>
          </p:cNvPr>
          <p:cNvSpPr>
            <a:spLocks noGrp="1"/>
          </p:cNvSpPr>
          <p:nvPr>
            <p:ph type="ctrTitle"/>
          </p:nvPr>
        </p:nvSpPr>
        <p:spPr/>
        <p:txBody>
          <a:bodyPr/>
          <a:lstStyle/>
          <a:p>
            <a:r>
              <a:rPr lang="en-US" dirty="0"/>
              <a:t>Azure Identity Management</a:t>
            </a:r>
            <a:br>
              <a:rPr lang="en-US" dirty="0"/>
            </a:br>
            <a:r>
              <a:rPr lang="en-US" dirty="0"/>
              <a:t>and Microsoft</a:t>
            </a:r>
            <a:r>
              <a:rPr lang="en-US" baseline="0" dirty="0"/>
              <a:t> </a:t>
            </a:r>
            <a:r>
              <a:rPr lang="en-US" dirty="0"/>
              <a:t>Graph</a:t>
            </a:r>
          </a:p>
        </p:txBody>
      </p:sp>
      <p:sp>
        <p:nvSpPr>
          <p:cNvPr id="3" name="Subtitle 2">
            <a:extLst>
              <a:ext uri="{FF2B5EF4-FFF2-40B4-BE49-F238E27FC236}">
                <a16:creationId xmlns:a16="http://schemas.microsoft.com/office/drawing/2014/main" id="{F2048445-A7E4-F953-DA14-160A0E6A95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7083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3E41-C24F-AFB7-B461-1C2B82456D89}"/>
              </a:ext>
            </a:extLst>
          </p:cNvPr>
          <p:cNvSpPr>
            <a:spLocks noGrp="1"/>
          </p:cNvSpPr>
          <p:nvPr>
            <p:ph type="title"/>
          </p:nvPr>
        </p:nvSpPr>
        <p:spPr/>
        <p:txBody>
          <a:bodyPr>
            <a:normAutofit/>
          </a:bodyPr>
          <a:lstStyle/>
          <a:p>
            <a:r>
              <a:rPr lang="en-US" dirty="0"/>
              <a:t>Generating a</a:t>
            </a:r>
            <a:br>
              <a:rPr lang="en-US" dirty="0"/>
            </a:br>
            <a:r>
              <a:rPr lang="en-US" dirty="0"/>
              <a:t>Bearer Token</a:t>
            </a:r>
          </a:p>
        </p:txBody>
      </p:sp>
      <p:pic>
        <p:nvPicPr>
          <p:cNvPr id="5" name="Picture 4">
            <a:extLst>
              <a:ext uri="{FF2B5EF4-FFF2-40B4-BE49-F238E27FC236}">
                <a16:creationId xmlns:a16="http://schemas.microsoft.com/office/drawing/2014/main" id="{CABF0175-7830-FA5D-FEBF-7F1495C39DF1}"/>
              </a:ext>
            </a:extLst>
          </p:cNvPr>
          <p:cNvPicPr>
            <a:picLocks noChangeAspect="1"/>
          </p:cNvPicPr>
          <p:nvPr/>
        </p:nvPicPr>
        <p:blipFill>
          <a:blip r:embed="rId3"/>
          <a:stretch>
            <a:fillRect/>
          </a:stretch>
        </p:blipFill>
        <p:spPr>
          <a:xfrm>
            <a:off x="4892819" y="133064"/>
            <a:ext cx="5989839" cy="6591871"/>
          </a:xfrm>
          <a:prstGeom prst="rect">
            <a:avLst/>
          </a:prstGeom>
        </p:spPr>
      </p:pic>
      <p:sp>
        <p:nvSpPr>
          <p:cNvPr id="6" name="Arrow: Left 5">
            <a:extLst>
              <a:ext uri="{FF2B5EF4-FFF2-40B4-BE49-F238E27FC236}">
                <a16:creationId xmlns:a16="http://schemas.microsoft.com/office/drawing/2014/main" id="{33E015E0-1140-2603-2F2F-DC08E4FAA018}"/>
              </a:ext>
            </a:extLst>
          </p:cNvPr>
          <p:cNvSpPr/>
          <p:nvPr/>
        </p:nvSpPr>
        <p:spPr>
          <a:xfrm>
            <a:off x="8687745" y="365125"/>
            <a:ext cx="2194913" cy="753670"/>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897B23AC-9A02-A945-2523-14AEA7E9183E}"/>
              </a:ext>
            </a:extLst>
          </p:cNvPr>
          <p:cNvSpPr/>
          <p:nvPr/>
        </p:nvSpPr>
        <p:spPr>
          <a:xfrm>
            <a:off x="9572113" y="1816936"/>
            <a:ext cx="2441986" cy="753670"/>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811D9ABE-E7EE-B114-2A48-18E14C36191F}"/>
              </a:ext>
            </a:extLst>
          </p:cNvPr>
          <p:cNvSpPr/>
          <p:nvPr/>
        </p:nvSpPr>
        <p:spPr>
          <a:xfrm>
            <a:off x="9661665" y="2065454"/>
            <a:ext cx="2441986" cy="753670"/>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0ED55651-1F80-0E5D-B70B-B3EB426565C0}"/>
              </a:ext>
            </a:extLst>
          </p:cNvPr>
          <p:cNvSpPr/>
          <p:nvPr/>
        </p:nvSpPr>
        <p:spPr>
          <a:xfrm>
            <a:off x="9706441" y="2428134"/>
            <a:ext cx="2441986" cy="753670"/>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43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0D15-24AA-5C78-ECD3-61B13C83C6F9}"/>
              </a:ext>
            </a:extLst>
          </p:cNvPr>
          <p:cNvSpPr>
            <a:spLocks noGrp="1"/>
          </p:cNvSpPr>
          <p:nvPr>
            <p:ph type="title"/>
          </p:nvPr>
        </p:nvSpPr>
        <p:spPr/>
        <p:txBody>
          <a:bodyPr/>
          <a:lstStyle/>
          <a:p>
            <a:r>
              <a:rPr lang="en-US" dirty="0"/>
              <a:t>Azure Active Directory</a:t>
            </a:r>
          </a:p>
        </p:txBody>
      </p:sp>
      <p:pic>
        <p:nvPicPr>
          <p:cNvPr id="7" name="Picture 6">
            <a:extLst>
              <a:ext uri="{FF2B5EF4-FFF2-40B4-BE49-F238E27FC236}">
                <a16:creationId xmlns:a16="http://schemas.microsoft.com/office/drawing/2014/main" id="{5D646A98-1619-42AA-41F3-ED9CCB8A8CAC}"/>
              </a:ext>
            </a:extLst>
          </p:cNvPr>
          <p:cNvPicPr>
            <a:picLocks noChangeAspect="1"/>
          </p:cNvPicPr>
          <p:nvPr/>
        </p:nvPicPr>
        <p:blipFill>
          <a:blip r:embed="rId3"/>
          <a:stretch>
            <a:fillRect/>
          </a:stretch>
        </p:blipFill>
        <p:spPr>
          <a:xfrm>
            <a:off x="2242160" y="1695299"/>
            <a:ext cx="6730640" cy="4056213"/>
          </a:xfrm>
          <a:prstGeom prst="rect">
            <a:avLst/>
          </a:prstGeom>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98ECC2BC-1445-E0DA-1A28-F3F2854DCD3E}"/>
              </a:ext>
            </a:extLst>
          </p:cNvPr>
          <p:cNvSpPr txBox="1"/>
          <p:nvPr/>
        </p:nvSpPr>
        <p:spPr>
          <a:xfrm>
            <a:off x="1703540" y="5949863"/>
            <a:ext cx="2501582" cy="369332"/>
          </a:xfrm>
          <a:prstGeom prst="rect">
            <a:avLst/>
          </a:prstGeom>
          <a:noFill/>
        </p:spPr>
        <p:txBody>
          <a:bodyPr wrap="none" rtlCol="0">
            <a:spAutoFit/>
          </a:bodyPr>
          <a:lstStyle/>
          <a:p>
            <a:r>
              <a:rPr lang="en-US" dirty="0"/>
              <a:t>https://portal.azure.com</a:t>
            </a:r>
          </a:p>
        </p:txBody>
      </p:sp>
    </p:spTree>
    <p:extLst>
      <p:ext uri="{BB962C8B-B14F-4D97-AF65-F5344CB8AC3E}">
        <p14:creationId xmlns:p14="http://schemas.microsoft.com/office/powerpoint/2010/main" val="64869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F5CE-BDE6-9803-8AA7-90F7DCC44BC2}"/>
              </a:ext>
            </a:extLst>
          </p:cNvPr>
          <p:cNvSpPr>
            <a:spLocks noGrp="1"/>
          </p:cNvSpPr>
          <p:nvPr>
            <p:ph type="title"/>
          </p:nvPr>
        </p:nvSpPr>
        <p:spPr/>
        <p:txBody>
          <a:bodyPr/>
          <a:lstStyle/>
          <a:p>
            <a:r>
              <a:rPr lang="en-US" dirty="0"/>
              <a:t>Application Registration</a:t>
            </a:r>
          </a:p>
        </p:txBody>
      </p:sp>
      <p:pic>
        <p:nvPicPr>
          <p:cNvPr id="5" name="Picture 4">
            <a:extLst>
              <a:ext uri="{FF2B5EF4-FFF2-40B4-BE49-F238E27FC236}">
                <a16:creationId xmlns:a16="http://schemas.microsoft.com/office/drawing/2014/main" id="{32D08D5E-724D-AC05-3E21-35016A98A9F8}"/>
              </a:ext>
            </a:extLst>
          </p:cNvPr>
          <p:cNvPicPr>
            <a:picLocks noChangeAspect="1"/>
          </p:cNvPicPr>
          <p:nvPr/>
        </p:nvPicPr>
        <p:blipFill>
          <a:blip r:embed="rId3"/>
          <a:stretch>
            <a:fillRect/>
          </a:stretch>
        </p:blipFill>
        <p:spPr>
          <a:xfrm>
            <a:off x="6450904" y="225467"/>
            <a:ext cx="5640888" cy="573490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7620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2B2C-BC18-AA92-AA1B-F2BC3903FC62}"/>
              </a:ext>
            </a:extLst>
          </p:cNvPr>
          <p:cNvSpPr>
            <a:spLocks noGrp="1"/>
          </p:cNvSpPr>
          <p:nvPr>
            <p:ph type="title"/>
          </p:nvPr>
        </p:nvSpPr>
        <p:spPr/>
        <p:txBody>
          <a:bodyPr/>
          <a:lstStyle/>
          <a:p>
            <a:r>
              <a:rPr lang="en-US" dirty="0"/>
              <a:t>Client Secret</a:t>
            </a:r>
          </a:p>
        </p:txBody>
      </p:sp>
      <p:pic>
        <p:nvPicPr>
          <p:cNvPr id="5" name="Picture 4">
            <a:extLst>
              <a:ext uri="{FF2B5EF4-FFF2-40B4-BE49-F238E27FC236}">
                <a16:creationId xmlns:a16="http://schemas.microsoft.com/office/drawing/2014/main" id="{E0649304-5BA8-C4A6-86C8-4772677D1E0A}"/>
              </a:ext>
            </a:extLst>
          </p:cNvPr>
          <p:cNvPicPr>
            <a:picLocks noChangeAspect="1"/>
          </p:cNvPicPr>
          <p:nvPr/>
        </p:nvPicPr>
        <p:blipFill>
          <a:blip r:embed="rId3"/>
          <a:stretch>
            <a:fillRect/>
          </a:stretch>
        </p:blipFill>
        <p:spPr>
          <a:xfrm>
            <a:off x="2433133" y="1600735"/>
            <a:ext cx="7125317" cy="2103302"/>
          </a:xfrm>
          <a:prstGeom prst="rect">
            <a:avLst/>
          </a:prstGeom>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C71FB4BC-73EA-113A-98A4-C3D34D24011C}"/>
              </a:ext>
            </a:extLst>
          </p:cNvPr>
          <p:cNvPicPr>
            <a:picLocks noChangeAspect="1"/>
          </p:cNvPicPr>
          <p:nvPr/>
        </p:nvPicPr>
        <p:blipFill>
          <a:blip r:embed="rId4"/>
          <a:stretch>
            <a:fillRect/>
          </a:stretch>
        </p:blipFill>
        <p:spPr>
          <a:xfrm>
            <a:off x="2433133" y="3938436"/>
            <a:ext cx="4934378" cy="2141406"/>
          </a:xfrm>
          <a:prstGeom prst="rect">
            <a:avLst/>
          </a:prstGeom>
          <a:effectLst>
            <a:outerShdw blurRad="50800" dist="38100" dir="5400000" algn="t" rotWithShape="0">
              <a:prstClr val="black">
                <a:alpha val="40000"/>
              </a:prstClr>
            </a:outerShdw>
          </a:effectLst>
        </p:spPr>
      </p:pic>
      <p:sp>
        <p:nvSpPr>
          <p:cNvPr id="8" name="Arrow: Up 7">
            <a:extLst>
              <a:ext uri="{FF2B5EF4-FFF2-40B4-BE49-F238E27FC236}">
                <a16:creationId xmlns:a16="http://schemas.microsoft.com/office/drawing/2014/main" id="{F5FC0004-AC95-7C72-4F62-2B07958CC61A}"/>
              </a:ext>
            </a:extLst>
          </p:cNvPr>
          <p:cNvSpPr/>
          <p:nvPr/>
        </p:nvSpPr>
        <p:spPr>
          <a:xfrm>
            <a:off x="5028685" y="5935413"/>
            <a:ext cx="1335044" cy="7576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Client Secret</a:t>
            </a:r>
          </a:p>
          <a:p>
            <a:pPr algn="ctr"/>
            <a:r>
              <a:rPr lang="en-US" sz="1200" dirty="0"/>
              <a:t>Value</a:t>
            </a:r>
          </a:p>
        </p:txBody>
      </p:sp>
    </p:spTree>
    <p:extLst>
      <p:ext uri="{BB962C8B-B14F-4D97-AF65-F5344CB8AC3E}">
        <p14:creationId xmlns:p14="http://schemas.microsoft.com/office/powerpoint/2010/main" val="26474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4C15-E1F7-05B9-CE6D-16E6017B52EF}"/>
              </a:ext>
            </a:extLst>
          </p:cNvPr>
          <p:cNvSpPr>
            <a:spLocks noGrp="1"/>
          </p:cNvSpPr>
          <p:nvPr>
            <p:ph type="title"/>
          </p:nvPr>
        </p:nvSpPr>
        <p:spPr/>
        <p:txBody>
          <a:bodyPr/>
          <a:lstStyle/>
          <a:p>
            <a:r>
              <a:rPr lang="en-US" dirty="0"/>
              <a:t>Granting Permissions</a:t>
            </a:r>
          </a:p>
        </p:txBody>
      </p:sp>
      <p:pic>
        <p:nvPicPr>
          <p:cNvPr id="5" name="Picture 4">
            <a:extLst>
              <a:ext uri="{FF2B5EF4-FFF2-40B4-BE49-F238E27FC236}">
                <a16:creationId xmlns:a16="http://schemas.microsoft.com/office/drawing/2014/main" id="{D8A51ABA-0B41-F6C4-892E-536DF323C46B}"/>
              </a:ext>
            </a:extLst>
          </p:cNvPr>
          <p:cNvPicPr>
            <a:picLocks noChangeAspect="1"/>
          </p:cNvPicPr>
          <p:nvPr/>
        </p:nvPicPr>
        <p:blipFill>
          <a:blip r:embed="rId3"/>
          <a:stretch>
            <a:fillRect/>
          </a:stretch>
        </p:blipFill>
        <p:spPr>
          <a:xfrm>
            <a:off x="791813" y="2453555"/>
            <a:ext cx="9078697" cy="354290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3486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E89E-C0A0-5F73-B41A-18B592D7F9CE}"/>
              </a:ext>
            </a:extLst>
          </p:cNvPr>
          <p:cNvSpPr>
            <a:spLocks noGrp="1"/>
          </p:cNvSpPr>
          <p:nvPr>
            <p:ph type="title"/>
          </p:nvPr>
        </p:nvSpPr>
        <p:spPr/>
        <p:txBody>
          <a:bodyPr/>
          <a:lstStyle/>
          <a:p>
            <a:r>
              <a:rPr lang="en-US" dirty="0"/>
              <a:t>Workflow</a:t>
            </a:r>
          </a:p>
        </p:txBody>
      </p:sp>
      <p:sp>
        <p:nvSpPr>
          <p:cNvPr id="4" name="Rectangle: Rounded Corners 3">
            <a:extLst>
              <a:ext uri="{FF2B5EF4-FFF2-40B4-BE49-F238E27FC236}">
                <a16:creationId xmlns:a16="http://schemas.microsoft.com/office/drawing/2014/main" id="{3B09738B-D22F-6264-4BC1-CC87D161F0C0}"/>
              </a:ext>
            </a:extLst>
          </p:cNvPr>
          <p:cNvSpPr/>
          <p:nvPr/>
        </p:nvSpPr>
        <p:spPr>
          <a:xfrm>
            <a:off x="3753672" y="2318375"/>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Tenant ID</a:t>
            </a:r>
          </a:p>
          <a:p>
            <a:pPr algn="ctr"/>
            <a:r>
              <a:rPr lang="en-US" dirty="0"/>
              <a:t>Application ID</a:t>
            </a:r>
          </a:p>
          <a:p>
            <a:pPr algn="ctr"/>
            <a:r>
              <a:rPr lang="en-US" dirty="0"/>
              <a:t>Client Secret</a:t>
            </a:r>
          </a:p>
        </p:txBody>
      </p:sp>
      <p:sp>
        <p:nvSpPr>
          <p:cNvPr id="5" name="Arrow: Down 4">
            <a:extLst>
              <a:ext uri="{FF2B5EF4-FFF2-40B4-BE49-F238E27FC236}">
                <a16:creationId xmlns:a16="http://schemas.microsoft.com/office/drawing/2014/main" id="{2135C61E-9688-72E0-52B5-6BB75CCC9935}"/>
              </a:ext>
            </a:extLst>
          </p:cNvPr>
          <p:cNvSpPr/>
          <p:nvPr/>
        </p:nvSpPr>
        <p:spPr>
          <a:xfrm>
            <a:off x="4097720" y="3558879"/>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6D78F61-FC58-96F6-DCDE-AAAA31F5D83C}"/>
              </a:ext>
            </a:extLst>
          </p:cNvPr>
          <p:cNvSpPr/>
          <p:nvPr/>
        </p:nvSpPr>
        <p:spPr>
          <a:xfrm>
            <a:off x="3648568" y="4057557"/>
            <a:ext cx="3815089"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Token</a:t>
            </a:r>
          </a:p>
        </p:txBody>
      </p:sp>
      <p:sp>
        <p:nvSpPr>
          <p:cNvPr id="7" name="Rectangle: Rounded Corners 6">
            <a:extLst>
              <a:ext uri="{FF2B5EF4-FFF2-40B4-BE49-F238E27FC236}">
                <a16:creationId xmlns:a16="http://schemas.microsoft.com/office/drawing/2014/main" id="{13017589-0EB5-C13A-DAFF-B94DFF144F70}"/>
              </a:ext>
            </a:extLst>
          </p:cNvPr>
          <p:cNvSpPr/>
          <p:nvPr/>
        </p:nvSpPr>
        <p:spPr>
          <a:xfrm>
            <a:off x="3856309" y="668606"/>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App</a:t>
            </a:r>
          </a:p>
        </p:txBody>
      </p:sp>
      <p:sp>
        <p:nvSpPr>
          <p:cNvPr id="8" name="Arrow: Down 7">
            <a:extLst>
              <a:ext uri="{FF2B5EF4-FFF2-40B4-BE49-F238E27FC236}">
                <a16:creationId xmlns:a16="http://schemas.microsoft.com/office/drawing/2014/main" id="{962B204D-ECA0-7040-BFB6-3A08727D67CE}"/>
              </a:ext>
            </a:extLst>
          </p:cNvPr>
          <p:cNvSpPr/>
          <p:nvPr/>
        </p:nvSpPr>
        <p:spPr>
          <a:xfrm>
            <a:off x="4202825" y="1819697"/>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9456C8-88A9-F476-0FC4-51C627433EBD}"/>
              </a:ext>
            </a:extLst>
          </p:cNvPr>
          <p:cNvSpPr/>
          <p:nvPr/>
        </p:nvSpPr>
        <p:spPr>
          <a:xfrm>
            <a:off x="5829465" y="2289471"/>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grants permissions</a:t>
            </a:r>
          </a:p>
        </p:txBody>
      </p:sp>
      <p:sp>
        <p:nvSpPr>
          <p:cNvPr id="10" name="Arrow: Down 9">
            <a:extLst>
              <a:ext uri="{FF2B5EF4-FFF2-40B4-BE49-F238E27FC236}">
                <a16:creationId xmlns:a16="http://schemas.microsoft.com/office/drawing/2014/main" id="{0E9FB7C4-103D-E6EA-0945-C79201FD2086}"/>
              </a:ext>
            </a:extLst>
          </p:cNvPr>
          <p:cNvSpPr/>
          <p:nvPr/>
        </p:nvSpPr>
        <p:spPr>
          <a:xfrm>
            <a:off x="6173513" y="3529975"/>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AD85E94-C105-C661-48F4-DC3DCFE1C9A3}"/>
              </a:ext>
            </a:extLst>
          </p:cNvPr>
          <p:cNvSpPr/>
          <p:nvPr/>
        </p:nvSpPr>
        <p:spPr>
          <a:xfrm>
            <a:off x="3736594" y="5689197"/>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MS Graph API</a:t>
            </a:r>
          </a:p>
        </p:txBody>
      </p:sp>
      <p:sp>
        <p:nvSpPr>
          <p:cNvPr id="12" name="Arrow: Down 11">
            <a:extLst>
              <a:ext uri="{FF2B5EF4-FFF2-40B4-BE49-F238E27FC236}">
                <a16:creationId xmlns:a16="http://schemas.microsoft.com/office/drawing/2014/main" id="{D1D45CE0-FD2F-9CA4-3BC5-88FD1019FE10}"/>
              </a:ext>
            </a:extLst>
          </p:cNvPr>
          <p:cNvSpPr/>
          <p:nvPr/>
        </p:nvSpPr>
        <p:spPr>
          <a:xfrm>
            <a:off x="4047672" y="5159829"/>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53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F684-A460-5415-C1B0-363F365C9585}"/>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A9021B3D-664E-CDE8-FB8C-6E2F150841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4876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7088-494E-B656-6093-A67BB25E5B1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6200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F80D-BDDC-6B0B-F6A2-9636256610E7}"/>
              </a:ext>
            </a:extLst>
          </p:cNvPr>
          <p:cNvSpPr>
            <a:spLocks noGrp="1"/>
          </p:cNvSpPr>
          <p:nvPr>
            <p:ph type="title"/>
          </p:nvPr>
        </p:nvSpPr>
        <p:spPr/>
        <p:txBody>
          <a:bodyPr/>
          <a:lstStyle/>
          <a:p>
            <a:r>
              <a:rPr lang="en-US" dirty="0"/>
              <a:t>What is Identity Management?</a:t>
            </a:r>
          </a:p>
        </p:txBody>
      </p:sp>
      <p:sp>
        <p:nvSpPr>
          <p:cNvPr id="3" name="Content Placeholder 2">
            <a:extLst>
              <a:ext uri="{FF2B5EF4-FFF2-40B4-BE49-F238E27FC236}">
                <a16:creationId xmlns:a16="http://schemas.microsoft.com/office/drawing/2014/main" id="{851B321D-5C5B-D1E5-3065-25CF5C7C27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817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1555-6501-61D4-1525-CA36040F114F}"/>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50822052-C363-E17E-5E24-E37F13070B7A}"/>
              </a:ext>
            </a:extLst>
          </p:cNvPr>
          <p:cNvSpPr>
            <a:spLocks noGrp="1"/>
          </p:cNvSpPr>
          <p:nvPr>
            <p:ph idx="1"/>
          </p:nvPr>
        </p:nvSpPr>
        <p:spPr/>
        <p:txBody>
          <a:bodyPr/>
          <a:lstStyle/>
          <a:p>
            <a:r>
              <a:rPr lang="en-US" dirty="0"/>
              <a:t>Proof that someone is who they say they are</a:t>
            </a:r>
          </a:p>
          <a:p>
            <a:r>
              <a:rPr lang="en-US" dirty="0"/>
              <a:t>An application can authenticate an account, or it can trust another authority to authenticate</a:t>
            </a:r>
          </a:p>
          <a:p>
            <a:endParaRPr lang="en-US" dirty="0"/>
          </a:p>
        </p:txBody>
      </p:sp>
    </p:spTree>
    <p:extLst>
      <p:ext uri="{BB962C8B-B14F-4D97-AF65-F5344CB8AC3E}">
        <p14:creationId xmlns:p14="http://schemas.microsoft.com/office/powerpoint/2010/main" val="157319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18FE-63A9-B4D8-6CF2-44A2CC8D3B2B}"/>
              </a:ext>
            </a:extLst>
          </p:cNvPr>
          <p:cNvSpPr>
            <a:spLocks noGrp="1"/>
          </p:cNvSpPr>
          <p:nvPr>
            <p:ph type="title"/>
          </p:nvPr>
        </p:nvSpPr>
        <p:spPr/>
        <p:txBody>
          <a:bodyPr/>
          <a:lstStyle/>
          <a:p>
            <a:r>
              <a:rPr lang="en-US" dirty="0"/>
              <a:t>Authorization</a:t>
            </a:r>
          </a:p>
        </p:txBody>
      </p:sp>
      <p:sp>
        <p:nvSpPr>
          <p:cNvPr id="3" name="Content Placeholder 2">
            <a:extLst>
              <a:ext uri="{FF2B5EF4-FFF2-40B4-BE49-F238E27FC236}">
                <a16:creationId xmlns:a16="http://schemas.microsoft.com/office/drawing/2014/main" id="{C4089040-EB86-6EF2-BC54-E0B5A8CAF227}"/>
              </a:ext>
            </a:extLst>
          </p:cNvPr>
          <p:cNvSpPr>
            <a:spLocks noGrp="1"/>
          </p:cNvSpPr>
          <p:nvPr>
            <p:ph idx="1"/>
          </p:nvPr>
        </p:nvSpPr>
        <p:spPr/>
        <p:txBody>
          <a:bodyPr/>
          <a:lstStyle/>
          <a:p>
            <a:r>
              <a:rPr lang="en-US" dirty="0"/>
              <a:t>Determine if account has permission to perform an action on </a:t>
            </a:r>
            <a:r>
              <a:rPr lang="en-US"/>
              <a:t>an object</a:t>
            </a:r>
            <a:endParaRPr lang="en-US" dirty="0"/>
          </a:p>
        </p:txBody>
      </p:sp>
    </p:spTree>
    <p:extLst>
      <p:ext uri="{BB962C8B-B14F-4D97-AF65-F5344CB8AC3E}">
        <p14:creationId xmlns:p14="http://schemas.microsoft.com/office/powerpoint/2010/main" val="159514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33FD-AF97-1960-499C-1ECA424B6F90}"/>
              </a:ext>
            </a:extLst>
          </p:cNvPr>
          <p:cNvSpPr>
            <a:spLocks noGrp="1"/>
          </p:cNvSpPr>
          <p:nvPr>
            <p:ph type="title"/>
          </p:nvPr>
        </p:nvSpPr>
        <p:spPr/>
        <p:txBody>
          <a:bodyPr/>
          <a:lstStyle/>
          <a:p>
            <a:r>
              <a:rPr lang="en-US" dirty="0"/>
              <a:t>What</a:t>
            </a:r>
            <a:r>
              <a:rPr lang="en-US" baseline="0" dirty="0"/>
              <a:t> is Microsoft Graph?</a:t>
            </a:r>
            <a:endParaRPr lang="en-US" dirty="0"/>
          </a:p>
        </p:txBody>
      </p:sp>
      <p:sp>
        <p:nvSpPr>
          <p:cNvPr id="3" name="Content Placeholder 2">
            <a:extLst>
              <a:ext uri="{FF2B5EF4-FFF2-40B4-BE49-F238E27FC236}">
                <a16:creationId xmlns:a16="http://schemas.microsoft.com/office/drawing/2014/main" id="{FF79F40A-297B-438E-41C7-876C3D5E13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877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100B-2507-3AE6-388D-681CCCFC0A1C}"/>
              </a:ext>
            </a:extLst>
          </p:cNvPr>
          <p:cNvSpPr>
            <a:spLocks noGrp="1"/>
          </p:cNvSpPr>
          <p:nvPr>
            <p:ph type="title"/>
          </p:nvPr>
        </p:nvSpPr>
        <p:spPr/>
        <p:txBody>
          <a:bodyPr/>
          <a:lstStyle/>
          <a:p>
            <a:r>
              <a:rPr lang="en-US" baseline="0" dirty="0"/>
              <a:t>MS Graph APIs</a:t>
            </a:r>
            <a:endParaRPr lang="en-US" dirty="0"/>
          </a:p>
        </p:txBody>
      </p:sp>
      <p:sp>
        <p:nvSpPr>
          <p:cNvPr id="3" name="Content Placeholder 2">
            <a:extLst>
              <a:ext uri="{FF2B5EF4-FFF2-40B4-BE49-F238E27FC236}">
                <a16:creationId xmlns:a16="http://schemas.microsoft.com/office/drawing/2014/main" id="{F9D37BCD-446A-02BF-5B90-B567BDB30DF7}"/>
              </a:ext>
            </a:extLst>
          </p:cNvPr>
          <p:cNvSpPr>
            <a:spLocks noGrp="1"/>
          </p:cNvSpPr>
          <p:nvPr>
            <p:ph idx="1"/>
          </p:nvPr>
        </p:nvSpPr>
        <p:spPr>
          <a:xfrm>
            <a:off x="838200" y="1813268"/>
            <a:ext cx="10515600" cy="2437185"/>
          </a:xfrm>
        </p:spPr>
        <p:txBody>
          <a:bodyPr/>
          <a:lstStyle/>
          <a:p>
            <a:r>
              <a:rPr lang="en-US" dirty="0"/>
              <a:t>Example:</a:t>
            </a:r>
          </a:p>
          <a:p>
            <a:pPr lvl="1"/>
            <a:r>
              <a:rPr lang="en-US" b="0" i="0" dirty="0">
                <a:solidFill>
                  <a:srgbClr val="212121"/>
                </a:solidFill>
                <a:effectLst/>
                <a:latin typeface="Inter"/>
              </a:rPr>
              <a:t>GET https://graph.microsoft.com/v1.0/users</a:t>
            </a:r>
          </a:p>
          <a:p>
            <a:pPr marL="457200" lvl="1" indent="0">
              <a:buNone/>
            </a:pPr>
            <a:r>
              <a:rPr lang="en-US" dirty="0">
                <a:solidFill>
                  <a:srgbClr val="212121"/>
                </a:solidFill>
                <a:latin typeface="Inter"/>
              </a:rPr>
              <a:t>	Retrieves a list of users from Azure Active Directory</a:t>
            </a:r>
          </a:p>
          <a:p>
            <a:pPr lvl="1"/>
            <a:r>
              <a:rPr lang="en-US" dirty="0">
                <a:solidFill>
                  <a:srgbClr val="212121"/>
                </a:solidFill>
                <a:latin typeface="Inter"/>
              </a:rPr>
              <a:t>POST /users/{</a:t>
            </a:r>
            <a:r>
              <a:rPr lang="en-US" dirty="0" err="1">
                <a:solidFill>
                  <a:srgbClr val="212121"/>
                </a:solidFill>
                <a:latin typeface="Inter"/>
              </a:rPr>
              <a:t>userid</a:t>
            </a:r>
            <a:r>
              <a:rPr lang="en-US" dirty="0">
                <a:solidFill>
                  <a:srgbClr val="212121"/>
                </a:solidFill>
                <a:latin typeface="Inter"/>
              </a:rPr>
              <a:t>}/calendar/events</a:t>
            </a:r>
          </a:p>
          <a:p>
            <a:pPr marL="457200" lvl="1" indent="0">
              <a:buNone/>
            </a:pPr>
            <a:r>
              <a:rPr lang="en-US" dirty="0"/>
              <a:t>	Creates a new event in a user’s calendar</a:t>
            </a:r>
          </a:p>
        </p:txBody>
      </p:sp>
      <p:sp>
        <p:nvSpPr>
          <p:cNvPr id="6" name="Content Placeholder 2">
            <a:extLst>
              <a:ext uri="{FF2B5EF4-FFF2-40B4-BE49-F238E27FC236}">
                <a16:creationId xmlns:a16="http://schemas.microsoft.com/office/drawing/2014/main" id="{9674A66A-AAAD-971B-3050-B1C3864ED039}"/>
              </a:ext>
            </a:extLst>
          </p:cNvPr>
          <p:cNvSpPr txBox="1">
            <a:spLocks/>
          </p:cNvSpPr>
          <p:nvPr/>
        </p:nvSpPr>
        <p:spPr>
          <a:xfrm>
            <a:off x="838200" y="4612193"/>
            <a:ext cx="10515600" cy="1907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 Reference:</a:t>
            </a:r>
          </a:p>
          <a:p>
            <a:pPr lvl="1"/>
            <a:r>
              <a:rPr lang="en-US" dirty="0">
                <a:hlinkClick r:id="rId3"/>
              </a:rPr>
              <a:t>https://learn.microsoft.com/en-us/graph/api/overview</a:t>
            </a:r>
            <a:endParaRPr lang="en-US" dirty="0"/>
          </a:p>
          <a:p>
            <a:pPr lvl="1"/>
            <a:endParaRPr lang="en-US" dirty="0"/>
          </a:p>
        </p:txBody>
      </p:sp>
    </p:spTree>
    <p:extLst>
      <p:ext uri="{BB962C8B-B14F-4D97-AF65-F5344CB8AC3E}">
        <p14:creationId xmlns:p14="http://schemas.microsoft.com/office/powerpoint/2010/main" val="412007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1C63-82DF-3A45-B439-41DD91C50D04}"/>
              </a:ext>
            </a:extLst>
          </p:cNvPr>
          <p:cNvSpPr>
            <a:spLocks noGrp="1"/>
          </p:cNvSpPr>
          <p:nvPr>
            <p:ph type="title"/>
          </p:nvPr>
        </p:nvSpPr>
        <p:spPr/>
        <p:txBody>
          <a:bodyPr/>
          <a:lstStyle/>
          <a:p>
            <a:r>
              <a:rPr lang="en-US" dirty="0"/>
              <a:t>MS Graph and Identity Management</a:t>
            </a:r>
          </a:p>
        </p:txBody>
      </p:sp>
      <p:sp>
        <p:nvSpPr>
          <p:cNvPr id="3" name="Content Placeholder 2">
            <a:extLst>
              <a:ext uri="{FF2B5EF4-FFF2-40B4-BE49-F238E27FC236}">
                <a16:creationId xmlns:a16="http://schemas.microsoft.com/office/drawing/2014/main" id="{682CB3E7-50D7-5D73-E913-E2E0AED3E14D}"/>
              </a:ext>
            </a:extLst>
          </p:cNvPr>
          <p:cNvSpPr>
            <a:spLocks noGrp="1"/>
          </p:cNvSpPr>
          <p:nvPr>
            <p:ph idx="1"/>
          </p:nvPr>
        </p:nvSpPr>
        <p:spPr/>
        <p:txBody>
          <a:bodyPr/>
          <a:lstStyle/>
          <a:p>
            <a:r>
              <a:rPr lang="en-US" dirty="0"/>
              <a:t>API runs as an account identity</a:t>
            </a:r>
          </a:p>
          <a:p>
            <a:r>
              <a:rPr lang="en-US" dirty="0"/>
              <a:t>That identity must </a:t>
            </a:r>
            <a:r>
              <a:rPr lang="en-US"/>
              <a:t>be authenticated</a:t>
            </a:r>
            <a:endParaRPr lang="en-US" dirty="0"/>
          </a:p>
          <a:p>
            <a:r>
              <a:rPr lang="en-US" dirty="0"/>
              <a:t>That identity must have permission to perform actions in the API call</a:t>
            </a:r>
          </a:p>
        </p:txBody>
      </p:sp>
    </p:spTree>
    <p:extLst>
      <p:ext uri="{BB962C8B-B14F-4D97-AF65-F5344CB8AC3E}">
        <p14:creationId xmlns:p14="http://schemas.microsoft.com/office/powerpoint/2010/main" val="257599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E89E-C0A0-5F73-B41A-18B592D7F9CE}"/>
              </a:ext>
            </a:extLst>
          </p:cNvPr>
          <p:cNvSpPr>
            <a:spLocks noGrp="1"/>
          </p:cNvSpPr>
          <p:nvPr>
            <p:ph type="title"/>
          </p:nvPr>
        </p:nvSpPr>
        <p:spPr/>
        <p:txBody>
          <a:bodyPr/>
          <a:lstStyle/>
          <a:p>
            <a:r>
              <a:rPr lang="en-US" dirty="0"/>
              <a:t>Workflow</a:t>
            </a:r>
          </a:p>
        </p:txBody>
      </p:sp>
      <p:sp>
        <p:nvSpPr>
          <p:cNvPr id="4" name="Rectangle: Rounded Corners 3">
            <a:extLst>
              <a:ext uri="{FF2B5EF4-FFF2-40B4-BE49-F238E27FC236}">
                <a16:creationId xmlns:a16="http://schemas.microsoft.com/office/drawing/2014/main" id="{3B09738B-D22F-6264-4BC1-CC87D161F0C0}"/>
              </a:ext>
            </a:extLst>
          </p:cNvPr>
          <p:cNvSpPr/>
          <p:nvPr/>
        </p:nvSpPr>
        <p:spPr>
          <a:xfrm>
            <a:off x="3753672" y="2318375"/>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Tenant ID</a:t>
            </a:r>
          </a:p>
          <a:p>
            <a:pPr algn="ctr"/>
            <a:r>
              <a:rPr lang="en-US" dirty="0"/>
              <a:t>Application ID</a:t>
            </a:r>
          </a:p>
          <a:p>
            <a:pPr algn="ctr"/>
            <a:r>
              <a:rPr lang="en-US" dirty="0"/>
              <a:t>Client Secret</a:t>
            </a:r>
          </a:p>
        </p:txBody>
      </p:sp>
      <p:sp>
        <p:nvSpPr>
          <p:cNvPr id="5" name="Arrow: Down 4">
            <a:extLst>
              <a:ext uri="{FF2B5EF4-FFF2-40B4-BE49-F238E27FC236}">
                <a16:creationId xmlns:a16="http://schemas.microsoft.com/office/drawing/2014/main" id="{2135C61E-9688-72E0-52B5-6BB75CCC9935}"/>
              </a:ext>
            </a:extLst>
          </p:cNvPr>
          <p:cNvSpPr/>
          <p:nvPr/>
        </p:nvSpPr>
        <p:spPr>
          <a:xfrm>
            <a:off x="4097720" y="3558879"/>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6D78F61-FC58-96F6-DCDE-AAAA31F5D83C}"/>
              </a:ext>
            </a:extLst>
          </p:cNvPr>
          <p:cNvSpPr/>
          <p:nvPr/>
        </p:nvSpPr>
        <p:spPr>
          <a:xfrm>
            <a:off x="3648568" y="4057557"/>
            <a:ext cx="3815089"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Token</a:t>
            </a:r>
          </a:p>
        </p:txBody>
      </p:sp>
      <p:sp>
        <p:nvSpPr>
          <p:cNvPr id="7" name="Rectangle: Rounded Corners 6">
            <a:extLst>
              <a:ext uri="{FF2B5EF4-FFF2-40B4-BE49-F238E27FC236}">
                <a16:creationId xmlns:a16="http://schemas.microsoft.com/office/drawing/2014/main" id="{13017589-0EB5-C13A-DAFF-B94DFF144F70}"/>
              </a:ext>
            </a:extLst>
          </p:cNvPr>
          <p:cNvSpPr/>
          <p:nvPr/>
        </p:nvSpPr>
        <p:spPr>
          <a:xfrm>
            <a:off x="3856308" y="668606"/>
            <a:ext cx="3344591"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App</a:t>
            </a:r>
          </a:p>
          <a:p>
            <a:pPr algn="ctr"/>
            <a:r>
              <a:rPr lang="en-US" dirty="0"/>
              <a:t>with</a:t>
            </a:r>
          </a:p>
          <a:p>
            <a:pPr algn="ctr"/>
            <a:r>
              <a:rPr lang="en-US" dirty="0"/>
              <a:t>Azure Active Directory</a:t>
            </a:r>
          </a:p>
        </p:txBody>
      </p:sp>
      <p:sp>
        <p:nvSpPr>
          <p:cNvPr id="8" name="Arrow: Down 7">
            <a:extLst>
              <a:ext uri="{FF2B5EF4-FFF2-40B4-BE49-F238E27FC236}">
                <a16:creationId xmlns:a16="http://schemas.microsoft.com/office/drawing/2014/main" id="{962B204D-ECA0-7040-BFB6-3A08727D67CE}"/>
              </a:ext>
            </a:extLst>
          </p:cNvPr>
          <p:cNvSpPr/>
          <p:nvPr/>
        </p:nvSpPr>
        <p:spPr>
          <a:xfrm>
            <a:off x="4202825" y="1819697"/>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9456C8-88A9-F476-0FC4-51C627433EBD}"/>
              </a:ext>
            </a:extLst>
          </p:cNvPr>
          <p:cNvSpPr/>
          <p:nvPr/>
        </p:nvSpPr>
        <p:spPr>
          <a:xfrm>
            <a:off x="5829465" y="2289471"/>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grants permissions</a:t>
            </a:r>
          </a:p>
        </p:txBody>
      </p:sp>
      <p:sp>
        <p:nvSpPr>
          <p:cNvPr id="10" name="Arrow: Down 9">
            <a:extLst>
              <a:ext uri="{FF2B5EF4-FFF2-40B4-BE49-F238E27FC236}">
                <a16:creationId xmlns:a16="http://schemas.microsoft.com/office/drawing/2014/main" id="{0E9FB7C4-103D-E6EA-0945-C79201FD2086}"/>
              </a:ext>
            </a:extLst>
          </p:cNvPr>
          <p:cNvSpPr/>
          <p:nvPr/>
        </p:nvSpPr>
        <p:spPr>
          <a:xfrm>
            <a:off x="6173513" y="3529975"/>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AD85E94-C105-C661-48F4-DC3DCFE1C9A3}"/>
              </a:ext>
            </a:extLst>
          </p:cNvPr>
          <p:cNvSpPr/>
          <p:nvPr/>
        </p:nvSpPr>
        <p:spPr>
          <a:xfrm>
            <a:off x="3736594" y="5689197"/>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MS Graph API</a:t>
            </a:r>
          </a:p>
        </p:txBody>
      </p:sp>
      <p:sp>
        <p:nvSpPr>
          <p:cNvPr id="12" name="Arrow: Down 11">
            <a:extLst>
              <a:ext uri="{FF2B5EF4-FFF2-40B4-BE49-F238E27FC236}">
                <a16:creationId xmlns:a16="http://schemas.microsoft.com/office/drawing/2014/main" id="{D1D45CE0-FD2F-9CA4-3BC5-88FD1019FE10}"/>
              </a:ext>
            </a:extLst>
          </p:cNvPr>
          <p:cNvSpPr/>
          <p:nvPr/>
        </p:nvSpPr>
        <p:spPr>
          <a:xfrm>
            <a:off x="4047672" y="5159829"/>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324FA8CB-CB71-25B3-7897-8AA055348188}"/>
              </a:ext>
            </a:extLst>
          </p:cNvPr>
          <p:cNvSpPr/>
          <p:nvPr/>
        </p:nvSpPr>
        <p:spPr>
          <a:xfrm>
            <a:off x="6174500" y="1819697"/>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45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7156-CBC2-4FEB-3B9A-F96027091E2B}"/>
              </a:ext>
            </a:extLst>
          </p:cNvPr>
          <p:cNvSpPr>
            <a:spLocks noGrp="1"/>
          </p:cNvSpPr>
          <p:nvPr>
            <p:ph type="title"/>
          </p:nvPr>
        </p:nvSpPr>
        <p:spPr/>
        <p:txBody>
          <a:bodyPr/>
          <a:lstStyle/>
          <a:p>
            <a:r>
              <a:rPr lang="en-US" dirty="0"/>
              <a:t>A Useful Tool</a:t>
            </a:r>
          </a:p>
        </p:txBody>
      </p:sp>
      <p:sp>
        <p:nvSpPr>
          <p:cNvPr id="5" name="TextBox 4">
            <a:extLst>
              <a:ext uri="{FF2B5EF4-FFF2-40B4-BE49-F238E27FC236}">
                <a16:creationId xmlns:a16="http://schemas.microsoft.com/office/drawing/2014/main" id="{9A70CE16-6FDA-ADAE-6072-86ED196D7D6D}"/>
              </a:ext>
            </a:extLst>
          </p:cNvPr>
          <p:cNvSpPr txBox="1"/>
          <p:nvPr/>
        </p:nvSpPr>
        <p:spPr>
          <a:xfrm>
            <a:off x="8439632" y="6789931"/>
            <a:ext cx="6094206" cy="369332"/>
          </a:xfrm>
          <a:prstGeom prst="rect">
            <a:avLst/>
          </a:prstGeom>
          <a:noFill/>
        </p:spPr>
        <p:txBody>
          <a:bodyPr wrap="square">
            <a:spAutoFit/>
          </a:bodyPr>
          <a:lstStyle/>
          <a:p>
            <a:r>
              <a:rPr lang="en-US" dirty="0">
                <a:hlinkClick r:id="rId3"/>
              </a:rPr>
              <a:t>https://www.postman.com/</a:t>
            </a:r>
            <a:endParaRPr lang="en-US" dirty="0"/>
          </a:p>
        </p:txBody>
      </p:sp>
      <p:pic>
        <p:nvPicPr>
          <p:cNvPr id="7" name="Picture 6">
            <a:extLst>
              <a:ext uri="{FF2B5EF4-FFF2-40B4-BE49-F238E27FC236}">
                <a16:creationId xmlns:a16="http://schemas.microsoft.com/office/drawing/2014/main" id="{EF7CBA96-BB46-6DD0-B99E-7071F61EBCD3}"/>
              </a:ext>
            </a:extLst>
          </p:cNvPr>
          <p:cNvPicPr>
            <a:picLocks noChangeAspect="1"/>
          </p:cNvPicPr>
          <p:nvPr/>
        </p:nvPicPr>
        <p:blipFill>
          <a:blip r:embed="rId4"/>
          <a:stretch>
            <a:fillRect/>
          </a:stretch>
        </p:blipFill>
        <p:spPr>
          <a:xfrm>
            <a:off x="838200" y="1471911"/>
            <a:ext cx="10371719" cy="4694327"/>
          </a:xfrm>
          <a:prstGeom prst="rect">
            <a:avLst/>
          </a:prstGeom>
          <a:effectLst>
            <a:outerShdw blurRad="50800" dist="38100" dir="2700000" algn="tl" rotWithShape="0">
              <a:prstClr val="black">
                <a:alpha val="40000"/>
              </a:prstClr>
            </a:outerShdw>
          </a:effectLst>
        </p:spPr>
      </p:pic>
      <p:sp>
        <p:nvSpPr>
          <p:cNvPr id="3" name="Arrow: Down 2">
            <a:extLst>
              <a:ext uri="{FF2B5EF4-FFF2-40B4-BE49-F238E27FC236}">
                <a16:creationId xmlns:a16="http://schemas.microsoft.com/office/drawing/2014/main" id="{F3D63854-1B56-1B2C-5B9A-D1DB2ABEECD1}"/>
              </a:ext>
            </a:extLst>
          </p:cNvPr>
          <p:cNvSpPr/>
          <p:nvPr/>
        </p:nvSpPr>
        <p:spPr>
          <a:xfrm>
            <a:off x="694318" y="1383507"/>
            <a:ext cx="1205919"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a:t>
            </a:r>
          </a:p>
          <a:p>
            <a:pPr algn="ctr"/>
            <a:r>
              <a:rPr lang="en-US" sz="1200" dirty="0"/>
              <a:t>Verb</a:t>
            </a:r>
          </a:p>
        </p:txBody>
      </p:sp>
      <p:sp>
        <p:nvSpPr>
          <p:cNvPr id="4" name="Arrow: Down 3">
            <a:extLst>
              <a:ext uri="{FF2B5EF4-FFF2-40B4-BE49-F238E27FC236}">
                <a16:creationId xmlns:a16="http://schemas.microsoft.com/office/drawing/2014/main" id="{684F623D-076B-708C-C1B3-D7B914B5AB65}"/>
              </a:ext>
            </a:extLst>
          </p:cNvPr>
          <p:cNvSpPr/>
          <p:nvPr/>
        </p:nvSpPr>
        <p:spPr>
          <a:xfrm>
            <a:off x="2044119" y="1383507"/>
            <a:ext cx="1813506"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URL</a:t>
            </a:r>
          </a:p>
          <a:p>
            <a:pPr algn="ctr"/>
            <a:r>
              <a:rPr lang="en-US" sz="1200" dirty="0"/>
              <a:t>Endpoint</a:t>
            </a:r>
          </a:p>
        </p:txBody>
      </p:sp>
      <p:sp>
        <p:nvSpPr>
          <p:cNvPr id="6" name="Arrow: Down 5">
            <a:extLst>
              <a:ext uri="{FF2B5EF4-FFF2-40B4-BE49-F238E27FC236}">
                <a16:creationId xmlns:a16="http://schemas.microsoft.com/office/drawing/2014/main" id="{A2590256-A21C-90AC-B7A3-492817A23D10}"/>
              </a:ext>
            </a:extLst>
          </p:cNvPr>
          <p:cNvSpPr/>
          <p:nvPr/>
        </p:nvSpPr>
        <p:spPr>
          <a:xfrm>
            <a:off x="94242" y="1779092"/>
            <a:ext cx="1949877"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Querystring</a:t>
            </a:r>
            <a:endParaRPr lang="en-US" sz="1200" dirty="0"/>
          </a:p>
          <a:p>
            <a:pPr algn="ctr"/>
            <a:r>
              <a:rPr lang="en-US" sz="1200" dirty="0"/>
              <a:t>Parameters</a:t>
            </a:r>
          </a:p>
        </p:txBody>
      </p:sp>
      <p:sp>
        <p:nvSpPr>
          <p:cNvPr id="8" name="Arrow: Down 7">
            <a:extLst>
              <a:ext uri="{FF2B5EF4-FFF2-40B4-BE49-F238E27FC236}">
                <a16:creationId xmlns:a16="http://schemas.microsoft.com/office/drawing/2014/main" id="{743E1B9B-DC7A-1DD3-8866-C22B70522225}"/>
              </a:ext>
            </a:extLst>
          </p:cNvPr>
          <p:cNvSpPr/>
          <p:nvPr/>
        </p:nvSpPr>
        <p:spPr>
          <a:xfrm>
            <a:off x="1992095" y="1819573"/>
            <a:ext cx="1408326"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a:t>
            </a:r>
          </a:p>
          <a:p>
            <a:pPr algn="ctr"/>
            <a:r>
              <a:rPr lang="en-US" sz="1200" dirty="0"/>
              <a:t>Request</a:t>
            </a:r>
          </a:p>
          <a:p>
            <a:pPr algn="ctr"/>
            <a:r>
              <a:rPr lang="en-US" sz="1200" dirty="0"/>
              <a:t>Headers</a:t>
            </a:r>
          </a:p>
        </p:txBody>
      </p:sp>
      <p:sp>
        <p:nvSpPr>
          <p:cNvPr id="9" name="Arrow: Down 8">
            <a:extLst>
              <a:ext uri="{FF2B5EF4-FFF2-40B4-BE49-F238E27FC236}">
                <a16:creationId xmlns:a16="http://schemas.microsoft.com/office/drawing/2014/main" id="{F2D7757D-653A-34E6-D54B-F7CF58BCA108}"/>
              </a:ext>
            </a:extLst>
          </p:cNvPr>
          <p:cNvSpPr/>
          <p:nvPr/>
        </p:nvSpPr>
        <p:spPr>
          <a:xfrm>
            <a:off x="3054132" y="1779092"/>
            <a:ext cx="1408326"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a:t>
            </a:r>
          </a:p>
          <a:p>
            <a:pPr algn="ctr"/>
            <a:r>
              <a:rPr lang="en-US" sz="1200" dirty="0"/>
              <a:t>Request</a:t>
            </a:r>
          </a:p>
          <a:p>
            <a:pPr algn="ctr"/>
            <a:r>
              <a:rPr lang="en-US" sz="1200" dirty="0"/>
              <a:t>Body</a:t>
            </a:r>
          </a:p>
        </p:txBody>
      </p:sp>
      <p:sp>
        <p:nvSpPr>
          <p:cNvPr id="10" name="Arrow: Down 9">
            <a:extLst>
              <a:ext uri="{FF2B5EF4-FFF2-40B4-BE49-F238E27FC236}">
                <a16:creationId xmlns:a16="http://schemas.microsoft.com/office/drawing/2014/main" id="{7D4D8CAE-7A7B-781C-4F02-09E3B256A68E}"/>
              </a:ext>
            </a:extLst>
          </p:cNvPr>
          <p:cNvSpPr/>
          <p:nvPr/>
        </p:nvSpPr>
        <p:spPr>
          <a:xfrm>
            <a:off x="9781715" y="1069331"/>
            <a:ext cx="1858019" cy="805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Click to Send HTTP Request</a:t>
            </a:r>
          </a:p>
        </p:txBody>
      </p:sp>
      <p:sp>
        <p:nvSpPr>
          <p:cNvPr id="11" name="Arrow: Down 10">
            <a:extLst>
              <a:ext uri="{FF2B5EF4-FFF2-40B4-BE49-F238E27FC236}">
                <a16:creationId xmlns:a16="http://schemas.microsoft.com/office/drawing/2014/main" id="{16D287F9-80BF-D82F-3C74-3CE307CBA7C8}"/>
              </a:ext>
            </a:extLst>
          </p:cNvPr>
          <p:cNvSpPr/>
          <p:nvPr/>
        </p:nvSpPr>
        <p:spPr>
          <a:xfrm>
            <a:off x="7361816" y="3786188"/>
            <a:ext cx="1739320" cy="68058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Response </a:t>
            </a:r>
          </a:p>
          <a:p>
            <a:pPr algn="ctr"/>
            <a:r>
              <a:rPr lang="en-US" sz="1200" dirty="0"/>
              <a:t>Status</a:t>
            </a:r>
          </a:p>
          <a:p>
            <a:pPr algn="ctr"/>
            <a:r>
              <a:rPr lang="en-US" sz="1200" dirty="0"/>
              <a:t>Code</a:t>
            </a:r>
          </a:p>
        </p:txBody>
      </p:sp>
      <p:sp>
        <p:nvSpPr>
          <p:cNvPr id="12" name="Arrow: Down 11">
            <a:extLst>
              <a:ext uri="{FF2B5EF4-FFF2-40B4-BE49-F238E27FC236}">
                <a16:creationId xmlns:a16="http://schemas.microsoft.com/office/drawing/2014/main" id="{1E36FBD6-78F7-F90F-5281-1669DFA4A853}"/>
              </a:ext>
            </a:extLst>
          </p:cNvPr>
          <p:cNvSpPr/>
          <p:nvPr/>
        </p:nvSpPr>
        <p:spPr>
          <a:xfrm>
            <a:off x="956938" y="4705503"/>
            <a:ext cx="1739320" cy="68058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Response </a:t>
            </a:r>
          </a:p>
          <a:p>
            <a:pPr algn="ctr"/>
            <a:r>
              <a:rPr lang="en-US" sz="1200" dirty="0"/>
              <a:t>Body</a:t>
            </a:r>
          </a:p>
        </p:txBody>
      </p:sp>
    </p:spTree>
    <p:extLst>
      <p:ext uri="{BB962C8B-B14F-4D97-AF65-F5344CB8AC3E}">
        <p14:creationId xmlns:p14="http://schemas.microsoft.com/office/powerpoint/2010/main" val="32797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299</TotalTime>
  <Words>1080</Words>
  <Application>Microsoft Office PowerPoint</Application>
  <PresentationFormat>Widescreen</PresentationFormat>
  <Paragraphs>118</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Inter</vt:lpstr>
      <vt:lpstr>Office Theme</vt:lpstr>
      <vt:lpstr>Azure Identity Management and Microsoft Graph</vt:lpstr>
      <vt:lpstr>What is Identity Management?</vt:lpstr>
      <vt:lpstr>Authentication</vt:lpstr>
      <vt:lpstr>Authorization</vt:lpstr>
      <vt:lpstr>What is Microsoft Graph?</vt:lpstr>
      <vt:lpstr>MS Graph APIs</vt:lpstr>
      <vt:lpstr>MS Graph and Identity Management</vt:lpstr>
      <vt:lpstr>Workflow</vt:lpstr>
      <vt:lpstr>A Useful Tool</vt:lpstr>
      <vt:lpstr>Generating a Bearer Token</vt:lpstr>
      <vt:lpstr>Azure Active Directory</vt:lpstr>
      <vt:lpstr>Application Registration</vt:lpstr>
      <vt:lpstr>Client Secret</vt:lpstr>
      <vt:lpstr>Granting Permissions</vt:lpstr>
      <vt:lpstr>Workflow</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Identity Management with Microsoft Graph</dc:title>
  <dc:creator>David Giard</dc:creator>
  <cp:lastModifiedBy>David Giard</cp:lastModifiedBy>
  <cp:revision>46</cp:revision>
  <dcterms:created xsi:type="dcterms:W3CDTF">2022-09-20T17:48:44Z</dcterms:created>
  <dcterms:modified xsi:type="dcterms:W3CDTF">2023-10-23T15:12:22Z</dcterms:modified>
</cp:coreProperties>
</file>