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6" r:id="rId2"/>
    <p:sldId id="295" r:id="rId3"/>
    <p:sldId id="286" r:id="rId4"/>
    <p:sldId id="262" r:id="rId5"/>
    <p:sldId id="263" r:id="rId6"/>
    <p:sldId id="278" r:id="rId7"/>
    <p:sldId id="296" r:id="rId8"/>
    <p:sldId id="277" r:id="rId9"/>
    <p:sldId id="268" r:id="rId10"/>
    <p:sldId id="293" r:id="rId11"/>
    <p:sldId id="269" r:id="rId12"/>
    <p:sldId id="266" r:id="rId13"/>
    <p:sldId id="284" r:id="rId14"/>
    <p:sldId id="297" r:id="rId15"/>
    <p:sldId id="298" r:id="rId16"/>
    <p:sldId id="267" r:id="rId17"/>
    <p:sldId id="272" r:id="rId18"/>
    <p:sldId id="276" r:id="rId19"/>
    <p:sldId id="289" r:id="rId20"/>
    <p:sldId id="274" r:id="rId21"/>
    <p:sldId id="287" r:id="rId22"/>
    <p:sldId id="257" r:id="rId23"/>
    <p:sldId id="275" r:id="rId24"/>
    <p:sldId id="259" r:id="rId25"/>
    <p:sldId id="258" r:id="rId26"/>
    <p:sldId id="260" r:id="rId27"/>
    <p:sldId id="280" r:id="rId28"/>
    <p:sldId id="283" r:id="rId29"/>
    <p:sldId id="285" r:id="rId30"/>
    <p:sldId id="271" r:id="rId31"/>
    <p:sldId id="292" r:id="rId32"/>
    <p:sldId id="290" r:id="rId33"/>
    <p:sldId id="273" r:id="rId34"/>
    <p:sldId id="299" r:id="rId35"/>
    <p:sldId id="291" r:id="rId36"/>
    <p:sldId id="288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/>
  </p:normalViewPr>
  <p:slideViewPr>
    <p:cSldViewPr snapToGrid="0">
      <p:cViewPr varScale="1">
        <p:scale>
          <a:sx n="81" d="100"/>
          <a:sy n="81" d="100"/>
        </p:scale>
        <p:origin x="60" y="8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1923"/>
    </p:cViewPr>
  </p:sorterViewPr>
  <p:notesViewPr>
    <p:cSldViewPr snapToGrid="0">
      <p:cViewPr varScale="1">
        <p:scale>
          <a:sx n="76" d="100"/>
          <a:sy n="76" d="100"/>
        </p:scale>
        <p:origin x="2632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7-05-24T12:52:16.615"/>
    </inkml:context>
    <inkml:brush xml:id="br0">
      <inkml:brushProperty name="width" value="0.14111" units="cm"/>
      <inkml:brushProperty name="height" value="0.14111" units="cm"/>
      <inkml:brushProperty name="ignorePressure" value="1"/>
    </inkml:brush>
  </inkml:definitions>
  <inkml:traceGroup>
    <inkml:annotationXML>
      <emma:emma xmlns:emma="http://www.w3.org/2003/04/emma" version="1.0">
        <emma:interpretation id="{BC4E9B46-F9AA-4466-9E2D-231A999192C5}" emma:medium="tactile" emma:mode="ink">
          <msink:context xmlns:msink="http://schemas.microsoft.com/ink/2010/main" type="writingRegion" rotatedBoundingBox="19404,7125 26567,1259 27526,2430 20363,8296"/>
        </emma:interpretation>
      </emma:emma>
    </inkml:annotationXML>
    <inkml:traceGroup>
      <inkml:annotationXML>
        <emma:emma xmlns:emma="http://www.w3.org/2003/04/emma" version="1.0">
          <emma:interpretation id="{320A5319-6FBC-400B-8D39-58503F010E14}" emma:medium="tactile" emma:mode="ink">
            <msink:context xmlns:msink="http://schemas.microsoft.com/ink/2010/main" type="paragraph" rotatedBoundingBox="19404,7125 26567,1259 27526,2430 20363,829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FF2E185-0194-4C5E-A439-D5F4CFC41CB2}" emma:medium="tactile" emma:mode="ink">
              <msink:context xmlns:msink="http://schemas.microsoft.com/ink/2010/main" type="line" rotatedBoundingBox="19404,7125 26567,1259 27526,2430 20363,8296"/>
            </emma:interpretation>
          </emma:emma>
        </inkml:annotationXML>
        <inkml:traceGroup>
          <inkml:annotationXML>
            <emma:emma xmlns:emma="http://www.w3.org/2003/04/emma" version="1.0">
              <emma:interpretation id="{2D370D54-1FF9-4A5C-A24A-50A599602961}" emma:medium="tactile" emma:mode="ink">
                <msink:context xmlns:msink="http://schemas.microsoft.com/ink/2010/main" type="inkWord" rotatedBoundingBox="19404,7125 26567,1259 27526,2430 20363,8296"/>
              </emma:interpretation>
              <emma:one-of disjunction-type="recognition" id="oneOf0">
                <emma:interpretation id="interp0" emma:lang="en-US" emma:confidence="0">
                  <emma:literal>manager</emma:literal>
                </emma:interpretation>
                <emma:interpretation id="interp1" emma:lang="en-US" emma:confidence="0">
                  <emma:literal>manage n</emma:literal>
                </emma:interpretation>
                <emma:interpretation id="interp2" emma:lang="en-US" emma:confidence="0">
                  <emma:literal>manage P</emma:literal>
                </emma:interpretation>
                <emma:interpretation id="interp3" emma:lang="en-US" emma:confidence="0">
                  <emma:literal>Manager</emma:literal>
                </emma:interpretation>
                <emma:interpretation id="interp4" emma:lang="en-US" emma:confidence="0">
                  <emma:literal>manage r</emma:literal>
                </emma:interpretation>
              </emma:one-of>
            </emma:emma>
          </inkml:annotationXML>
          <inkml:trace contextRef="#ctx0" brushRef="#br0">13990 1703,'-3'-3,"-5"-2,-4 1,-7-3,-7 0,-5 2,-2 0,0-1,0 0,4 1,2 2,4 0,1 2,2 4,0 5,1 0,-3 4,1 2,6 6,1 2,2 1,2 0,1 3,-1 0,1 3,3-1,2-1,1-3,5 0,2-3,4 2,3 1,1 0,-2-1,0-4,2-3,2 0,3-3,1-4,1-3,2-6,-1-6,0-3,0 1,-4-2,0 1,0 2,-4-2,-2-1,-4-4,1 2,-2-2,0-1,-2-1,-1-2,-1-1,-1 0,3-4,1-5,0-4,0 0,-2 2,-1 0,3 4,1 4,-1 2,0 1,-2 0,2 4,2 11,1 13,8 11,3 13,7 7,2 7,-1-5,3-2,-1-5,-2-5,-2-5,2-2,-4-2,-1-5,1-6,1 0,-1-2,0-2,0-3,-1-2,-4-7,-2-6,-3-8,-4-4,1-1,-2 0,1 2,0 0,2 2,-2-3,-1-1,1 1,-1 5</inkml:trace>
          <inkml:trace contextRef="#ctx0" brushRef="#br0" timeOffset="1587">14935 836,'-3'0,"-5"0,-4 0,-4 0,-4 3,-8 2,-4 2,-4 5,-2-1,1 2,1 1,7 2,3 2,8 1,7 0,4 1,5 4,1 4,2 0,0 0,4 1,3-1,6-5,-2-3,2-2,1-4,2 0,1 0,1-3,0 2,1 0,4-1,0-3,4-3,0 1,-2 0,-2-3,0 0,-3-6,0-5,-1-5,-4-3,-5-3,0-2,-3 0,-2-2,-2 2,1-4,0 0,-1-4,-1-4,-1-2,-1-2,-1 1,0 3,0 4,0 11,0 13,10 16,13 18,16 14,9 10,5 10,2-1,-4-4,1-4,-5-6,-11-7,-8-5,-6-2,-6-3,-3-4,-3-3,-4-2,-2 1,-3-1,-1 4,0 3,0 4,-1-2,0-2,1-2,-4-4,-7-2,-9 2,-7 0,-7 0,-3-2,-6 3,-3 0,1 0,4-2,6-1,2-4,3-2,4-4,-1-4,4 0,3 0,6 0,0 0,6-2,9-6,4-8,0-4</inkml:trace>
          <inkml:trace contextRef="#ctx0" brushRef="#br0" timeOffset="3314">15644 540,'3'0,"4"0,5-3,4-4,2-6,2-6,3-3,2-5,0-4,-5-4,-1-3,-5-1,-5-1,-3 3,-4 5,0 3,-6 5,-2 2,-5 2,-6 1,-2 4,-5 0,-6 4,-3-1,-4 3,-1-1,1 1,2 3,1 1,6 3,2 1,3 0,2 5,1 7,4 6,6 3,-1 5,3 5,-1 4,1 3,2-2,2 1,2-4,1 1,4-3,5 1,4-2,4-3,2-1,5-3,2 2,3 0,4 0,3-2,-1-3,0-3,-2-3,0-1,-2-2,-3-4,-2-2,-2-2,-6-4,-2-6,4-4,5-4,1-2,4-2,0 2,-2 6,-5 0,-3 2,-2 4,-3-2,-1 2,1 0,1 3,1 1,2-2,-2-4,-1-1,0-1,2 0,0-2,2 2,-4-1,4-2,-2-2,-1-2,0-1,2 2,-4 0,1 4,-4 3</inkml:trace>
          <inkml:trace contextRef="#ctx0" brushRef="#br0" timeOffset="4598">16215-504,'3'0,"2"4,2 4,5 4,6 6,6 8,4 6,2 3,4 0,3 0,-2 2,-1-3,-2-4,-2-7,-8-3,-4-6,-4-2,-2-3,-3-6,-6-7,-7-6,-3-5,-4 0,-3 3,-2 0,1-2,3-1,1-5,-5-2,-3-1,2-4,0 4,0 2,-1 1,4 0,-1 2,3-5,1 0,1-1,3 1,2 1,3 1,1 1,4 3,9 2,8-7,8-6,12-3,7 3,1 4,0 4,-2 4,-2 3,5 3,4-1,6-1,7-2,-1 2,-8 2,-15 3</inkml:trace>
          <inkml:trace contextRef="#ctx0" brushRef="#br0" timeOffset="-27326">10171 5325,'0'-3,"0"-4,0-6,0-9,0-8,0-16,0-13,0-17,-4-18,0-15,0-1,0 5,2 13,0 19,2 19,-1 14,1 12,3 10,5 8,5 6,2 4,7 4,2 10,0 8,4 7,-1 6,2 3,4-2,-2 1,-2-7,-2-5,-3-3,-3-6,-4-1,2 2,0 2,1-1,0-2,1-3,-4 0,-5-6,-4-8,-4-16,-2-16,1-12,1-19,3-14,3-6,1 3,0 5,1 8,-1 9,2 5,-1 8,-2 9,-4 7,2 8,-2 5,-1 3,2 2,-1 1,-1-1,2 1,4 3,-1-2,1 2,2 3,3 1,2 8,4 11,8 19,10 17,8 17,2 13,6 10,1 6,0-3,-3-4,-7-12,-8-18,-11-23,-10-21,-8-16,-10-9,-4-2</inkml:trace>
          <inkml:trace contextRef="#ctx0" brushRef="#br0" timeOffset="-3529">12061 3435,'-4'0,"-3"0,-5 0,-4 0,-1 0,-3-3,0-2,-4 1,-1 1,-3 0,0 2,-2 0,1 1,-2 0,2 0,2 0,5 4,7 4,3 0,3 4,3 1,-1 3,1 2,2 1,1 1,-3 0,1 0,1 1,1 2,0 1,2 4,1 3,-1 3,2 2,-1 3,0 0,0-2,0-5,0-4,0-3,4-6,0-4,4-3,0-1,2-2,2-3,0 1,1-1,2 0,1-3,2-1,0-1,2-1,-1 0,1 0,1 0,-2 0,1-1,0-2,3-5,1-1,0 2,-4-3,-2-2,-1 2,-4-2,1 1,-4-4,-3-3,-2-1,-2-2,-3-3,0-1,0 0,-4-2,-4 0,-5-2,1 1,2 1,2 2,4 3,1 0,2 2,1 0,0 1,0 0,1-1,0 1,-1-1,0 0,0 1,0-1,0 7,0 9,0 8,0 8,4 4,3 3,6 2,2 3,6 6,2 0,5-2,4 2,3-2,-1-5,-3-3,-3-5,-3-5,-3-5,-1-2,-5-6,-1-5,0-5,-3-4,-3-1,-4-2,2-4,-1-2,2 2,-1 0,-1 1,-2 1,-1 2,2-4,0 0,2 4,1 1,-2 2,2 2,-4 5,-2 4</inkml:trace>
          <inkml:trace contextRef="#ctx0" brushRef="#br0" timeOffset="-1828">12691 2628,'0'3,"0"5,3 4,5 10,4 11,4 8,2 2,4 1,3 3,0-3,-1-2,-1-2,-5-4,-1-8,-8-10,-5-10,-7-14,-5-12,-2-13,-4-12,0-5,0-4,0 0,-2-5,4 1,-2 4,3 6,3 8,3 4,2 5,2 3,1 3,0 2,0 2,4 3,4 2,2-1,1 2,2 5,4 2,0 2,3 3,-1 1,-2 3,-1 3,0-2,0 0,2-1,0-1,1-1,-3 3,-1 0,1 4,0 2,5 8,2 4,0 0,0-2,-4-2,-2-4,-4 0,-1-4,1 1,2-2,-2 1,0-2,-2 2,-3 3,1-2,-2-2</inkml:trace>
        </inkml:traceGroup>
      </inkml:traceGroup>
    </inkml:traceGroup>
  </inkml:traceGroup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7-05-24T12:51:46.801"/>
    </inkml:context>
    <inkml:brush xml:id="br0">
      <inkml:brushProperty name="width" value="0.14111" units="cm"/>
      <inkml:brushProperty name="height" value="0.14111" units="cm"/>
      <inkml:brushProperty name="ignorePressure" value="1"/>
    </inkml:brush>
  </inkml:definitions>
  <inkml:traceGroup>
    <inkml:annotationXML>
      <emma:emma xmlns:emma="http://www.w3.org/2003/04/emma" version="1.0">
        <emma:interpretation id="{D0A92131-E63D-4CA5-A048-C327B1CDE08B}" emma:medium="tactile" emma:mode="ink">
          <msink:context xmlns:msink="http://schemas.microsoft.com/ink/2010/main" type="writingRegion" rotatedBoundingBox="14353,5847 19243,5847 19243,6213 14353,6213"/>
        </emma:interpretation>
      </emma:emma>
    </inkml:annotationXML>
    <inkml:traceGroup>
      <inkml:annotationXML>
        <emma:emma xmlns:emma="http://www.w3.org/2003/04/emma" version="1.0">
          <emma:interpretation id="{56BBB8A6-EFC0-473F-93AF-ADE8D3CEE914}" emma:medium="tactile" emma:mode="ink">
            <msink:context xmlns:msink="http://schemas.microsoft.com/ink/2010/main" type="paragraph" rotatedBoundingBox="14353,5847 19243,5847 19243,6213 14353,621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3468A70-3024-4BA0-949A-8036FBFC00BC}" emma:medium="tactile" emma:mode="ink">
              <msink:context xmlns:msink="http://schemas.microsoft.com/ink/2010/main" type="line" rotatedBoundingBox="14353,5847 19243,5847 19243,6213 14353,6213"/>
            </emma:interpretation>
          </emma:emma>
        </inkml:annotationXML>
        <inkml:traceGroup>
          <inkml:annotationXML>
            <emma:emma xmlns:emma="http://www.w3.org/2003/04/emma" version="1.0">
              <emma:interpretation id="{0A857085-1F5C-4B42-95D6-501A8A98D2D8}" emma:medium="tactile" emma:mode="ink">
                <msink:context xmlns:msink="http://schemas.microsoft.com/ink/2010/main" type="inkWord" rotatedBoundingBox="14353,5847 19243,5847 19243,6213 14353,6213"/>
              </emma:interpretation>
              <emma:one-of disjunction-type="recognition" id="oneOf0">
                <emma:interpretation id="interp0" emma:lang="en-US" emma:confidence="0">
                  <emma:literal>it</emma:literal>
                </emma:interpretation>
                <emma:interpretation id="interp1" emma:lang="en-US" emma:confidence="0">
                  <emma:literal>t</emma:literal>
                </emma:interpretation>
                <emma:interpretation id="interp2" emma:lang="en-US" emma:confidence="0">
                  <emma:literal>it.</emma:literal>
                </emma:interpretation>
                <emma:interpretation id="interp3" emma:lang="en-US" emma:confidence="0">
                  <emma:literal>.</emma:literal>
                </emma:interpretation>
                <emma:interpretation id="interp4" emma:lang="en-US" emma:confidence="0">
                  <emma:literal>t.</emma:literal>
                </emma:interpretation>
              </emma:one-of>
            </emma:emma>
          </inkml:annotationXML>
          <inkml:trace contextRef="#ctx0" brushRef="#br0">7384 3644,'3'0,"5"0,18 7,24 5,27 1,21 1,13-1,19 3,6 0,8 0,2-3,4-4,2 0,3-1,2-2,-3 5,-8 0,-8-2,-10 1,-14-1,-14 1,-12 0,-9-4,-4-1,-5-2,-7-1,-9-2,-6 0,-4 0,-4-1,-1 0,2 5,9 0,4 0,4-1,2 0,1-2,-4 0,-3-1,-6 0,0 0,-2 0,-6 0,-2 0,-1 0,-1 0,-2 0,-4 0,-1 0,-1 0,-3 0,-2 0,-1 0,2 0,4 0,3 0,4 0,2 0,-2 0,1 0,-4 0,-3 0,0 0,-2 0,2 0,-1 0,-2 0,-2 0,-2 0,-1 0,-1 0,-1 0,1-4,-1 0,4-4,1 0,-4-2,-2 1,0 2,0 1,0 3,1 1,0 1,0 1,0 1,1 0,0-1,3 0,1 0,3 0,1 0,-2 0,-1 0,-2 0,-5-3,-2-1,-4-1</inkml:trace>
          <inkml:trace contextRef="#ctx0" brushRef="#br0" timeOffset="41865">11462 3785</inkml:trace>
          <inkml:trace contextRef="#ctx0" brushRef="#br0" timeOffset="42835">10530 3995</inkml:trace>
        </inkml:traceGroup>
      </inkml:traceGroup>
    </inkml:traceGroup>
  </inkml:traceGroup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58243B-D95C-4B8F-BBBB-2DC99E348CCD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D65C54-8198-458B-A627-A64E3E6AE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2463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D65C54-8198-458B-A627-A64E3E6AEEB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5139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Know the dress code</a:t>
            </a:r>
          </a:p>
          <a:p>
            <a:r>
              <a:rPr lang="en-US" dirty="0"/>
              <a:t>Be punctual</a:t>
            </a:r>
          </a:p>
          <a:p>
            <a:r>
              <a:rPr lang="en-US" dirty="0"/>
              <a:t>Stay focused during work hours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D65C54-8198-458B-A627-A64E3E6AEEB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4178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D65C54-8198-458B-A627-A64E3E6AEEB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7368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Every project has good and bad.</a:t>
            </a:r>
          </a:p>
          <a:p>
            <a:r>
              <a:rPr lang="en-US" dirty="0"/>
              <a:t>Don’t bring down your co-workers.</a:t>
            </a:r>
          </a:p>
          <a:p>
            <a:r>
              <a:rPr lang="en-US" dirty="0"/>
              <a:t>Deliver good news first.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D65C54-8198-458B-A627-A64E3E6AEEB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1779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D65C54-8198-458B-A627-A64E3E6AEEB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184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D65C54-8198-458B-A627-A64E3E6AEEB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6663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Keep a positive attitude.</a:t>
            </a:r>
          </a:p>
          <a:p>
            <a:r>
              <a:rPr lang="en-US" dirty="0"/>
              <a:t>No badmouthing.</a:t>
            </a:r>
          </a:p>
          <a:p>
            <a:r>
              <a:rPr lang="en-US" dirty="0"/>
              <a:t>Mentor junior </a:t>
            </a:r>
            <a:r>
              <a:rPr lang="en-US" dirty="0" err="1"/>
              <a:t>devs</a:t>
            </a:r>
            <a:r>
              <a:rPr lang="en-US" dirty="0"/>
              <a:t>.</a:t>
            </a:r>
          </a:p>
          <a:p>
            <a:r>
              <a:rPr lang="en-US" dirty="0"/>
              <a:t>Know when to compromise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D65C54-8198-458B-A627-A64E3E6AEEB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8510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D65C54-8198-458B-A627-A64E3E6AEEB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0217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D65C54-8198-458B-A627-A64E3E6AEEB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8002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D65C54-8198-458B-A627-A64E3E6AEEB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12055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D65C54-8198-458B-A627-A64E3E6AEEB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2034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D65C54-8198-458B-A627-A64E3E6AEEB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04110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D65C54-8198-458B-A627-A64E3E6AEEB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29068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D65C54-8198-458B-A627-A64E3E6AEEB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68611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D65C54-8198-458B-A627-A64E3E6AEEB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06010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D65C54-8198-458B-A627-A64E3E6AEEB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58927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Books</a:t>
            </a:r>
          </a:p>
          <a:p>
            <a:r>
              <a:rPr lang="en-US" dirty="0"/>
              <a:t>Podcasts</a:t>
            </a:r>
          </a:p>
          <a:p>
            <a:r>
              <a:rPr lang="en-US" dirty="0"/>
              <a:t>Magazines</a:t>
            </a:r>
          </a:p>
          <a:p>
            <a:r>
              <a:rPr lang="en-US" dirty="0"/>
              <a:t>Blogs</a:t>
            </a:r>
          </a:p>
          <a:p>
            <a:r>
              <a:rPr lang="en-US" dirty="0"/>
              <a:t>Conferences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D65C54-8198-458B-A627-A64E3E6AEEBD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97019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Books</a:t>
            </a:r>
          </a:p>
          <a:p>
            <a:r>
              <a:rPr lang="en-US" dirty="0"/>
              <a:t>Podcasts</a:t>
            </a:r>
          </a:p>
          <a:p>
            <a:r>
              <a:rPr lang="en-US" dirty="0"/>
              <a:t>Magazines</a:t>
            </a:r>
          </a:p>
          <a:p>
            <a:r>
              <a:rPr lang="en-US" dirty="0"/>
              <a:t>Blogs</a:t>
            </a:r>
          </a:p>
          <a:p>
            <a:r>
              <a:rPr lang="en-US" dirty="0"/>
              <a:t>Conferences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D65C54-8198-458B-A627-A64E3E6AEEBD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53617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Books</a:t>
            </a:r>
          </a:p>
          <a:p>
            <a:r>
              <a:rPr lang="en-US" dirty="0"/>
              <a:t>Podcasts</a:t>
            </a:r>
          </a:p>
          <a:p>
            <a:r>
              <a:rPr lang="en-US" dirty="0"/>
              <a:t>Magazines</a:t>
            </a:r>
          </a:p>
          <a:p>
            <a:r>
              <a:rPr lang="en-US" dirty="0"/>
              <a:t>Blogs</a:t>
            </a:r>
          </a:p>
          <a:p>
            <a:r>
              <a:rPr lang="en-US" dirty="0"/>
              <a:t>Conferences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D65C54-8198-458B-A627-A64E3E6AEEBD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44953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D65C54-8198-458B-A627-A64E3E6AEEBD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2812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D65C54-8198-458B-A627-A64E3E6AEEB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425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D65C54-8198-458B-A627-A64E3E6AEEB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6122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D65C54-8198-458B-A627-A64E3E6AEEB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9095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D65C54-8198-458B-A627-A64E3E6AEEB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3585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D65C54-8198-458B-A627-A64E3E6AEEB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2165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D65C54-8198-458B-A627-A64E3E6AEEB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4600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D65C54-8198-458B-A627-A64E3E6AEEB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9801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E555A-6A8D-49D5-A4A0-D9260DD876A4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E8524-751B-4DB0-905B-40AA60593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958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E555A-6A8D-49D5-A4A0-D9260DD876A4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E8524-751B-4DB0-905B-40AA60593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48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E555A-6A8D-49D5-A4A0-D9260DD876A4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E8524-751B-4DB0-905B-40AA60593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529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62411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E555A-6A8D-49D5-A4A0-D9260DD876A4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E8524-751B-4DB0-905B-40AA60593CF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Box 2"/>
          <p:cNvSpPr txBox="1"/>
          <p:nvPr userDrawn="1"/>
        </p:nvSpPr>
        <p:spPr>
          <a:xfrm>
            <a:off x="9633857" y="6356350"/>
            <a:ext cx="1428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@</a:t>
            </a:r>
            <a:r>
              <a:rPr lang="en-US" dirty="0" err="1"/>
              <a:t>DavidGiard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064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E555A-6A8D-49D5-A4A0-D9260DD876A4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E8524-751B-4DB0-905B-40AA60593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10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E555A-6A8D-49D5-A4A0-D9260DD876A4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E8524-751B-4DB0-905B-40AA60593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935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E555A-6A8D-49D5-A4A0-D9260DD876A4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E8524-751B-4DB0-905B-40AA60593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450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E555A-6A8D-49D5-A4A0-D9260DD876A4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E8524-751B-4DB0-905B-40AA60593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270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E555A-6A8D-49D5-A4A0-D9260DD876A4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E8524-751B-4DB0-905B-40AA60593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234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E555A-6A8D-49D5-A4A0-D9260DD876A4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E8524-751B-4DB0-905B-40AA60593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635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E555A-6A8D-49D5-A4A0-D9260DD876A4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E8524-751B-4DB0-905B-40AA60593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403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2E555A-6A8D-49D5-A4A0-D9260DD876A4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8E8524-751B-4DB0-905B-40AA60593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571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customXml" Target="../ink/ink2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973515"/>
            <a:ext cx="9144000" cy="2387600"/>
          </a:xfrm>
        </p:spPr>
        <p:txBody>
          <a:bodyPr>
            <a:normAutofit/>
          </a:bodyPr>
          <a:lstStyle/>
          <a:p>
            <a:r>
              <a:rPr lang="en-US" b="1" dirty="0"/>
              <a:t>Own Your Own Career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Advice from a Veteran Consultant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203795" y="4977714"/>
            <a:ext cx="1274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David Giard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298811" y="5300658"/>
            <a:ext cx="1197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Consultant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879942" y="5288184"/>
            <a:ext cx="3553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Microsoft Senior Software Engineer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574562" y="5296717"/>
            <a:ext cx="869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Former</a:t>
            </a:r>
          </a:p>
        </p:txBody>
      </p:sp>
    </p:spTree>
    <p:extLst>
      <p:ext uri="{BB962C8B-B14F-4D97-AF65-F5344CB8AC3E}">
        <p14:creationId xmlns:p14="http://schemas.microsoft.com/office/powerpoint/2010/main" val="1083846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7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 Effective Communication</a:t>
            </a:r>
          </a:p>
        </p:txBody>
      </p:sp>
    </p:spTree>
    <p:extLst>
      <p:ext uri="{BB962C8B-B14F-4D97-AF65-F5344CB8AC3E}">
        <p14:creationId xmlns:p14="http://schemas.microsoft.com/office/powerpoint/2010/main" val="2858530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 professional</a:t>
            </a:r>
          </a:p>
        </p:txBody>
      </p:sp>
    </p:spTree>
    <p:extLst>
      <p:ext uri="{BB962C8B-B14F-4D97-AF65-F5344CB8AC3E}">
        <p14:creationId xmlns:p14="http://schemas.microsoft.com/office/powerpoint/2010/main" val="9433570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Communicate early.</a:t>
            </a:r>
            <a:br>
              <a:rPr lang="en-US" dirty="0"/>
            </a:br>
            <a:r>
              <a:rPr lang="en-US" dirty="0"/>
              <a:t>Communicate often.</a:t>
            </a:r>
          </a:p>
        </p:txBody>
      </p:sp>
    </p:spTree>
    <p:extLst>
      <p:ext uri="{BB962C8B-B14F-4D97-AF65-F5344CB8AC3E}">
        <p14:creationId xmlns:p14="http://schemas.microsoft.com/office/powerpoint/2010/main" val="35305889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Stay Positive</a:t>
            </a:r>
          </a:p>
        </p:txBody>
      </p:sp>
    </p:spTree>
    <p:extLst>
      <p:ext uri="{BB962C8B-B14F-4D97-AF65-F5344CB8AC3E}">
        <p14:creationId xmlns:p14="http://schemas.microsoft.com/office/powerpoint/2010/main" val="24361412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4C2D-92FD-4EEC-BBFC-B7F92690E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 to accept criticism</a:t>
            </a:r>
          </a:p>
        </p:txBody>
      </p:sp>
    </p:spTree>
    <p:extLst>
      <p:ext uri="{BB962C8B-B14F-4D97-AF65-F5344CB8AC3E}">
        <p14:creationId xmlns:p14="http://schemas.microsoft.com/office/powerpoint/2010/main" val="11290377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43359-32BD-4799-8B73-E2290F08C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 to accept praise</a:t>
            </a:r>
          </a:p>
        </p:txBody>
      </p:sp>
    </p:spTree>
    <p:extLst>
      <p:ext uri="{BB962C8B-B14F-4D97-AF65-F5344CB8AC3E}">
        <p14:creationId xmlns:p14="http://schemas.microsoft.com/office/powerpoint/2010/main" val="10189674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Look for opportunities</a:t>
            </a:r>
          </a:p>
        </p:txBody>
      </p:sp>
    </p:spTree>
    <p:extLst>
      <p:ext uri="{BB962C8B-B14F-4D97-AF65-F5344CB8AC3E}">
        <p14:creationId xmlns:p14="http://schemas.microsoft.com/office/powerpoint/2010/main" val="7005973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Know the strengths of your company</a:t>
            </a:r>
          </a:p>
        </p:txBody>
      </p:sp>
    </p:spTree>
    <p:extLst>
      <p:ext uri="{BB962C8B-B14F-4D97-AF65-F5344CB8AC3E}">
        <p14:creationId xmlns:p14="http://schemas.microsoft.com/office/powerpoint/2010/main" val="35530067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Focus </a:t>
            </a:r>
            <a:r>
              <a:rPr lang="en-US"/>
              <a:t>on teamwork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9990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 names</a:t>
            </a:r>
          </a:p>
        </p:txBody>
      </p:sp>
    </p:spTree>
    <p:extLst>
      <p:ext uri="{BB962C8B-B14F-4D97-AF65-F5344CB8AC3E}">
        <p14:creationId xmlns:p14="http://schemas.microsoft.com/office/powerpoint/2010/main" val="1904645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973515"/>
            <a:ext cx="9144000" cy="2350932"/>
          </a:xfrm>
        </p:spPr>
        <p:txBody>
          <a:bodyPr>
            <a:normAutofit/>
          </a:bodyPr>
          <a:lstStyle/>
          <a:p>
            <a:r>
              <a:rPr lang="en-US" b="1" dirty="0"/>
              <a:t>Own Your Own Career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630390"/>
            <a:ext cx="12192000" cy="1655762"/>
          </a:xfrm>
        </p:spPr>
        <p:txBody>
          <a:bodyPr>
            <a:normAutofit/>
          </a:bodyPr>
          <a:lstStyle/>
          <a:p>
            <a:r>
              <a:rPr lang="en-US" b="1" dirty="0"/>
              <a:t>Mistakes I’ve made in My Career </a:t>
            </a:r>
          </a:p>
          <a:p>
            <a:r>
              <a:rPr lang="en-US" b="1" dirty="0"/>
              <a:t>and How You Can Learn From My Mistakes</a:t>
            </a:r>
          </a:p>
          <a:p>
            <a:r>
              <a:rPr lang="en-US" b="1" dirty="0"/>
              <a:t>and Avoid Making those Same Mistakes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03795" y="4977714"/>
            <a:ext cx="1274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David Giard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3124AD9D-42BD-4F57-A6E2-397970F96A84}"/>
              </a:ext>
            </a:extLst>
          </p:cNvPr>
          <p:cNvSpPr txBox="1">
            <a:spLocks/>
          </p:cNvSpPr>
          <p:nvPr/>
        </p:nvSpPr>
        <p:spPr>
          <a:xfrm>
            <a:off x="0" y="3218121"/>
            <a:ext cx="12192000" cy="41226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A21020-3FE7-47E0-A38D-B6AC64955939}"/>
              </a:ext>
            </a:extLst>
          </p:cNvPr>
          <p:cNvSpPr txBox="1"/>
          <p:nvPr/>
        </p:nvSpPr>
        <p:spPr>
          <a:xfrm>
            <a:off x="5856476" y="5288184"/>
            <a:ext cx="3596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Microsoft Senior Software Engineer</a:t>
            </a:r>
          </a:p>
        </p:txBody>
      </p:sp>
    </p:spTree>
    <p:extLst>
      <p:ext uri="{BB962C8B-B14F-4D97-AF65-F5344CB8AC3E}">
        <p14:creationId xmlns:p14="http://schemas.microsoft.com/office/powerpoint/2010/main" val="2116871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Bring passion to each project</a:t>
            </a:r>
          </a:p>
        </p:txBody>
      </p:sp>
    </p:spTree>
    <p:extLst>
      <p:ext uri="{BB962C8B-B14F-4D97-AF65-F5344CB8AC3E}">
        <p14:creationId xmlns:p14="http://schemas.microsoft.com/office/powerpoint/2010/main" val="37099218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Listen to your customer</a:t>
            </a:r>
          </a:p>
        </p:txBody>
      </p:sp>
    </p:spTree>
    <p:extLst>
      <p:ext uri="{BB962C8B-B14F-4D97-AF65-F5344CB8AC3E}">
        <p14:creationId xmlns:p14="http://schemas.microsoft.com/office/powerpoint/2010/main" val="12650496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29111"/>
            <a:ext cx="10515600" cy="1325563"/>
          </a:xfrm>
        </p:spPr>
        <p:txBody>
          <a:bodyPr>
            <a:noAutofit/>
          </a:bodyPr>
          <a:lstStyle/>
          <a:p>
            <a:r>
              <a:rPr lang="en-US" sz="9600" dirty="0"/>
              <a:t>Manage</a:t>
            </a:r>
            <a:br>
              <a:rPr lang="en-US" sz="9600" dirty="0"/>
            </a:br>
            <a:r>
              <a:rPr lang="en-US" sz="9600" dirty="0"/>
              <a:t>Your</a:t>
            </a:r>
            <a:br>
              <a:rPr lang="en-US" sz="9600" dirty="0"/>
            </a:br>
            <a:r>
              <a:rPr lang="en-US" sz="9600" dirty="0"/>
              <a:t>Career</a:t>
            </a:r>
          </a:p>
        </p:txBody>
      </p:sp>
    </p:spTree>
    <p:extLst>
      <p:ext uri="{BB962C8B-B14F-4D97-AF65-F5344CB8AC3E}">
        <p14:creationId xmlns:p14="http://schemas.microsoft.com/office/powerpoint/2010/main" val="9496644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Measurable Goals</a:t>
            </a:r>
          </a:p>
        </p:txBody>
      </p:sp>
    </p:spTree>
    <p:extLst>
      <p:ext uri="{BB962C8B-B14F-4D97-AF65-F5344CB8AC3E}">
        <p14:creationId xmlns:p14="http://schemas.microsoft.com/office/powerpoint/2010/main" val="16296015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Track your accomplishments</a:t>
            </a:r>
          </a:p>
        </p:txBody>
      </p:sp>
    </p:spTree>
    <p:extLst>
      <p:ext uri="{BB962C8B-B14F-4D97-AF65-F5344CB8AC3E}">
        <p14:creationId xmlns:p14="http://schemas.microsoft.com/office/powerpoint/2010/main" val="3897034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70649"/>
            <a:ext cx="10515600" cy="1325563"/>
          </a:xfrm>
        </p:spPr>
        <p:txBody>
          <a:bodyPr/>
          <a:lstStyle/>
          <a:p>
            <a:r>
              <a:rPr lang="en-US" dirty="0"/>
              <a:t>Find a mentor. Talk with him or her regularly.</a:t>
            </a:r>
          </a:p>
        </p:txBody>
      </p:sp>
    </p:spTree>
    <p:extLst>
      <p:ext uri="{BB962C8B-B14F-4D97-AF65-F5344CB8AC3E}">
        <p14:creationId xmlns:p14="http://schemas.microsoft.com/office/powerpoint/2010/main" val="9215475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Know the people in your unit</a:t>
            </a:r>
          </a:p>
        </p:txBody>
      </p:sp>
    </p:spTree>
    <p:extLst>
      <p:ext uri="{BB962C8B-B14F-4D97-AF65-F5344CB8AC3E}">
        <p14:creationId xmlns:p14="http://schemas.microsoft.com/office/powerpoint/2010/main" val="6510739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 the basics of software development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34735" y="265256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Cultivate a specialty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480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 and manage your online identity</a:t>
            </a:r>
          </a:p>
        </p:txBody>
      </p:sp>
    </p:spTree>
    <p:extLst>
      <p:ext uri="{BB962C8B-B14F-4D97-AF65-F5344CB8AC3E}">
        <p14:creationId xmlns:p14="http://schemas.microsoft.com/office/powerpoint/2010/main" val="28385540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education is not limited to your day job</a:t>
            </a:r>
          </a:p>
        </p:txBody>
      </p:sp>
    </p:spTree>
    <p:extLst>
      <p:ext uri="{BB962C8B-B14F-4D97-AF65-F5344CB8AC3E}">
        <p14:creationId xmlns:p14="http://schemas.microsoft.com/office/powerpoint/2010/main" val="3665503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62411"/>
            <a:ext cx="10515600" cy="1853625"/>
          </a:xfrm>
        </p:spPr>
        <p:txBody>
          <a:bodyPr>
            <a:normAutofit fontScale="90000"/>
          </a:bodyPr>
          <a:lstStyle/>
          <a:p>
            <a:r>
              <a:rPr lang="en-US" dirty="0"/>
              <a:t>Part 1: Manage Your Customer</a:t>
            </a:r>
            <a:br>
              <a:rPr lang="en-US" dirty="0"/>
            </a:br>
            <a:br>
              <a:rPr lang="en-US" dirty="0"/>
            </a:br>
            <a:r>
              <a:rPr lang="en-US" dirty="0"/>
              <a:t>Part 2: Manage Your Career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9E40D9E1-DBE3-487A-9A55-B3A859A862A8}"/>
                  </a:ext>
                </a:extLst>
              </p14:cNvPr>
              <p14:cNvContentPartPr/>
              <p14:nvPr/>
            </p14:nvContentPartPr>
            <p14:xfrm>
              <a:off x="6740688" y="603877"/>
              <a:ext cx="2494560" cy="222420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9E40D9E1-DBE3-487A-9A55-B3A859A862A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715127" y="578324"/>
                <a:ext cx="2544962" cy="227458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A46F3C74-356B-4FF0-9F80-18DF5E69D11C}"/>
                  </a:ext>
                </a:extLst>
              </p14:cNvPr>
              <p14:cNvContentPartPr/>
              <p14:nvPr/>
            </p14:nvContentPartPr>
            <p14:xfrm>
              <a:off x="5167384" y="2105029"/>
              <a:ext cx="1760640" cy="12668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A46F3C74-356B-4FF0-9F80-18DF5E69D11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141826" y="2079477"/>
                <a:ext cx="1811037" cy="17706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77762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 something new every day</a:t>
            </a:r>
          </a:p>
        </p:txBody>
      </p:sp>
    </p:spTree>
    <p:extLst>
      <p:ext uri="{BB962C8B-B14F-4D97-AF65-F5344CB8AC3E}">
        <p14:creationId xmlns:p14="http://schemas.microsoft.com/office/powerpoint/2010/main" val="17193441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Accomplish something every day</a:t>
            </a:r>
          </a:p>
        </p:txBody>
      </p:sp>
    </p:spTree>
    <p:extLst>
      <p:ext uri="{BB962C8B-B14F-4D97-AF65-F5344CB8AC3E}">
        <p14:creationId xmlns:p14="http://schemas.microsoft.com/office/powerpoint/2010/main" val="5008828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Consider certification</a:t>
            </a:r>
          </a:p>
        </p:txBody>
      </p:sp>
    </p:spTree>
    <p:extLst>
      <p:ext uri="{BB962C8B-B14F-4D97-AF65-F5344CB8AC3E}">
        <p14:creationId xmlns:p14="http://schemas.microsoft.com/office/powerpoint/2010/main" val="39443456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involved in the local community</a:t>
            </a:r>
          </a:p>
        </p:txBody>
      </p:sp>
    </p:spTree>
    <p:extLst>
      <p:ext uri="{BB962C8B-B14F-4D97-AF65-F5344CB8AC3E}">
        <p14:creationId xmlns:p14="http://schemas.microsoft.com/office/powerpoint/2010/main" val="104346710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29111"/>
            <a:ext cx="10515600" cy="1325563"/>
          </a:xfrm>
        </p:spPr>
        <p:txBody>
          <a:bodyPr>
            <a:noAutofit/>
          </a:bodyPr>
          <a:lstStyle/>
          <a:p>
            <a:r>
              <a:rPr lang="en-US" sz="9600" dirty="0"/>
              <a:t>Cool story, bro.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6D48F6-4F68-48E4-A254-400B1C6AA164}"/>
              </a:ext>
            </a:extLst>
          </p:cNvPr>
          <p:cNvSpPr txBox="1"/>
          <p:nvPr/>
        </p:nvSpPr>
        <p:spPr>
          <a:xfrm>
            <a:off x="5730240" y="3688080"/>
            <a:ext cx="46404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But what’s the point?</a:t>
            </a:r>
          </a:p>
        </p:txBody>
      </p:sp>
    </p:spTree>
    <p:extLst>
      <p:ext uri="{BB962C8B-B14F-4D97-AF65-F5344CB8AC3E}">
        <p14:creationId xmlns:p14="http://schemas.microsoft.com/office/powerpoint/2010/main" val="392010376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0E98068-B447-46F6-96D7-A69E6FAA77E2}"/>
              </a:ext>
            </a:extLst>
          </p:cNvPr>
          <p:cNvSpPr txBox="1"/>
          <p:nvPr/>
        </p:nvSpPr>
        <p:spPr>
          <a:xfrm>
            <a:off x="1209368" y="2117872"/>
            <a:ext cx="6690742" cy="13111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571500" indent="-571500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 sz="4400">
                <a:latin typeface="+mj-lt"/>
                <a:ea typeface="+mj-ea"/>
                <a:cs typeface="+mj-cs"/>
              </a:defRPr>
            </a:lvl1pPr>
          </a:lstStyle>
          <a:p>
            <a:pPr marL="0" indent="0">
              <a:buNone/>
            </a:pPr>
            <a:r>
              <a:rPr lang="en-US" dirty="0"/>
              <a:t>It sounds obvious. It’s not.</a:t>
            </a:r>
          </a:p>
          <a:p>
            <a:pPr marL="0" indent="0">
              <a:buNone/>
            </a:pPr>
            <a:r>
              <a:rPr lang="en-US" dirty="0"/>
              <a:t>Own your own career.</a:t>
            </a:r>
          </a:p>
        </p:txBody>
      </p:sp>
    </p:spTree>
    <p:extLst>
      <p:ext uri="{BB962C8B-B14F-4D97-AF65-F5344CB8AC3E}">
        <p14:creationId xmlns:p14="http://schemas.microsoft.com/office/powerpoint/2010/main" val="1418569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37697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sz="7300" dirty="0"/>
              <a:t>David Giard</a:t>
            </a:r>
            <a:br>
              <a:rPr lang="en-US" sz="7300" dirty="0"/>
            </a:br>
            <a:r>
              <a:rPr lang="en-US" sz="3100" dirty="0"/>
              <a:t>Microsoft Senior Software Engineer</a:t>
            </a:r>
            <a:br>
              <a:rPr lang="en-US" sz="3100" dirty="0"/>
            </a:br>
            <a:r>
              <a:rPr lang="en-US" dirty="0"/>
              <a:t>davidgiard.com</a:t>
            </a:r>
            <a:br>
              <a:rPr lang="en-US" dirty="0"/>
            </a:br>
            <a:r>
              <a:rPr lang="en-US" dirty="0"/>
              <a:t>technologyandfriends.com</a:t>
            </a:r>
            <a:br>
              <a:rPr lang="en-US" dirty="0"/>
            </a:br>
            <a:r>
              <a:rPr lang="en-US" dirty="0"/>
              <a:t>@davidgiard</a:t>
            </a:r>
          </a:p>
        </p:txBody>
      </p:sp>
      <p:pic>
        <p:nvPicPr>
          <p:cNvPr id="1026" name="Picture 2" descr="Photo by Bob Laske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0244" y="1064741"/>
            <a:ext cx="2857500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9416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29111"/>
            <a:ext cx="10515600" cy="1325563"/>
          </a:xfrm>
        </p:spPr>
        <p:txBody>
          <a:bodyPr>
            <a:noAutofit/>
          </a:bodyPr>
          <a:lstStyle/>
          <a:p>
            <a:r>
              <a:rPr lang="en-US" sz="9600" dirty="0"/>
              <a:t>Manage</a:t>
            </a:r>
            <a:br>
              <a:rPr lang="en-US" sz="9600" dirty="0"/>
            </a:br>
            <a:r>
              <a:rPr lang="en-US" sz="9600" dirty="0"/>
              <a:t>Your</a:t>
            </a:r>
            <a:br>
              <a:rPr lang="en-US" sz="9600" dirty="0"/>
            </a:br>
            <a:r>
              <a:rPr lang="en-US" sz="9600" dirty="0"/>
              <a:t>Customer</a:t>
            </a:r>
          </a:p>
        </p:txBody>
      </p:sp>
    </p:spTree>
    <p:extLst>
      <p:ext uri="{BB962C8B-B14F-4D97-AF65-F5344CB8AC3E}">
        <p14:creationId xmlns:p14="http://schemas.microsoft.com/office/powerpoint/2010/main" val="25732969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Listen to your customer</a:t>
            </a:r>
          </a:p>
        </p:txBody>
      </p:sp>
    </p:spTree>
    <p:extLst>
      <p:ext uri="{BB962C8B-B14F-4D97-AF65-F5344CB8AC3E}">
        <p14:creationId xmlns:p14="http://schemas.microsoft.com/office/powerpoint/2010/main" val="36693064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impressions are important!</a:t>
            </a:r>
          </a:p>
        </p:txBody>
      </p:sp>
    </p:spTree>
    <p:extLst>
      <p:ext uri="{BB962C8B-B14F-4D97-AF65-F5344CB8AC3E}">
        <p14:creationId xmlns:p14="http://schemas.microsoft.com/office/powerpoint/2010/main" val="24236675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2C614-A23B-4EEA-A881-CE698E899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Never lie</a:t>
            </a:r>
          </a:p>
        </p:txBody>
      </p:sp>
    </p:spTree>
    <p:extLst>
      <p:ext uri="{BB962C8B-B14F-4D97-AF65-F5344CB8AC3E}">
        <p14:creationId xmlns:p14="http://schemas.microsoft.com/office/powerpoint/2010/main" val="31948051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Think about privacy</a:t>
            </a:r>
          </a:p>
        </p:txBody>
      </p:sp>
    </p:spTree>
    <p:extLst>
      <p:ext uri="{BB962C8B-B14F-4D97-AF65-F5344CB8AC3E}">
        <p14:creationId xmlns:p14="http://schemas.microsoft.com/office/powerpoint/2010/main" val="10143594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Delight your customer!</a:t>
            </a:r>
          </a:p>
        </p:txBody>
      </p:sp>
    </p:spTree>
    <p:extLst>
      <p:ext uri="{BB962C8B-B14F-4D97-AF65-F5344CB8AC3E}">
        <p14:creationId xmlns:p14="http://schemas.microsoft.com/office/powerpoint/2010/main" val="15243451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3982</TotalTime>
  <Words>290</Words>
  <Application>Microsoft Office PowerPoint</Application>
  <PresentationFormat>Widescreen</PresentationFormat>
  <Paragraphs>102</Paragraphs>
  <Slides>36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0" baseType="lpstr">
      <vt:lpstr>Arial</vt:lpstr>
      <vt:lpstr>Calibri</vt:lpstr>
      <vt:lpstr>Calibri Light</vt:lpstr>
      <vt:lpstr>Office Theme</vt:lpstr>
      <vt:lpstr>Own Your Own Career</vt:lpstr>
      <vt:lpstr>Own Your Own Career</vt:lpstr>
      <vt:lpstr>Part 1: Manage Your Customer  Part 2: Manage Your Career</vt:lpstr>
      <vt:lpstr>Manage Your Customer</vt:lpstr>
      <vt:lpstr>Listen to your customer</vt:lpstr>
      <vt:lpstr>First impressions are important!</vt:lpstr>
      <vt:lpstr>Never lie</vt:lpstr>
      <vt:lpstr>Think about privacy</vt:lpstr>
      <vt:lpstr>Delight your customer!</vt:lpstr>
      <vt:lpstr>Learn Effective Communication</vt:lpstr>
      <vt:lpstr>Be professional</vt:lpstr>
      <vt:lpstr>Communicate early. Communicate often.</vt:lpstr>
      <vt:lpstr>Stay Positive</vt:lpstr>
      <vt:lpstr>Learn to accept criticism</vt:lpstr>
      <vt:lpstr>Learn to accept praise</vt:lpstr>
      <vt:lpstr>Look for opportunities</vt:lpstr>
      <vt:lpstr>Know the strengths of your company</vt:lpstr>
      <vt:lpstr>Focus on teamwork</vt:lpstr>
      <vt:lpstr>Learn names</vt:lpstr>
      <vt:lpstr>Bring passion to each project</vt:lpstr>
      <vt:lpstr>Listen to your customer</vt:lpstr>
      <vt:lpstr>Manage Your Career</vt:lpstr>
      <vt:lpstr>Set Measurable Goals</vt:lpstr>
      <vt:lpstr>Track your accomplishments</vt:lpstr>
      <vt:lpstr>Find a mentor. Talk with him or her regularly.</vt:lpstr>
      <vt:lpstr>Know the people in your unit</vt:lpstr>
      <vt:lpstr>Learn the basics of software development</vt:lpstr>
      <vt:lpstr>Understand and manage your online identity</vt:lpstr>
      <vt:lpstr>Your education is not limited to your day job</vt:lpstr>
      <vt:lpstr>Learn something new every day</vt:lpstr>
      <vt:lpstr>Accomplish something every day</vt:lpstr>
      <vt:lpstr>Consider certification</vt:lpstr>
      <vt:lpstr>Get involved in the local community</vt:lpstr>
      <vt:lpstr>Cool story, bro.</vt:lpstr>
      <vt:lpstr>PowerPoint Presentation</vt:lpstr>
      <vt:lpstr>David Giard Microsoft Senior Software Engineer davidgiard.com technologyandfriends.com @davidgiard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Sogeti Consulting</dc:title>
  <dc:creator>David Giard</dc:creator>
  <cp:lastModifiedBy>David Giard</cp:lastModifiedBy>
  <cp:revision>52</cp:revision>
  <dcterms:created xsi:type="dcterms:W3CDTF">2013-08-07T10:50:06Z</dcterms:created>
  <dcterms:modified xsi:type="dcterms:W3CDTF">2018-06-06T16:31:37Z</dcterms:modified>
</cp:coreProperties>
</file>