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1"/>
  </p:notesMasterIdLst>
  <p:handoutMasterIdLst>
    <p:handoutMasterId r:id="rId12"/>
  </p:handoutMasterIdLst>
  <p:sldIdLst>
    <p:sldId id="256" r:id="rId5"/>
    <p:sldId id="269" r:id="rId6"/>
    <p:sldId id="268" r:id="rId7"/>
    <p:sldId id="270" r:id="rId8"/>
    <p:sldId id="273"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p:scale>
          <a:sx n="75" d="100"/>
          <a:sy n="75" d="100"/>
        </p:scale>
        <p:origin x="250" y="293"/>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2/8/2020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2/8/2020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2/8/2020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aggle.com/c/walmart-recruiting-store-sales-forecasting/dat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hyperlink" Target="https://github.com/DavidGill606/Data606" TargetMode="External"/><Relationship Id="rId4" Type="http://schemas.openxmlformats.org/officeDocument/2006/relationships/hyperlink" Target="mailto:agill2@umbc.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141048" y="5525448"/>
            <a:ext cx="2662471" cy="1214467"/>
          </a:xfrm>
        </p:spPr>
        <p:txBody>
          <a:bodyPr anchor="t">
            <a:normAutofit fontScale="90000"/>
          </a:bodyPr>
          <a:lstStyle/>
          <a:p>
            <a:pPr algn="r">
              <a:lnSpc>
                <a:spcPct val="100000"/>
              </a:lnSpc>
            </a:pPr>
            <a:r>
              <a:rPr lang="en-US" sz="4400" dirty="0">
                <a:latin typeface="Franklin Gothic Book" panose="020B0503020102020204" pitchFamily="34" charset="0"/>
                <a:cs typeface="Segoe UI" panose="020B0502040204020203" pitchFamily="34" charset="0"/>
              </a:rPr>
              <a:t>- </a:t>
            </a:r>
            <a:r>
              <a:rPr lang="en-US" sz="4000" dirty="0">
                <a:latin typeface="Times New Roman" panose="02020603050405020304" pitchFamily="18" charset="0"/>
                <a:cs typeface="Times New Roman" panose="02020603050405020304" pitchFamily="18" charset="0"/>
              </a:rPr>
              <a:t>David Gill</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Data 606</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766719" y="3945418"/>
            <a:ext cx="8180606" cy="1323693"/>
          </a:xfrm>
        </p:spPr>
        <p:txBody>
          <a:bodyPr anchor="b">
            <a:noAutofit/>
          </a:bodyPr>
          <a:lstStyle/>
          <a:p>
            <a:pPr algn="l">
              <a:lnSpc>
                <a:spcPct val="100000"/>
              </a:lnSpc>
              <a:spcBef>
                <a:spcPts val="0"/>
              </a:spcBef>
            </a:pPr>
            <a:r>
              <a:rPr lang="en-US" sz="4000" b="1" dirty="0">
                <a:latin typeface="Times New Roman" panose="02020603050405020304" pitchFamily="18" charset="0"/>
                <a:cs typeface="Times New Roman" panose="02020603050405020304" pitchFamily="18" charset="0"/>
              </a:rPr>
              <a:t>PREDICTING SALES FOR MULTIPLE WAL-MART STORES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Image result for walmart LOGO">
            <a:extLst>
              <a:ext uri="{FF2B5EF4-FFF2-40B4-BE49-F238E27FC236}">
                <a16:creationId xmlns:a16="http://schemas.microsoft.com/office/drawing/2014/main" id="{9AD178B0-0B88-46DC-8587-86DD33F761AB}"/>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7824" t="13200" r="15360" b="15582"/>
          <a:stretch/>
        </p:blipFill>
        <p:spPr bwMode="auto">
          <a:xfrm>
            <a:off x="5914387" y="1130195"/>
            <a:ext cx="1995617" cy="212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ales logo">
            <a:extLst>
              <a:ext uri="{FF2B5EF4-FFF2-40B4-BE49-F238E27FC236}">
                <a16:creationId xmlns:a16="http://schemas.microsoft.com/office/drawing/2014/main" id="{4EF21DAF-CEE0-4032-B2EA-73A8C5D1AC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09709" y="164573"/>
            <a:ext cx="2669483" cy="26694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s map icon">
            <a:extLst>
              <a:ext uri="{FF2B5EF4-FFF2-40B4-BE49-F238E27FC236}">
                <a16:creationId xmlns:a16="http://schemas.microsoft.com/office/drawing/2014/main" id="{0F7A9498-85C2-46AA-9863-D9F91CF41E93}"/>
              </a:ext>
            </a:extLst>
          </p:cNvPr>
          <p:cNvPicPr>
            <a:picLocks noChangeAspect="1" noChangeArrowheads="1"/>
          </p:cNvPicPr>
          <p:nvPr/>
        </p:nvPicPr>
        <p:blipFill rotWithShape="1">
          <a:blip r:embed="rId4">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l="6008" t="22007" r="8164" b="28544"/>
          <a:stretch/>
        </p:blipFill>
        <p:spPr bwMode="auto">
          <a:xfrm>
            <a:off x="-35967" y="3798020"/>
            <a:ext cx="3239356" cy="20156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evenue">
            <a:extLst>
              <a:ext uri="{FF2B5EF4-FFF2-40B4-BE49-F238E27FC236}">
                <a16:creationId xmlns:a16="http://schemas.microsoft.com/office/drawing/2014/main" id="{8AAC9294-6A2C-4A33-988E-F379F06B6A7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2686" y="-4332"/>
            <a:ext cx="2054578" cy="205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3000" t="51000" b="-5000"/>
          </a:stretch>
        </a:blipFill>
        <a:effectLst/>
      </p:bgPr>
    </p:bg>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9" name="Rectangle 8">
            <a:extLst>
              <a:ext uri="{FF2B5EF4-FFF2-40B4-BE49-F238E27FC236}">
                <a16:creationId xmlns:a16="http://schemas.microsoft.com/office/drawing/2014/main" id="{E5BA08F6-A53F-4CA1-A8F2-B5FA796FF219}"/>
              </a:ext>
            </a:extLst>
          </p:cNvPr>
          <p:cNvSpPr/>
          <p:nvPr/>
        </p:nvSpPr>
        <p:spPr>
          <a:xfrm>
            <a:off x="539614" y="1034705"/>
            <a:ext cx="10463666" cy="646331"/>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Historical sales data pertaining to 45 Walmart stores located in different regions has been downloaded from</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hlinkClick r:id="rId4"/>
              </a:rPr>
              <a:t>https://www.kaggle.com/c/walmart-recruiting-store-sales-forecasting/data  </a:t>
            </a:r>
            <a:endParaRPr lang="en-US" altLang="en-US"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939E0041-41DB-4833-900A-F2BE81F771E5}"/>
              </a:ext>
            </a:extLst>
          </p:cNvPr>
          <p:cNvSpPr txBox="1">
            <a:spLocks/>
          </p:cNvSpPr>
          <p:nvPr/>
        </p:nvSpPr>
        <p:spPr>
          <a:xfrm>
            <a:off x="508614" y="281600"/>
            <a:ext cx="4161040" cy="64633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OBJECTIVE</a:t>
            </a:r>
          </a:p>
        </p:txBody>
      </p:sp>
      <p:sp>
        <p:nvSpPr>
          <p:cNvPr id="12" name="Rectangle 11">
            <a:extLst>
              <a:ext uri="{FF2B5EF4-FFF2-40B4-BE49-F238E27FC236}">
                <a16:creationId xmlns:a16="http://schemas.microsoft.com/office/drawing/2014/main" id="{0ABABDDC-35AE-409D-84A6-FE5448106803}"/>
              </a:ext>
            </a:extLst>
          </p:cNvPr>
          <p:cNvSpPr/>
          <p:nvPr/>
        </p:nvSpPr>
        <p:spPr>
          <a:xfrm>
            <a:off x="1259840" y="2482936"/>
            <a:ext cx="10637520" cy="923330"/>
          </a:xfrm>
          <a:prstGeom prst="rect">
            <a:avLst/>
          </a:prstGeom>
        </p:spPr>
        <p:txBody>
          <a:bodyPr wrap="square">
            <a:spAutoFit/>
          </a:bodyPr>
          <a:lstStyle/>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Walmart runs several promotional markdown events throughout the year, which precede prominent holidays, the four largest being the Super Bowl, Labor Day, Thanksgiving, and Christmas. The holiday weeks are weighted five times higher, in evaluation than non-holiday weeks.</a:t>
            </a:r>
            <a:endParaRPr lang="en-US" altLang="en-US" dirty="0">
              <a:solidFill>
                <a:srgbClr val="00000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83D58F8-8AFA-48CB-8940-DFC0547AF7B8}"/>
              </a:ext>
            </a:extLst>
          </p:cNvPr>
          <p:cNvSpPr/>
          <p:nvPr/>
        </p:nvSpPr>
        <p:spPr>
          <a:xfrm>
            <a:off x="3139440" y="1900245"/>
            <a:ext cx="9052560" cy="369332"/>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goal is to </a:t>
            </a:r>
            <a:r>
              <a:rPr lang="en-US" altLang="en-US" dirty="0">
                <a:solidFill>
                  <a:srgbClr val="000000"/>
                </a:solidFill>
                <a:latin typeface="Times New Roman" panose="02020603050405020304" pitchFamily="18" charset="0"/>
                <a:cs typeface="Times New Roman" panose="02020603050405020304" pitchFamily="18" charset="0"/>
              </a:rPr>
              <a:t>is to predict the department-wide sales for each store and when it would occur.</a:t>
            </a:r>
          </a:p>
        </p:txBody>
      </p:sp>
      <p:sp>
        <p:nvSpPr>
          <p:cNvPr id="14" name="Rectangle 13">
            <a:extLst>
              <a:ext uri="{FF2B5EF4-FFF2-40B4-BE49-F238E27FC236}">
                <a16:creationId xmlns:a16="http://schemas.microsoft.com/office/drawing/2014/main" id="{A7423CC7-9DE9-4EBF-BC9E-3E658BD931AB}"/>
              </a:ext>
            </a:extLst>
          </p:cNvPr>
          <p:cNvSpPr/>
          <p:nvPr/>
        </p:nvSpPr>
        <p:spPr>
          <a:xfrm>
            <a:off x="23871" y="3747152"/>
            <a:ext cx="5184263" cy="923330"/>
          </a:xfrm>
          <a:prstGeom prst="rect">
            <a:avLst/>
          </a:prstGeom>
        </p:spPr>
        <p:txBody>
          <a:bodyPr wrap="square">
            <a:spAutoFit/>
          </a:bodyPr>
          <a:lstStyle/>
          <a:p>
            <a:pPr marL="285750" indent="-2857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Part of the challenge would be modeling the effects of markdowns on the holiday weeks in the absence of complete/ideal historical data.</a:t>
            </a:r>
          </a:p>
        </p:txBody>
      </p:sp>
    </p:spTree>
    <p:extLst>
      <p:ext uri="{BB962C8B-B14F-4D97-AF65-F5344CB8AC3E}">
        <p14:creationId xmlns:p14="http://schemas.microsoft.com/office/powerpoint/2010/main" val="212758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3A029B-AA34-4F6D-BACA-FF63CBB5D01A}"/>
              </a:ext>
            </a:extLst>
          </p:cNvPr>
          <p:cNvSpPr/>
          <p:nvPr/>
        </p:nvSpPr>
        <p:spPr>
          <a:xfrm>
            <a:off x="1123390" y="4662397"/>
            <a:ext cx="10516159" cy="1754326"/>
          </a:xfrm>
          <a:prstGeom prst="rect">
            <a:avLst/>
          </a:prstGeom>
        </p:spPr>
        <p:txBody>
          <a:bodyPr wrap="square">
            <a:spAutoFit/>
          </a:bodyPr>
          <a:lstStyle/>
          <a:p>
            <a:pPr lvl="0"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Train.csv - </a:t>
            </a:r>
            <a:r>
              <a:rPr lang="en-US" altLang="en-US" dirty="0">
                <a:solidFill>
                  <a:srgbClr val="000000"/>
                </a:solidFill>
                <a:latin typeface="Times New Roman" panose="02020603050405020304" pitchFamily="18" charset="0"/>
                <a:cs typeface="Times New Roman" panose="02020603050405020304" pitchFamily="18" charset="0"/>
              </a:rPr>
              <a:t>csv file containing historical training data, from Feb'2010 to Nov'2012. The attributes in this file are:</a:t>
            </a:r>
          </a:p>
          <a:p>
            <a:pPr lvl="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Store number</a:t>
            </a:r>
          </a:p>
          <a:p>
            <a:pPr lvl="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Dept. number</a:t>
            </a:r>
          </a:p>
          <a:p>
            <a:pPr lvl="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Date(week)</a:t>
            </a:r>
          </a:p>
          <a:p>
            <a:pPr lvl="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Weekly sales</a:t>
            </a:r>
          </a:p>
          <a:p>
            <a:pPr lvl="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 Is a holiday week</a:t>
            </a:r>
            <a:endParaRPr lang="en-US" alt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647391" y="2130927"/>
            <a:ext cx="9544609" cy="2265536"/>
          </a:xfrm>
        </p:spPr>
        <p:txBody>
          <a:bodyPr>
            <a:noAutofit/>
          </a:bodyPr>
          <a:lstStyle/>
          <a:p>
            <a:pPr lvl="0" eaLnBrk="0" fontAlgn="base" hangingPunct="0">
              <a:spcAft>
                <a:spcPct val="0"/>
              </a:spcAft>
            </a:pPr>
            <a:r>
              <a:rPr lang="en-US" altLang="en-US" sz="1800" b="1" dirty="0">
                <a:solidFill>
                  <a:srgbClr val="000000"/>
                </a:solidFill>
                <a:latin typeface="Times New Roman" panose="02020603050405020304" pitchFamily="18" charset="0"/>
                <a:cs typeface="Times New Roman" panose="02020603050405020304" pitchFamily="18" charset="0"/>
              </a:rPr>
              <a:t>Features.csv - </a:t>
            </a:r>
            <a:r>
              <a:rPr lang="en-US" altLang="en-US" sz="1800" dirty="0">
                <a:solidFill>
                  <a:srgbClr val="000000"/>
                </a:solidFill>
                <a:latin typeface="Times New Roman" panose="02020603050405020304" pitchFamily="18" charset="0"/>
                <a:cs typeface="Times New Roman" panose="02020603050405020304" pitchFamily="18" charset="0"/>
              </a:rPr>
              <a:t>csv file containing additional data pertaining to the stores. The attributes in the file are:</a:t>
            </a:r>
            <a:br>
              <a:rPr lang="en-US" altLang="en-US" sz="1800" dirty="0">
                <a:solidFill>
                  <a:srgbClr val="000000"/>
                </a:solidFill>
                <a:latin typeface="Times New Roman" panose="02020603050405020304" pitchFamily="18" charset="0"/>
                <a:cs typeface="Times New Roman" panose="02020603050405020304" pitchFamily="18" charset="0"/>
              </a:rPr>
            </a:br>
            <a:r>
              <a:rPr lang="en-US" altLang="en-US" sz="1800" dirty="0">
                <a:solidFill>
                  <a:srgbClr val="000000"/>
                </a:solidFill>
                <a:latin typeface="Times New Roman" panose="02020603050405020304" pitchFamily="18" charset="0"/>
                <a:cs typeface="Times New Roman" panose="02020603050405020304" pitchFamily="18" charset="0"/>
              </a:rPr>
              <a:t>- Store number</a:t>
            </a:r>
            <a:br>
              <a:rPr lang="en-US" altLang="en-US" sz="1800" dirty="0">
                <a:solidFill>
                  <a:srgbClr val="000000"/>
                </a:solidFill>
                <a:latin typeface="Times New Roman" panose="02020603050405020304" pitchFamily="18" charset="0"/>
                <a:cs typeface="Times New Roman" panose="02020603050405020304" pitchFamily="18" charset="0"/>
              </a:rPr>
            </a:br>
            <a:r>
              <a:rPr lang="en-US" altLang="en-US" sz="1800" dirty="0">
                <a:solidFill>
                  <a:srgbClr val="000000"/>
                </a:solidFill>
                <a:latin typeface="Times New Roman" panose="02020603050405020304" pitchFamily="18" charset="0"/>
                <a:cs typeface="Times New Roman" panose="02020603050405020304" pitchFamily="18" charset="0"/>
              </a:rPr>
              <a:t>- Date(week)</a:t>
            </a:r>
            <a:br>
              <a:rPr lang="en-US" altLang="en-US" sz="1800" dirty="0">
                <a:solidFill>
                  <a:srgbClr val="000000"/>
                </a:solidFill>
                <a:latin typeface="Times New Roman" panose="02020603050405020304" pitchFamily="18" charset="0"/>
                <a:cs typeface="Times New Roman" panose="02020603050405020304" pitchFamily="18" charset="0"/>
              </a:rPr>
            </a:br>
            <a:r>
              <a:rPr lang="en-US" altLang="en-US" sz="1800" dirty="0">
                <a:solidFill>
                  <a:srgbClr val="000000"/>
                </a:solidFill>
                <a:latin typeface="Times New Roman" panose="02020603050405020304" pitchFamily="18" charset="0"/>
                <a:cs typeface="Times New Roman" panose="02020603050405020304" pitchFamily="18" charset="0"/>
              </a:rPr>
              <a:t>- Temperature (average temp. in the region)</a:t>
            </a:r>
            <a:br>
              <a:rPr lang="en-US" altLang="en-US" sz="1800" dirty="0">
                <a:solidFill>
                  <a:srgbClr val="000000"/>
                </a:solidFill>
                <a:latin typeface="Times New Roman" panose="02020603050405020304" pitchFamily="18" charset="0"/>
                <a:cs typeface="Times New Roman" panose="02020603050405020304" pitchFamily="18" charset="0"/>
              </a:rPr>
            </a:br>
            <a:r>
              <a:rPr lang="en-US" altLang="en-US" sz="1800" dirty="0">
                <a:solidFill>
                  <a:srgbClr val="000000"/>
                </a:solidFill>
                <a:latin typeface="Times New Roman" panose="02020603050405020304" pitchFamily="18" charset="0"/>
                <a:cs typeface="Times New Roman" panose="02020603050405020304" pitchFamily="18" charset="0"/>
              </a:rPr>
              <a:t>- Fuel price in the region</a:t>
            </a:r>
            <a:br>
              <a:rPr lang="en-US" altLang="en-US" sz="1800" dirty="0">
                <a:solidFill>
                  <a:srgbClr val="000000"/>
                </a:solidFill>
                <a:latin typeface="Times New Roman" panose="02020603050405020304" pitchFamily="18" charset="0"/>
                <a:cs typeface="Times New Roman" panose="02020603050405020304" pitchFamily="18" charset="0"/>
              </a:rPr>
            </a:br>
            <a:r>
              <a:rPr lang="en-US" altLang="en-US" sz="1800" dirty="0">
                <a:solidFill>
                  <a:srgbClr val="000000"/>
                </a:solidFill>
                <a:latin typeface="Times New Roman" panose="02020603050405020304" pitchFamily="18" charset="0"/>
                <a:cs typeface="Times New Roman" panose="02020603050405020304" pitchFamily="18" charset="0"/>
              </a:rPr>
              <a:t>- C</a:t>
            </a:r>
            <a:r>
              <a:rPr lang="en-US" altLang="en-US" sz="1800" dirty="0">
                <a:latin typeface="Times New Roman" panose="02020603050405020304" pitchFamily="18" charset="0"/>
                <a:cs typeface="Times New Roman" panose="02020603050405020304" pitchFamily="18" charset="0"/>
              </a:rPr>
              <a:t>onsumer price index</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Unemployment rate</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Promotional markdown values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Is a holiday week </a:t>
            </a:r>
            <a:endParaRPr lang="en-US" sz="18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CBD9002C-FD51-4B5D-8422-5007385DE9A9}"/>
              </a:ext>
            </a:extLst>
          </p:cNvPr>
          <p:cNvSpPr/>
          <p:nvPr/>
        </p:nvSpPr>
        <p:spPr>
          <a:xfrm>
            <a:off x="751898" y="1263094"/>
            <a:ext cx="9616181" cy="1200329"/>
          </a:xfrm>
          <a:prstGeom prst="rect">
            <a:avLst/>
          </a:prstGeom>
        </p:spPr>
        <p:txBody>
          <a:bodyPr wrap="square">
            <a:spAutoFit/>
          </a:bodyPr>
          <a:lstStyle/>
          <a:p>
            <a:r>
              <a:rPr lang="en-US" altLang="en-US" b="1" dirty="0">
                <a:solidFill>
                  <a:srgbClr val="000000"/>
                </a:solidFill>
                <a:latin typeface="Times New Roman" panose="02020603050405020304" pitchFamily="18" charset="0"/>
                <a:cs typeface="Times New Roman" panose="02020603050405020304" pitchFamily="18" charset="0"/>
              </a:rPr>
              <a:t>Stores.csv – </a:t>
            </a:r>
            <a:r>
              <a:rPr lang="en-US" altLang="en-US" dirty="0">
                <a:solidFill>
                  <a:srgbClr val="000000"/>
                </a:solidFill>
                <a:latin typeface="Times New Roman" panose="02020603050405020304" pitchFamily="18" charset="0"/>
                <a:cs typeface="Times New Roman" panose="02020603050405020304" pitchFamily="18" charset="0"/>
              </a:rPr>
              <a:t>csv f</a:t>
            </a:r>
            <a:r>
              <a:rPr lang="en-US" altLang="en-US" dirty="0">
                <a:latin typeface="Times New Roman" panose="02020603050405020304" pitchFamily="18" charset="0"/>
                <a:cs typeface="Times New Roman" panose="02020603050405020304" pitchFamily="18" charset="0"/>
              </a:rPr>
              <a:t>ile containing anonymized information about the 45 stores. Attributes in the file are: </a:t>
            </a:r>
          </a:p>
          <a:p>
            <a:r>
              <a:rPr lang="en-US" dirty="0"/>
              <a:t>- Store number</a:t>
            </a:r>
          </a:p>
          <a:p>
            <a:r>
              <a:rPr lang="en-US" dirty="0"/>
              <a:t>- Type </a:t>
            </a:r>
          </a:p>
          <a:p>
            <a:r>
              <a:rPr lang="en-US" dirty="0"/>
              <a:t>- Size </a:t>
            </a:r>
            <a:r>
              <a:rPr lang="en-US" altLang="en-US" dirty="0">
                <a:latin typeface="Times New Roman" panose="02020603050405020304" pitchFamily="18" charset="0"/>
                <a:cs typeface="Times New Roman" panose="02020603050405020304" pitchFamily="18" charset="0"/>
              </a:rPr>
              <a:t> </a:t>
            </a:r>
            <a:endParaRPr lang="en-US" dirty="0"/>
          </a:p>
        </p:txBody>
      </p:sp>
      <p:sp>
        <p:nvSpPr>
          <p:cNvPr id="8" name="Oval 7">
            <a:extLst>
              <a:ext uri="{FF2B5EF4-FFF2-40B4-BE49-F238E27FC236}">
                <a16:creationId xmlns:a16="http://schemas.microsoft.com/office/drawing/2014/main" id="{E5585411-DE61-42EC-8DAB-BA853F129791}"/>
              </a:ext>
            </a:extLst>
          </p:cNvPr>
          <p:cNvSpPr/>
          <p:nvPr/>
        </p:nvSpPr>
        <p:spPr>
          <a:xfrm>
            <a:off x="301515" y="1115282"/>
            <a:ext cx="468315" cy="486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2" name="Rectangle 11">
            <a:extLst>
              <a:ext uri="{FF2B5EF4-FFF2-40B4-BE49-F238E27FC236}">
                <a16:creationId xmlns:a16="http://schemas.microsoft.com/office/drawing/2014/main" id="{E58CFA13-29CA-4555-8C9E-D005328CB7C0}"/>
              </a:ext>
            </a:extLst>
          </p:cNvPr>
          <p:cNvSpPr/>
          <p:nvPr/>
        </p:nvSpPr>
        <p:spPr>
          <a:xfrm>
            <a:off x="5937531" y="6005474"/>
            <a:ext cx="6149693" cy="646331"/>
          </a:xfrm>
          <a:prstGeom prst="rect">
            <a:avLst/>
          </a:prstGeom>
        </p:spPr>
        <p:txBody>
          <a:bodyPr wrap="square">
            <a:spAutoFit/>
          </a:bodyPr>
          <a:lstStyle/>
          <a:p>
            <a:pPr lvl="0"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Test.csv - </a:t>
            </a:r>
            <a:r>
              <a:rPr lang="en-US" altLang="en-US" dirty="0">
                <a:solidFill>
                  <a:srgbClr val="000000"/>
                </a:solidFill>
                <a:latin typeface="Times New Roman" panose="02020603050405020304" pitchFamily="18" charset="0"/>
                <a:cs typeface="Times New Roman" panose="02020603050405020304" pitchFamily="18" charset="0"/>
              </a:rPr>
              <a:t>csv file identical to train.csv, except that there are no weekly sales.</a:t>
            </a:r>
            <a:r>
              <a:rPr lang="en-US" altLang="en-US" b="1" dirty="0">
                <a:solidFill>
                  <a:srgbClr val="000000"/>
                </a:solidFill>
                <a:latin typeface="Times New Roman" panose="02020603050405020304" pitchFamily="18" charset="0"/>
                <a:cs typeface="Times New Roman" panose="02020603050405020304" pitchFamily="18" charset="0"/>
              </a:rPr>
              <a:t> </a:t>
            </a:r>
            <a:r>
              <a:rPr lang="en-US" altLang="en-US" b="1" i="1" dirty="0">
                <a:solidFill>
                  <a:srgbClr val="000000"/>
                </a:solidFill>
                <a:latin typeface="Times New Roman" panose="02020603050405020304" pitchFamily="18" charset="0"/>
                <a:cs typeface="Times New Roman" panose="02020603050405020304" pitchFamily="18" charset="0"/>
              </a:rPr>
              <a:t>Need to predict sales for each triplet of store</a:t>
            </a:r>
            <a:endParaRPr lang="en-US" altLang="en-US" i="1"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7452D899-6C00-46DA-AB8B-EA708CC3985F}"/>
              </a:ext>
            </a:extLst>
          </p:cNvPr>
          <p:cNvSpPr txBox="1">
            <a:spLocks/>
          </p:cNvSpPr>
          <p:nvPr/>
        </p:nvSpPr>
        <p:spPr>
          <a:xfrm>
            <a:off x="508613" y="281600"/>
            <a:ext cx="4720611" cy="64633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DATA SOURCES</a:t>
            </a:r>
          </a:p>
        </p:txBody>
      </p:sp>
      <p:sp>
        <p:nvSpPr>
          <p:cNvPr id="15" name="Oval 14">
            <a:extLst>
              <a:ext uri="{FF2B5EF4-FFF2-40B4-BE49-F238E27FC236}">
                <a16:creationId xmlns:a16="http://schemas.microsoft.com/office/drawing/2014/main" id="{F5D7BEE2-8DC1-40CF-934A-D8F533CB457F}"/>
              </a:ext>
            </a:extLst>
          </p:cNvPr>
          <p:cNvSpPr/>
          <p:nvPr/>
        </p:nvSpPr>
        <p:spPr>
          <a:xfrm>
            <a:off x="2237892" y="1953666"/>
            <a:ext cx="428625" cy="4526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16" name="Oval 15">
            <a:extLst>
              <a:ext uri="{FF2B5EF4-FFF2-40B4-BE49-F238E27FC236}">
                <a16:creationId xmlns:a16="http://schemas.microsoft.com/office/drawing/2014/main" id="{D7E1377C-C478-4A8B-A3DD-E7719FA355A2}"/>
              </a:ext>
            </a:extLst>
          </p:cNvPr>
          <p:cNvSpPr/>
          <p:nvPr/>
        </p:nvSpPr>
        <p:spPr>
          <a:xfrm>
            <a:off x="722782" y="4538703"/>
            <a:ext cx="428625" cy="4526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7" name="Oval 16">
            <a:extLst>
              <a:ext uri="{FF2B5EF4-FFF2-40B4-BE49-F238E27FC236}">
                <a16:creationId xmlns:a16="http://schemas.microsoft.com/office/drawing/2014/main" id="{87D521AE-FA7F-4F11-AC72-33BA0296775C}"/>
              </a:ext>
            </a:extLst>
          </p:cNvPr>
          <p:cNvSpPr/>
          <p:nvPr/>
        </p:nvSpPr>
        <p:spPr>
          <a:xfrm>
            <a:off x="5559989" y="5852145"/>
            <a:ext cx="428625" cy="4526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5349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13" grpId="0"/>
      <p:bldP spid="8" grpId="0" animBg="1"/>
      <p:bldP spid="12" grpId="0"/>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AF615677-686A-4C3D-A4BA-9B568D222214}"/>
              </a:ext>
            </a:extLst>
          </p:cNvPr>
          <p:cNvSpPr txBox="1">
            <a:spLocks/>
          </p:cNvSpPr>
          <p:nvPr/>
        </p:nvSpPr>
        <p:spPr>
          <a:xfrm>
            <a:off x="508614" y="281600"/>
            <a:ext cx="6406536" cy="64633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METHOD/ APPROACH</a:t>
            </a:r>
          </a:p>
        </p:txBody>
      </p:sp>
      <p:pic>
        <p:nvPicPr>
          <p:cNvPr id="7170" name="Picture 2" descr="Image result for files">
            <a:extLst>
              <a:ext uri="{FF2B5EF4-FFF2-40B4-BE49-F238E27FC236}">
                <a16:creationId xmlns:a16="http://schemas.microsoft.com/office/drawing/2014/main" id="{8BB99874-B82C-4319-B426-338D97715880}"/>
              </a:ext>
            </a:extLst>
          </p:cNvPr>
          <p:cNvPicPr>
            <a:picLocks noChangeAspect="1" noChangeArrowheads="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08614" y="3562349"/>
            <a:ext cx="121920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r">
            <a:extLst>
              <a:ext uri="{FF2B5EF4-FFF2-40B4-BE49-F238E27FC236}">
                <a16:creationId xmlns:a16="http://schemas.microsoft.com/office/drawing/2014/main" id="{43A4F6AE-3DE1-4987-B74A-D1423415BF83}"/>
              </a:ext>
            </a:extLst>
          </p:cNvPr>
          <p:cNvPicPr>
            <a:picLocks noChangeAspect="1" noChangeArrowheads="1"/>
          </p:cNvPicPr>
          <p:nvPr/>
        </p:nvPicPr>
        <p:blipFill>
          <a:blip r:embed="rId3">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10075" y="1502632"/>
            <a:ext cx="2647951" cy="184540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AF955F16-A63C-41BB-901D-75291F709256}"/>
              </a:ext>
            </a:extLst>
          </p:cNvPr>
          <p:cNvGrpSpPr/>
          <p:nvPr/>
        </p:nvGrpSpPr>
        <p:grpSpPr>
          <a:xfrm>
            <a:off x="9353550" y="3276600"/>
            <a:ext cx="1991508" cy="1571624"/>
            <a:chOff x="8730641" y="3562349"/>
            <a:chExt cx="2223892" cy="1719263"/>
          </a:xfrm>
        </p:grpSpPr>
        <p:pic>
          <p:nvPicPr>
            <p:cNvPr id="7174" name="Picture 6" descr="Image result for tableau icon">
              <a:extLst>
                <a:ext uri="{FF2B5EF4-FFF2-40B4-BE49-F238E27FC236}">
                  <a16:creationId xmlns:a16="http://schemas.microsoft.com/office/drawing/2014/main" id="{79643F52-902C-49EC-95C8-81A1B556B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0641" y="3562349"/>
              <a:ext cx="2223892" cy="113611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mage result for power bi">
              <a:extLst>
                <a:ext uri="{FF2B5EF4-FFF2-40B4-BE49-F238E27FC236}">
                  <a16:creationId xmlns:a16="http://schemas.microsoft.com/office/drawing/2014/main" id="{6D2DCB6D-09E6-4EBF-B300-2F0F949110DC}"/>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4854" t="19415" r="26453" b="17021"/>
            <a:stretch/>
          </p:blipFill>
          <p:spPr bwMode="auto">
            <a:xfrm>
              <a:off x="9214116" y="4357686"/>
              <a:ext cx="1295042" cy="92392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onnector: Curved 4">
            <a:extLst>
              <a:ext uri="{FF2B5EF4-FFF2-40B4-BE49-F238E27FC236}">
                <a16:creationId xmlns:a16="http://schemas.microsoft.com/office/drawing/2014/main" id="{C7541ACC-A1C7-431B-A85C-151F63A71A38}"/>
              </a:ext>
            </a:extLst>
          </p:cNvPr>
          <p:cNvCxnSpPr>
            <a:cxnSpLocks/>
            <a:stCxn id="7170" idx="3"/>
            <a:endCxn id="7172" idx="1"/>
          </p:cNvCxnSpPr>
          <p:nvPr/>
        </p:nvCxnSpPr>
        <p:spPr>
          <a:xfrm flipV="1">
            <a:off x="1727814" y="2425334"/>
            <a:ext cx="2682261" cy="17799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10187B5A-C76A-40A1-ACAC-41C77088F13E}"/>
              </a:ext>
            </a:extLst>
          </p:cNvPr>
          <p:cNvCxnSpPr>
            <a:cxnSpLocks/>
            <a:stCxn id="7172" idx="3"/>
            <a:endCxn id="7174" idx="1"/>
          </p:cNvCxnSpPr>
          <p:nvPr/>
        </p:nvCxnSpPr>
        <p:spPr>
          <a:xfrm>
            <a:off x="7058026" y="2425334"/>
            <a:ext cx="2295524" cy="13705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50551D1-AEAF-461A-B8B4-33CF458F2BD4}"/>
              </a:ext>
            </a:extLst>
          </p:cNvPr>
          <p:cNvSpPr txBox="1"/>
          <p:nvPr/>
        </p:nvSpPr>
        <p:spPr>
          <a:xfrm>
            <a:off x="386683" y="5127989"/>
            <a:ext cx="2682261" cy="954107"/>
          </a:xfrm>
          <a:prstGeom prst="rect">
            <a:avLst/>
          </a:prstGeom>
          <a:noFill/>
        </p:spPr>
        <p:txBody>
          <a:bodyPr wrap="square" rtlCol="0">
            <a:spAutoFit/>
          </a:bodyPr>
          <a:lstStyle/>
          <a:p>
            <a:r>
              <a:rPr lang="en-US" sz="2000" b="1" dirty="0"/>
              <a:t>CSV Files:</a:t>
            </a:r>
          </a:p>
          <a:p>
            <a:pPr marL="285750" indent="-285750">
              <a:buFont typeface="Arial" panose="020B0604020202020204" pitchFamily="34" charset="0"/>
              <a:buChar char="•"/>
            </a:pPr>
            <a:r>
              <a:rPr lang="en-US" dirty="0"/>
              <a:t>Data Source/</a:t>
            </a:r>
          </a:p>
          <a:p>
            <a:r>
              <a:rPr lang="en-US" dirty="0"/>
              <a:t>      Data Storage</a:t>
            </a:r>
          </a:p>
        </p:txBody>
      </p:sp>
      <p:sp>
        <p:nvSpPr>
          <p:cNvPr id="25" name="TextBox 24">
            <a:extLst>
              <a:ext uri="{FF2B5EF4-FFF2-40B4-BE49-F238E27FC236}">
                <a16:creationId xmlns:a16="http://schemas.microsoft.com/office/drawing/2014/main" id="{03B716A5-6070-4D18-AE96-0653B86FFFCE}"/>
              </a:ext>
            </a:extLst>
          </p:cNvPr>
          <p:cNvSpPr txBox="1"/>
          <p:nvPr/>
        </p:nvSpPr>
        <p:spPr>
          <a:xfrm>
            <a:off x="4321482" y="3699604"/>
            <a:ext cx="3549036" cy="1231106"/>
          </a:xfrm>
          <a:prstGeom prst="rect">
            <a:avLst/>
          </a:prstGeom>
          <a:noFill/>
        </p:spPr>
        <p:txBody>
          <a:bodyPr wrap="square" rtlCol="0">
            <a:spAutoFit/>
          </a:bodyPr>
          <a:lstStyle/>
          <a:p>
            <a:r>
              <a:rPr lang="en-US" sz="2000" b="1" dirty="0"/>
              <a:t>R/Python:</a:t>
            </a:r>
          </a:p>
          <a:p>
            <a:pPr marL="285750" indent="-285750">
              <a:buFont typeface="Arial" panose="020B0604020202020204" pitchFamily="34" charset="0"/>
              <a:buChar char="•"/>
            </a:pPr>
            <a:r>
              <a:rPr lang="en-US" dirty="0"/>
              <a:t>Data Cleansing/ Transformation</a:t>
            </a:r>
          </a:p>
          <a:p>
            <a:pPr marL="285750" indent="-285750">
              <a:buFont typeface="Arial" panose="020B0604020202020204" pitchFamily="34" charset="0"/>
              <a:buChar char="•"/>
            </a:pPr>
            <a:r>
              <a:rPr lang="en-US" dirty="0"/>
              <a:t>Exploratory Data Analysis</a:t>
            </a:r>
          </a:p>
          <a:p>
            <a:pPr marL="285750" indent="-285750">
              <a:buFont typeface="Arial" panose="020B0604020202020204" pitchFamily="34" charset="0"/>
              <a:buChar char="•"/>
            </a:pPr>
            <a:r>
              <a:rPr lang="en-US" dirty="0"/>
              <a:t>ML/ Model Construction</a:t>
            </a:r>
          </a:p>
        </p:txBody>
      </p:sp>
      <p:sp>
        <p:nvSpPr>
          <p:cNvPr id="26" name="TextBox 25">
            <a:extLst>
              <a:ext uri="{FF2B5EF4-FFF2-40B4-BE49-F238E27FC236}">
                <a16:creationId xmlns:a16="http://schemas.microsoft.com/office/drawing/2014/main" id="{06A492BC-281F-4492-BC6D-CC21AF9DE158}"/>
              </a:ext>
            </a:extLst>
          </p:cNvPr>
          <p:cNvSpPr txBox="1"/>
          <p:nvPr/>
        </p:nvSpPr>
        <p:spPr>
          <a:xfrm>
            <a:off x="8877300" y="5140962"/>
            <a:ext cx="3171825" cy="1015663"/>
          </a:xfrm>
          <a:prstGeom prst="rect">
            <a:avLst/>
          </a:prstGeom>
          <a:noFill/>
        </p:spPr>
        <p:txBody>
          <a:bodyPr wrap="square" rtlCol="0">
            <a:spAutoFit/>
          </a:bodyPr>
          <a:lstStyle/>
          <a:p>
            <a:r>
              <a:rPr lang="en-US" sz="2000" b="1" dirty="0" err="1"/>
              <a:t>PowerBI</a:t>
            </a:r>
            <a:r>
              <a:rPr lang="en-US" sz="2000" b="1" dirty="0"/>
              <a:t>/ Tableau:</a:t>
            </a:r>
          </a:p>
          <a:p>
            <a:pPr marL="342900" indent="-342900">
              <a:buFont typeface="Arial" panose="020B0604020202020204" pitchFamily="34" charset="0"/>
              <a:buChar char="•"/>
            </a:pPr>
            <a:r>
              <a:rPr lang="en-US" sz="2000" dirty="0"/>
              <a:t>Visualization of Analysis and Results</a:t>
            </a:r>
            <a:endParaRPr lang="en-US" dirty="0"/>
          </a:p>
        </p:txBody>
      </p:sp>
    </p:spTree>
    <p:extLst>
      <p:ext uri="{BB962C8B-B14F-4D97-AF65-F5344CB8AC3E}">
        <p14:creationId xmlns:p14="http://schemas.microsoft.com/office/powerpoint/2010/main" val="162965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fade">
                                      <p:cBhvr>
                                        <p:cTn id="22" dur="500"/>
                                        <p:tgtEl>
                                          <p:spTgt spid="7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Subtitle 2">
            <a:extLst>
              <a:ext uri="{FF2B5EF4-FFF2-40B4-BE49-F238E27FC236}">
                <a16:creationId xmlns:a16="http://schemas.microsoft.com/office/drawing/2014/main" id="{375912FF-54FC-4FCD-8335-6792B96F85D9}"/>
              </a:ext>
            </a:extLst>
          </p:cNvPr>
          <p:cNvSpPr txBox="1">
            <a:spLocks/>
          </p:cNvSpPr>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spcAft>
                <a:spcPts val="600"/>
              </a:spcAft>
              <a:buNone/>
            </a:pPr>
            <a:r>
              <a:rPr lang="en-US" b="1" kern="1200" dirty="0">
                <a:solidFill>
                  <a:schemeClr val="tx1"/>
                </a:solidFill>
                <a:latin typeface="+mj-lt"/>
                <a:ea typeface="+mj-ea"/>
                <a:cs typeface="+mj-cs"/>
              </a:rPr>
              <a:t> CONSEQUENCES/ USES</a:t>
            </a:r>
          </a:p>
        </p:txBody>
      </p:sp>
      <p:sp>
        <p:nvSpPr>
          <p:cNvPr id="3" name="Rectangle 2">
            <a:extLst>
              <a:ext uri="{FF2B5EF4-FFF2-40B4-BE49-F238E27FC236}">
                <a16:creationId xmlns:a16="http://schemas.microsoft.com/office/drawing/2014/main" id="{5F5DCAD0-7A70-4E48-BDEA-C6930528939B}"/>
              </a:ext>
            </a:extLst>
          </p:cNvPr>
          <p:cNvSpPr/>
          <p:nvPr/>
        </p:nvSpPr>
        <p:spPr>
          <a:xfrm>
            <a:off x="643468" y="2638043"/>
            <a:ext cx="3363974" cy="3415623"/>
          </a:xfrm>
          <a:prstGeom prst="rect">
            <a:avLst/>
          </a:prstGeom>
        </p:spPr>
        <p:txBody>
          <a:bodyPr vert="horz" lIns="91440" tIns="45720" rIns="91440" bIns="45720" rtlCol="0">
            <a:normAutofit/>
          </a:bodyPr>
          <a:lstStyle/>
          <a:p>
            <a:pPr marL="285750" lvl="0" indent="-228600" fontAlgn="base">
              <a:lnSpc>
                <a:spcPct val="90000"/>
              </a:lnSpc>
              <a:spcBef>
                <a:spcPct val="0"/>
              </a:spcBef>
              <a:spcAft>
                <a:spcPts val="600"/>
              </a:spcAft>
              <a:buFont typeface="Arial" panose="020B0604020202020204" pitchFamily="34" charset="0"/>
              <a:buChar char="•"/>
            </a:pPr>
            <a:r>
              <a:rPr lang="en-US" altLang="en-US" sz="2000" dirty="0"/>
              <a:t>Budget forecasting/ revenue management</a:t>
            </a:r>
          </a:p>
          <a:p>
            <a:pPr marL="285750" lvl="0" indent="-228600" fontAlgn="base">
              <a:lnSpc>
                <a:spcPct val="90000"/>
              </a:lnSpc>
              <a:spcBef>
                <a:spcPct val="0"/>
              </a:spcBef>
              <a:spcAft>
                <a:spcPts val="600"/>
              </a:spcAft>
              <a:buFont typeface="Arial" panose="020B0604020202020204" pitchFamily="34" charset="0"/>
              <a:buChar char="•"/>
            </a:pPr>
            <a:endParaRPr lang="en-US" altLang="en-US" sz="2000" dirty="0"/>
          </a:p>
          <a:p>
            <a:pPr marL="285750" lvl="0" indent="-228600" fontAlgn="base">
              <a:lnSpc>
                <a:spcPct val="90000"/>
              </a:lnSpc>
              <a:spcBef>
                <a:spcPct val="0"/>
              </a:spcBef>
              <a:spcAft>
                <a:spcPts val="600"/>
              </a:spcAft>
              <a:buFont typeface="Arial" panose="020B0604020202020204" pitchFamily="34" charset="0"/>
              <a:buChar char="•"/>
            </a:pPr>
            <a:r>
              <a:rPr lang="en-US" altLang="en-US" sz="2000" dirty="0"/>
              <a:t>Inventory Control</a:t>
            </a:r>
          </a:p>
          <a:p>
            <a:pPr marL="285750" lvl="0" indent="-228600" fontAlgn="base">
              <a:lnSpc>
                <a:spcPct val="90000"/>
              </a:lnSpc>
              <a:spcBef>
                <a:spcPct val="0"/>
              </a:spcBef>
              <a:spcAft>
                <a:spcPts val="600"/>
              </a:spcAft>
              <a:buFont typeface="Arial" panose="020B0604020202020204" pitchFamily="34" charset="0"/>
              <a:buChar char="•"/>
            </a:pPr>
            <a:endParaRPr lang="en-US" altLang="en-US" sz="2000" dirty="0"/>
          </a:p>
          <a:p>
            <a:pPr marL="285750" lvl="0" indent="-228600" fontAlgn="base">
              <a:lnSpc>
                <a:spcPct val="90000"/>
              </a:lnSpc>
              <a:spcBef>
                <a:spcPct val="0"/>
              </a:spcBef>
              <a:spcAft>
                <a:spcPts val="600"/>
              </a:spcAft>
              <a:buFont typeface="Arial" panose="020B0604020202020204" pitchFamily="34" charset="0"/>
              <a:buChar char="•"/>
            </a:pPr>
            <a:r>
              <a:rPr lang="en-US" altLang="en-US" sz="2000" dirty="0"/>
              <a:t>Planning growth </a:t>
            </a:r>
          </a:p>
          <a:p>
            <a:pPr marL="285750" lvl="0" indent="-228600" fontAlgn="base">
              <a:lnSpc>
                <a:spcPct val="90000"/>
              </a:lnSpc>
              <a:spcBef>
                <a:spcPct val="0"/>
              </a:spcBef>
              <a:spcAft>
                <a:spcPts val="600"/>
              </a:spcAft>
              <a:buFont typeface="Arial" panose="020B0604020202020204" pitchFamily="34" charset="0"/>
              <a:buChar char="•"/>
            </a:pPr>
            <a:endParaRPr lang="en-US" altLang="en-US" sz="2000" dirty="0"/>
          </a:p>
          <a:p>
            <a:pPr marL="285750" lvl="0" indent="-228600" fontAlgn="base">
              <a:lnSpc>
                <a:spcPct val="90000"/>
              </a:lnSpc>
              <a:spcBef>
                <a:spcPct val="0"/>
              </a:spcBef>
              <a:spcAft>
                <a:spcPts val="600"/>
              </a:spcAft>
              <a:buFont typeface="Arial" panose="020B0604020202020204" pitchFamily="34" charset="0"/>
              <a:buChar char="•"/>
            </a:pPr>
            <a:r>
              <a:rPr lang="en-US" altLang="en-US" sz="2000" dirty="0"/>
              <a:t>Making intelligent business decisions</a:t>
            </a:r>
          </a:p>
        </p:txBody>
      </p:sp>
      <p:pic>
        <p:nvPicPr>
          <p:cNvPr id="8194" name="Picture 2" descr="Image result for consequnces">
            <a:extLst>
              <a:ext uri="{FF2B5EF4-FFF2-40B4-BE49-F238E27FC236}">
                <a16:creationId xmlns:a16="http://schemas.microsoft.com/office/drawing/2014/main" id="{1C6D3C59-2FA3-41CB-98B0-2DC594E00C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4385" y="643467"/>
            <a:ext cx="5577524"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873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13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13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Subtitle 2">
            <a:extLst>
              <a:ext uri="{FF2B5EF4-FFF2-40B4-BE49-F238E27FC236}">
                <a16:creationId xmlns:a16="http://schemas.microsoft.com/office/drawing/2014/main" id="{33BDD0D2-AA73-4A38-8FC4-A5BBBABA4092}"/>
              </a:ext>
            </a:extLst>
          </p:cNvPr>
          <p:cNvSpPr txBox="1">
            <a:spLocks/>
          </p:cNvSpPr>
          <p:nvPr/>
        </p:nvSpPr>
        <p:spPr>
          <a:xfrm>
            <a:off x="616593" y="400162"/>
            <a:ext cx="4805996" cy="12971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ts val="600"/>
              </a:spcAft>
              <a:buFont typeface="Wingdings" panose="05000000000000000000" pitchFamily="2" charset="2"/>
              <a:buChar char="Ø"/>
            </a:pPr>
            <a:r>
              <a:rPr lang="en-US" sz="4100" b="1" kern="1200" dirty="0">
                <a:solidFill>
                  <a:srgbClr val="000000"/>
                </a:solidFill>
                <a:latin typeface="+mj-lt"/>
                <a:ea typeface="+mj-ea"/>
                <a:cs typeface="+mj-cs"/>
              </a:rPr>
              <a:t> Questions/ Feedbacks</a:t>
            </a:r>
          </a:p>
        </p:txBody>
      </p:sp>
      <p:sp>
        <p:nvSpPr>
          <p:cNvPr id="139"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Image result for feedbacks">
            <a:extLst>
              <a:ext uri="{FF2B5EF4-FFF2-40B4-BE49-F238E27FC236}">
                <a16:creationId xmlns:a16="http://schemas.microsoft.com/office/drawing/2014/main" id="{51799B2B-882F-494B-8CA5-809B24B73E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099" b="-1"/>
          <a:stretch/>
        </p:blipFill>
        <p:spPr bwMode="auto">
          <a:xfrm>
            <a:off x="7878473" y="1697277"/>
            <a:ext cx="3804353" cy="43778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ED7A89-E85A-451B-A801-E48590AC57FF}"/>
              </a:ext>
            </a:extLst>
          </p:cNvPr>
          <p:cNvSpPr txBox="1"/>
          <p:nvPr/>
        </p:nvSpPr>
        <p:spPr>
          <a:xfrm>
            <a:off x="880570" y="2892643"/>
            <a:ext cx="4889095" cy="923330"/>
          </a:xfrm>
          <a:prstGeom prst="rect">
            <a:avLst/>
          </a:prstGeom>
          <a:noFill/>
        </p:spPr>
        <p:txBody>
          <a:bodyPr wrap="none" rtlCol="0">
            <a:spAutoFit/>
          </a:bodyPr>
          <a:lstStyle/>
          <a:p>
            <a:pPr>
              <a:lnSpc>
                <a:spcPct val="200000"/>
              </a:lnSpc>
            </a:pPr>
            <a:r>
              <a:rPr lang="en-US" b="1" dirty="0"/>
              <a:t>Email: </a:t>
            </a:r>
            <a:r>
              <a:rPr lang="en-US" dirty="0">
                <a:hlinkClick r:id="rId4"/>
              </a:rPr>
              <a:t>agill2@umbc.edu</a:t>
            </a:r>
            <a:endParaRPr lang="en-US" dirty="0"/>
          </a:p>
          <a:p>
            <a:r>
              <a:rPr lang="en-US" b="1" dirty="0" err="1"/>
              <a:t>Github</a:t>
            </a:r>
            <a:r>
              <a:rPr lang="en-US" b="1" dirty="0"/>
              <a:t>: </a:t>
            </a:r>
            <a:r>
              <a:rPr lang="en-US" dirty="0">
                <a:hlinkClick r:id="rId5"/>
              </a:rPr>
              <a:t>https://github.com/DavidGill606/Data606</a:t>
            </a:r>
            <a:endParaRPr lang="en-US" dirty="0"/>
          </a:p>
        </p:txBody>
      </p:sp>
    </p:spTree>
    <p:extLst>
      <p:ext uri="{BB962C8B-B14F-4D97-AF65-F5344CB8AC3E}">
        <p14:creationId xmlns:p14="http://schemas.microsoft.com/office/powerpoint/2010/main" val="368078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237</Words>
  <Application>Microsoft Office PowerPoint</Application>
  <PresentationFormat>Widescreen</PresentationFormat>
  <Paragraphs>49</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Franklin Gothic Book</vt:lpstr>
      <vt:lpstr>Segoe UI</vt:lpstr>
      <vt:lpstr>Times New Roman</vt:lpstr>
      <vt:lpstr>Wingdings</vt:lpstr>
      <vt:lpstr>Office Theme</vt:lpstr>
      <vt:lpstr>- David Gill   Data 606</vt:lpstr>
      <vt:lpstr>Slide 3</vt:lpstr>
      <vt:lpstr>Features.csv - csv file containing additional data pertaining to the stores. The attributes in the file are: - Store number - Date(week) - Temperature (average temp. in the region) - Fuel price in the region - Consumer price index - Unemployment rate - Promotional markdown values  - Is a holiday week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2020-02-09T03:32:23Z</dcterms:created>
  <dcterms:modified xsi:type="dcterms:W3CDTF">2020-02-09T22:45:33Z</dcterms:modified>
</cp:coreProperties>
</file>