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8" r:id="rId3"/>
    <p:sldId id="286" r:id="rId4"/>
    <p:sldId id="289" r:id="rId5"/>
    <p:sldId id="269" r:id="rId6"/>
    <p:sldId id="256" r:id="rId7"/>
    <p:sldId id="259" r:id="rId8"/>
    <p:sldId id="294" r:id="rId9"/>
    <p:sldId id="283" r:id="rId10"/>
    <p:sldId id="295" r:id="rId11"/>
    <p:sldId id="284" r:id="rId12"/>
    <p:sldId id="273" r:id="rId13"/>
    <p:sldId id="281" r:id="rId14"/>
    <p:sldId id="291" r:id="rId15"/>
    <p:sldId id="274" r:id="rId16"/>
    <p:sldId id="285" r:id="rId17"/>
    <p:sldId id="287" r:id="rId18"/>
    <p:sldId id="292" r:id="rId19"/>
    <p:sldId id="29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A"/>
    <a:srgbClr val="02BED1"/>
    <a:srgbClr val="FFA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2C95-BA9E-47EF-BE3C-4BB034D4CE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E535-D3B4-492A-9DD3-532664E25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2C2B-E5E5-41E7-BB4F-9412F9EC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12F7F-77EC-454F-8ED3-F74EC576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24C6-B4C7-405F-85E7-AB264A64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A26F-3317-40F6-8072-751AEDB3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B722-119B-41C5-AC7D-F060094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587-697C-40A3-9B34-94883E65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BFA1-48A6-4EBB-BF2A-BCD1F0D4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E288-F843-42C4-B5C7-F14E5A5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FC56-BA90-4E27-B89D-5B2F31D5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C15E-C8CE-4402-B833-3554753D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E3DA-B884-487F-A6B1-04287C93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98C3-95A1-4AAB-A7A4-7A5DE380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75C9-AEF8-4589-A9FA-E7962AD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397E-D08E-4B5A-9022-8760EAF4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5856-47AD-49E9-9919-D8C236C7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6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9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78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7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130-3833-4C26-83F7-054F426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8652-9E72-4B05-BE99-3B092A94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B072-56E0-476B-B57E-9E918CE8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D1CC-8AC5-412F-9CD1-96E56313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97FD-B15D-46E5-AD7E-ECEB3396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9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0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9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6E1A-933B-463B-B729-BC8FA89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B549-B3B7-4ABC-B5FA-D6862958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2C43-6A88-4500-AA8B-FF01374B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6169-D3B5-4842-8330-CA844071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D766-576F-445E-807A-8EFC5AA2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1835-B094-49AD-B0E6-829E98F1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D0B3-7C4C-4313-9090-97B68E16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537E-2739-4269-9A48-0D72160D7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BEE-D693-42AC-B4EF-9B4AFA2F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C0BC-59B5-40DC-8451-D455E1E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E75D-45B6-475B-BF2A-584B0467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2C0-D5AB-4324-A710-71AE932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F57CD-EE31-4C63-9276-C7144052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4D80-5D72-4BEA-98C4-A07170C9B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00DFC-6865-4A7D-9983-BCA2901D1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16B0B-8DA5-4ACF-9E2F-DD88D9699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D51C-EAD8-46D7-9C3E-2CB20D50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82257-47D6-454D-A1E2-E0C6FDD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E26FA-9252-4CBF-B926-F8D28004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3A02-AB51-42FD-A547-D3214D55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33F6A-BE85-4A86-98FC-B315E589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7A51D-E6FF-498D-BEDC-E3C03DA1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4AAEB-C15C-4B41-AAFA-7C56237A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63466-A3B8-476D-9BBE-5D23515A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C30FF-5191-4F86-8364-CB09CD7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FBE4-3FB6-4827-9771-E15EE4F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101F-4EB9-4C6B-9CBE-A5D1470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DE55-DAE1-43CE-AACD-878D657B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C960-430F-444D-B53C-E80ACBC7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4A9A-680E-4CBA-B95F-33C8CB21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5B2C-A19F-488F-9809-3FF5D8AC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079CB-BD3A-454C-BFDD-F95935B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A677-320F-4A87-8E18-4D5EA527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0ACDA-9BA8-4F84-BCC0-3C0050555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3355-A05C-40E7-8BB0-B0C4F0C8B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8BE92-F23A-4420-8EBA-2C3F9FD9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36B4-E92F-4A98-B800-D74E62B6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EBDD-C2C7-4A46-A1DF-AF827F0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DB6B6-A830-4E22-8496-DC763A8F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B893-1F47-462E-A02C-940E2861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ED63-18DE-425C-8466-51134374D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C038-C157-489F-8222-A9D04D38CB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4386-D035-4D53-BE1F-FD08FAE22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8886-867F-4107-84FB-9DAD98C2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BC17-182A-4647-8C51-86CA3A78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slide" Target="slide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23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slide" Target="slide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gill2@umbc.edu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DavidGill606/Data60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.xml"/><Relationship Id="rId4" Type="http://schemas.openxmlformats.org/officeDocument/2006/relationships/hyperlink" Target="https://www.kaggle.com/c/walmart-recruiting-store-sales-forecasting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portal.org/smash/record.jsf?pid=diva2%3A1108597&amp;dswid=5794" TargetMode="External"/><Relationship Id="rId2" Type="http://schemas.openxmlformats.org/officeDocument/2006/relationships/hyperlink" Target="http://cs229.stanford.edu/proj2012/ZarghamNassirpourNasiri-ElectronicDevicesSalesPredictionUsingSocialMediaSentimentAnalysis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s3.amazonaws.com/academia.edu.documents/59368319/191_report20190523-80443-dzybc.pdf?response-content-disposition=inline%3B%20filename%3DDrugs_store_sales_forecast_using_Machine.pdf&amp;X-Amz-Algorithm=AWS4-HMAC-SHA256&amp;X-Amz-Credential=AKIAIWOWYYGZ2Y53UL3A%2F20200302%2Fus-east-1%2Fs3%2Faws4_request&amp;X-Amz-Date=20200302T021231Z&amp;X-Amz-Expires=3600&amp;X-Amz-SignedHeaders=host&amp;X-Amz-Signature=07f88ef3f10d237291a4ae68c4935291b9f6de8be7cbb1dae1a90452aad42c2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698" y="5537005"/>
            <a:ext cx="3983494" cy="1214467"/>
          </a:xfrm>
        </p:spPr>
        <p:txBody>
          <a:bodyPr anchor="t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Gill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606 – Spring 2020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359" y="3772698"/>
            <a:ext cx="8180606" cy="1323693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SALES FOR MULTIPLE WAL-MART STORES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walmart LOGO">
            <a:extLst>
              <a:ext uri="{FF2B5EF4-FFF2-40B4-BE49-F238E27FC236}">
                <a16:creationId xmlns:a16="http://schemas.microsoft.com/office/drawing/2014/main" id="{9AD178B0-0B88-46DC-8587-86DD33F76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13200" r="15360" b="15582"/>
          <a:stretch/>
        </p:blipFill>
        <p:spPr bwMode="auto">
          <a:xfrm>
            <a:off x="5914387" y="1130195"/>
            <a:ext cx="1995617" cy="21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les logo">
            <a:extLst>
              <a:ext uri="{FF2B5EF4-FFF2-40B4-BE49-F238E27FC236}">
                <a16:creationId xmlns:a16="http://schemas.microsoft.com/office/drawing/2014/main" id="{4EF21DAF-CEE0-4032-B2EA-73A8C5D1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09" y="164573"/>
            <a:ext cx="2669483" cy="26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 map icon">
            <a:extLst>
              <a:ext uri="{FF2B5EF4-FFF2-40B4-BE49-F238E27FC236}">
                <a16:creationId xmlns:a16="http://schemas.microsoft.com/office/drawing/2014/main" id="{0F7A9498-85C2-46AA-9863-D9F91CF41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22007" r="8164" b="28544"/>
          <a:stretch/>
        </p:blipFill>
        <p:spPr bwMode="auto">
          <a:xfrm>
            <a:off x="-35967" y="3798020"/>
            <a:ext cx="3239356" cy="20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venue">
            <a:extLst>
              <a:ext uri="{FF2B5EF4-FFF2-40B4-BE49-F238E27FC236}">
                <a16:creationId xmlns:a16="http://schemas.microsoft.com/office/drawing/2014/main" id="{8AAC9294-6A2C-4A33-988E-F379F06B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86" y="-4332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F7A9944-782A-40A9-A451-5A48EEDF1FE0}"/>
              </a:ext>
            </a:extLst>
          </p:cNvPr>
          <p:cNvSpPr txBox="1">
            <a:spLocks/>
          </p:cNvSpPr>
          <p:nvPr/>
        </p:nvSpPr>
        <p:spPr>
          <a:xfrm>
            <a:off x="3882129" y="5080505"/>
            <a:ext cx="6747772" cy="388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Delivery 4: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418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  <a:alpha val="90000"/>
              </a:schemeClr>
            </a:gs>
            <a:gs pos="90000">
              <a:schemeClr val="bg1">
                <a:lumMod val="50000"/>
                <a:alpha val="8000"/>
              </a:schemeClr>
            </a:gs>
            <a:gs pos="8000">
              <a:schemeClr val="tx1">
                <a:lumMod val="85000"/>
                <a:lumOff val="15000"/>
                <a:alpha val="90000"/>
              </a:schemeClr>
            </a:gs>
            <a:gs pos="100000">
              <a:schemeClr val="bg1">
                <a:lumMod val="75000"/>
                <a:alpha val="27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06647-32E5-491E-A35D-EFE71CB511E9}"/>
              </a:ext>
            </a:extLst>
          </p:cNvPr>
          <p:cNvCxnSpPr>
            <a:cxnSpLocks/>
          </p:cNvCxnSpPr>
          <p:nvPr/>
        </p:nvCxnSpPr>
        <p:spPr>
          <a:xfrm flipV="1">
            <a:off x="497127" y="3429001"/>
            <a:ext cx="7677150" cy="95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AAE75-7779-41C5-B3CD-B61D3DC3BA1E}"/>
              </a:ext>
            </a:extLst>
          </p:cNvPr>
          <p:cNvCxnSpPr>
            <a:cxnSpLocks/>
          </p:cNvCxnSpPr>
          <p:nvPr/>
        </p:nvCxnSpPr>
        <p:spPr>
          <a:xfrm flipV="1">
            <a:off x="4261115" y="619125"/>
            <a:ext cx="0" cy="5638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ACC55F-CB6A-4A0D-ACA2-90F7F1469FDC}"/>
              </a:ext>
            </a:extLst>
          </p:cNvPr>
          <p:cNvGrpSpPr/>
          <p:nvPr/>
        </p:nvGrpSpPr>
        <p:grpSpPr>
          <a:xfrm>
            <a:off x="8432577" y="1651255"/>
            <a:ext cx="3688088" cy="3530346"/>
            <a:chOff x="8295678" y="1555696"/>
            <a:chExt cx="3896321" cy="3672228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2C69FFC2-5BA4-4A85-B777-1C37F110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678" y="1555696"/>
              <a:ext cx="3896321" cy="367222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9DFF92-582D-4B82-915A-7641B0A74664}"/>
                </a:ext>
              </a:extLst>
            </p:cNvPr>
            <p:cNvSpPr/>
            <p:nvPr/>
          </p:nvSpPr>
          <p:spPr>
            <a:xfrm>
              <a:off x="9103886" y="2481957"/>
              <a:ext cx="259404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EDA </a:t>
              </a:r>
            </a:p>
            <a:p>
              <a:pPr algn="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RESULTS</a:t>
              </a:r>
            </a:p>
          </p:txBody>
        </p:sp>
      </p:grpSp>
      <p:pic>
        <p:nvPicPr>
          <p:cNvPr id="26" name="Picture 2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5D84BE-0DC3-48EF-8139-F3932D54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2" y="205226"/>
            <a:ext cx="3634684" cy="2574931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28" name="Picture 2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0D83B3F-CB1D-4E12-B857-AFDA8DEF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882" y="213091"/>
            <a:ext cx="3688088" cy="2581661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2EE758-32F2-4B28-A295-D8F7B17A6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412" y="3695312"/>
            <a:ext cx="3868317" cy="2553089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E417D81-B355-47F4-BF6A-29049BD72AC2}"/>
              </a:ext>
            </a:extLst>
          </p:cNvPr>
          <p:cNvSpPr/>
          <p:nvPr/>
        </p:nvSpPr>
        <p:spPr>
          <a:xfrm>
            <a:off x="219265" y="2891742"/>
            <a:ext cx="26626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PLOT - STORES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5239FC-2112-40DA-B003-162A79B326C1}"/>
              </a:ext>
            </a:extLst>
          </p:cNvPr>
          <p:cNvSpPr/>
          <p:nvPr/>
        </p:nvSpPr>
        <p:spPr>
          <a:xfrm>
            <a:off x="4601593" y="2855449"/>
            <a:ext cx="32896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PLOT – STORE SIZE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2D6F83-2943-4DCD-B72A-86EAAC5AA682}"/>
              </a:ext>
            </a:extLst>
          </p:cNvPr>
          <p:cNvSpPr/>
          <p:nvPr/>
        </p:nvSpPr>
        <p:spPr>
          <a:xfrm>
            <a:off x="179850" y="6260967"/>
            <a:ext cx="41509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 OF HOLIDAY ON SALES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EA7D8-03B0-45ED-A411-D9B4FE95F9CF}"/>
              </a:ext>
            </a:extLst>
          </p:cNvPr>
          <p:cNvSpPr/>
          <p:nvPr/>
        </p:nvSpPr>
        <p:spPr>
          <a:xfrm>
            <a:off x="4432517" y="6248401"/>
            <a:ext cx="46886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 OF DEPARTMENT ON </a:t>
            </a:r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51155-CAA3-4B67-A15F-C27AF79A1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40" y="3672704"/>
            <a:ext cx="3557809" cy="2564186"/>
          </a:xfrm>
          <a:prstGeom prst="rect">
            <a:avLst/>
          </a:prstGeom>
          <a:ln w="50800">
            <a:solidFill>
              <a:schemeClr val="bg1">
                <a:lumMod val="85000"/>
              </a:schemeClr>
            </a:solidFill>
          </a:ln>
        </p:spPr>
      </p:pic>
      <p:sp>
        <p:nvSpPr>
          <p:cNvPr id="16" name="Arrow: Curved Down 15">
            <a:hlinkClick r:id="rId7" action="ppaction://hlinksldjump" tooltip="Go back"/>
            <a:extLst>
              <a:ext uri="{FF2B5EF4-FFF2-40B4-BE49-F238E27FC236}">
                <a16:creationId xmlns:a16="http://schemas.microsoft.com/office/drawing/2014/main" id="{FE7B53B7-02E2-4180-860F-D708F54C5DBE}"/>
              </a:ext>
            </a:extLst>
          </p:cNvPr>
          <p:cNvSpPr/>
          <p:nvPr/>
        </p:nvSpPr>
        <p:spPr>
          <a:xfrm rot="2406290" flipH="1">
            <a:off x="10934778" y="6280672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Right 2">
            <a:hlinkClick r:id="rId8" action="ppaction://hlinksldjump" tooltip="Next"/>
            <a:extLst>
              <a:ext uri="{FF2B5EF4-FFF2-40B4-BE49-F238E27FC236}">
                <a16:creationId xmlns:a16="http://schemas.microsoft.com/office/drawing/2014/main" id="{ED832781-BE22-49B1-A988-26F772854C11}"/>
              </a:ext>
            </a:extLst>
          </p:cNvPr>
          <p:cNvSpPr/>
          <p:nvPr/>
        </p:nvSpPr>
        <p:spPr>
          <a:xfrm>
            <a:off x="11625291" y="6349701"/>
            <a:ext cx="495374" cy="295721"/>
          </a:xfrm>
          <a:prstGeom prst="rightArrow">
            <a:avLst>
              <a:gd name="adj1" fmla="val 50000"/>
              <a:gd name="adj2" fmla="val 740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1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407A39-42EA-42C1-8BC6-4CC749461562}"/>
              </a:ext>
            </a:extLst>
          </p:cNvPr>
          <p:cNvSpPr txBox="1">
            <a:spLocks/>
          </p:cNvSpPr>
          <p:nvPr/>
        </p:nvSpPr>
        <p:spPr>
          <a:xfrm>
            <a:off x="463503" y="1903445"/>
            <a:ext cx="3063468" cy="288019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 Light" panose="020F0302020204030204"/>
              </a:rPr>
              <a:t>CORRELATION</a:t>
            </a:r>
            <a:br>
              <a:rPr lang="en-US" b="1" dirty="0">
                <a:solidFill>
                  <a:schemeClr val="bg1"/>
                </a:solidFill>
                <a:latin typeface="Calibri Light" panose="020F0302020204030204"/>
              </a:rPr>
            </a:br>
            <a:r>
              <a:rPr lang="en-US" b="1" dirty="0">
                <a:solidFill>
                  <a:schemeClr val="bg1"/>
                </a:solidFill>
                <a:latin typeface="Calibri Light" panose="020F0302020204030204"/>
              </a:rPr>
              <a:t>MATRIX</a:t>
            </a:r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DA624-8C26-42C8-814E-2AD382AE2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788" r="2879" b="2024"/>
          <a:stretch/>
        </p:blipFill>
        <p:spPr>
          <a:xfrm>
            <a:off x="3764132" y="87466"/>
            <a:ext cx="7964365" cy="668306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406D270-10AC-46AE-AD22-557147307E3B}"/>
              </a:ext>
            </a:extLst>
          </p:cNvPr>
          <p:cNvSpPr/>
          <p:nvPr/>
        </p:nvSpPr>
        <p:spPr>
          <a:xfrm>
            <a:off x="9508781" y="75109"/>
            <a:ext cx="742951" cy="6256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urved Down 18">
            <a:hlinkClick r:id="rId3" action="ppaction://hlinksldjump" tooltip="Go back"/>
            <a:extLst>
              <a:ext uri="{FF2B5EF4-FFF2-40B4-BE49-F238E27FC236}">
                <a16:creationId xmlns:a16="http://schemas.microsoft.com/office/drawing/2014/main" id="{43374F0E-5B0D-40E0-9D29-3E53A4B5613C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ADAB9C-0C14-493E-A052-DA44D2C2C959}"/>
              </a:ext>
            </a:extLst>
          </p:cNvPr>
          <p:cNvSpPr/>
          <p:nvPr/>
        </p:nvSpPr>
        <p:spPr>
          <a:xfrm>
            <a:off x="909021" y="2361472"/>
            <a:ext cx="2607683" cy="191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800" b="1" noProof="0" dirty="0">
                <a:latin typeface="+mj-lt"/>
                <a:ea typeface="+mj-ea"/>
                <a:cs typeface="+mj-cs"/>
              </a:rPr>
              <a:t>M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ODELS</a:t>
            </a:r>
            <a:endParaRPr kumimoji="0" lang="en-US" sz="4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A06EE-F2E4-4D02-AF5C-DEB00D65423E}"/>
              </a:ext>
            </a:extLst>
          </p:cNvPr>
          <p:cNvSpPr/>
          <p:nvPr/>
        </p:nvSpPr>
        <p:spPr>
          <a:xfrm>
            <a:off x="5706893" y="326008"/>
            <a:ext cx="6282944" cy="219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K- Nearest Neighbor: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- </a:t>
            </a:r>
            <a:r>
              <a:rPr kumimoji="0" lang="en-US" sz="22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  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Robust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-    Implementation is simple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-    Useful in regression and classification problems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06BC82-4074-4065-A63E-FBC40DDA2082}"/>
              </a:ext>
            </a:extLst>
          </p:cNvPr>
          <p:cNvSpPr/>
          <p:nvPr/>
        </p:nvSpPr>
        <p:spPr>
          <a:xfrm>
            <a:off x="7603109" y="2662801"/>
            <a:ext cx="3946849" cy="174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ensemble method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Handles missing values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F3F9B2-A845-4E6E-8FFF-23154CBE7A9C}"/>
              </a:ext>
            </a:extLst>
          </p:cNvPr>
          <p:cNvSpPr/>
          <p:nvPr/>
        </p:nvSpPr>
        <p:spPr>
          <a:xfrm>
            <a:off x="5935249" y="4871494"/>
            <a:ext cx="5091127" cy="139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/>
              </a:rPr>
              <a:t>Extra Trees: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/>
              </a:rPr>
              <a:t>-    Equally robust as Random Forest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/>
              </a:rPr>
              <a:t>-    Quicker than Random Forest</a:t>
            </a:r>
          </a:p>
        </p:txBody>
      </p:sp>
      <p:sp>
        <p:nvSpPr>
          <p:cNvPr id="31" name="Arrow: Curved Down 30">
            <a:hlinkClick r:id="rId2" action="ppaction://hlinksldjump" tooltip="Go back"/>
            <a:extLst>
              <a:ext uri="{FF2B5EF4-FFF2-40B4-BE49-F238E27FC236}">
                <a16:creationId xmlns:a16="http://schemas.microsoft.com/office/drawing/2014/main" id="{7EEEC083-3BA2-4B31-B5B8-A1D1B789E227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hlinkClick r:id="rId3" action="ppaction://hlinksldjump" tooltip="Next"/>
            <a:extLst>
              <a:ext uri="{FF2B5EF4-FFF2-40B4-BE49-F238E27FC236}">
                <a16:creationId xmlns:a16="http://schemas.microsoft.com/office/drawing/2014/main" id="{B3E35C92-9ABC-42C4-AC54-B2CCD7D06D9E}"/>
              </a:ext>
            </a:extLst>
          </p:cNvPr>
          <p:cNvSpPr/>
          <p:nvPr/>
        </p:nvSpPr>
        <p:spPr>
          <a:xfrm>
            <a:off x="721749" y="6295645"/>
            <a:ext cx="495374" cy="295721"/>
          </a:xfrm>
          <a:prstGeom prst="rightArrow">
            <a:avLst>
              <a:gd name="adj1" fmla="val 50000"/>
              <a:gd name="adj2" fmla="val 740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0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  <a:alpha val="90000"/>
              </a:schemeClr>
            </a:gs>
            <a:gs pos="90000">
              <a:schemeClr val="tx1">
                <a:lumMod val="95000"/>
                <a:lumOff val="5000"/>
              </a:schemeClr>
            </a:gs>
            <a:gs pos="8000">
              <a:schemeClr val="tx1">
                <a:lumMod val="85000"/>
                <a:lumOff val="15000"/>
                <a:alpha val="90000"/>
              </a:schemeClr>
            </a:gs>
            <a:gs pos="100000">
              <a:schemeClr val="bg1">
                <a:lumMod val="75000"/>
                <a:alpha val="27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3572C-75A6-4F9A-B6D6-D13094CA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-2255" t="1" r="2255" b="50284"/>
          <a:stretch/>
        </p:blipFill>
        <p:spPr>
          <a:xfrm>
            <a:off x="7879086" y="987863"/>
            <a:ext cx="4138367" cy="510198"/>
          </a:xfrm>
          <a:prstGeom prst="rect">
            <a:avLst/>
          </a:prstGeom>
          <a:effectLst>
            <a:outerShdw blurRad="50800" dist="38100" dir="16200000" rotWithShape="0">
              <a:schemeClr val="bg2">
                <a:alpha val="40000"/>
              </a:scheme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5A605-F32E-4EBA-9057-666A86F01A54}"/>
              </a:ext>
            </a:extLst>
          </p:cNvPr>
          <p:cNvSpPr/>
          <p:nvPr/>
        </p:nvSpPr>
        <p:spPr>
          <a:xfrm>
            <a:off x="145915" y="165591"/>
            <a:ext cx="452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BDB42-E46D-4472-BDB0-A4785EAC5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47316" r="2532"/>
          <a:stretch/>
        </p:blipFill>
        <p:spPr>
          <a:xfrm>
            <a:off x="7983860" y="2552055"/>
            <a:ext cx="4033593" cy="540652"/>
          </a:xfrm>
          <a:prstGeom prst="rect">
            <a:avLst/>
          </a:prstGeom>
          <a:effectLst>
            <a:outerShdw blurRad="50800" dist="38100" dir="16200000" rotWithShape="0">
              <a:schemeClr val="bg2">
                <a:alpha val="40000"/>
              </a:scheme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B419CDC-C782-4743-8583-9A37CCEC15C9}"/>
              </a:ext>
            </a:extLst>
          </p:cNvPr>
          <p:cNvSpPr/>
          <p:nvPr/>
        </p:nvSpPr>
        <p:spPr>
          <a:xfrm>
            <a:off x="5850380" y="1408864"/>
            <a:ext cx="1171575" cy="1143190"/>
          </a:xfrm>
          <a:prstGeom prst="ellipse">
            <a:avLst/>
          </a:prstGeom>
          <a:solidFill>
            <a:srgbClr val="FFAB7C"/>
          </a:solidFill>
          <a:effectLst>
            <a:glow rad="63500">
              <a:schemeClr val="bg2"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80/20 Split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E5B0-541C-4BB8-B7C7-D0B649094465}"/>
              </a:ext>
            </a:extLst>
          </p:cNvPr>
          <p:cNvSpPr/>
          <p:nvPr/>
        </p:nvSpPr>
        <p:spPr>
          <a:xfrm>
            <a:off x="1748610" y="984580"/>
            <a:ext cx="2827170" cy="540651"/>
          </a:xfrm>
          <a:prstGeom prst="rect">
            <a:avLst/>
          </a:prstGeom>
          <a:solidFill>
            <a:srgbClr val="FFAB7C"/>
          </a:solidFill>
          <a:ln>
            <a:noFill/>
          </a:ln>
          <a:effectLst>
            <a:outerShdw blurRad="50800" dist="38100" dir="16200000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Original Train Dataset: 421570 records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43729-9C94-406E-8A31-FC420187DFA9}"/>
              </a:ext>
            </a:extLst>
          </p:cNvPr>
          <p:cNvSpPr/>
          <p:nvPr/>
        </p:nvSpPr>
        <p:spPr>
          <a:xfrm>
            <a:off x="1748610" y="2552054"/>
            <a:ext cx="2827170" cy="540651"/>
          </a:xfrm>
          <a:prstGeom prst="rect">
            <a:avLst/>
          </a:prstGeom>
          <a:solidFill>
            <a:srgbClr val="FFAB7C"/>
          </a:solidFill>
          <a:ln>
            <a:noFill/>
          </a:ln>
          <a:effectLst>
            <a:outerShdw blurRad="50800" dist="38100" dir="16200000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Original Test Dataset: 115064 records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071947-EE7B-4961-877A-4DB4BEE56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37" r="744"/>
          <a:stretch/>
        </p:blipFill>
        <p:spPr>
          <a:xfrm>
            <a:off x="0" y="4374043"/>
            <a:ext cx="12192000" cy="166505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AD49C-D97C-4CA2-95DE-E4403D71B73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575780" y="1254906"/>
            <a:ext cx="1446173" cy="3213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E238D-DA8E-4EE2-910D-C58AA6B76AE8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4575780" y="2384638"/>
            <a:ext cx="1446173" cy="4377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F22E72-C311-4113-8833-66BC8FDA1FE3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6850382" y="1242962"/>
            <a:ext cx="1028704" cy="33331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1B4C0-D392-459A-9579-03616B6D8A18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6850382" y="2384638"/>
            <a:ext cx="1133478" cy="43774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EED21B-4A8B-42A3-B4B8-C881ACCE3B93}"/>
              </a:ext>
            </a:extLst>
          </p:cNvPr>
          <p:cNvSpPr/>
          <p:nvPr/>
        </p:nvSpPr>
        <p:spPr>
          <a:xfrm>
            <a:off x="754146" y="3580630"/>
            <a:ext cx="144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AB7C"/>
                </a:highlight>
              </a:rPr>
              <a:t>Train Dataset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14F279-A313-4313-9ED6-D74ACE0CBB6A}"/>
              </a:ext>
            </a:extLst>
          </p:cNvPr>
          <p:cNvSpPr/>
          <p:nvPr/>
        </p:nvSpPr>
        <p:spPr>
          <a:xfrm>
            <a:off x="7289589" y="6226051"/>
            <a:ext cx="135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AB7C"/>
                </a:highlight>
              </a:rPr>
              <a:t>Test Dataset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A910C69-4EA7-4439-9801-5E0F413D4B2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198324" y="3765296"/>
            <a:ext cx="404335" cy="599136"/>
          </a:xfrm>
          <a:prstGeom prst="curvedConnector2">
            <a:avLst/>
          </a:prstGeom>
          <a:ln w="12700">
            <a:solidFill>
              <a:srgbClr val="FFAB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4736AA9-4B2B-44CF-986E-4D5A2153FA2D}"/>
              </a:ext>
            </a:extLst>
          </p:cNvPr>
          <p:cNvCxnSpPr>
            <a:cxnSpLocks/>
            <a:stCxn id="57" idx="1"/>
            <a:endCxn id="13" idx="2"/>
          </p:cNvCxnSpPr>
          <p:nvPr/>
        </p:nvCxnSpPr>
        <p:spPr>
          <a:xfrm rot="10800000">
            <a:off x="6096001" y="6039099"/>
            <a:ext cx="1193589" cy="371619"/>
          </a:xfrm>
          <a:prstGeom prst="curvedConnector2">
            <a:avLst/>
          </a:prstGeom>
          <a:ln w="12700">
            <a:solidFill>
              <a:srgbClr val="FFAB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Curved Down 73">
            <a:hlinkClick r:id="rId4" action="ppaction://hlinksldjump" tooltip="Go back"/>
            <a:extLst>
              <a:ext uri="{FF2B5EF4-FFF2-40B4-BE49-F238E27FC236}">
                <a16:creationId xmlns:a16="http://schemas.microsoft.com/office/drawing/2014/main" id="{C1694D4B-BB8D-4A33-B1F7-5C97422712F9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row: Right 74">
            <a:hlinkClick r:id="rId5" action="ppaction://hlinksldjump" tooltip="Next"/>
            <a:extLst>
              <a:ext uri="{FF2B5EF4-FFF2-40B4-BE49-F238E27FC236}">
                <a16:creationId xmlns:a16="http://schemas.microsoft.com/office/drawing/2014/main" id="{614D0691-AD4C-4E5B-8354-AAC644E85CCA}"/>
              </a:ext>
            </a:extLst>
          </p:cNvPr>
          <p:cNvSpPr/>
          <p:nvPr/>
        </p:nvSpPr>
        <p:spPr>
          <a:xfrm>
            <a:off x="721749" y="6295645"/>
            <a:ext cx="495374" cy="295721"/>
          </a:xfrm>
          <a:prstGeom prst="rightArrow">
            <a:avLst>
              <a:gd name="adj1" fmla="val 50000"/>
              <a:gd name="adj2" fmla="val 740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1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ACCE-8A64-4C3B-967C-E219E7748E8A}"/>
              </a:ext>
            </a:extLst>
          </p:cNvPr>
          <p:cNvSpPr/>
          <p:nvPr/>
        </p:nvSpPr>
        <p:spPr>
          <a:xfrm>
            <a:off x="0" y="1960512"/>
            <a:ext cx="3556503" cy="688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RMSE: Root Mean Square Error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MAE: Mean Absolute Error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F86892D-4DB7-49A2-8072-3AFB0BE63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84903"/>
              </p:ext>
            </p:extLst>
          </p:nvPr>
        </p:nvGraphicFramePr>
        <p:xfrm>
          <a:off x="93986" y="2999249"/>
          <a:ext cx="4164901" cy="2408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3558">
                  <a:extLst>
                    <a:ext uri="{9D8B030D-6E8A-4147-A177-3AD203B41FA5}">
                      <a16:colId xmlns:a16="http://schemas.microsoft.com/office/drawing/2014/main" val="2802357090"/>
                    </a:ext>
                  </a:extLst>
                </a:gridCol>
                <a:gridCol w="999832">
                  <a:extLst>
                    <a:ext uri="{9D8B030D-6E8A-4147-A177-3AD203B41FA5}">
                      <a16:colId xmlns:a16="http://schemas.microsoft.com/office/drawing/2014/main" val="2017774111"/>
                    </a:ext>
                  </a:extLst>
                </a:gridCol>
                <a:gridCol w="1019976">
                  <a:extLst>
                    <a:ext uri="{9D8B030D-6E8A-4147-A177-3AD203B41FA5}">
                      <a16:colId xmlns:a16="http://schemas.microsoft.com/office/drawing/2014/main" val="548075110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1055802300"/>
                    </a:ext>
                  </a:extLst>
                </a:gridCol>
              </a:tblGrid>
              <a:tr h="866646">
                <a:tc>
                  <a:txBody>
                    <a:bodyPr/>
                    <a:lstStyle/>
                    <a:p>
                      <a:r>
                        <a:rPr lang="en-US" sz="1200" b="1" cap="all" spc="150" dirty="0"/>
                        <a:t>MODEL</a:t>
                      </a:r>
                      <a:endParaRPr lang="en-US" sz="12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r>
                        <a:rPr lang="en-US" sz="1200" b="1" cap="all" spc="150" dirty="0"/>
                        <a:t>ROOT Mean square error</a:t>
                      </a:r>
                      <a:endParaRPr lang="en-US" sz="12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r>
                        <a:rPr lang="en-US" sz="1200" b="1" cap="all" spc="150" dirty="0"/>
                        <a:t>Mean absolute error</a:t>
                      </a:r>
                      <a:endParaRPr lang="en-US" sz="12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r>
                        <a:rPr lang="en-US" sz="1200" b="1" cap="all" spc="150" dirty="0"/>
                        <a:t>Accuracy</a:t>
                      </a:r>
                      <a:endParaRPr lang="en-US" sz="12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9586" marR="99586" marT="99586" marB="99586"/>
                </a:tc>
                <a:extLst>
                  <a:ext uri="{0D108BD9-81ED-4DB2-BD59-A6C34878D82A}">
                    <a16:rowId xmlns:a16="http://schemas.microsoft.com/office/drawing/2014/main" val="1659498898"/>
                  </a:ext>
                </a:extLst>
              </a:tr>
              <a:tr h="407375">
                <a:tc>
                  <a:txBody>
                    <a:bodyPr/>
                    <a:lstStyle/>
                    <a:p>
                      <a:r>
                        <a:rPr lang="en-US" sz="1200" b="1" cap="none" spc="0"/>
                        <a:t>KNN</a:t>
                      </a:r>
                      <a:endParaRPr lang="en-US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2012640.15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/>
                        <a:t>1248525.86</a:t>
                      </a:r>
                      <a:endParaRPr lang="en-US" sz="12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/>
                        <a:t>49.52</a:t>
                      </a:r>
                      <a:endParaRPr lang="en-US" sz="12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extLst>
                  <a:ext uri="{0D108BD9-81ED-4DB2-BD59-A6C34878D82A}">
                    <a16:rowId xmlns:a16="http://schemas.microsoft.com/office/drawing/2014/main" val="343205988"/>
                  </a:ext>
                </a:extLst>
              </a:tr>
              <a:tr h="411698">
                <a:tc>
                  <a:txBody>
                    <a:bodyPr/>
                    <a:lstStyle/>
                    <a:p>
                      <a:r>
                        <a:rPr lang="en-US" sz="1200" b="1" cap="none" spc="0"/>
                        <a:t>Random Forest</a:t>
                      </a:r>
                      <a:endParaRPr lang="en-US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588829.29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290902.04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94.15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extLst>
                  <a:ext uri="{0D108BD9-81ED-4DB2-BD59-A6C34878D82A}">
                    <a16:rowId xmlns:a16="http://schemas.microsoft.com/office/drawing/2014/main" val="2660811109"/>
                  </a:ext>
                </a:extLst>
              </a:tr>
              <a:tr h="505385">
                <a:tc>
                  <a:txBody>
                    <a:bodyPr/>
                    <a:lstStyle/>
                    <a:p>
                      <a:r>
                        <a:rPr lang="en-US" sz="1200" b="1" cap="none" spc="0"/>
                        <a:t>Extra Trees</a:t>
                      </a:r>
                      <a:endParaRPr lang="en-US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390949.72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144546.04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cap="none" spc="0" dirty="0"/>
                        <a:t>100.0</a:t>
                      </a:r>
                      <a:endParaRPr lang="en-US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586" marR="99586" marT="99586" marB="99586"/>
                </a:tc>
                <a:extLst>
                  <a:ext uri="{0D108BD9-81ED-4DB2-BD59-A6C34878D82A}">
                    <a16:rowId xmlns:a16="http://schemas.microsoft.com/office/drawing/2014/main" val="2404252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F29EEE1-51DE-4BEF-82E4-E4F3162FE95E}"/>
              </a:ext>
            </a:extLst>
          </p:cNvPr>
          <p:cNvSpPr/>
          <p:nvPr/>
        </p:nvSpPr>
        <p:spPr>
          <a:xfrm>
            <a:off x="-1" y="20842"/>
            <a:ext cx="5262465" cy="125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COMPARISON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007FD-0174-4DD0-A561-06314474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73" y="68757"/>
            <a:ext cx="3299944" cy="2110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0EE6A-24D3-4ACF-96C7-2FE1A303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52" y="2380813"/>
            <a:ext cx="3282030" cy="2110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E4ED9-3F71-4F60-9D97-33738E040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118" y="4709199"/>
            <a:ext cx="3282030" cy="20806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E00CE5-17AB-4753-9A11-912F4BA9E87F}"/>
              </a:ext>
            </a:extLst>
          </p:cNvPr>
          <p:cNvSpPr/>
          <p:nvPr/>
        </p:nvSpPr>
        <p:spPr>
          <a:xfrm>
            <a:off x="10494099" y="800766"/>
            <a:ext cx="1697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K- Nearest </a:t>
            </a:r>
          </a:p>
          <a:p>
            <a:r>
              <a:rPr lang="en-US" b="1" dirty="0"/>
              <a:t>Neighbor (KNN)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3F935-2CD9-46FD-BCC1-0127BB0AE80A}"/>
              </a:ext>
            </a:extLst>
          </p:cNvPr>
          <p:cNvSpPr/>
          <p:nvPr/>
        </p:nvSpPr>
        <p:spPr>
          <a:xfrm>
            <a:off x="9599499" y="3244334"/>
            <a:ext cx="162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Random Forest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0826-7956-4822-A975-9373C219EF41}"/>
              </a:ext>
            </a:extLst>
          </p:cNvPr>
          <p:cNvSpPr/>
          <p:nvPr/>
        </p:nvSpPr>
        <p:spPr>
          <a:xfrm>
            <a:off x="8502768" y="5564849"/>
            <a:ext cx="122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Extra Trees</a:t>
            </a:r>
            <a:endParaRPr lang="en-US" dirty="0"/>
          </a:p>
        </p:txBody>
      </p:sp>
      <p:sp>
        <p:nvSpPr>
          <p:cNvPr id="16" name="Arrow: Curved Down 15">
            <a:hlinkClick r:id="rId5" action="ppaction://hlinksldjump" tooltip="Go back"/>
            <a:extLst>
              <a:ext uri="{FF2B5EF4-FFF2-40B4-BE49-F238E27FC236}">
                <a16:creationId xmlns:a16="http://schemas.microsoft.com/office/drawing/2014/main" id="{B477AA1D-BFF0-4AF9-A087-3119FE71D61D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2EE2F1-83E3-430B-809E-E90EF1BB4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2388" r="2452" b="1368"/>
          <a:stretch/>
        </p:blipFill>
        <p:spPr>
          <a:xfrm>
            <a:off x="7858972" y="3765140"/>
            <a:ext cx="4044636" cy="288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38DF8-82F6-4465-A69C-8D87C0D6A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" t="2968" r="1" b="2420"/>
          <a:stretch/>
        </p:blipFill>
        <p:spPr>
          <a:xfrm>
            <a:off x="3276322" y="3800507"/>
            <a:ext cx="4056376" cy="2803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9C084-65A9-4F04-BA76-34C33E3C3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551" y="575290"/>
            <a:ext cx="4038663" cy="2880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77D8F-1882-48E4-82D1-FC6863939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22" y="586167"/>
            <a:ext cx="4128111" cy="2852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AF94CB-F567-4996-8CA7-64A84060B818}"/>
              </a:ext>
            </a:extLst>
          </p:cNvPr>
          <p:cNvSpPr/>
          <p:nvPr/>
        </p:nvSpPr>
        <p:spPr>
          <a:xfrm>
            <a:off x="-11738" y="4070584"/>
            <a:ext cx="2950130" cy="192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Best Fitting Hyperparameter Values: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 = 100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 = 16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 =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min_samples_leaf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F1D39-3702-4E5E-A302-6EC726DB8484}"/>
              </a:ext>
            </a:extLst>
          </p:cNvPr>
          <p:cNvSpPr/>
          <p:nvPr/>
        </p:nvSpPr>
        <p:spPr>
          <a:xfrm>
            <a:off x="3137030" y="465618"/>
            <a:ext cx="4406697" cy="309339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A69C7-34C4-49FF-A137-B13EF94BCFA3}"/>
              </a:ext>
            </a:extLst>
          </p:cNvPr>
          <p:cNvSpPr/>
          <p:nvPr/>
        </p:nvSpPr>
        <p:spPr>
          <a:xfrm>
            <a:off x="7683812" y="465618"/>
            <a:ext cx="4406697" cy="309339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E87E82-BC8F-41FE-AB18-0D3C5D8B90EF}"/>
              </a:ext>
            </a:extLst>
          </p:cNvPr>
          <p:cNvSpPr/>
          <p:nvPr/>
        </p:nvSpPr>
        <p:spPr>
          <a:xfrm>
            <a:off x="7683812" y="3655468"/>
            <a:ext cx="4406697" cy="309339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966AF1-07EF-48CA-ADAA-629EB9AB8845}"/>
              </a:ext>
            </a:extLst>
          </p:cNvPr>
          <p:cNvSpPr/>
          <p:nvPr/>
        </p:nvSpPr>
        <p:spPr>
          <a:xfrm>
            <a:off x="3114296" y="3655468"/>
            <a:ext cx="4406697" cy="309339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urved Down 21">
            <a:hlinkClick r:id="rId6" action="ppaction://hlinksldjump" tooltip="Go back"/>
            <a:extLst>
              <a:ext uri="{FF2B5EF4-FFF2-40B4-BE49-F238E27FC236}">
                <a16:creationId xmlns:a16="http://schemas.microsoft.com/office/drawing/2014/main" id="{E12D36B0-74B2-457F-BA08-74C1B2FABBAF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386" name="Picture 2" descr="Tuning Icon In a Frame Royalty Free Vector Image">
            <a:extLst>
              <a:ext uri="{FF2B5EF4-FFF2-40B4-BE49-F238E27FC236}">
                <a16:creationId xmlns:a16="http://schemas.microsoft.com/office/drawing/2014/main" id="{CC1CE23D-D210-428D-A551-44D8A28FA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 bwMode="auto">
          <a:xfrm>
            <a:off x="119866" y="100530"/>
            <a:ext cx="1221254" cy="12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B24600-9279-4D13-B463-8D71AD7971FA}"/>
              </a:ext>
            </a:extLst>
          </p:cNvPr>
          <p:cNvSpPr/>
          <p:nvPr/>
        </p:nvSpPr>
        <p:spPr>
          <a:xfrm>
            <a:off x="0" y="1172784"/>
            <a:ext cx="2961869" cy="2265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HYPER-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UNING</a:t>
            </a:r>
          </a:p>
        </p:txBody>
      </p:sp>
      <p:sp>
        <p:nvSpPr>
          <p:cNvPr id="23" name="Arrow: Right 22">
            <a:hlinkClick r:id="rId8" action="ppaction://hlinksldjump" tooltip="Next"/>
            <a:extLst>
              <a:ext uri="{FF2B5EF4-FFF2-40B4-BE49-F238E27FC236}">
                <a16:creationId xmlns:a16="http://schemas.microsoft.com/office/drawing/2014/main" id="{1740641F-2C75-43DC-9F27-7A4B5E494B95}"/>
              </a:ext>
            </a:extLst>
          </p:cNvPr>
          <p:cNvSpPr/>
          <p:nvPr/>
        </p:nvSpPr>
        <p:spPr>
          <a:xfrm>
            <a:off x="721749" y="6349251"/>
            <a:ext cx="495374" cy="295721"/>
          </a:xfrm>
          <a:prstGeom prst="rightArrow">
            <a:avLst>
              <a:gd name="adj1" fmla="val 50000"/>
              <a:gd name="adj2" fmla="val 740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7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A0A175-6A5F-4D06-833A-C1E54C35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100"/>
            <a:ext cx="5875745" cy="3881336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D93A1C9-F70B-4200-8115-3061D02233E7}"/>
              </a:ext>
            </a:extLst>
          </p:cNvPr>
          <p:cNvSpPr/>
          <p:nvPr/>
        </p:nvSpPr>
        <p:spPr>
          <a:xfrm>
            <a:off x="107541" y="782133"/>
            <a:ext cx="5541150" cy="4572000"/>
          </a:xfrm>
          <a:prstGeom prst="homePlate">
            <a:avLst>
              <a:gd name="adj" fmla="val 3288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&amp; VALIDATION SCORES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(AFTER HYPERPARAMETER TUNING)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400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163DACD-1FAF-4EBD-A15F-5C0CF1AE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00367"/>
              </p:ext>
            </p:extLst>
          </p:nvPr>
        </p:nvGraphicFramePr>
        <p:xfrm>
          <a:off x="6096000" y="4348265"/>
          <a:ext cx="5875744" cy="23346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13200">
                  <a:extLst>
                    <a:ext uri="{9D8B030D-6E8A-4147-A177-3AD203B41FA5}">
                      <a16:colId xmlns:a16="http://schemas.microsoft.com/office/drawing/2014/main" val="3322401222"/>
                    </a:ext>
                  </a:extLst>
                </a:gridCol>
                <a:gridCol w="1862544">
                  <a:extLst>
                    <a:ext uri="{9D8B030D-6E8A-4147-A177-3AD203B41FA5}">
                      <a16:colId xmlns:a16="http://schemas.microsoft.com/office/drawing/2014/main" val="941481445"/>
                    </a:ext>
                  </a:extLst>
                </a:gridCol>
              </a:tblGrid>
              <a:tr h="8639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99586" marR="99586" marT="99586" marB="995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98.45</a:t>
                      </a:r>
                    </a:p>
                  </a:txBody>
                  <a:tcPr marL="99586" marR="99586" marT="99586" marB="99586"/>
                </a:tc>
                <a:extLst>
                  <a:ext uri="{0D108BD9-81ED-4DB2-BD59-A6C34878D82A}">
                    <a16:rowId xmlns:a16="http://schemas.microsoft.com/office/drawing/2014/main" val="3829822648"/>
                  </a:ext>
                </a:extLst>
              </a:tr>
              <a:tr h="78945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403486.49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63913"/>
                  </a:ext>
                </a:extLst>
              </a:tr>
              <a:tr h="68119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174836.34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4847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C6A22AE-3A89-4EC8-B63A-FC1886AD5614}"/>
              </a:ext>
            </a:extLst>
          </p:cNvPr>
          <p:cNvSpPr/>
          <p:nvPr/>
        </p:nvSpPr>
        <p:spPr>
          <a:xfrm>
            <a:off x="6096000" y="4348264"/>
            <a:ext cx="5875744" cy="233463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urved Down 19">
            <a:hlinkClick r:id="rId3" action="ppaction://hlinksldjump" tooltip="Go back"/>
            <a:extLst>
              <a:ext uri="{FF2B5EF4-FFF2-40B4-BE49-F238E27FC236}">
                <a16:creationId xmlns:a16="http://schemas.microsoft.com/office/drawing/2014/main" id="{45C92C97-445A-45F0-BC8B-6929E2997600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hlinkClick r:id="rId4" action="ppaction://hlinksldjump" tooltip="Next"/>
            <a:extLst>
              <a:ext uri="{FF2B5EF4-FFF2-40B4-BE49-F238E27FC236}">
                <a16:creationId xmlns:a16="http://schemas.microsoft.com/office/drawing/2014/main" id="{5C6D924E-BEB8-455A-BC60-A5195EEEEA5E}"/>
              </a:ext>
            </a:extLst>
          </p:cNvPr>
          <p:cNvSpPr/>
          <p:nvPr/>
        </p:nvSpPr>
        <p:spPr>
          <a:xfrm>
            <a:off x="721749" y="6295645"/>
            <a:ext cx="495374" cy="295721"/>
          </a:xfrm>
          <a:prstGeom prst="rightArrow">
            <a:avLst>
              <a:gd name="adj1" fmla="val 50000"/>
              <a:gd name="adj2" fmla="val 740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2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90000">
              <a:schemeClr val="tx1">
                <a:lumMod val="95000"/>
                <a:lumOff val="5000"/>
                <a:alpha val="74000"/>
              </a:schemeClr>
            </a:gs>
            <a:gs pos="8000">
              <a:schemeClr val="tx1">
                <a:lumMod val="85000"/>
                <a:lumOff val="15000"/>
              </a:schemeClr>
            </a:gs>
            <a:gs pos="100000">
              <a:schemeClr val="bg1">
                <a:lumMod val="5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57B0B-2329-4462-8133-0DD16B45B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00" b="82379"/>
          <a:stretch/>
        </p:blipFill>
        <p:spPr>
          <a:xfrm>
            <a:off x="4227743" y="5786379"/>
            <a:ext cx="2258439" cy="8446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66BF88-3EEE-4DA6-A9C2-B75B5DEE4CD1}"/>
              </a:ext>
            </a:extLst>
          </p:cNvPr>
          <p:cNvSpPr/>
          <p:nvPr/>
        </p:nvSpPr>
        <p:spPr>
          <a:xfrm>
            <a:off x="4382503" y="5146214"/>
            <a:ext cx="2234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>
                  <a:solidFill>
                    <a:srgbClr val="92D050"/>
                  </a:solidFill>
                </a:ln>
                <a:highlight>
                  <a:srgbClr val="C0C0C0"/>
                </a:highlight>
              </a:rPr>
              <a:t>Accuracy: 98.39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C514F-AD78-47E0-995D-0DD7F5F5F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" r="1000" b="2657"/>
          <a:stretch/>
        </p:blipFill>
        <p:spPr>
          <a:xfrm>
            <a:off x="6616862" y="3092898"/>
            <a:ext cx="5429224" cy="35631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B6156C-C09A-42D6-B413-A94FDEEE8724}"/>
              </a:ext>
            </a:extLst>
          </p:cNvPr>
          <p:cNvSpPr/>
          <p:nvPr/>
        </p:nvSpPr>
        <p:spPr>
          <a:xfrm>
            <a:off x="238520" y="3629962"/>
            <a:ext cx="2904222" cy="85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b="1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D2756D-9B88-4FC4-9339-04839E8DF6E0}"/>
              </a:ext>
            </a:extLst>
          </p:cNvPr>
          <p:cNvCxnSpPr>
            <a:cxnSpLocks/>
          </p:cNvCxnSpPr>
          <p:nvPr/>
        </p:nvCxnSpPr>
        <p:spPr>
          <a:xfrm>
            <a:off x="238520" y="4485537"/>
            <a:ext cx="414398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691EB47-EB36-4C08-8FC2-0E180A75C2A3}"/>
              </a:ext>
            </a:extLst>
          </p:cNvPr>
          <p:cNvSpPr/>
          <p:nvPr/>
        </p:nvSpPr>
        <p:spPr>
          <a:xfrm>
            <a:off x="1514230" y="328851"/>
            <a:ext cx="222868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/>
              <a:t>Existing Train Dataset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1733F-6495-46EB-B2F0-1EAB7C437F0D}"/>
              </a:ext>
            </a:extLst>
          </p:cNvPr>
          <p:cNvSpPr/>
          <p:nvPr/>
        </p:nvSpPr>
        <p:spPr>
          <a:xfrm>
            <a:off x="1690631" y="2003132"/>
            <a:ext cx="23132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/>
              <a:t>Predicted Test 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50B306-A750-4E4D-A446-607CAFE9B61C}"/>
              </a:ext>
            </a:extLst>
          </p:cNvPr>
          <p:cNvCxnSpPr>
            <a:cxnSpLocks/>
          </p:cNvCxnSpPr>
          <p:nvPr/>
        </p:nvCxnSpPr>
        <p:spPr>
          <a:xfrm>
            <a:off x="3849721" y="528023"/>
            <a:ext cx="1247573" cy="21135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823DD9-D101-40C1-83DA-C72CBD25441C}"/>
              </a:ext>
            </a:extLst>
          </p:cNvPr>
          <p:cNvCxnSpPr>
            <a:cxnSpLocks/>
          </p:cNvCxnSpPr>
          <p:nvPr/>
        </p:nvCxnSpPr>
        <p:spPr>
          <a:xfrm flipV="1">
            <a:off x="4130353" y="1971647"/>
            <a:ext cx="966941" cy="20942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Curved Down 57">
            <a:hlinkClick r:id="rId4" action="ppaction://hlinksldjump" tooltip="Go back"/>
            <a:extLst>
              <a:ext uri="{FF2B5EF4-FFF2-40B4-BE49-F238E27FC236}">
                <a16:creationId xmlns:a16="http://schemas.microsoft.com/office/drawing/2014/main" id="{8034B28C-4E6E-4D55-B2C0-D7FD7BDDB0F9}"/>
              </a:ext>
            </a:extLst>
          </p:cNvPr>
          <p:cNvSpPr/>
          <p:nvPr/>
        </p:nvSpPr>
        <p:spPr>
          <a:xfrm rot="2406290" flipH="1">
            <a:off x="50312" y="6320042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2D420F-336F-4061-B162-FBF85AAADE0D}"/>
              </a:ext>
            </a:extLst>
          </p:cNvPr>
          <p:cNvGrpSpPr/>
          <p:nvPr/>
        </p:nvGrpSpPr>
        <p:grpSpPr>
          <a:xfrm>
            <a:off x="5223754" y="226932"/>
            <a:ext cx="5195207" cy="2268472"/>
            <a:chOff x="5223754" y="226932"/>
            <a:chExt cx="5195207" cy="2268472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A94EB0-87B5-4BF7-AB38-5A244C36B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3754" y="226932"/>
              <a:ext cx="5195207" cy="2268472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A1958B-89DC-4A80-90F3-7F8D4E646E11}"/>
                </a:ext>
              </a:extLst>
            </p:cNvPr>
            <p:cNvCxnSpPr>
              <a:cxnSpLocks/>
            </p:cNvCxnSpPr>
            <p:nvPr/>
          </p:nvCxnSpPr>
          <p:spPr>
            <a:xfrm>
              <a:off x="5223754" y="1330688"/>
              <a:ext cx="5195207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82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964A4-382C-4BDA-AD52-013682EAC53D}"/>
              </a:ext>
            </a:extLst>
          </p:cNvPr>
          <p:cNvSpPr/>
          <p:nvPr/>
        </p:nvSpPr>
        <p:spPr>
          <a:xfrm>
            <a:off x="7627903" y="-38101"/>
            <a:ext cx="3777968" cy="82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marR="0" lvl="0" indent="-28575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000" b="1" noProof="0" dirty="0">
                <a:latin typeface="+mj-lt"/>
                <a:ea typeface="+mj-ea"/>
                <a:cs typeface="+mj-cs"/>
              </a:rPr>
              <a:t>CONCLUSION</a:t>
            </a:r>
            <a:endParaRPr kumimoji="0" lang="en-US" sz="50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0926D-8165-4587-9ABA-52398A2DF9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7" t="5013" r="2000" b="7384"/>
          <a:stretch/>
        </p:blipFill>
        <p:spPr>
          <a:xfrm>
            <a:off x="1092156" y="3890825"/>
            <a:ext cx="10829925" cy="29671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hlinkClick r:id="rId5" action="ppaction://hlinksldjump" tooltip="Go back"/>
            <a:extLst>
              <a:ext uri="{FF2B5EF4-FFF2-40B4-BE49-F238E27FC236}">
                <a16:creationId xmlns:a16="http://schemas.microsoft.com/office/drawing/2014/main" id="{8E6A76BA-196B-43F5-8D4E-A0A0447A62DE}"/>
              </a:ext>
            </a:extLst>
          </p:cNvPr>
          <p:cNvSpPr/>
          <p:nvPr/>
        </p:nvSpPr>
        <p:spPr>
          <a:xfrm rot="2406290" flipH="1">
            <a:off x="74872" y="6331235"/>
            <a:ext cx="621125" cy="348965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811D8-588E-4011-8F0C-8024FAE83A47}"/>
              </a:ext>
            </a:extLst>
          </p:cNvPr>
          <p:cNvSpPr txBox="1"/>
          <p:nvPr/>
        </p:nvSpPr>
        <p:spPr>
          <a:xfrm>
            <a:off x="58358" y="570236"/>
            <a:ext cx="1131290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size and department size are positively corelated to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Holidays and discounts do not have much significant affect on the weekly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KNN, Random Forrest and Extra Trees models, Random Forest had best accuracy and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validation metric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worked best when using hyperparameters – estimators = 100, max depth = 16,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min split = 2 and min leaf 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was 98.39% accurate and the predicted values seemed to be comparably good</a:t>
            </a:r>
          </a:p>
        </p:txBody>
      </p:sp>
    </p:spTree>
    <p:extLst>
      <p:ext uri="{BB962C8B-B14F-4D97-AF65-F5344CB8AC3E}">
        <p14:creationId xmlns:p14="http://schemas.microsoft.com/office/powerpoint/2010/main" val="41131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B863F81-DA11-4AFB-B850-C16643F62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3" r="4028" b="1450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3BDD0D2-AA73-4A38-8FC4-A5BBBABA4092}"/>
              </a:ext>
            </a:extLst>
          </p:cNvPr>
          <p:cNvSpPr txBox="1">
            <a:spLocks/>
          </p:cNvSpPr>
          <p:nvPr/>
        </p:nvSpPr>
        <p:spPr>
          <a:xfrm>
            <a:off x="841111" y="2726892"/>
            <a:ext cx="4023360" cy="1630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dirty="0">
                <a:latin typeface="+mj-lt"/>
                <a:ea typeface="+mj-ea"/>
                <a:cs typeface="+mj-cs"/>
              </a:rPr>
              <a:t>QUESTIONS/ FEEDBACK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D7A89-E85A-451B-A801-E48590AC57FF}"/>
              </a:ext>
            </a:extLst>
          </p:cNvPr>
          <p:cNvSpPr txBox="1"/>
          <p:nvPr/>
        </p:nvSpPr>
        <p:spPr>
          <a:xfrm>
            <a:off x="833073" y="5162232"/>
            <a:ext cx="4889095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b="1" dirty="0"/>
              <a:t>Email: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agill2@umbc.edu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https://github.com/DavidGill606/Data606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2074C-E421-4DE4-8055-04D92E55E4CA}"/>
              </a:ext>
            </a:extLst>
          </p:cNvPr>
          <p:cNvSpPr/>
          <p:nvPr/>
        </p:nvSpPr>
        <p:spPr>
          <a:xfrm>
            <a:off x="342623" y="4451910"/>
            <a:ext cx="4144357" cy="224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23C12C-E2E9-4475-A192-3173DD5B320F}"/>
              </a:ext>
            </a:extLst>
          </p:cNvPr>
          <p:cNvCxnSpPr>
            <a:cxnSpLocks/>
          </p:cNvCxnSpPr>
          <p:nvPr/>
        </p:nvCxnSpPr>
        <p:spPr>
          <a:xfrm>
            <a:off x="841111" y="4504881"/>
            <a:ext cx="333583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81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  <a:alpha val="95000"/>
              </a:schemeClr>
            </a:gs>
            <a:gs pos="90000">
              <a:schemeClr val="bg1">
                <a:lumMod val="50000"/>
                <a:alpha val="52000"/>
              </a:schemeClr>
            </a:gs>
            <a:gs pos="8000">
              <a:schemeClr val="tx1">
                <a:lumMod val="85000"/>
                <a:lumOff val="15000"/>
                <a:alpha val="94000"/>
              </a:schemeClr>
            </a:gs>
            <a:gs pos="100000">
              <a:schemeClr val="bg1">
                <a:lumMod val="75000"/>
                <a:alpha val="5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hlinkClick r:id="rId2" action="ppaction://hlinksldjump" tooltip="Brief Introduction to Walmart"/>
            <a:extLst>
              <a:ext uri="{FF2B5EF4-FFF2-40B4-BE49-F238E27FC236}">
                <a16:creationId xmlns:a16="http://schemas.microsoft.com/office/drawing/2014/main" id="{B0AC5E77-A890-4728-BD6C-171D1E9BC33B}"/>
              </a:ext>
            </a:extLst>
          </p:cNvPr>
          <p:cNvSpPr/>
          <p:nvPr/>
        </p:nvSpPr>
        <p:spPr>
          <a:xfrm>
            <a:off x="6956695" y="204745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24" name="Rectangle: Rounded Corners 23">
            <a:hlinkClick r:id="rId3" action="ppaction://hlinksldjump" tooltip="Goal of the Project"/>
            <a:extLst>
              <a:ext uri="{FF2B5EF4-FFF2-40B4-BE49-F238E27FC236}">
                <a16:creationId xmlns:a16="http://schemas.microsoft.com/office/drawing/2014/main" id="{C6EDAB7D-F371-4405-A7E3-EBBC2C36995D}"/>
              </a:ext>
            </a:extLst>
          </p:cNvPr>
          <p:cNvSpPr/>
          <p:nvPr/>
        </p:nvSpPr>
        <p:spPr>
          <a:xfrm>
            <a:off x="6956695" y="743549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GOAL/ OBJECTIVE</a:t>
            </a:r>
          </a:p>
        </p:txBody>
      </p:sp>
      <p:sp>
        <p:nvSpPr>
          <p:cNvPr id="25" name="Rectangle: Rounded Corners 24">
            <a:hlinkClick r:id="rId4" action="ppaction://hlinksldjump" tooltip="Research Studies/Projects similar to this Project"/>
            <a:extLst>
              <a:ext uri="{FF2B5EF4-FFF2-40B4-BE49-F238E27FC236}">
                <a16:creationId xmlns:a16="http://schemas.microsoft.com/office/drawing/2014/main" id="{9EAA711E-69AA-41AF-A10E-F91DA79CBBDC}"/>
              </a:ext>
            </a:extLst>
          </p:cNvPr>
          <p:cNvSpPr/>
          <p:nvPr/>
        </p:nvSpPr>
        <p:spPr>
          <a:xfrm>
            <a:off x="6956694" y="1282279"/>
            <a:ext cx="3816079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SIMILAR RESEARCH STUDIES</a:t>
            </a:r>
          </a:p>
        </p:txBody>
      </p:sp>
      <p:sp>
        <p:nvSpPr>
          <p:cNvPr id="26" name="Rectangle: Rounded Corners 25">
            <a:hlinkClick r:id="rId5" action="ppaction://hlinksldjump" tooltip="Info on all the datasets used "/>
            <a:extLst>
              <a:ext uri="{FF2B5EF4-FFF2-40B4-BE49-F238E27FC236}">
                <a16:creationId xmlns:a16="http://schemas.microsoft.com/office/drawing/2014/main" id="{CCFAC4B5-3350-421D-83AC-21F8E74C20E7}"/>
              </a:ext>
            </a:extLst>
          </p:cNvPr>
          <p:cNvSpPr/>
          <p:nvPr/>
        </p:nvSpPr>
        <p:spPr>
          <a:xfrm>
            <a:off x="6956694" y="2354647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SOURCE DETAILS</a:t>
            </a:r>
          </a:p>
        </p:txBody>
      </p:sp>
      <p:sp>
        <p:nvSpPr>
          <p:cNvPr id="27" name="Rectangle: Rounded Corners 26">
            <a:hlinkClick r:id="rId6" action="ppaction://hlinksldjump" tooltip="Checking for best Hyperparameters to use in the Model"/>
            <a:extLst>
              <a:ext uri="{FF2B5EF4-FFF2-40B4-BE49-F238E27FC236}">
                <a16:creationId xmlns:a16="http://schemas.microsoft.com/office/drawing/2014/main" id="{62069530-29B8-44BB-8865-4244B4880E07}"/>
              </a:ext>
            </a:extLst>
          </p:cNvPr>
          <p:cNvSpPr/>
          <p:nvPr/>
        </p:nvSpPr>
        <p:spPr>
          <a:xfrm>
            <a:off x="6956695" y="4507137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HYPERPARAMETER TUNING</a:t>
            </a:r>
          </a:p>
        </p:txBody>
      </p:sp>
      <p:sp>
        <p:nvSpPr>
          <p:cNvPr id="28" name="Rectangle: Rounded Corners 27">
            <a:hlinkClick r:id="rId7" action="ppaction://hlinksldjump" tooltip="ML Model Construction, Comparison &amp; Validation"/>
            <a:extLst>
              <a:ext uri="{FF2B5EF4-FFF2-40B4-BE49-F238E27FC236}">
                <a16:creationId xmlns:a16="http://schemas.microsoft.com/office/drawing/2014/main" id="{53B64922-A7C8-45DF-86DB-EBF25E72A353}"/>
              </a:ext>
            </a:extLst>
          </p:cNvPr>
          <p:cNvSpPr/>
          <p:nvPr/>
        </p:nvSpPr>
        <p:spPr>
          <a:xfrm>
            <a:off x="6956695" y="3969003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ML MODELS &amp; COMPARISON</a:t>
            </a:r>
          </a:p>
        </p:txBody>
      </p:sp>
      <p:sp>
        <p:nvSpPr>
          <p:cNvPr id="29" name="Rectangle: Rounded Corners 28">
            <a:hlinkClick r:id="rId8" action="ppaction://hlinksldjump" tooltip="Exploratory Data Analysis Results"/>
            <a:extLst>
              <a:ext uri="{FF2B5EF4-FFF2-40B4-BE49-F238E27FC236}">
                <a16:creationId xmlns:a16="http://schemas.microsoft.com/office/drawing/2014/main" id="{A2E0462A-A86E-4032-9D70-78CAE1CA810D}"/>
              </a:ext>
            </a:extLst>
          </p:cNvPr>
          <p:cNvSpPr/>
          <p:nvPr/>
        </p:nvSpPr>
        <p:spPr>
          <a:xfrm>
            <a:off x="6956694" y="3431211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EDA RESULTS</a:t>
            </a:r>
          </a:p>
        </p:txBody>
      </p:sp>
      <p:sp>
        <p:nvSpPr>
          <p:cNvPr id="30" name="Rectangle: Rounded Corners 29">
            <a:hlinkClick r:id="rId9" action="ppaction://hlinksldjump" tooltip="Tools and Methods used to fulfill the Goal of this Project"/>
            <a:extLst>
              <a:ext uri="{FF2B5EF4-FFF2-40B4-BE49-F238E27FC236}">
                <a16:creationId xmlns:a16="http://schemas.microsoft.com/office/drawing/2014/main" id="{7D2460F5-3B79-4AF3-94F9-B09261C76CEB}"/>
              </a:ext>
            </a:extLst>
          </p:cNvPr>
          <p:cNvSpPr/>
          <p:nvPr/>
        </p:nvSpPr>
        <p:spPr>
          <a:xfrm>
            <a:off x="6956694" y="1813967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METHODOLOGY</a:t>
            </a:r>
          </a:p>
        </p:txBody>
      </p:sp>
      <p:sp>
        <p:nvSpPr>
          <p:cNvPr id="31" name="Rectangle: Rounded Corners 30">
            <a:hlinkClick r:id="rId10" action="ppaction://hlinksldjump" tooltip="Link to reach out"/>
            <a:extLst>
              <a:ext uri="{FF2B5EF4-FFF2-40B4-BE49-F238E27FC236}">
                <a16:creationId xmlns:a16="http://schemas.microsoft.com/office/drawing/2014/main" id="{B2919A06-8DC9-4D8A-B22C-3A4E2B4AAD2E}"/>
              </a:ext>
            </a:extLst>
          </p:cNvPr>
          <p:cNvSpPr/>
          <p:nvPr/>
        </p:nvSpPr>
        <p:spPr>
          <a:xfrm>
            <a:off x="6956694" y="6124039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QUESTIONS</a:t>
            </a:r>
          </a:p>
        </p:txBody>
      </p:sp>
      <p:sp>
        <p:nvSpPr>
          <p:cNvPr id="32" name="Rectangle: Rounded Corners 31">
            <a:hlinkClick r:id="rId11" action="ppaction://hlinksldjump" tooltip="View Final Predicted Result"/>
            <a:extLst>
              <a:ext uri="{FF2B5EF4-FFF2-40B4-BE49-F238E27FC236}">
                <a16:creationId xmlns:a16="http://schemas.microsoft.com/office/drawing/2014/main" id="{AC06ADD6-C0F7-4213-9D95-0707DD5EFAE3}"/>
              </a:ext>
            </a:extLst>
          </p:cNvPr>
          <p:cNvSpPr/>
          <p:nvPr/>
        </p:nvSpPr>
        <p:spPr>
          <a:xfrm>
            <a:off x="6956695" y="5043055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FINAL RESULT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E5C8EE-03A4-4170-8FC6-3052E1CCB00C}"/>
              </a:ext>
            </a:extLst>
          </p:cNvPr>
          <p:cNvSpPr/>
          <p:nvPr/>
        </p:nvSpPr>
        <p:spPr>
          <a:xfrm>
            <a:off x="1371598" y="2335087"/>
            <a:ext cx="4105271" cy="134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A9641B-9989-4C21-A669-F5FAC7F38282}"/>
              </a:ext>
            </a:extLst>
          </p:cNvPr>
          <p:cNvCxnSpPr>
            <a:cxnSpLocks/>
          </p:cNvCxnSpPr>
          <p:nvPr/>
        </p:nvCxnSpPr>
        <p:spPr>
          <a:xfrm>
            <a:off x="729981" y="2283080"/>
            <a:ext cx="0" cy="156768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C3FF7F-5BDA-451C-8C90-196B94797CA6}"/>
              </a:ext>
            </a:extLst>
          </p:cNvPr>
          <p:cNvCxnSpPr>
            <a:cxnSpLocks/>
          </p:cNvCxnSpPr>
          <p:nvPr/>
        </p:nvCxnSpPr>
        <p:spPr>
          <a:xfrm flipH="1">
            <a:off x="2187305" y="3850769"/>
            <a:ext cx="212752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hlinkClick r:id="rId12" action="ppaction://hlinksldjump" tooltip="Data Cleaning and Transformation Techniques used"/>
            <a:extLst>
              <a:ext uri="{FF2B5EF4-FFF2-40B4-BE49-F238E27FC236}">
                <a16:creationId xmlns:a16="http://schemas.microsoft.com/office/drawing/2014/main" id="{1BD66896-41A8-4479-B6E4-EDCC7209A008}"/>
              </a:ext>
            </a:extLst>
          </p:cNvPr>
          <p:cNvSpPr/>
          <p:nvPr/>
        </p:nvSpPr>
        <p:spPr>
          <a:xfrm>
            <a:off x="6956694" y="2891383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TRANSFORMATION</a:t>
            </a:r>
          </a:p>
        </p:txBody>
      </p:sp>
      <p:sp>
        <p:nvSpPr>
          <p:cNvPr id="50" name="Rectangle: Rounded Corners 49">
            <a:hlinkClick r:id="rId13" action="ppaction://hlinksldjump" tooltip="Conclusion of the ML Journey"/>
            <a:extLst>
              <a:ext uri="{FF2B5EF4-FFF2-40B4-BE49-F238E27FC236}">
                <a16:creationId xmlns:a16="http://schemas.microsoft.com/office/drawing/2014/main" id="{A33BA69F-E961-4D96-A104-24FBC45B06D0}"/>
              </a:ext>
            </a:extLst>
          </p:cNvPr>
          <p:cNvSpPr/>
          <p:nvPr/>
        </p:nvSpPr>
        <p:spPr>
          <a:xfrm>
            <a:off x="6956694" y="5578107"/>
            <a:ext cx="3797030" cy="507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94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bg2">
                <a:lumMod val="10000"/>
              </a:schemeClr>
            </a:gs>
            <a:gs pos="82000">
              <a:schemeClr val="tx1">
                <a:lumMod val="50000"/>
                <a:lumOff val="50000"/>
              </a:schemeClr>
            </a:gs>
            <a:gs pos="23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38E63E-664A-4268-8F9B-0BB0FDE7D70A}"/>
              </a:ext>
            </a:extLst>
          </p:cNvPr>
          <p:cNvSpPr/>
          <p:nvPr/>
        </p:nvSpPr>
        <p:spPr>
          <a:xfrm>
            <a:off x="166007" y="1597479"/>
            <a:ext cx="11859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 also known as Walmart Supercenter was founded by Sam Walton in 1962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A48C54-589E-40C5-80C0-93784BA3DE4D}"/>
              </a:ext>
            </a:extLst>
          </p:cNvPr>
          <p:cNvSpPr/>
          <p:nvPr/>
        </p:nvSpPr>
        <p:spPr>
          <a:xfrm>
            <a:off x="166007" y="0"/>
            <a:ext cx="3801986" cy="119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00DC7A-8604-46A1-8A16-590C3DEAD925}"/>
              </a:ext>
            </a:extLst>
          </p:cNvPr>
          <p:cNvSpPr/>
          <p:nvPr/>
        </p:nvSpPr>
        <p:spPr>
          <a:xfrm>
            <a:off x="166006" y="2524314"/>
            <a:ext cx="1185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headquartered in Bentonville, Arkansas,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47B96-FC06-4A65-94DF-8C902B9B28ED}"/>
              </a:ext>
            </a:extLst>
          </p:cNvPr>
          <p:cNvSpPr/>
          <p:nvPr/>
        </p:nvSpPr>
        <p:spPr>
          <a:xfrm>
            <a:off x="166006" y="3489636"/>
            <a:ext cx="11859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Multinational Retail Corporation and comprises of many departments offering an astonishing range of merchandise – grocery, hardware, electronics, clothing,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E3134-BA2A-4B08-A9B6-70A36A102BD6}"/>
              </a:ext>
            </a:extLst>
          </p:cNvPr>
          <p:cNvSpPr/>
          <p:nvPr/>
        </p:nvSpPr>
        <p:spPr>
          <a:xfrm>
            <a:off x="166006" y="4724382"/>
            <a:ext cx="11859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January 31, 2020, Walmart has 11,503 stores and clubs in 27 countries, operating under 56 different names</a:t>
            </a:r>
          </a:p>
        </p:txBody>
      </p:sp>
      <p:sp>
        <p:nvSpPr>
          <p:cNvPr id="22" name="Arrow: Curved Down 21">
            <a:hlinkClick r:id="rId2" action="ppaction://hlinksldjump" tooltip="Go back"/>
            <a:extLst>
              <a:ext uri="{FF2B5EF4-FFF2-40B4-BE49-F238E27FC236}">
                <a16:creationId xmlns:a16="http://schemas.microsoft.com/office/drawing/2014/main" id="{9B94FF0B-221F-4B6D-91CB-C0631AD59131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1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3000" t="5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C81B3D-CE0C-4754-91B3-6B1C4CAF2C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0">
                <a:schemeClr val="bg2">
                  <a:lumMod val="10000"/>
                </a:schemeClr>
              </a:gs>
              <a:gs pos="81000">
                <a:schemeClr val="tx1">
                  <a:lumMod val="50000"/>
                  <a:lumOff val="50000"/>
                  <a:alpha val="40000"/>
                </a:schemeClr>
              </a:gs>
              <a:gs pos="32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  <a:alpha val="3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55508-2E30-44A1-92A7-F8AB8F73F3AA}"/>
              </a:ext>
            </a:extLst>
          </p:cNvPr>
          <p:cNvSpPr/>
          <p:nvPr/>
        </p:nvSpPr>
        <p:spPr>
          <a:xfrm>
            <a:off x="331458" y="75280"/>
            <a:ext cx="4351715" cy="119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GOAL/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1A76D-805E-40F6-B813-BF48AE297117}"/>
              </a:ext>
            </a:extLst>
          </p:cNvPr>
          <p:cNvSpPr/>
          <p:nvPr/>
        </p:nvSpPr>
        <p:spPr>
          <a:xfrm>
            <a:off x="331458" y="1571637"/>
            <a:ext cx="10463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sales data pertaining to 45 Walmart stores located in different regions has been downloaded from -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https://www.kaggle.com/c/walmart-recruiting-store-sales-forecasting/data </a:t>
            </a:r>
            <a:endParaRPr lang="en-US" alt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CEAB1E-605A-4C19-BEFE-894B3609CA16}"/>
              </a:ext>
            </a:extLst>
          </p:cNvPr>
          <p:cNvSpPr/>
          <p:nvPr/>
        </p:nvSpPr>
        <p:spPr>
          <a:xfrm>
            <a:off x="331458" y="3321713"/>
            <a:ext cx="9669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is to predict the department-wide sales for each store and when it would occur</a:t>
            </a:r>
          </a:p>
        </p:txBody>
      </p:sp>
      <p:sp>
        <p:nvSpPr>
          <p:cNvPr id="16" name="Arrow: Curved Down 15">
            <a:hlinkClick r:id="rId5" action="ppaction://hlinksldjump" tooltip="Go back"/>
            <a:extLst>
              <a:ext uri="{FF2B5EF4-FFF2-40B4-BE49-F238E27FC236}">
                <a16:creationId xmlns:a16="http://schemas.microsoft.com/office/drawing/2014/main" id="{01DA30CB-294E-4615-A84C-EB9FA717CACD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0D354-E5D7-4E83-A29F-1AA5967756B7}"/>
              </a:ext>
            </a:extLst>
          </p:cNvPr>
          <p:cNvSpPr/>
          <p:nvPr/>
        </p:nvSpPr>
        <p:spPr>
          <a:xfrm>
            <a:off x="804673" y="1445494"/>
            <a:ext cx="3616856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STUDIES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E297D-E1F6-48E0-8019-DACB3E6AA59A}"/>
              </a:ext>
            </a:extLst>
          </p:cNvPr>
          <p:cNvSpPr txBox="1"/>
          <p:nvPr/>
        </p:nvSpPr>
        <p:spPr>
          <a:xfrm>
            <a:off x="5833535" y="351089"/>
            <a:ext cx="6319996" cy="312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Electronic Devices Sales Prediction Using Social Media Sentiment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http://cs229.stanford.edu/proj2012/ZarghamNassirpourNasiri-ElectronicDevicesSalesPredictionUsingSocialMediaSentimentAnalysis.pdf</a:t>
            </a: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Prediction of sales of electronic devices based on the sentiment of the comments made about the products, before their release, on Twitter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used from social media content and product sales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ML models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b="1" dirty="0">
                <a:solidFill>
                  <a:schemeClr val="bg1"/>
                </a:solidFill>
              </a:rPr>
              <a:t>Recursive Autoencoders (RAE) </a:t>
            </a:r>
            <a:r>
              <a:rPr lang="en-US" sz="1400" dirty="0">
                <a:solidFill>
                  <a:schemeClr val="bg1"/>
                </a:solidFill>
              </a:rPr>
              <a:t>for sentence-level prediction of sentiment label distributions and </a:t>
            </a:r>
            <a:r>
              <a:rPr lang="en-US" sz="1400" b="1" dirty="0">
                <a:solidFill>
                  <a:schemeClr val="bg1"/>
                </a:solidFill>
              </a:rPr>
              <a:t>Linear Regression </a:t>
            </a:r>
            <a:r>
              <a:rPr lang="en-US" sz="1400" dirty="0">
                <a:solidFill>
                  <a:schemeClr val="bg1"/>
                </a:solidFill>
              </a:rPr>
              <a:t>to predict sales </a:t>
            </a:r>
            <a:endParaRPr lang="en-US" sz="1400" i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Validation methods </a:t>
            </a:r>
            <a:r>
              <a:rPr lang="en-US" sz="1400" dirty="0">
                <a:solidFill>
                  <a:schemeClr val="bg1"/>
                </a:solidFill>
              </a:rPr>
              <a:t>- 70/30 cross-validation on this data, settling on classification accuracy of 83%.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F9DD9-B8F3-477C-9EE4-81DD6533DC88}"/>
              </a:ext>
            </a:extLst>
          </p:cNvPr>
          <p:cNvSpPr txBox="1"/>
          <p:nvPr/>
        </p:nvSpPr>
        <p:spPr>
          <a:xfrm>
            <a:off x="5904374" y="3830277"/>
            <a:ext cx="6249157" cy="2998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>
                <a:solidFill>
                  <a:schemeClr val="bg1"/>
                </a:solidFill>
              </a:defRPr>
            </a:lvl1pPr>
          </a:lstStyle>
          <a:p>
            <a:pPr indent="0">
              <a:buNone/>
            </a:pPr>
            <a:r>
              <a:rPr lang="en-US" dirty="0"/>
              <a:t>Predicting sales in a food store department using machine learning</a:t>
            </a:r>
            <a:endParaRPr lang="en-US" dirty="0">
              <a:hlinkClick r:id="rId3"/>
            </a:endParaRPr>
          </a:p>
          <a:p>
            <a:r>
              <a:rPr lang="en-US" sz="1600" b="0" dirty="0">
                <a:hlinkClick r:id="rId3"/>
              </a:rPr>
              <a:t>http://www.diva-portal.org/smash/record.jsf?pid=diva2%3A1108597&amp;dswid=5794</a:t>
            </a:r>
            <a:endParaRPr lang="en-US" sz="1600" b="0" dirty="0"/>
          </a:p>
          <a:p>
            <a:r>
              <a:rPr lang="en-US" sz="1400" b="0" dirty="0"/>
              <a:t>Sales prediction in the food industry</a:t>
            </a:r>
          </a:p>
          <a:p>
            <a:r>
              <a:rPr lang="en-US" sz="1400" b="0" dirty="0"/>
              <a:t>Models used - </a:t>
            </a:r>
            <a:r>
              <a:rPr lang="en-US" sz="1400" dirty="0"/>
              <a:t>Multilayer Perceptron (MLP)</a:t>
            </a:r>
            <a:r>
              <a:rPr lang="en-US" sz="1400" b="0" dirty="0"/>
              <a:t>, </a:t>
            </a:r>
            <a:r>
              <a:rPr lang="en-US" sz="1400" dirty="0"/>
              <a:t>Support Vector Machine (SVM) </a:t>
            </a:r>
            <a:r>
              <a:rPr lang="en-US" sz="1400" b="0" dirty="0"/>
              <a:t>and </a:t>
            </a:r>
            <a:r>
              <a:rPr lang="en-US" sz="1400" dirty="0"/>
              <a:t>Radial Basis Function Network (RBFN)</a:t>
            </a:r>
            <a:r>
              <a:rPr lang="en-US" sz="1400" b="0" dirty="0"/>
              <a:t>.</a:t>
            </a:r>
          </a:p>
          <a:p>
            <a:r>
              <a:rPr lang="en-US" sz="1400" b="0" dirty="0"/>
              <a:t>Validation methods - </a:t>
            </a:r>
            <a:r>
              <a:rPr lang="en-US" sz="1400" dirty="0"/>
              <a:t>Mean Average Percentage Error (MAPE)</a:t>
            </a:r>
            <a:r>
              <a:rPr lang="en-US" sz="1400" b="0" dirty="0"/>
              <a:t> and </a:t>
            </a:r>
            <a:r>
              <a:rPr lang="en-US" sz="1400" dirty="0"/>
              <a:t>Root Mean Squared Error (RMSE)</a:t>
            </a:r>
            <a:endParaRPr lang="en-US" sz="1400" b="0" dirty="0"/>
          </a:p>
          <a:p>
            <a:r>
              <a:rPr lang="en-US" sz="1400" b="0" dirty="0"/>
              <a:t>Performance of SVM recorded with lower error measures than the other two methods and concluded to be the best fitting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152EF-E1B7-49E7-AE0F-0AE4D2C50254}"/>
              </a:ext>
            </a:extLst>
          </p:cNvPr>
          <p:cNvSpPr/>
          <p:nvPr/>
        </p:nvSpPr>
        <p:spPr>
          <a:xfrm>
            <a:off x="5486223" y="3587215"/>
            <a:ext cx="468315" cy="48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70E427-876D-45D3-8D3C-50F8358033A4}"/>
              </a:ext>
            </a:extLst>
          </p:cNvPr>
          <p:cNvSpPr/>
          <p:nvPr/>
        </p:nvSpPr>
        <p:spPr>
          <a:xfrm>
            <a:off x="5501081" y="83979"/>
            <a:ext cx="468315" cy="48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3" name="Arrow: Curved Down 12">
            <a:hlinkClick r:id="rId4" action="ppaction://hlinksldjump" tooltip="Go back"/>
            <a:extLst>
              <a:ext uri="{FF2B5EF4-FFF2-40B4-BE49-F238E27FC236}">
                <a16:creationId xmlns:a16="http://schemas.microsoft.com/office/drawing/2014/main" id="{AD40C289-22B4-4CA3-9069-D931A243710E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4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0D354-E5D7-4E83-A29F-1AA5967756B7}"/>
              </a:ext>
            </a:extLst>
          </p:cNvPr>
          <p:cNvSpPr/>
          <p:nvPr/>
        </p:nvSpPr>
        <p:spPr>
          <a:xfrm>
            <a:off x="804673" y="1445494"/>
            <a:ext cx="3616856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STUDIES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E80C-A6AE-40B8-87DD-09D41C3C1D31}"/>
              </a:ext>
            </a:extLst>
          </p:cNvPr>
          <p:cNvSpPr txBox="1"/>
          <p:nvPr/>
        </p:nvSpPr>
        <p:spPr>
          <a:xfrm flipH="1">
            <a:off x="5691673" y="864653"/>
            <a:ext cx="6497279" cy="5371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Drugs store sales forecast using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hlinkClick r:id="rId2"/>
              </a:rPr>
              <a:t>https://s3.amazonaws.com/academia.edu.documents/59368319/191_report20190523-80443-dzybc.pdf?response-content-disposition=inline%3B%20filename%3DDrugs_store_sales_forecast_using_Machine.pdf&amp;X-Amz-Algorithm=AWS4-HMAC-SHA256&amp;X-Amz-Credential=AKIAIWOWYYGZ2Y53UL3A%2F20200302%2Fus-east-1%2Fs3%2Faws4_request&amp;X-Amz-Date=20200302T021231Z&amp;X-Amz-Expires=3600&amp;X-Amz-SignedHeaders=host&amp;X-Amz-Signature=07f88ef3f10d237291a4ae68c4935291b9f6de8be7cbb1dae1a90452aad42c24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Training data of 1115 of </a:t>
            </a:r>
            <a:r>
              <a:rPr lang="en-US" sz="1400" b="0" dirty="0" err="1"/>
              <a:t>Rossmann</a:t>
            </a:r>
            <a:r>
              <a:rPr lang="en-US" sz="1400" b="0" dirty="0"/>
              <a:t> stores’ daily sales dated back to 2013, with 1,017,209 entries in total, including features of promotion and competitors’ information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70% of the contest given training data as the training set for their model, the rest 30% as test set for cross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Models used - </a:t>
            </a:r>
            <a:r>
              <a:rPr lang="en-US" sz="1400" dirty="0"/>
              <a:t>Auto regression (AR). Random forest (RF) </a:t>
            </a:r>
            <a:r>
              <a:rPr lang="en-US" sz="1400" b="0" dirty="0"/>
              <a:t>and </a:t>
            </a:r>
            <a:r>
              <a:rPr lang="en-US" sz="1400" dirty="0"/>
              <a:t>Support regression vector (SVR)</a:t>
            </a:r>
            <a:r>
              <a:rPr lang="en-US" sz="1400" b="0" dirty="0"/>
              <a:t> used to help identify the most apt feature/factor influencing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Validation methods - Models tested and test errors calculated using order numbers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A8983E-EED4-4913-98EE-75D8699D5D72}"/>
              </a:ext>
            </a:extLst>
          </p:cNvPr>
          <p:cNvSpPr/>
          <p:nvPr/>
        </p:nvSpPr>
        <p:spPr>
          <a:xfrm>
            <a:off x="5340691" y="1110953"/>
            <a:ext cx="468315" cy="48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" name="Arrow: Curved Down 8">
            <a:hlinkClick r:id="rId3" action="ppaction://hlinksldjump" tooltip="Go back"/>
            <a:extLst>
              <a:ext uri="{FF2B5EF4-FFF2-40B4-BE49-F238E27FC236}">
                <a16:creationId xmlns:a16="http://schemas.microsoft.com/office/drawing/2014/main" id="{EDD55B37-FA21-45AD-AEA8-8769BAE3E930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9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sv File Icon at GetDrawings | Free download">
            <a:extLst>
              <a:ext uri="{FF2B5EF4-FFF2-40B4-BE49-F238E27FC236}">
                <a16:creationId xmlns:a16="http://schemas.microsoft.com/office/drawing/2014/main" id="{FC34FC58-39D5-429A-A3C1-8A69DA13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08" y="654327"/>
            <a:ext cx="1809749" cy="180974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Training | Python programming, Python logo, Programming ...">
            <a:extLst>
              <a:ext uri="{FF2B5EF4-FFF2-40B4-BE49-F238E27FC236}">
                <a16:creationId xmlns:a16="http://schemas.microsoft.com/office/drawing/2014/main" id="{7A0ADA34-A598-4E61-9CE4-6BD5B17E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97" y="3998007"/>
            <a:ext cx="2937102" cy="127389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8BE9761-FF4F-4334-A06F-3B33BEDE3789}"/>
              </a:ext>
            </a:extLst>
          </p:cNvPr>
          <p:cNvSpPr/>
          <p:nvPr/>
        </p:nvSpPr>
        <p:spPr>
          <a:xfrm>
            <a:off x="5502932" y="1274660"/>
            <a:ext cx="3876676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Data Source/ Data Storage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E827E13-C704-4193-95DA-6C8646629028}"/>
              </a:ext>
            </a:extLst>
          </p:cNvPr>
          <p:cNvSpPr/>
          <p:nvPr/>
        </p:nvSpPr>
        <p:spPr>
          <a:xfrm>
            <a:off x="5502932" y="4504150"/>
            <a:ext cx="3876676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053E14D-8D89-4436-B4E5-BDCD6DDD513D}"/>
              </a:ext>
            </a:extLst>
          </p:cNvPr>
          <p:cNvSpPr/>
          <p:nvPr/>
        </p:nvSpPr>
        <p:spPr>
          <a:xfrm>
            <a:off x="5502931" y="3930169"/>
            <a:ext cx="3844625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Exploratory Data Analysis (EDA)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974E150-83FB-4AC1-8873-F47D8E68FECE}"/>
              </a:ext>
            </a:extLst>
          </p:cNvPr>
          <p:cNvSpPr/>
          <p:nvPr/>
        </p:nvSpPr>
        <p:spPr>
          <a:xfrm>
            <a:off x="5502932" y="3376705"/>
            <a:ext cx="3844624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Data Cleansing/ Transformation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FFDBF3B-8B80-4781-94D2-AF0EF8C16492}"/>
              </a:ext>
            </a:extLst>
          </p:cNvPr>
          <p:cNvSpPr/>
          <p:nvPr/>
        </p:nvSpPr>
        <p:spPr>
          <a:xfrm>
            <a:off x="5502932" y="5649672"/>
            <a:ext cx="3876676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Graphing/ Visualization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B084803-25E4-44EE-B751-0C3650D23B4C}"/>
              </a:ext>
            </a:extLst>
          </p:cNvPr>
          <p:cNvSpPr/>
          <p:nvPr/>
        </p:nvSpPr>
        <p:spPr>
          <a:xfrm>
            <a:off x="5502932" y="5083691"/>
            <a:ext cx="3876676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15" name="Picture 14" descr="A picture containing photo, monitor, holding, apple&#10;&#10;Description automatically generated">
            <a:extLst>
              <a:ext uri="{FF2B5EF4-FFF2-40B4-BE49-F238E27FC236}">
                <a16:creationId xmlns:a16="http://schemas.microsoft.com/office/drawing/2014/main" id="{356E1B6B-F577-4853-A3C5-3266FD65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306" y="-2"/>
            <a:ext cx="4173743" cy="6864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895005-CA57-47E8-B57E-B4EB74615D13}"/>
              </a:ext>
            </a:extLst>
          </p:cNvPr>
          <p:cNvSpPr/>
          <p:nvPr/>
        </p:nvSpPr>
        <p:spPr>
          <a:xfrm>
            <a:off x="-31069" y="3734261"/>
            <a:ext cx="4052870" cy="90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6146" name="Picture 2" descr="Data Science Icon Png, Transparent Png - kindpng">
            <a:extLst>
              <a:ext uri="{FF2B5EF4-FFF2-40B4-BE49-F238E27FC236}">
                <a16:creationId xmlns:a16="http://schemas.microsoft.com/office/drawing/2014/main" id="{16E92937-D401-4AC6-8B73-3EA0BA55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2F8FF"/>
              </a:clrFrom>
              <a:clrTo>
                <a:srgbClr val="F2F8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69" y="1174678"/>
            <a:ext cx="3542754" cy="257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Curved Down 16">
            <a:hlinkClick r:id="rId8" action="ppaction://hlinksldjump" tooltip="Go back"/>
            <a:extLst>
              <a:ext uri="{FF2B5EF4-FFF2-40B4-BE49-F238E27FC236}">
                <a16:creationId xmlns:a16="http://schemas.microsoft.com/office/drawing/2014/main" id="{6794A092-FD30-4A31-B167-BCE955CFFF86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0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  <a:alpha val="90000"/>
              </a:schemeClr>
            </a:gs>
            <a:gs pos="90000">
              <a:schemeClr val="bg1">
                <a:lumMod val="50000"/>
                <a:alpha val="8000"/>
              </a:schemeClr>
            </a:gs>
            <a:gs pos="8000">
              <a:schemeClr val="tx1">
                <a:lumMod val="85000"/>
                <a:lumOff val="15000"/>
                <a:alpha val="90000"/>
              </a:schemeClr>
            </a:gs>
            <a:gs pos="100000">
              <a:schemeClr val="bg1">
                <a:lumMod val="75000"/>
                <a:alpha val="27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06647-32E5-491E-A35D-EFE71CB511E9}"/>
              </a:ext>
            </a:extLst>
          </p:cNvPr>
          <p:cNvCxnSpPr>
            <a:cxnSpLocks/>
          </p:cNvCxnSpPr>
          <p:nvPr/>
        </p:nvCxnSpPr>
        <p:spPr>
          <a:xfrm flipV="1">
            <a:off x="316152" y="3429001"/>
            <a:ext cx="7677150" cy="95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AAE75-7779-41C5-B3CD-B61D3DC3BA1E}"/>
              </a:ext>
            </a:extLst>
          </p:cNvPr>
          <p:cNvCxnSpPr>
            <a:cxnSpLocks/>
          </p:cNvCxnSpPr>
          <p:nvPr/>
        </p:nvCxnSpPr>
        <p:spPr>
          <a:xfrm flipV="1">
            <a:off x="4213490" y="619125"/>
            <a:ext cx="0" cy="5638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ACC55F-CB6A-4A0D-ACA2-90F7F1469FDC}"/>
              </a:ext>
            </a:extLst>
          </p:cNvPr>
          <p:cNvGrpSpPr/>
          <p:nvPr/>
        </p:nvGrpSpPr>
        <p:grpSpPr>
          <a:xfrm>
            <a:off x="8295679" y="1651255"/>
            <a:ext cx="3824986" cy="3578454"/>
            <a:chOff x="8295678" y="1555696"/>
            <a:chExt cx="3896321" cy="3672228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2C69FFC2-5BA4-4A85-B777-1C37F110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678" y="1555696"/>
              <a:ext cx="3896321" cy="367222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9DFF92-582D-4B82-915A-7641B0A74664}"/>
                </a:ext>
              </a:extLst>
            </p:cNvPr>
            <p:cNvSpPr/>
            <p:nvPr/>
          </p:nvSpPr>
          <p:spPr>
            <a:xfrm>
              <a:off x="9295721" y="2100747"/>
              <a:ext cx="2304674" cy="236881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</a:t>
              </a:r>
            </a:p>
            <a:p>
              <a:pPr algn="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</a:t>
              </a:r>
            </a:p>
            <a:p>
              <a:pPr algn="r"/>
              <a:r>
                <a:rPr lang="en-US" sz="4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ETAILS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0DA0E-4E4F-4213-830E-32CB1F946A13}"/>
              </a:ext>
            </a:extLst>
          </p:cNvPr>
          <p:cNvSpPr/>
          <p:nvPr/>
        </p:nvSpPr>
        <p:spPr>
          <a:xfrm>
            <a:off x="316152" y="3743109"/>
            <a:ext cx="369678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Train.csv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csv file containing historical training data, from Feb'2010 to Nov'2012. The attributes in this file are:</a:t>
            </a:r>
          </a:p>
          <a:p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Store number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Dept. number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Date(week)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Weekly sales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Is a holiday week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FA78574-CB98-4398-8283-3F912D13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046" y="299555"/>
            <a:ext cx="3894711" cy="2751522"/>
          </a:xfr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Features.csv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csv file containing additional data pertaining to the stores. The attributes in the file are: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 Store number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Date(week)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Temperature (average temp. in the region)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Fuel price in the region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Consumer price index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Unemployment rate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Promotional markdown values </a:t>
            </a:r>
            <a:b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Is a holiday week 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B7CB54-0117-4C5D-950D-49AE34EC065E}"/>
              </a:ext>
            </a:extLst>
          </p:cNvPr>
          <p:cNvSpPr/>
          <p:nvPr/>
        </p:nvSpPr>
        <p:spPr>
          <a:xfrm>
            <a:off x="291809" y="299555"/>
            <a:ext cx="374546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Stores.csv –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containing anonymized information about the 45 stores. Attributes in the file are: 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Store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Size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674FF-2760-432F-A869-E287269CF924}"/>
              </a:ext>
            </a:extLst>
          </p:cNvPr>
          <p:cNvSpPr/>
          <p:nvPr/>
        </p:nvSpPr>
        <p:spPr>
          <a:xfrm>
            <a:off x="4497953" y="3769580"/>
            <a:ext cx="331270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Test.csv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csv file identical to train.csv, except that there are no weekly sales. Need to predict sales for each triplet of store</a:t>
            </a:r>
          </a:p>
        </p:txBody>
      </p:sp>
      <p:sp>
        <p:nvSpPr>
          <p:cNvPr id="43" name="Arrow: Curved Down 42">
            <a:hlinkClick r:id="rId3" action="ppaction://hlinksldjump" tooltip="Go back"/>
            <a:extLst>
              <a:ext uri="{FF2B5EF4-FFF2-40B4-BE49-F238E27FC236}">
                <a16:creationId xmlns:a16="http://schemas.microsoft.com/office/drawing/2014/main" id="{66963C65-0E81-4BBA-A8AE-C69834D1E86D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8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974E150-83FB-4AC1-8873-F47D8E68FECE}"/>
              </a:ext>
            </a:extLst>
          </p:cNvPr>
          <p:cNvSpPr/>
          <p:nvPr/>
        </p:nvSpPr>
        <p:spPr>
          <a:xfrm>
            <a:off x="5571228" y="1135623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Replaced Missing Values with Zero</a:t>
            </a:r>
          </a:p>
        </p:txBody>
      </p:sp>
      <p:pic>
        <p:nvPicPr>
          <p:cNvPr id="15" name="Picture 14" descr="A picture containing photo, monitor, holding, apple&#10;&#10;Description automatically generated">
            <a:extLst>
              <a:ext uri="{FF2B5EF4-FFF2-40B4-BE49-F238E27FC236}">
                <a16:creationId xmlns:a16="http://schemas.microsoft.com/office/drawing/2014/main" id="{356E1B6B-F577-4853-A3C5-3266FD65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306" y="-2"/>
            <a:ext cx="4173743" cy="6864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895005-CA57-47E8-B57E-B4EB74615D13}"/>
              </a:ext>
            </a:extLst>
          </p:cNvPr>
          <p:cNvSpPr/>
          <p:nvPr/>
        </p:nvSpPr>
        <p:spPr>
          <a:xfrm>
            <a:off x="-10308" y="3571834"/>
            <a:ext cx="4173745" cy="1197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Data Cleaning/ Transformation</a:t>
            </a:r>
          </a:p>
        </p:txBody>
      </p:sp>
      <p:sp>
        <p:nvSpPr>
          <p:cNvPr id="17" name="Arrow: Curved Down 16">
            <a:hlinkClick r:id="rId3" action="ppaction://hlinksldjump" tooltip="Go back"/>
            <a:extLst>
              <a:ext uri="{FF2B5EF4-FFF2-40B4-BE49-F238E27FC236}">
                <a16:creationId xmlns:a16="http://schemas.microsoft.com/office/drawing/2014/main" id="{6794A092-FD30-4A31-B167-BCE955CFFF86}"/>
              </a:ext>
            </a:extLst>
          </p:cNvPr>
          <p:cNvSpPr/>
          <p:nvPr/>
        </p:nvSpPr>
        <p:spPr>
          <a:xfrm rot="2406290" flipH="1">
            <a:off x="50312" y="6252048"/>
            <a:ext cx="621125" cy="382916"/>
          </a:xfrm>
          <a:prstGeom prst="curvedDownArrow">
            <a:avLst>
              <a:gd name="adj1" fmla="val 25000"/>
              <a:gd name="adj2" fmla="val 74984"/>
              <a:gd name="adj3" fmla="val 5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2" name="Picture 4" descr="Basics of Data Preprocessing - Easyread - Medium">
            <a:extLst>
              <a:ext uri="{FF2B5EF4-FFF2-40B4-BE49-F238E27FC236}">
                <a16:creationId xmlns:a16="http://schemas.microsoft.com/office/drawing/2014/main" id="{4C541B06-8338-482A-8D74-082816C8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" y="1620255"/>
            <a:ext cx="3686784" cy="240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629C825-E393-4385-8763-FFC1DB21A5A0}"/>
              </a:ext>
            </a:extLst>
          </p:cNvPr>
          <p:cNvSpPr/>
          <p:nvPr/>
        </p:nvSpPr>
        <p:spPr>
          <a:xfrm>
            <a:off x="5571228" y="1947662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Replaced Missing Values with Average Values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A94D4F5-2A9D-4666-A1C3-64056B44BDC4}"/>
              </a:ext>
            </a:extLst>
          </p:cNvPr>
          <p:cNvSpPr/>
          <p:nvPr/>
        </p:nvSpPr>
        <p:spPr>
          <a:xfrm>
            <a:off x="5571228" y="2760323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Duplicate Check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6B6B56A-0748-4A59-A42E-5BDB19AEA95B}"/>
              </a:ext>
            </a:extLst>
          </p:cNvPr>
          <p:cNvSpPr/>
          <p:nvPr/>
        </p:nvSpPr>
        <p:spPr>
          <a:xfrm>
            <a:off x="5571228" y="3571834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Datatype Conversion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6F8DE07-9CA0-458D-B919-C52BC6264440}"/>
              </a:ext>
            </a:extLst>
          </p:cNvPr>
          <p:cNvSpPr/>
          <p:nvPr/>
        </p:nvSpPr>
        <p:spPr>
          <a:xfrm>
            <a:off x="5571228" y="4383345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Merged Datasets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BA0B72E2-9E27-44CA-801C-762767673E7A}"/>
              </a:ext>
            </a:extLst>
          </p:cNvPr>
          <p:cNvSpPr/>
          <p:nvPr/>
        </p:nvSpPr>
        <p:spPr>
          <a:xfrm>
            <a:off x="5571228" y="5194856"/>
            <a:ext cx="5320508" cy="484632"/>
          </a:xfrm>
          <a:prstGeom prst="homePlate">
            <a:avLst>
              <a:gd name="adj" fmla="val 794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Split Date into Day, Month, Year</a:t>
            </a:r>
          </a:p>
        </p:txBody>
      </p:sp>
    </p:spTree>
    <p:extLst>
      <p:ext uri="{BB962C8B-B14F-4D97-AF65-F5344CB8AC3E}">
        <p14:creationId xmlns:p14="http://schemas.microsoft.com/office/powerpoint/2010/main" val="227804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1081</Words>
  <Application>Microsoft Office PowerPoint</Application>
  <PresentationFormat>Widescreen</PresentationFormat>
  <Paragraphs>170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Segoe UI</vt:lpstr>
      <vt:lpstr>Times New Roman</vt:lpstr>
      <vt:lpstr>Office Theme</vt:lpstr>
      <vt:lpstr>1_Office Theme</vt:lpstr>
      <vt:lpstr>- David Gill   Data 606 – Spring 2020</vt:lpstr>
      <vt:lpstr>PowerPoint Presentation</vt:lpstr>
      <vt:lpstr>PowerPoint Presentation</vt:lpstr>
      <vt:lpstr>Slide 3</vt:lpstr>
      <vt:lpstr>PowerPoint Presentation</vt:lpstr>
      <vt:lpstr>PowerPoint Presentation</vt:lpstr>
      <vt:lpstr>PowerPoint Presentation</vt:lpstr>
      <vt:lpstr>Features.csv - csv file containing additional data pertaining to the stores. The attributes in the file are:  - Store number - Date(week) - Temperature (average temp. in the region) - Fuel price in the region - Consumer price index - Unemployment rate - Promotional markdown values  - Is a holiday week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David Gill   Data 606 – Spring 2020</dc:title>
  <dc:creator>David Gill</dc:creator>
  <cp:lastModifiedBy>David Gill</cp:lastModifiedBy>
  <cp:revision>8</cp:revision>
  <dcterms:created xsi:type="dcterms:W3CDTF">2020-05-11T21:32:51Z</dcterms:created>
  <dcterms:modified xsi:type="dcterms:W3CDTF">2020-05-11T23:05:24Z</dcterms:modified>
</cp:coreProperties>
</file>