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78" r:id="rId7"/>
    <p:sldId id="273" r:id="rId8"/>
    <p:sldId id="274" r:id="rId9"/>
    <p:sldId id="280" r:id="rId10"/>
    <p:sldId id="28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7463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9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4/4/2020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a-portal.org/smash/record.jsf?pid=diva2%3A1108597&amp;dswid=579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DavidGill606/Data606" TargetMode="External"/><Relationship Id="rId4" Type="http://schemas.openxmlformats.org/officeDocument/2006/relationships/hyperlink" Target="mailto:agill2@umbc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1048" y="5525448"/>
            <a:ext cx="2662471" cy="1214467"/>
          </a:xfrm>
        </p:spPr>
        <p:txBody>
          <a:bodyPr anchor="t"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-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 Gill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606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359" y="3772698"/>
            <a:ext cx="8180606" cy="1323693"/>
          </a:xfrm>
        </p:spPr>
        <p:txBody>
          <a:bodyPr anchor="b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SALES FOR MULTIPLE WAL-MART STORES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walmart LOGO">
            <a:extLst>
              <a:ext uri="{FF2B5EF4-FFF2-40B4-BE49-F238E27FC236}">
                <a16:creationId xmlns:a16="http://schemas.microsoft.com/office/drawing/2014/main" id="{9AD178B0-0B88-46DC-8587-86DD33F76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4" t="13200" r="15360" b="15582"/>
          <a:stretch/>
        </p:blipFill>
        <p:spPr bwMode="auto">
          <a:xfrm>
            <a:off x="5914387" y="1130195"/>
            <a:ext cx="1995617" cy="21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ales logo">
            <a:extLst>
              <a:ext uri="{FF2B5EF4-FFF2-40B4-BE49-F238E27FC236}">
                <a16:creationId xmlns:a16="http://schemas.microsoft.com/office/drawing/2014/main" id="{4EF21DAF-CEE0-4032-B2EA-73A8C5D1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709" y="164573"/>
            <a:ext cx="2669483" cy="266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s map icon">
            <a:extLst>
              <a:ext uri="{FF2B5EF4-FFF2-40B4-BE49-F238E27FC236}">
                <a16:creationId xmlns:a16="http://schemas.microsoft.com/office/drawing/2014/main" id="{0F7A9498-85C2-46AA-9863-D9F91CF41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22007" r="8164" b="28544"/>
          <a:stretch/>
        </p:blipFill>
        <p:spPr bwMode="auto">
          <a:xfrm>
            <a:off x="-35967" y="3798020"/>
            <a:ext cx="3239356" cy="20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venue">
            <a:extLst>
              <a:ext uri="{FF2B5EF4-FFF2-40B4-BE49-F238E27FC236}">
                <a16:creationId xmlns:a16="http://schemas.microsoft.com/office/drawing/2014/main" id="{8AAC9294-6A2C-4A33-988E-F379F06B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86" y="-4332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7F7A9944-782A-40A9-A451-5A48EEDF1FE0}"/>
              </a:ext>
            </a:extLst>
          </p:cNvPr>
          <p:cNvSpPr txBox="1">
            <a:spLocks/>
          </p:cNvSpPr>
          <p:nvPr/>
        </p:nvSpPr>
        <p:spPr>
          <a:xfrm>
            <a:off x="3882129" y="5080505"/>
            <a:ext cx="6747772" cy="3884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3: EDA and Implementing ML Algorithms </a:t>
            </a: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538DE5-A30F-4117-9482-6CCAD2A8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A320430-4457-4109-BABA-58F65C7F1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" y="606171"/>
            <a:ext cx="3415053" cy="2419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3B1CE-AD81-4768-B73D-9DAF971B9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" y="3888158"/>
            <a:ext cx="3060962" cy="2219197"/>
          </a:xfrm>
          <a:prstGeom prst="rect">
            <a:avLst/>
          </a:prstGeom>
        </p:spPr>
      </p:pic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458DD5C-6608-47E3-80D5-98F1F21A0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282" y="606171"/>
            <a:ext cx="3278038" cy="2294626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01F01A-0922-4194-8449-21D151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1248157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452D899-6C00-46DA-AB8B-EA708CC3985F}"/>
              </a:ext>
            </a:extLst>
          </p:cNvPr>
          <p:cNvSpPr txBox="1">
            <a:spLocks/>
          </p:cNvSpPr>
          <p:nvPr/>
        </p:nvSpPr>
        <p:spPr>
          <a:xfrm>
            <a:off x="7250164" y="2202570"/>
            <a:ext cx="3859398" cy="1795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 Brief Recap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B18B0D-B77C-4D8D-95D7-3D3C9B11A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50326" y="3489680"/>
            <a:ext cx="6715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A679B9-7B1E-4FC4-84E7-252A4FD6C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 flipH="1">
            <a:off x="106103" y="3429001"/>
            <a:ext cx="685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2CC6D-204B-4897-AC8F-C3961B491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640" y="4045223"/>
            <a:ext cx="3262882" cy="21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452D899-6C00-46DA-AB8B-EA708CC3985F}"/>
              </a:ext>
            </a:extLst>
          </p:cNvPr>
          <p:cNvSpPr txBox="1">
            <a:spLocks/>
          </p:cNvSpPr>
          <p:nvPr/>
        </p:nvSpPr>
        <p:spPr>
          <a:xfrm>
            <a:off x="4764740" y="4649872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Brief Recap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FB22D95-B146-4FC7-B849-46EA46D1DCB3}"/>
              </a:ext>
            </a:extLst>
          </p:cNvPr>
          <p:cNvSpPr/>
          <p:nvPr/>
        </p:nvSpPr>
        <p:spPr>
          <a:xfrm>
            <a:off x="852197" y="4679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Electronic Devices Sales Prediction Using Social Media Sentiment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5DA26-E1C0-4306-A413-17CB92FE57C7}"/>
              </a:ext>
            </a:extLst>
          </p:cNvPr>
          <p:cNvSpPr/>
          <p:nvPr/>
        </p:nvSpPr>
        <p:spPr>
          <a:xfrm>
            <a:off x="588567" y="4134663"/>
            <a:ext cx="3385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 RESEARCHES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D977A-C8FB-4614-A108-FC19F241961D}"/>
              </a:ext>
            </a:extLst>
          </p:cNvPr>
          <p:cNvSpPr/>
          <p:nvPr/>
        </p:nvSpPr>
        <p:spPr>
          <a:xfrm>
            <a:off x="1078453" y="5355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Predicting sales in a food store department using 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63405-7B2A-47DB-BA68-6A533872C4BF}"/>
              </a:ext>
            </a:extLst>
          </p:cNvPr>
          <p:cNvSpPr/>
          <p:nvPr/>
        </p:nvSpPr>
        <p:spPr>
          <a:xfrm>
            <a:off x="-379165" y="6016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Drugs store sales forecast using Machine Learning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39063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4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407A39-42EA-42C1-8BC6-4CC749461562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DA624-8C26-42C8-814E-2AD382AE2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t="788" r="2879" b="2024"/>
          <a:stretch/>
        </p:blipFill>
        <p:spPr>
          <a:xfrm>
            <a:off x="3764132" y="87466"/>
            <a:ext cx="7964365" cy="668306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A83D87-85B3-4B3B-880A-AE4664BDC086}"/>
              </a:ext>
            </a:extLst>
          </p:cNvPr>
          <p:cNvSpPr/>
          <p:nvPr/>
        </p:nvSpPr>
        <p:spPr>
          <a:xfrm>
            <a:off x="9570127" y="5681709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6691A0-74D5-4DAF-882E-829AC7FDE511}"/>
              </a:ext>
            </a:extLst>
          </p:cNvPr>
          <p:cNvSpPr/>
          <p:nvPr/>
        </p:nvSpPr>
        <p:spPr>
          <a:xfrm>
            <a:off x="9570127" y="4800738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2EE061-3648-42AC-9DBA-0306B288A631}"/>
              </a:ext>
            </a:extLst>
          </p:cNvPr>
          <p:cNvSpPr/>
          <p:nvPr/>
        </p:nvSpPr>
        <p:spPr>
          <a:xfrm>
            <a:off x="9570127" y="452157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424BF0-DD57-4549-947A-400931BB536B}"/>
              </a:ext>
            </a:extLst>
          </p:cNvPr>
          <p:cNvSpPr/>
          <p:nvPr/>
        </p:nvSpPr>
        <p:spPr>
          <a:xfrm>
            <a:off x="9570127" y="875550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D6C163-892C-4BFE-8004-77A9DBA68DF6}"/>
              </a:ext>
            </a:extLst>
          </p:cNvPr>
          <p:cNvSpPr/>
          <p:nvPr/>
        </p:nvSpPr>
        <p:spPr>
          <a:xfrm>
            <a:off x="9570126" y="4402559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06D270-10AC-46AE-AD22-557147307E3B}"/>
              </a:ext>
            </a:extLst>
          </p:cNvPr>
          <p:cNvSpPr/>
          <p:nvPr/>
        </p:nvSpPr>
        <p:spPr>
          <a:xfrm>
            <a:off x="9561246" y="1333128"/>
            <a:ext cx="612559" cy="23067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FD880F-ED7F-4FE5-AE10-1C7204FF8D5B}"/>
              </a:ext>
            </a:extLst>
          </p:cNvPr>
          <p:cNvSpPr/>
          <p:nvPr/>
        </p:nvSpPr>
        <p:spPr>
          <a:xfrm>
            <a:off x="9561246" y="3511498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74D166-E548-4C54-909D-EAB1BE56CD23}"/>
              </a:ext>
            </a:extLst>
          </p:cNvPr>
          <p:cNvSpPr/>
          <p:nvPr/>
        </p:nvSpPr>
        <p:spPr>
          <a:xfrm>
            <a:off x="9570126" y="3919767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E36EF1-025A-470A-9ECF-EE2672F295C5}"/>
              </a:ext>
            </a:extLst>
          </p:cNvPr>
          <p:cNvSpPr/>
          <p:nvPr/>
        </p:nvSpPr>
        <p:spPr>
          <a:xfrm>
            <a:off x="7819551" y="3919767"/>
            <a:ext cx="612559" cy="5859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3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3084F-0CCC-4A33-B0D1-7033455192CE}"/>
              </a:ext>
            </a:extLst>
          </p:cNvPr>
          <p:cNvSpPr/>
          <p:nvPr/>
        </p:nvSpPr>
        <p:spPr>
          <a:xfrm>
            <a:off x="366626" y="263999"/>
            <a:ext cx="771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PREPARING TRAINING AND TESTING DATA-SET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F44CC-4E97-44B3-9352-40ABD649C517}"/>
              </a:ext>
            </a:extLst>
          </p:cNvPr>
          <p:cNvSpPr/>
          <p:nvPr/>
        </p:nvSpPr>
        <p:spPr>
          <a:xfrm>
            <a:off x="366626" y="853116"/>
            <a:ext cx="4139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Total of 15 attributes to train the model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4F230C-65BA-40D0-8EEB-2C00B71F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0330"/>
              </p:ext>
            </p:extLst>
          </p:nvPr>
        </p:nvGraphicFramePr>
        <p:xfrm>
          <a:off x="632781" y="1308898"/>
          <a:ext cx="8198034" cy="2223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2678">
                  <a:extLst>
                    <a:ext uri="{9D8B030D-6E8A-4147-A177-3AD203B41FA5}">
                      <a16:colId xmlns:a16="http://schemas.microsoft.com/office/drawing/2014/main" val="3987545450"/>
                    </a:ext>
                  </a:extLst>
                </a:gridCol>
                <a:gridCol w="2732678">
                  <a:extLst>
                    <a:ext uri="{9D8B030D-6E8A-4147-A177-3AD203B41FA5}">
                      <a16:colId xmlns:a16="http://schemas.microsoft.com/office/drawing/2014/main" val="4189999255"/>
                    </a:ext>
                  </a:extLst>
                </a:gridCol>
                <a:gridCol w="2732678">
                  <a:extLst>
                    <a:ext uri="{9D8B030D-6E8A-4147-A177-3AD203B41FA5}">
                      <a16:colId xmlns:a16="http://schemas.microsoft.com/office/drawing/2014/main" val="3014971277"/>
                    </a:ext>
                  </a:extLst>
                </a:gridCol>
              </a:tblGrid>
              <a:tr h="3958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12661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Fuel_Price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991138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Unemployment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MarkDown1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MarkDown2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70311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MarkDown3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MarkDown4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MarkDown5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82134"/>
                  </a:ext>
                </a:extLst>
              </a:tr>
              <a:tr h="39581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IsHoliday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Date (split into day, month and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Weekly_Sales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851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96E421-A37A-486E-94FC-B6427ADFCDC8}"/>
              </a:ext>
            </a:extLst>
          </p:cNvPr>
          <p:cNvSpPr/>
          <p:nvPr/>
        </p:nvSpPr>
        <p:spPr>
          <a:xfrm>
            <a:off x="9505441" y="2693003"/>
            <a:ext cx="144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Train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096F68-7463-4CC3-86FC-C104BF8CEC28}"/>
              </a:ext>
            </a:extLst>
          </p:cNvPr>
          <p:cNvSpPr/>
          <p:nvPr/>
        </p:nvSpPr>
        <p:spPr>
          <a:xfrm>
            <a:off x="8573640" y="6422368"/>
            <a:ext cx="135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Test Dataset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0AEDB88-2A21-449C-A36F-801135FC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5699"/>
            <a:ext cx="12192000" cy="2423637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0EFE177-7492-40E3-8F6D-6209AA09824B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9086851" y="2877669"/>
            <a:ext cx="418591" cy="8275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9BB1A2F-2399-4B1A-89A1-3B1938635361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391526" y="6103380"/>
            <a:ext cx="182115" cy="5036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486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D4F8C-0D54-4C9D-BBF5-AC82A84A6BA0}"/>
              </a:ext>
            </a:extLst>
          </p:cNvPr>
          <p:cNvSpPr/>
          <p:nvPr/>
        </p:nvSpPr>
        <p:spPr>
          <a:xfrm>
            <a:off x="290358" y="117857"/>
            <a:ext cx="3828881" cy="975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USED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EE072-0DB1-460A-AF38-EF1906348B8E}"/>
              </a:ext>
            </a:extLst>
          </p:cNvPr>
          <p:cNvSpPr/>
          <p:nvPr/>
        </p:nvSpPr>
        <p:spPr>
          <a:xfrm>
            <a:off x="3477237" y="936601"/>
            <a:ext cx="5091127" cy="139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K- Nearest Neighbor: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Robust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-    Implementation is simple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-    Useful in regression and classification problems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028E8-7A06-4303-9E4E-A46E618F7E16}"/>
              </a:ext>
            </a:extLst>
          </p:cNvPr>
          <p:cNvSpPr/>
          <p:nvPr/>
        </p:nvSpPr>
        <p:spPr>
          <a:xfrm>
            <a:off x="467361" y="1873242"/>
            <a:ext cx="5091127" cy="139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Random Forest: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Uses ensemble method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Handles missing values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Higher accuracy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3DBB1-7D7D-48CE-8C8E-53347E5802FD}"/>
              </a:ext>
            </a:extLst>
          </p:cNvPr>
          <p:cNvSpPr/>
          <p:nvPr/>
        </p:nvSpPr>
        <p:spPr>
          <a:xfrm>
            <a:off x="2388514" y="3340165"/>
            <a:ext cx="5091127" cy="139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Extra Trees: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-    Equally robust as Random Forest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-    Quicker than Random Forest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E4578-2E5C-4EEB-B7DB-F4E44269C030}"/>
              </a:ext>
            </a:extLst>
          </p:cNvPr>
          <p:cNvSpPr/>
          <p:nvPr/>
        </p:nvSpPr>
        <p:spPr>
          <a:xfrm>
            <a:off x="597296" y="4496527"/>
            <a:ext cx="5628639" cy="975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METRICS USED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2B578-4D72-4286-8A6A-A7E5BD51009A}"/>
              </a:ext>
            </a:extLst>
          </p:cNvPr>
          <p:cNvSpPr/>
          <p:nvPr/>
        </p:nvSpPr>
        <p:spPr>
          <a:xfrm>
            <a:off x="606554" y="5568407"/>
            <a:ext cx="3563919" cy="75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RMSE: Root Mean Square Error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MAE: 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178225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D4F8C-0D54-4C9D-BBF5-AC82A84A6BA0}"/>
              </a:ext>
            </a:extLst>
          </p:cNvPr>
          <p:cNvSpPr/>
          <p:nvPr/>
        </p:nvSpPr>
        <p:spPr>
          <a:xfrm>
            <a:off x="6254121" y="309868"/>
            <a:ext cx="4610100" cy="1813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  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9" name="Freeform: Shape 1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3" name="Table 2">
            <a:extLst>
              <a:ext uri="{FF2B5EF4-FFF2-40B4-BE49-F238E27FC236}">
                <a16:creationId xmlns:a16="http://schemas.microsoft.com/office/drawing/2014/main" id="{396F6066-F998-46FF-A971-17B582D44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55334"/>
              </p:ext>
            </p:extLst>
          </p:nvPr>
        </p:nvGraphicFramePr>
        <p:xfrm>
          <a:off x="6461051" y="2282506"/>
          <a:ext cx="5150912" cy="2812600"/>
        </p:xfrm>
        <a:graphic>
          <a:graphicData uri="http://schemas.openxmlformats.org/drawingml/2006/table">
            <a:tbl>
              <a:tblPr firstRow="1" bandRow="1">
                <a:noFill/>
                <a:tableStyleId>{F5AB1C69-6EDB-4FF4-983F-18BD219EF322}</a:tableStyleId>
              </a:tblPr>
              <a:tblGrid>
                <a:gridCol w="1156224">
                  <a:extLst>
                    <a:ext uri="{9D8B030D-6E8A-4147-A177-3AD203B41FA5}">
                      <a16:colId xmlns:a16="http://schemas.microsoft.com/office/drawing/2014/main" val="2802357090"/>
                    </a:ext>
                  </a:extLst>
                </a:gridCol>
                <a:gridCol w="1298711">
                  <a:extLst>
                    <a:ext uri="{9D8B030D-6E8A-4147-A177-3AD203B41FA5}">
                      <a16:colId xmlns:a16="http://schemas.microsoft.com/office/drawing/2014/main" val="2017774111"/>
                    </a:ext>
                  </a:extLst>
                </a:gridCol>
                <a:gridCol w="1334690">
                  <a:extLst>
                    <a:ext uri="{9D8B030D-6E8A-4147-A177-3AD203B41FA5}">
                      <a16:colId xmlns:a16="http://schemas.microsoft.com/office/drawing/2014/main" val="548075110"/>
                    </a:ext>
                  </a:extLst>
                </a:gridCol>
                <a:gridCol w="1361287">
                  <a:extLst>
                    <a:ext uri="{9D8B030D-6E8A-4147-A177-3AD203B41FA5}">
                      <a16:colId xmlns:a16="http://schemas.microsoft.com/office/drawing/2014/main" val="1055802300"/>
                    </a:ext>
                  </a:extLst>
                </a:gridCol>
              </a:tblGrid>
              <a:tr h="1194736">
                <a:tc>
                  <a:txBody>
                    <a:bodyPr/>
                    <a:lstStyle/>
                    <a:p>
                      <a:r>
                        <a:rPr lang="en-US" sz="1600" b="1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122975" marR="122975" marT="122975" marB="1229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spc="150" dirty="0">
                          <a:solidFill>
                            <a:schemeClr val="lt1"/>
                          </a:solidFill>
                        </a:rPr>
                        <a:t>ROOT Mean square error</a:t>
                      </a:r>
                    </a:p>
                  </a:txBody>
                  <a:tcPr marL="122975" marR="122975" marT="122975" marB="1229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spc="150">
                          <a:solidFill>
                            <a:schemeClr val="lt1"/>
                          </a:solidFill>
                        </a:rPr>
                        <a:t>Mean absolute error</a:t>
                      </a:r>
                    </a:p>
                  </a:txBody>
                  <a:tcPr marL="122975" marR="122975" marT="122975" marB="1229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spc="150" dirty="0">
                          <a:solidFill>
                            <a:schemeClr val="lt1"/>
                          </a:solidFill>
                        </a:rPr>
                        <a:t>Accuracy</a:t>
                      </a:r>
                    </a:p>
                  </a:txBody>
                  <a:tcPr marL="122975" marR="122975" marT="122975" marB="1229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98898"/>
                  </a:ext>
                </a:extLst>
              </a:tr>
              <a:tr h="449316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39.81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32.85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43.25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05988"/>
                  </a:ext>
                </a:extLst>
              </a:tr>
              <a:tr h="658033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22.31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14.03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76.55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11109"/>
                  </a:ext>
                </a:extLst>
              </a:tr>
              <a:tr h="449316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Extra Trees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10.1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1.5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98.81</a:t>
                      </a:r>
                    </a:p>
                  </a:txBody>
                  <a:tcPr marL="122975" marR="122975" marT="122975" marB="122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5280"/>
                  </a:ext>
                </a:extLst>
              </a:tr>
            </a:tbl>
          </a:graphicData>
        </a:graphic>
      </p:graphicFrame>
      <p:pic>
        <p:nvPicPr>
          <p:cNvPr id="160" name="Picture 159">
            <a:extLst>
              <a:ext uri="{FF2B5EF4-FFF2-40B4-BE49-F238E27FC236}">
                <a16:creationId xmlns:a16="http://schemas.microsoft.com/office/drawing/2014/main" id="{28837D3F-6590-404D-A870-C0E29655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87" y="2308574"/>
            <a:ext cx="3376527" cy="219366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37DE214D-5277-407C-B449-2A1FDC44F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2" y="4582418"/>
            <a:ext cx="3285271" cy="2155526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474F2973-5A74-4ECA-A7A1-A039A9AB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49" y="65105"/>
            <a:ext cx="3226424" cy="21555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3BD5B8-68D7-47B9-A79F-3B59F63B39D1}"/>
              </a:ext>
            </a:extLst>
          </p:cNvPr>
          <p:cNvSpPr/>
          <p:nvPr/>
        </p:nvSpPr>
        <p:spPr>
          <a:xfrm>
            <a:off x="580037" y="3059892"/>
            <a:ext cx="190795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Random Forest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b="1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EE5DBF3-8C91-48FD-AB0F-461018305774}"/>
              </a:ext>
            </a:extLst>
          </p:cNvPr>
          <p:cNvSpPr/>
          <p:nvPr/>
        </p:nvSpPr>
        <p:spPr>
          <a:xfrm>
            <a:off x="3557573" y="5509305"/>
            <a:ext cx="150849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ym typeface="Wingdings" panose="05000000000000000000" pitchFamily="2" charset="2"/>
              </a:rPr>
              <a:t> </a:t>
            </a:r>
            <a:r>
              <a:rPr lang="en-US" b="1" dirty="0"/>
              <a:t>Extra Trees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74CE400-FB20-43BF-A203-19025667470C}"/>
              </a:ext>
            </a:extLst>
          </p:cNvPr>
          <p:cNvSpPr/>
          <p:nvPr/>
        </p:nvSpPr>
        <p:spPr>
          <a:xfrm>
            <a:off x="3623938" y="788720"/>
            <a:ext cx="239649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ym typeface="Wingdings" panose="05000000000000000000" pitchFamily="2" charset="2"/>
              </a:rPr>
              <a:t> </a:t>
            </a:r>
            <a:r>
              <a:rPr lang="en-US" b="1" dirty="0"/>
              <a:t>K- Nearest Neighbor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89135-EADD-42D2-8D31-0DB10DEFDA84}"/>
              </a:ext>
            </a:extLst>
          </p:cNvPr>
          <p:cNvSpPr/>
          <p:nvPr/>
        </p:nvSpPr>
        <p:spPr>
          <a:xfrm>
            <a:off x="115712" y="0"/>
            <a:ext cx="6356412" cy="6858000"/>
          </a:xfrm>
          <a:prstGeom prst="rect">
            <a:avLst/>
          </a:prstGeom>
          <a:solidFill>
            <a:srgbClr val="92D050">
              <a:alpha val="1000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176" grpId="0"/>
      <p:bldP spid="1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34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136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33BDD0D2-AA73-4A38-8FC4-A5BBBABA4092}"/>
              </a:ext>
            </a:extLst>
          </p:cNvPr>
          <p:cNvSpPr txBox="1">
            <a:spLocks/>
          </p:cNvSpPr>
          <p:nvPr/>
        </p:nvSpPr>
        <p:spPr>
          <a:xfrm>
            <a:off x="616593" y="40016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1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Questions/               	Feedback</a:t>
            </a:r>
          </a:p>
        </p:txBody>
      </p:sp>
      <p:sp>
        <p:nvSpPr>
          <p:cNvPr id="13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Image result for feedbacks">
            <a:extLst>
              <a:ext uri="{FF2B5EF4-FFF2-40B4-BE49-F238E27FC236}">
                <a16:creationId xmlns:a16="http://schemas.microsoft.com/office/drawing/2014/main" id="{51799B2B-882F-494B-8CA5-809B24B73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9" b="-1"/>
          <a:stretch/>
        </p:blipFill>
        <p:spPr bwMode="auto">
          <a:xfrm>
            <a:off x="7878473" y="1697277"/>
            <a:ext cx="3804353" cy="43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ED7A89-E85A-451B-A801-E48590AC57FF}"/>
              </a:ext>
            </a:extLst>
          </p:cNvPr>
          <p:cNvSpPr txBox="1"/>
          <p:nvPr/>
        </p:nvSpPr>
        <p:spPr>
          <a:xfrm>
            <a:off x="880570" y="2892643"/>
            <a:ext cx="4889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Email: </a:t>
            </a:r>
            <a:r>
              <a:rPr lang="en-US" dirty="0">
                <a:hlinkClick r:id="rId4"/>
              </a:rPr>
              <a:t>agill2@umbc.edu</a:t>
            </a:r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>
                <a:hlinkClick r:id="rId5"/>
              </a:rPr>
              <a:t>https://github.com/DavidGill606/Data606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8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Times New Roman</vt:lpstr>
      <vt:lpstr>Wingdings</vt:lpstr>
      <vt:lpstr>Office Theme</vt:lpstr>
      <vt:lpstr>- David Gill   Data 606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2020-04-06T02:38:20Z</dcterms:created>
  <dcterms:modified xsi:type="dcterms:W3CDTF">2020-04-06T03:22:17Z</dcterms:modified>
</cp:coreProperties>
</file>