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3"/>
  </p:notesMasterIdLst>
  <p:handoutMasterIdLst>
    <p:handoutMasterId r:id="rId14"/>
  </p:handoutMasterIdLst>
  <p:sldIdLst>
    <p:sldId id="256" r:id="rId5"/>
    <p:sldId id="268" r:id="rId6"/>
    <p:sldId id="273" r:id="rId7"/>
    <p:sldId id="275" r:id="rId8"/>
    <p:sldId id="274" r:id="rId9"/>
    <p:sldId id="276" r:id="rId10"/>
    <p:sldId id="277"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7463" autoAdjust="0"/>
  </p:normalViewPr>
  <p:slideViewPr>
    <p:cSldViewPr snapToGrid="0">
      <p:cViewPr varScale="1">
        <p:scale>
          <a:sx n="75" d="100"/>
          <a:sy n="75" d="100"/>
        </p:scale>
        <p:origin x="82" y="293"/>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2/29/2020</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2/29/2020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2/29/2020</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2/29/2020</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2/29/2020</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2/29/2020</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2/29/2020</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2/29/2020</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2/29/2020</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2/29/2020</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2/29/2020</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2/29/2020</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2/29/2020</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2/29/2020</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hyperlink" Target="http://www.diva-portal.org/smash/record.jsf?pid=diva2%3A1108597&amp;dswid=5794" TargetMode="External"/><Relationship Id="rId2" Type="http://schemas.openxmlformats.org/officeDocument/2006/relationships/hyperlink" Target="http://cs229.stanford.edu/proj2012/ZarghamNassirpourNasiri-ElectronicDevicesSalesPredictionUsingSocialMediaSentimentAnalysis.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3.amazonaws.com/academia.edu.documents/59368319/191_report20190523-80443-dzybc.pdf?response-content-disposition=inline%3B%20filename%3DDrugs_store_sales_forecast_using_Machine.pdf&amp;X-Amz-Algorithm=AWS4-HMAC-SHA256&amp;X-Amz-Credential=AKIAIWOWYYGZ2Y53UL3A%2F20200302%2Fus-east-1%2Fs3%2Faws4_request&amp;X-Amz-Date=20200302T021231Z&amp;X-Amz-Expires=3600&amp;X-Amz-SignedHeaders=host&amp;X-Amz-Signature=07f88ef3f10d237291a4ae68c4935291b9f6de8be7cbb1dae1a90452aad42c2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hyperlink" Target="https://github.com/DavidGill606/Data606" TargetMode="External"/><Relationship Id="rId4" Type="http://schemas.openxmlformats.org/officeDocument/2006/relationships/hyperlink" Target="mailto:agill2@umbc.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9141048" y="5525448"/>
            <a:ext cx="2662471" cy="1214467"/>
          </a:xfrm>
        </p:spPr>
        <p:txBody>
          <a:bodyPr anchor="t">
            <a:normAutofit fontScale="90000"/>
          </a:bodyPr>
          <a:lstStyle/>
          <a:p>
            <a:pPr algn="r">
              <a:lnSpc>
                <a:spcPct val="100000"/>
              </a:lnSpc>
            </a:pPr>
            <a:r>
              <a:rPr lang="en-US" sz="4400" dirty="0">
                <a:latin typeface="Franklin Gothic Book" panose="020B0503020102020204" pitchFamily="34" charset="0"/>
                <a:cs typeface="Segoe UI" panose="020B0502040204020203" pitchFamily="34" charset="0"/>
              </a:rPr>
              <a:t>- </a:t>
            </a:r>
            <a:r>
              <a:rPr lang="en-US" sz="4000" dirty="0">
                <a:latin typeface="Times New Roman" panose="02020603050405020304" pitchFamily="18" charset="0"/>
                <a:cs typeface="Times New Roman" panose="02020603050405020304" pitchFamily="18" charset="0"/>
              </a:rPr>
              <a:t>David Gill</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a:t>
            </a:r>
            <a:r>
              <a:rPr lang="en-US" sz="3100" dirty="0">
                <a:latin typeface="Times New Roman" panose="02020603050405020304" pitchFamily="18" charset="0"/>
                <a:cs typeface="Times New Roman" panose="02020603050405020304" pitchFamily="18" charset="0"/>
              </a:rPr>
              <a:t>Data 606</a:t>
            </a:r>
            <a:endParaRPr lang="en-US"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3807359" y="3772698"/>
            <a:ext cx="8180606" cy="1323693"/>
          </a:xfrm>
        </p:spPr>
        <p:txBody>
          <a:bodyPr anchor="b">
            <a:noAutofit/>
          </a:bodyPr>
          <a:lstStyle/>
          <a:p>
            <a:pPr algn="l">
              <a:lnSpc>
                <a:spcPct val="100000"/>
              </a:lnSpc>
              <a:spcBef>
                <a:spcPts val="0"/>
              </a:spcBef>
            </a:pPr>
            <a:r>
              <a:rPr lang="en-US" sz="4000" b="1" dirty="0">
                <a:latin typeface="Times New Roman" panose="02020603050405020304" pitchFamily="18" charset="0"/>
                <a:cs typeface="Times New Roman" panose="02020603050405020304" pitchFamily="18" charset="0"/>
              </a:rPr>
              <a:t>PREDICTING SALES FOR MULTIPLE WAL-MART STORES</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26" name="Picture 2" descr="Image result for walmart LOGO">
            <a:extLst>
              <a:ext uri="{FF2B5EF4-FFF2-40B4-BE49-F238E27FC236}">
                <a16:creationId xmlns:a16="http://schemas.microsoft.com/office/drawing/2014/main" id="{9AD178B0-0B88-46DC-8587-86DD33F761AB}"/>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7824" t="13200" r="15360" b="15582"/>
          <a:stretch/>
        </p:blipFill>
        <p:spPr bwMode="auto">
          <a:xfrm>
            <a:off x="5914387" y="1130195"/>
            <a:ext cx="1995617" cy="2127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ales logo">
            <a:extLst>
              <a:ext uri="{FF2B5EF4-FFF2-40B4-BE49-F238E27FC236}">
                <a16:creationId xmlns:a16="http://schemas.microsoft.com/office/drawing/2014/main" id="{4EF21DAF-CEE0-4032-B2EA-73A8C5D1ACC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09709" y="164573"/>
            <a:ext cx="2669483" cy="266948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us map icon">
            <a:extLst>
              <a:ext uri="{FF2B5EF4-FFF2-40B4-BE49-F238E27FC236}">
                <a16:creationId xmlns:a16="http://schemas.microsoft.com/office/drawing/2014/main" id="{0F7A9498-85C2-46AA-9863-D9F91CF41E93}"/>
              </a:ext>
            </a:extLst>
          </p:cNvPr>
          <p:cNvPicPr>
            <a:picLocks noChangeAspect="1" noChangeArrowheads="1"/>
          </p:cNvPicPr>
          <p:nvPr/>
        </p:nvPicPr>
        <p:blipFill rotWithShape="1">
          <a:blip r:embed="rId4">
            <a:clrChange>
              <a:clrFrom>
                <a:srgbClr val="FFFFFF"/>
              </a:clrFrom>
              <a:clrTo>
                <a:srgbClr val="FFFFFF">
                  <a:alpha val="0"/>
                </a:srgbClr>
              </a:clrTo>
            </a:clrChange>
            <a:duotone>
              <a:prstClr val="black"/>
              <a:schemeClr val="accent2">
                <a:tint val="45000"/>
                <a:satMod val="400000"/>
              </a:schemeClr>
            </a:duotone>
            <a:extLst>
              <a:ext uri="{28A0092B-C50C-407E-A947-70E740481C1C}">
                <a14:useLocalDpi xmlns:a14="http://schemas.microsoft.com/office/drawing/2010/main" val="0"/>
              </a:ext>
            </a:extLst>
          </a:blip>
          <a:srcRect l="6008" t="22007" r="8164" b="28544"/>
          <a:stretch/>
        </p:blipFill>
        <p:spPr bwMode="auto">
          <a:xfrm>
            <a:off x="-35967" y="3798020"/>
            <a:ext cx="3239356" cy="201566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revenue">
            <a:extLst>
              <a:ext uri="{FF2B5EF4-FFF2-40B4-BE49-F238E27FC236}">
                <a16:creationId xmlns:a16="http://schemas.microsoft.com/office/drawing/2014/main" id="{8AAC9294-6A2C-4A33-988E-F379F06B6A79}"/>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42686" y="-4332"/>
            <a:ext cx="2054578" cy="2054578"/>
          </a:xfrm>
          <a:prstGeom prst="rect">
            <a:avLst/>
          </a:prstGeom>
          <a:noFill/>
          <a:extLst>
            <a:ext uri="{909E8E84-426E-40DD-AFC4-6F175D3DCCD1}">
              <a14:hiddenFill xmlns:a14="http://schemas.microsoft.com/office/drawing/2010/main">
                <a:solidFill>
                  <a:srgbClr val="FFFFFF"/>
                </a:solidFill>
              </a14:hiddenFill>
            </a:ext>
          </a:extLst>
        </p:spPr>
      </p:pic>
      <p:sp>
        <p:nvSpPr>
          <p:cNvPr id="16" name="Subtitle 2">
            <a:extLst>
              <a:ext uri="{FF2B5EF4-FFF2-40B4-BE49-F238E27FC236}">
                <a16:creationId xmlns:a16="http://schemas.microsoft.com/office/drawing/2014/main" id="{7F7A9944-782A-40A9-A451-5A48EEDF1FE0}"/>
              </a:ext>
            </a:extLst>
          </p:cNvPr>
          <p:cNvSpPr txBox="1">
            <a:spLocks/>
          </p:cNvSpPr>
          <p:nvPr/>
        </p:nvSpPr>
        <p:spPr>
          <a:xfrm>
            <a:off x="3882129" y="5080505"/>
            <a:ext cx="5374329" cy="388482"/>
          </a:xfrm>
          <a:prstGeom prst="rect">
            <a:avLst/>
          </a:prstGeom>
        </p:spPr>
        <p:txBody>
          <a:bodyPr vert="horz" lIns="91440" tIns="45720" rIns="91440" bIns="45720" rtlCol="0" anchor="b">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US" b="1" i="1" dirty="0">
                <a:latin typeface="Times New Roman" panose="02020603050405020304" pitchFamily="18" charset="0"/>
                <a:cs typeface="Times New Roman" panose="02020603050405020304" pitchFamily="18" charset="0"/>
              </a:rPr>
              <a:t>Delivery 2: EDA And Similar Researches</a:t>
            </a:r>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BD9002C-FD51-4B5D-8422-5007385DE9A9}"/>
              </a:ext>
            </a:extLst>
          </p:cNvPr>
          <p:cNvSpPr/>
          <p:nvPr/>
        </p:nvSpPr>
        <p:spPr>
          <a:xfrm>
            <a:off x="929451" y="3320197"/>
            <a:ext cx="1662827" cy="1200329"/>
          </a:xfrm>
          <a:prstGeom prst="rect">
            <a:avLst/>
          </a:prstGeom>
        </p:spPr>
        <p:txBody>
          <a:bodyPr wrap="square">
            <a:spAutoFit/>
          </a:bodyPr>
          <a:lstStyle/>
          <a:p>
            <a:r>
              <a:rPr lang="en-US" altLang="en-US" b="1" dirty="0">
                <a:solidFill>
                  <a:srgbClr val="000000"/>
                </a:solidFill>
                <a:latin typeface="Times New Roman" panose="02020603050405020304" pitchFamily="18" charset="0"/>
                <a:cs typeface="Times New Roman" panose="02020603050405020304" pitchFamily="18" charset="0"/>
              </a:rPr>
              <a:t>- Stores.csv</a:t>
            </a:r>
          </a:p>
          <a:p>
            <a:r>
              <a:rPr lang="en-US" altLang="en-US" b="1" dirty="0">
                <a:solidFill>
                  <a:srgbClr val="000000"/>
                </a:solidFill>
                <a:latin typeface="Times New Roman" panose="02020603050405020304" pitchFamily="18" charset="0"/>
                <a:cs typeface="Times New Roman" panose="02020603050405020304" pitchFamily="18" charset="0"/>
              </a:rPr>
              <a:t>- Features.csv</a:t>
            </a:r>
          </a:p>
          <a:p>
            <a:r>
              <a:rPr lang="en-US" altLang="en-US" b="1" dirty="0">
                <a:solidFill>
                  <a:srgbClr val="000000"/>
                </a:solidFill>
                <a:latin typeface="Times New Roman" panose="02020603050405020304" pitchFamily="18" charset="0"/>
                <a:cs typeface="Times New Roman" panose="02020603050405020304" pitchFamily="18" charset="0"/>
              </a:rPr>
              <a:t>- Train.csv</a:t>
            </a:r>
          </a:p>
          <a:p>
            <a:r>
              <a:rPr lang="en-US" altLang="en-US" b="1" dirty="0">
                <a:solidFill>
                  <a:srgbClr val="000000"/>
                </a:solidFill>
                <a:latin typeface="Times New Roman" panose="02020603050405020304" pitchFamily="18" charset="0"/>
                <a:cs typeface="Times New Roman" panose="02020603050405020304" pitchFamily="18" charset="0"/>
              </a:rPr>
              <a:t>- Test.csv   </a:t>
            </a:r>
            <a:endParaRPr lang="en-US" dirty="0"/>
          </a:p>
        </p:txBody>
      </p:sp>
      <p:sp>
        <p:nvSpPr>
          <p:cNvPr id="14" name="Subtitle 2">
            <a:extLst>
              <a:ext uri="{FF2B5EF4-FFF2-40B4-BE49-F238E27FC236}">
                <a16:creationId xmlns:a16="http://schemas.microsoft.com/office/drawing/2014/main" id="{7452D899-6C00-46DA-AB8B-EA708CC3985F}"/>
              </a:ext>
            </a:extLst>
          </p:cNvPr>
          <p:cNvSpPr txBox="1">
            <a:spLocks/>
          </p:cNvSpPr>
          <p:nvPr/>
        </p:nvSpPr>
        <p:spPr>
          <a:xfrm>
            <a:off x="508613" y="281600"/>
            <a:ext cx="5297383" cy="64633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Font typeface="Wingdings" panose="05000000000000000000" pitchFamily="2" charset="2"/>
              <a:buChar char="Ø"/>
            </a:pPr>
            <a:r>
              <a:rPr lang="en-US" sz="4000" b="1" dirty="0">
                <a:latin typeface="Times New Roman" panose="02020603050405020304" pitchFamily="18" charset="0"/>
                <a:cs typeface="Times New Roman" panose="02020603050405020304" pitchFamily="18" charset="0"/>
              </a:rPr>
              <a:t> METHODOLOGY</a:t>
            </a:r>
          </a:p>
        </p:txBody>
      </p:sp>
      <p:grpSp>
        <p:nvGrpSpPr>
          <p:cNvPr id="6" name="Group 5">
            <a:extLst>
              <a:ext uri="{FF2B5EF4-FFF2-40B4-BE49-F238E27FC236}">
                <a16:creationId xmlns:a16="http://schemas.microsoft.com/office/drawing/2014/main" id="{DD0F82A9-73F6-4524-8B2A-798FF5566DDE}"/>
              </a:ext>
            </a:extLst>
          </p:cNvPr>
          <p:cNvGrpSpPr/>
          <p:nvPr/>
        </p:nvGrpSpPr>
        <p:grpSpPr>
          <a:xfrm>
            <a:off x="1089250" y="2132486"/>
            <a:ext cx="1068024" cy="1091953"/>
            <a:chOff x="1142516" y="2121763"/>
            <a:chExt cx="831413" cy="958789"/>
          </a:xfrm>
        </p:grpSpPr>
        <p:sp>
          <p:nvSpPr>
            <p:cNvPr id="3" name="Rectangle: Folded Corner 2">
              <a:extLst>
                <a:ext uri="{FF2B5EF4-FFF2-40B4-BE49-F238E27FC236}">
                  <a16:creationId xmlns:a16="http://schemas.microsoft.com/office/drawing/2014/main" id="{A5EA1404-4B55-4B9B-BC1F-5E033DB9274F}"/>
                </a:ext>
              </a:extLst>
            </p:cNvPr>
            <p:cNvSpPr/>
            <p:nvPr/>
          </p:nvSpPr>
          <p:spPr>
            <a:xfrm>
              <a:off x="1142516" y="2121763"/>
              <a:ext cx="831413" cy="958789"/>
            </a:xfrm>
            <a:prstGeom prst="foldedCorner">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EE4E718-8EE1-498B-B862-9E6225350AA8}"/>
                </a:ext>
              </a:extLst>
            </p:cNvPr>
            <p:cNvSpPr txBox="1"/>
            <p:nvPr/>
          </p:nvSpPr>
          <p:spPr>
            <a:xfrm>
              <a:off x="1287646" y="2255797"/>
              <a:ext cx="686283" cy="646331"/>
            </a:xfrm>
            <a:prstGeom prst="rect">
              <a:avLst/>
            </a:prstGeom>
            <a:noFill/>
          </p:spPr>
          <p:txBody>
            <a:bodyPr wrap="square" rtlCol="0">
              <a:spAutoFit/>
            </a:bodyPr>
            <a:lstStyle/>
            <a:p>
              <a:r>
                <a:rPr lang="en-US" dirty="0"/>
                <a:t>Csv Files</a:t>
              </a:r>
            </a:p>
          </p:txBody>
        </p:sp>
      </p:grpSp>
      <p:cxnSp>
        <p:nvCxnSpPr>
          <p:cNvPr id="9" name="Connector: Curved 8">
            <a:extLst>
              <a:ext uri="{FF2B5EF4-FFF2-40B4-BE49-F238E27FC236}">
                <a16:creationId xmlns:a16="http://schemas.microsoft.com/office/drawing/2014/main" id="{39B55E87-2EDE-40A0-AA0F-CA4FB96C0248}"/>
              </a:ext>
            </a:extLst>
          </p:cNvPr>
          <p:cNvCxnSpPr>
            <a:cxnSpLocks/>
            <a:stCxn id="13" idx="3"/>
            <a:endCxn id="1028" idx="1"/>
          </p:cNvCxnSpPr>
          <p:nvPr/>
        </p:nvCxnSpPr>
        <p:spPr>
          <a:xfrm flipV="1">
            <a:off x="2592278" y="2942359"/>
            <a:ext cx="1581215" cy="97800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python icon">
            <a:extLst>
              <a:ext uri="{FF2B5EF4-FFF2-40B4-BE49-F238E27FC236}">
                <a16:creationId xmlns:a16="http://schemas.microsoft.com/office/drawing/2014/main" id="{7282B9E9-791E-4F9C-8EB8-420940557F58}"/>
              </a:ext>
            </a:extLst>
          </p:cNvPr>
          <p:cNvPicPr>
            <a:picLocks noChangeAspect="1" noChangeArrowheads="1"/>
          </p:cNvPicPr>
          <p:nvPr/>
        </p:nvPicPr>
        <p:blipFill rotWithShape="1">
          <a:blip r:embed="rId3">
            <a:clrChange>
              <a:clrFrom>
                <a:srgbClr val="F6F6F6"/>
              </a:clrFrom>
              <a:clrTo>
                <a:srgbClr val="F6F6F6">
                  <a:alpha val="0"/>
                </a:srgbClr>
              </a:clrTo>
            </a:clrChange>
            <a:extLst>
              <a:ext uri="{28A0092B-C50C-407E-A947-70E740481C1C}">
                <a14:useLocalDpi xmlns:a14="http://schemas.microsoft.com/office/drawing/2010/main" val="0"/>
              </a:ext>
            </a:extLst>
          </a:blip>
          <a:srcRect l="16048" r="16368"/>
          <a:stretch/>
        </p:blipFill>
        <p:spPr bwMode="auto">
          <a:xfrm>
            <a:off x="4173493" y="2029147"/>
            <a:ext cx="1486306" cy="1826423"/>
          </a:xfrm>
          <a:prstGeom prst="rect">
            <a:avLst/>
          </a:prstGeom>
          <a:noFill/>
          <a:extLst>
            <a:ext uri="{909E8E84-426E-40DD-AFC4-6F175D3DCCD1}">
              <a14:hiddenFill xmlns:a14="http://schemas.microsoft.com/office/drawing/2010/main">
                <a:solidFill>
                  <a:srgbClr val="FFFFFF"/>
                </a:solidFill>
              </a14:hiddenFill>
            </a:ext>
          </a:extLst>
        </p:spPr>
      </p:pic>
      <p:grpSp>
        <p:nvGrpSpPr>
          <p:cNvPr id="1025" name="Group 1024">
            <a:extLst>
              <a:ext uri="{FF2B5EF4-FFF2-40B4-BE49-F238E27FC236}">
                <a16:creationId xmlns:a16="http://schemas.microsoft.com/office/drawing/2014/main" id="{A8771B58-4AA0-46C3-96C3-D20DF771AF0B}"/>
              </a:ext>
            </a:extLst>
          </p:cNvPr>
          <p:cNvGrpSpPr/>
          <p:nvPr/>
        </p:nvGrpSpPr>
        <p:grpSpPr>
          <a:xfrm>
            <a:off x="7469796" y="1483479"/>
            <a:ext cx="2134587" cy="873424"/>
            <a:chOff x="7301117" y="1554503"/>
            <a:chExt cx="2134587" cy="873424"/>
          </a:xfrm>
        </p:grpSpPr>
        <p:pic>
          <p:nvPicPr>
            <p:cNvPr id="23" name="Picture 22">
              <a:extLst>
                <a:ext uri="{FF2B5EF4-FFF2-40B4-BE49-F238E27FC236}">
                  <a16:creationId xmlns:a16="http://schemas.microsoft.com/office/drawing/2014/main" id="{64F596DB-DBE2-4984-AFDE-6EF1EFDD5E35}"/>
                </a:ext>
              </a:extLst>
            </p:cNvPr>
            <p:cNvPicPr>
              <a:picLocks noChangeAspect="1"/>
            </p:cNvPicPr>
            <p:nvPr/>
          </p:nvPicPr>
          <p:blipFill rotWithShape="1">
            <a:blip r:embed="rId4">
              <a:clrChange>
                <a:clrFrom>
                  <a:srgbClr val="FFFFFF"/>
                </a:clrFrom>
                <a:clrTo>
                  <a:srgbClr val="FFFFFF">
                    <a:alpha val="0"/>
                  </a:srgbClr>
                </a:clrTo>
              </a:clrChange>
            </a:blip>
            <a:srcRect l="10019" r="11326"/>
            <a:stretch/>
          </p:blipFill>
          <p:spPr>
            <a:xfrm>
              <a:off x="7301117" y="1554503"/>
              <a:ext cx="1288124" cy="873424"/>
            </a:xfrm>
            <a:prstGeom prst="rect">
              <a:avLst/>
            </a:prstGeom>
          </p:spPr>
        </p:pic>
        <p:sp>
          <p:nvSpPr>
            <p:cNvPr id="26" name="Rectangle 25">
              <a:extLst>
                <a:ext uri="{FF2B5EF4-FFF2-40B4-BE49-F238E27FC236}">
                  <a16:creationId xmlns:a16="http://schemas.microsoft.com/office/drawing/2014/main" id="{FF7B6E36-0DFC-4000-8BD6-3465BB4B15D9}"/>
                </a:ext>
              </a:extLst>
            </p:cNvPr>
            <p:cNvSpPr/>
            <p:nvPr/>
          </p:nvSpPr>
          <p:spPr>
            <a:xfrm>
              <a:off x="8235994" y="1614453"/>
              <a:ext cx="1199710" cy="646331"/>
            </a:xfrm>
            <a:prstGeom prst="rect">
              <a:avLst/>
            </a:prstGeom>
          </p:spPr>
          <p:txBody>
            <a:bodyPr wrap="square">
              <a:spAutoFit/>
            </a:bodyPr>
            <a:lstStyle/>
            <a:p>
              <a:r>
                <a:rPr lang="en-US" altLang="en-US" b="1" dirty="0">
                  <a:solidFill>
                    <a:srgbClr val="000000"/>
                  </a:solidFill>
                  <a:latin typeface="Times New Roman" panose="02020603050405020304" pitchFamily="18" charset="0"/>
                  <a:cs typeface="Times New Roman" panose="02020603050405020304" pitchFamily="18" charset="0"/>
                </a:rPr>
                <a:t> Pandas</a:t>
              </a:r>
            </a:p>
            <a:p>
              <a:r>
                <a:rPr lang="en-US" altLang="en-US" b="1" dirty="0">
                  <a:solidFill>
                    <a:srgbClr val="000000"/>
                  </a:solidFill>
                  <a:latin typeface="Times New Roman" panose="02020603050405020304" pitchFamily="18" charset="0"/>
                  <a:cs typeface="Times New Roman" panose="02020603050405020304" pitchFamily="18" charset="0"/>
                </a:rPr>
                <a:t>   Library</a:t>
              </a:r>
              <a:endParaRPr lang="en-US" dirty="0"/>
            </a:p>
          </p:txBody>
        </p:sp>
      </p:grpSp>
      <p:pic>
        <p:nvPicPr>
          <p:cNvPr id="1024" name="Picture 1023">
            <a:extLst>
              <a:ext uri="{FF2B5EF4-FFF2-40B4-BE49-F238E27FC236}">
                <a16:creationId xmlns:a16="http://schemas.microsoft.com/office/drawing/2014/main" id="{EB959812-F734-4363-B76F-6395786D0D9A}"/>
              </a:ext>
            </a:extLst>
          </p:cNvPr>
          <p:cNvPicPr>
            <a:picLocks noChangeAspect="1"/>
          </p:cNvPicPr>
          <p:nvPr/>
        </p:nvPicPr>
        <p:blipFill rotWithShape="1">
          <a:blip r:embed="rId5">
            <a:clrChange>
              <a:clrFrom>
                <a:srgbClr val="FFFFFF"/>
              </a:clrFrom>
              <a:clrTo>
                <a:srgbClr val="FFFFFF">
                  <a:alpha val="0"/>
                </a:srgbClr>
              </a:clrTo>
            </a:clrChange>
          </a:blip>
          <a:srcRect l="2787" r="7629"/>
          <a:stretch/>
        </p:blipFill>
        <p:spPr>
          <a:xfrm>
            <a:off x="7372351" y="3829678"/>
            <a:ext cx="2227371" cy="870211"/>
          </a:xfrm>
          <a:prstGeom prst="rect">
            <a:avLst/>
          </a:prstGeom>
        </p:spPr>
      </p:pic>
      <p:cxnSp>
        <p:nvCxnSpPr>
          <p:cNvPr id="1029" name="Straight Arrow Connector 1028">
            <a:extLst>
              <a:ext uri="{FF2B5EF4-FFF2-40B4-BE49-F238E27FC236}">
                <a16:creationId xmlns:a16="http://schemas.microsoft.com/office/drawing/2014/main" id="{CC9E1A5B-2D3F-4742-B9A5-D0B68A81DF1B}"/>
              </a:ext>
            </a:extLst>
          </p:cNvPr>
          <p:cNvCxnSpPr>
            <a:cxnSpLocks/>
            <a:stCxn id="1028" idx="3"/>
            <a:endCxn id="23" idx="1"/>
          </p:cNvCxnSpPr>
          <p:nvPr/>
        </p:nvCxnSpPr>
        <p:spPr>
          <a:xfrm flipV="1">
            <a:off x="5659799" y="1920191"/>
            <a:ext cx="1809997" cy="1022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5" name="TextBox 1034">
            <a:extLst>
              <a:ext uri="{FF2B5EF4-FFF2-40B4-BE49-F238E27FC236}">
                <a16:creationId xmlns:a16="http://schemas.microsoft.com/office/drawing/2014/main" id="{097EC37A-47DA-4B50-B4AC-71C05E6368D2}"/>
              </a:ext>
            </a:extLst>
          </p:cNvPr>
          <p:cNvSpPr txBox="1"/>
          <p:nvPr/>
        </p:nvSpPr>
        <p:spPr>
          <a:xfrm flipH="1">
            <a:off x="9615848" y="1577126"/>
            <a:ext cx="2120432" cy="738664"/>
          </a:xfrm>
          <a:prstGeom prst="rect">
            <a:avLst/>
          </a:prstGeom>
          <a:noFill/>
        </p:spPr>
        <p:txBody>
          <a:bodyPr wrap="square" rtlCol="0">
            <a:spAutoFit/>
          </a:bodyPr>
          <a:lstStyle/>
          <a:p>
            <a:r>
              <a:rPr lang="en-US" sz="1400" dirty="0"/>
              <a:t>- Open csv files</a:t>
            </a:r>
          </a:p>
          <a:p>
            <a:r>
              <a:rPr lang="en-US" sz="1400" dirty="0"/>
              <a:t>- Perform basic analysis</a:t>
            </a:r>
          </a:p>
          <a:p>
            <a:r>
              <a:rPr lang="en-US" sz="1400" dirty="0"/>
              <a:t>- Merge data</a:t>
            </a:r>
          </a:p>
        </p:txBody>
      </p:sp>
      <p:sp>
        <p:nvSpPr>
          <p:cNvPr id="45" name="TextBox 44">
            <a:extLst>
              <a:ext uri="{FF2B5EF4-FFF2-40B4-BE49-F238E27FC236}">
                <a16:creationId xmlns:a16="http://schemas.microsoft.com/office/drawing/2014/main" id="{4366DA6E-E208-4103-83B8-69B5AC2A110B}"/>
              </a:ext>
            </a:extLst>
          </p:cNvPr>
          <p:cNvSpPr txBox="1"/>
          <p:nvPr/>
        </p:nvSpPr>
        <p:spPr>
          <a:xfrm flipH="1">
            <a:off x="9661699" y="4358157"/>
            <a:ext cx="2120432" cy="738664"/>
          </a:xfrm>
          <a:prstGeom prst="rect">
            <a:avLst/>
          </a:prstGeom>
          <a:noFill/>
        </p:spPr>
        <p:txBody>
          <a:bodyPr wrap="square" rtlCol="0">
            <a:spAutoFit/>
          </a:bodyPr>
          <a:lstStyle/>
          <a:p>
            <a:r>
              <a:rPr lang="en-US" sz="1400" dirty="0"/>
              <a:t>- Plot data graphically </a:t>
            </a:r>
          </a:p>
          <a:p>
            <a:r>
              <a:rPr lang="en-US" sz="1400" dirty="0"/>
              <a:t>- Explore relationship b/w attributes</a:t>
            </a:r>
          </a:p>
        </p:txBody>
      </p:sp>
      <p:pic>
        <p:nvPicPr>
          <p:cNvPr id="1045" name="Picture 1044">
            <a:extLst>
              <a:ext uri="{FF2B5EF4-FFF2-40B4-BE49-F238E27FC236}">
                <a16:creationId xmlns:a16="http://schemas.microsoft.com/office/drawing/2014/main" id="{92AE3CCF-D360-4469-A702-AF2224F25E80}"/>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8231796" y="4762967"/>
            <a:ext cx="857250" cy="857250"/>
          </a:xfrm>
          <a:prstGeom prst="rect">
            <a:avLst/>
          </a:prstGeom>
        </p:spPr>
      </p:pic>
      <p:cxnSp>
        <p:nvCxnSpPr>
          <p:cNvPr id="1051" name="Straight Connector 1050">
            <a:extLst>
              <a:ext uri="{FF2B5EF4-FFF2-40B4-BE49-F238E27FC236}">
                <a16:creationId xmlns:a16="http://schemas.microsoft.com/office/drawing/2014/main" id="{B9B93539-90B1-42E5-8EE0-8583D916BB4B}"/>
              </a:ext>
            </a:extLst>
          </p:cNvPr>
          <p:cNvCxnSpPr>
            <a:cxnSpLocks/>
            <a:stCxn id="1028" idx="3"/>
          </p:cNvCxnSpPr>
          <p:nvPr/>
        </p:nvCxnSpPr>
        <p:spPr>
          <a:xfrm>
            <a:off x="5659799" y="2942359"/>
            <a:ext cx="644725" cy="1873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3ABC8D9D-968E-455E-85AE-FD7C48A9BE79}"/>
              </a:ext>
            </a:extLst>
          </p:cNvPr>
          <p:cNvCxnSpPr>
            <a:cxnSpLocks/>
            <a:endCxn id="1024" idx="1"/>
          </p:cNvCxnSpPr>
          <p:nvPr/>
        </p:nvCxnSpPr>
        <p:spPr>
          <a:xfrm flipV="1">
            <a:off x="6304524" y="4264784"/>
            <a:ext cx="1067827" cy="55071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Connector: Elbow 86">
            <a:extLst>
              <a:ext uri="{FF2B5EF4-FFF2-40B4-BE49-F238E27FC236}">
                <a16:creationId xmlns:a16="http://schemas.microsoft.com/office/drawing/2014/main" id="{4BEB8C18-BBCA-495C-BDA9-48A04E9A25C3}"/>
              </a:ext>
            </a:extLst>
          </p:cNvPr>
          <p:cNvCxnSpPr>
            <a:cxnSpLocks/>
            <a:endCxn id="1045" idx="1"/>
          </p:cNvCxnSpPr>
          <p:nvPr/>
        </p:nvCxnSpPr>
        <p:spPr>
          <a:xfrm>
            <a:off x="6304524" y="4815498"/>
            <a:ext cx="1927272" cy="376094"/>
          </a:xfrm>
          <a:prstGeom prst="bentConnector3">
            <a:avLst>
              <a:gd name="adj1" fmla="val 2789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491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029"/>
                                        </p:tgtEl>
                                        <p:attrNameLst>
                                          <p:attrName>style.visibility</p:attrName>
                                        </p:attrNameLst>
                                      </p:cBhvr>
                                      <p:to>
                                        <p:strVal val="visible"/>
                                      </p:to>
                                    </p:set>
                                    <p:animEffect transition="in" filter="wipe(down)">
                                      <p:cBhvr>
                                        <p:cTn id="25" dur="500"/>
                                        <p:tgtEl>
                                          <p:spTgt spid="102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02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035"/>
                                        </p:tgtEl>
                                        <p:attrNameLst>
                                          <p:attrName>style.visibility</p:attrName>
                                        </p:attrNameLst>
                                      </p:cBhvr>
                                      <p:to>
                                        <p:strVal val="visible"/>
                                      </p:to>
                                    </p:set>
                                    <p:animEffect transition="in" filter="wipe(left)">
                                      <p:cBhvr>
                                        <p:cTn id="34" dur="500"/>
                                        <p:tgtEl>
                                          <p:spTgt spid="103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1051"/>
                                        </p:tgtEl>
                                        <p:attrNameLst>
                                          <p:attrName>style.visibility</p:attrName>
                                        </p:attrNameLst>
                                      </p:cBhvr>
                                      <p:to>
                                        <p:strVal val="visible"/>
                                      </p:to>
                                    </p:set>
                                    <p:animEffect transition="in" filter="wipe(up)">
                                      <p:cBhvr>
                                        <p:cTn id="39" dur="500"/>
                                        <p:tgtEl>
                                          <p:spTgt spid="105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wipe(left)">
                                      <p:cBhvr>
                                        <p:cTn id="44" dur="500"/>
                                        <p:tgtEl>
                                          <p:spTgt spid="48"/>
                                        </p:tgtEl>
                                      </p:cBhvr>
                                    </p:animEffect>
                                  </p:childTnLst>
                                </p:cTn>
                              </p:par>
                              <p:par>
                                <p:cTn id="45" presetID="22" presetClass="entr" presetSubtype="8" fill="hold" nodeType="withEffect">
                                  <p:stCondLst>
                                    <p:cond delay="0"/>
                                  </p:stCondLst>
                                  <p:childTnLst>
                                    <p:set>
                                      <p:cBhvr>
                                        <p:cTn id="46" dur="1" fill="hold">
                                          <p:stCondLst>
                                            <p:cond delay="0"/>
                                          </p:stCondLst>
                                        </p:cTn>
                                        <p:tgtEl>
                                          <p:spTgt spid="87"/>
                                        </p:tgtEl>
                                        <p:attrNameLst>
                                          <p:attrName>style.visibility</p:attrName>
                                        </p:attrNameLst>
                                      </p:cBhvr>
                                      <p:to>
                                        <p:strVal val="visible"/>
                                      </p:to>
                                    </p:set>
                                    <p:animEffect transition="in" filter="wipe(left)">
                                      <p:cBhvr>
                                        <p:cTn id="47" dur="500"/>
                                        <p:tgtEl>
                                          <p:spTgt spid="87"/>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024"/>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1045"/>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wipe(left)">
                                      <p:cBhvr>
                                        <p:cTn id="5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35" grpId="0"/>
      <p:bldP spid="4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746E2A38-ACC8-44E6-85E2-A79CBAF15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252532"/>
            <a:ext cx="11100816" cy="22586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a:extLst>
              <a:ext uri="{FF2B5EF4-FFF2-40B4-BE49-F238E27FC236}">
                <a16:creationId xmlns:a16="http://schemas.microsoft.com/office/drawing/2014/main" id="{C5407A39-42EA-42C1-8BC6-4CC749461562}"/>
              </a:ext>
            </a:extLst>
          </p:cNvPr>
          <p:cNvSpPr txBox="1">
            <a:spLocks/>
          </p:cNvSpPr>
          <p:nvPr/>
        </p:nvSpPr>
        <p:spPr>
          <a:xfrm>
            <a:off x="838199" y="438559"/>
            <a:ext cx="3515591" cy="188155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ts val="600"/>
              </a:spcAft>
              <a:buNone/>
            </a:pPr>
            <a:r>
              <a:rPr lang="en-US" sz="3200" b="1" dirty="0">
                <a:solidFill>
                  <a:schemeClr val="bg1"/>
                </a:solidFill>
                <a:latin typeface="+mj-lt"/>
                <a:ea typeface="+mj-ea"/>
                <a:cs typeface="+mj-cs"/>
              </a:rPr>
              <a:t> EDA RESULTS</a:t>
            </a:r>
          </a:p>
        </p:txBody>
      </p:sp>
      <p:sp>
        <p:nvSpPr>
          <p:cNvPr id="7" name="TextBox 6">
            <a:extLst>
              <a:ext uri="{FF2B5EF4-FFF2-40B4-BE49-F238E27FC236}">
                <a16:creationId xmlns:a16="http://schemas.microsoft.com/office/drawing/2014/main" id="{B47057C7-6C26-4239-BF08-1D9B48D7E82C}"/>
              </a:ext>
            </a:extLst>
          </p:cNvPr>
          <p:cNvSpPr txBox="1"/>
          <p:nvPr/>
        </p:nvSpPr>
        <p:spPr>
          <a:xfrm>
            <a:off x="3637281" y="438559"/>
            <a:ext cx="7716520" cy="1881559"/>
          </a:xfrm>
          <a:prstGeom prst="rect">
            <a:avLst/>
          </a:prstGeom>
        </p:spPr>
        <p:txBody>
          <a:bodyPr vert="horz" lIns="91440" tIns="45720" rIns="91440" bIns="45720" rtlCol="0" anchor="ctr">
            <a:normAutofit/>
          </a:bodyPr>
          <a:lstStyle/>
          <a:p>
            <a:pPr>
              <a:lnSpc>
                <a:spcPct val="90000"/>
              </a:lnSpc>
              <a:spcAft>
                <a:spcPts val="600"/>
              </a:spcAft>
            </a:pPr>
            <a:r>
              <a:rPr lang="en-US" b="1" dirty="0">
                <a:solidFill>
                  <a:schemeClr val="bg1"/>
                </a:solidFill>
              </a:rPr>
              <a:t>EDA result on store type and size -</a:t>
            </a:r>
            <a:endParaRPr lang="en-US" dirty="0">
              <a:solidFill>
                <a:schemeClr val="bg1"/>
              </a:solidFill>
            </a:endParaRPr>
          </a:p>
          <a:p>
            <a:pPr indent="-228600">
              <a:lnSpc>
                <a:spcPct val="90000"/>
              </a:lnSpc>
              <a:spcAft>
                <a:spcPts val="600"/>
              </a:spcAft>
              <a:buFont typeface="Arial" panose="020B0604020202020204" pitchFamily="34" charset="0"/>
              <a:buChar char="•"/>
            </a:pPr>
            <a:r>
              <a:rPr lang="en-US" sz="1600" dirty="0">
                <a:solidFill>
                  <a:schemeClr val="bg1"/>
                </a:solidFill>
              </a:rPr>
              <a:t>It contains 45 Rows, for 45 stores</a:t>
            </a:r>
          </a:p>
          <a:p>
            <a:pPr indent="-228600">
              <a:lnSpc>
                <a:spcPct val="90000"/>
              </a:lnSpc>
              <a:spcAft>
                <a:spcPts val="600"/>
              </a:spcAft>
              <a:buFont typeface="Arial" panose="020B0604020202020204" pitchFamily="34" charset="0"/>
              <a:buChar char="•"/>
            </a:pPr>
            <a:r>
              <a:rPr lang="en-US" sz="1600" dirty="0">
                <a:solidFill>
                  <a:schemeClr val="bg1"/>
                </a:solidFill>
              </a:rPr>
              <a:t>It contains 3 Columns/Attributes - </a:t>
            </a:r>
            <a:r>
              <a:rPr lang="en-US" sz="1600" b="1" dirty="0">
                <a:solidFill>
                  <a:schemeClr val="bg1"/>
                </a:solidFill>
              </a:rPr>
              <a:t>Store, Type, Size</a:t>
            </a:r>
            <a:endParaRPr lang="en-US" sz="1600" dirty="0">
              <a:solidFill>
                <a:schemeClr val="bg1"/>
              </a:solidFill>
            </a:endParaRPr>
          </a:p>
          <a:p>
            <a:pPr indent="-228600">
              <a:lnSpc>
                <a:spcPct val="90000"/>
              </a:lnSpc>
              <a:spcAft>
                <a:spcPts val="600"/>
              </a:spcAft>
              <a:buFont typeface="Arial" panose="020B0604020202020204" pitchFamily="34" charset="0"/>
              <a:buChar char="•"/>
            </a:pPr>
            <a:r>
              <a:rPr lang="en-US" sz="1600" dirty="0">
                <a:solidFill>
                  <a:schemeClr val="bg1"/>
                </a:solidFill>
              </a:rPr>
              <a:t>There are 3 distinct Store Types - </a:t>
            </a:r>
            <a:r>
              <a:rPr lang="en-US" sz="1600" b="1" dirty="0">
                <a:solidFill>
                  <a:schemeClr val="bg1"/>
                </a:solidFill>
              </a:rPr>
              <a:t>A, B, C, </a:t>
            </a:r>
            <a:r>
              <a:rPr lang="en-US" sz="1600" dirty="0">
                <a:solidFill>
                  <a:schemeClr val="bg1"/>
                </a:solidFill>
              </a:rPr>
              <a:t>with</a:t>
            </a:r>
            <a:r>
              <a:rPr lang="en-US" sz="1600" b="1" dirty="0">
                <a:solidFill>
                  <a:schemeClr val="bg1"/>
                </a:solidFill>
              </a:rPr>
              <a:t> A </a:t>
            </a:r>
            <a:r>
              <a:rPr lang="en-US" sz="1600" dirty="0">
                <a:solidFill>
                  <a:schemeClr val="bg1"/>
                </a:solidFill>
              </a:rPr>
              <a:t>being</a:t>
            </a:r>
            <a:r>
              <a:rPr lang="en-US" sz="1600" b="1" dirty="0">
                <a:solidFill>
                  <a:schemeClr val="bg1"/>
                </a:solidFill>
              </a:rPr>
              <a:t> </a:t>
            </a:r>
            <a:r>
              <a:rPr lang="en-US" sz="1600" dirty="0">
                <a:solidFill>
                  <a:schemeClr val="bg1"/>
                </a:solidFill>
              </a:rPr>
              <a:t>the largest and </a:t>
            </a:r>
            <a:r>
              <a:rPr lang="en-US" sz="1600" b="1" dirty="0">
                <a:solidFill>
                  <a:schemeClr val="bg1"/>
                </a:solidFill>
              </a:rPr>
              <a:t>C </a:t>
            </a:r>
            <a:r>
              <a:rPr lang="en-US" sz="1600" dirty="0">
                <a:solidFill>
                  <a:schemeClr val="bg1"/>
                </a:solidFill>
              </a:rPr>
              <a:t>the smallest</a:t>
            </a:r>
          </a:p>
          <a:p>
            <a:pPr indent="-228600">
              <a:lnSpc>
                <a:spcPct val="90000"/>
              </a:lnSpc>
              <a:spcAft>
                <a:spcPts val="600"/>
              </a:spcAft>
              <a:buFont typeface="Arial" panose="020B0604020202020204" pitchFamily="34" charset="0"/>
              <a:buChar char="•"/>
            </a:pPr>
            <a:r>
              <a:rPr lang="en-US" sz="1600" dirty="0">
                <a:solidFill>
                  <a:schemeClr val="bg1"/>
                </a:solidFill>
              </a:rPr>
              <a:t>There is no overlapped area in the sizes of the stores</a:t>
            </a:r>
          </a:p>
          <a:p>
            <a:pPr indent="-228600">
              <a:lnSpc>
                <a:spcPct val="90000"/>
              </a:lnSpc>
              <a:spcAft>
                <a:spcPts val="600"/>
              </a:spcAft>
              <a:buFont typeface="Arial" panose="020B0604020202020204" pitchFamily="34" charset="0"/>
              <a:buChar char="•"/>
            </a:pPr>
            <a:r>
              <a:rPr lang="en-US" sz="1600" dirty="0">
                <a:solidFill>
                  <a:schemeClr val="bg1"/>
                </a:solidFill>
              </a:rPr>
              <a:t>There is no missing data in the file</a:t>
            </a:r>
          </a:p>
        </p:txBody>
      </p:sp>
      <p:pic>
        <p:nvPicPr>
          <p:cNvPr id="11" name="Picture 10" descr="A picture containing umbrella&#10;&#10;Description automatically generated">
            <a:extLst>
              <a:ext uri="{FF2B5EF4-FFF2-40B4-BE49-F238E27FC236}">
                <a16:creationId xmlns:a16="http://schemas.microsoft.com/office/drawing/2014/main" id="{44D66C97-32C2-45AE-B7D1-F6DFD14A3F48}"/>
              </a:ext>
            </a:extLst>
          </p:cNvPr>
          <p:cNvPicPr>
            <a:picLocks noChangeAspect="1"/>
          </p:cNvPicPr>
          <p:nvPr/>
        </p:nvPicPr>
        <p:blipFill>
          <a:blip r:embed="rId2"/>
          <a:stretch>
            <a:fillRect/>
          </a:stretch>
        </p:blipFill>
        <p:spPr>
          <a:xfrm>
            <a:off x="814313" y="2831909"/>
            <a:ext cx="4679182" cy="3314891"/>
          </a:xfrm>
          <a:prstGeom prst="rect">
            <a:avLst/>
          </a:prstGeom>
        </p:spPr>
      </p:pic>
      <p:pic>
        <p:nvPicPr>
          <p:cNvPr id="18" name="Picture 17" descr="A picture containing screenshot&#10;&#10;Description automatically generated">
            <a:extLst>
              <a:ext uri="{FF2B5EF4-FFF2-40B4-BE49-F238E27FC236}">
                <a16:creationId xmlns:a16="http://schemas.microsoft.com/office/drawing/2014/main" id="{B27F32E4-7F11-444B-8564-559C2504797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207760" y="2831909"/>
            <a:ext cx="5311149" cy="3717804"/>
          </a:xfrm>
          <a:prstGeom prst="rect">
            <a:avLst/>
          </a:prstGeom>
        </p:spPr>
      </p:pic>
    </p:spTree>
    <p:extLst>
      <p:ext uri="{BB962C8B-B14F-4D97-AF65-F5344CB8AC3E}">
        <p14:creationId xmlns:p14="http://schemas.microsoft.com/office/powerpoint/2010/main" val="3753636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left)">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95023A33-56DF-491A-AC86-C91A560AE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6544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B0AB71B-0418-4AB0-9BF6-40E24444AFC0}"/>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942156" y="2766662"/>
            <a:ext cx="4021955" cy="2654489"/>
          </a:xfrm>
          <a:prstGeom prst="rect">
            <a:avLst/>
          </a:prstGeom>
        </p:spPr>
      </p:pic>
      <p:pic>
        <p:nvPicPr>
          <p:cNvPr id="3" name="Picture 2">
            <a:extLst>
              <a:ext uri="{FF2B5EF4-FFF2-40B4-BE49-F238E27FC236}">
                <a16:creationId xmlns:a16="http://schemas.microsoft.com/office/drawing/2014/main" id="{8122CEC3-274C-4571-B2F6-A62DE52B0291}"/>
              </a:ext>
            </a:extLst>
          </p:cNvPr>
          <p:cNvPicPr>
            <a:picLocks noChangeAspect="1"/>
          </p:cNvPicPr>
          <p:nvPr/>
        </p:nvPicPr>
        <p:blipFill>
          <a:blip r:embed="rId3"/>
          <a:stretch>
            <a:fillRect/>
          </a:stretch>
        </p:blipFill>
        <p:spPr>
          <a:xfrm>
            <a:off x="3937836" y="3738880"/>
            <a:ext cx="3923860" cy="2844799"/>
          </a:xfrm>
          <a:prstGeom prst="rect">
            <a:avLst/>
          </a:prstGeom>
        </p:spPr>
      </p:pic>
      <p:pic>
        <p:nvPicPr>
          <p:cNvPr id="2" name="Picture 1" descr="A screenshot of a cell phone&#10;&#10;Description automatically generated">
            <a:extLst>
              <a:ext uri="{FF2B5EF4-FFF2-40B4-BE49-F238E27FC236}">
                <a16:creationId xmlns:a16="http://schemas.microsoft.com/office/drawing/2014/main" id="{6957F9F0-5CA5-4979-B940-73B7480729E5}"/>
              </a:ext>
            </a:extLst>
          </p:cNvPr>
          <p:cNvPicPr>
            <a:picLocks noChangeAspect="1"/>
          </p:cNvPicPr>
          <p:nvPr/>
        </p:nvPicPr>
        <p:blipFill>
          <a:blip r:embed="rId4"/>
          <a:stretch>
            <a:fillRect/>
          </a:stretch>
        </p:blipFill>
        <p:spPr>
          <a:xfrm>
            <a:off x="83731" y="2901188"/>
            <a:ext cx="3774801" cy="2708419"/>
          </a:xfrm>
          <a:prstGeom prst="rect">
            <a:avLst/>
          </a:prstGeom>
        </p:spPr>
      </p:pic>
      <p:sp>
        <p:nvSpPr>
          <p:cNvPr id="13" name="TextBox 12">
            <a:extLst>
              <a:ext uri="{FF2B5EF4-FFF2-40B4-BE49-F238E27FC236}">
                <a16:creationId xmlns:a16="http://schemas.microsoft.com/office/drawing/2014/main" id="{38EB14C7-883D-489E-A226-E958C6BDAA38}"/>
              </a:ext>
            </a:extLst>
          </p:cNvPr>
          <p:cNvSpPr txBox="1"/>
          <p:nvPr/>
        </p:nvSpPr>
        <p:spPr>
          <a:xfrm>
            <a:off x="3810294" y="191861"/>
            <a:ext cx="6609921" cy="2285009"/>
          </a:xfrm>
          <a:prstGeom prst="rect">
            <a:avLst/>
          </a:prstGeom>
        </p:spPr>
        <p:txBody>
          <a:bodyPr vert="horz" lIns="91440" tIns="45720" rIns="91440" bIns="45720" rtlCol="0" anchor="ctr">
            <a:noAutofit/>
          </a:bodyPr>
          <a:lstStyle/>
          <a:p>
            <a:r>
              <a:rPr lang="en-US" b="1" dirty="0">
                <a:solidFill>
                  <a:schemeClr val="bg1"/>
                </a:solidFill>
              </a:rPr>
              <a:t>EDA Result on Store Sales</a:t>
            </a:r>
          </a:p>
          <a:p>
            <a:pPr marL="285750" indent="-285750">
              <a:buFont typeface="Arial" panose="020B0604020202020204" pitchFamily="34" charset="0"/>
              <a:buChar char="•"/>
            </a:pPr>
            <a:r>
              <a:rPr lang="en-US" dirty="0">
                <a:solidFill>
                  <a:schemeClr val="bg1"/>
                </a:solidFill>
              </a:rPr>
              <a:t>Sales on holidays is a little bit more compared to non-holidays</a:t>
            </a:r>
          </a:p>
          <a:p>
            <a:pPr marL="285750" indent="-285750">
              <a:buFont typeface="Arial" panose="020B0604020202020204" pitchFamily="34" charset="0"/>
              <a:buChar char="•"/>
            </a:pPr>
            <a:r>
              <a:rPr lang="en-US" dirty="0">
                <a:solidFill>
                  <a:schemeClr val="bg1"/>
                </a:solidFill>
              </a:rPr>
              <a:t>The Department with highest sales lies b/w 60 – 80</a:t>
            </a:r>
          </a:p>
          <a:p>
            <a:pPr marL="285750" indent="-285750">
              <a:buFont typeface="Arial" panose="020B0604020202020204" pitchFamily="34" charset="0"/>
              <a:buChar char="•"/>
            </a:pPr>
            <a:r>
              <a:rPr lang="en-US" sz="1600" dirty="0">
                <a:solidFill>
                  <a:schemeClr val="bg1"/>
                </a:solidFill>
              </a:rPr>
              <a:t>Train data contains 421570 records</a:t>
            </a:r>
          </a:p>
          <a:p>
            <a:pPr marL="285750" indent="-285750">
              <a:buFont typeface="Arial" panose="020B0604020202020204" pitchFamily="34" charset="0"/>
              <a:buChar char="•"/>
            </a:pPr>
            <a:r>
              <a:rPr lang="en-US" sz="1600" dirty="0">
                <a:solidFill>
                  <a:schemeClr val="bg1"/>
                </a:solidFill>
              </a:rPr>
              <a:t>Test data contains 115064 records</a:t>
            </a:r>
          </a:p>
          <a:p>
            <a:pPr marL="285750" indent="-285750">
              <a:buFont typeface="Arial" panose="020B0604020202020204" pitchFamily="34" charset="0"/>
              <a:buChar char="•"/>
            </a:pPr>
            <a:r>
              <a:rPr lang="en-US" sz="1600" dirty="0">
                <a:solidFill>
                  <a:schemeClr val="bg1"/>
                </a:solidFill>
              </a:rPr>
              <a:t>Will proceed to merge the data sets and test the affect of features on the store sales</a:t>
            </a:r>
            <a:endParaRPr lang="en-US" dirty="0">
              <a:solidFill>
                <a:schemeClr val="bg1"/>
              </a:solidFill>
            </a:endParaRPr>
          </a:p>
        </p:txBody>
      </p:sp>
      <p:sp>
        <p:nvSpPr>
          <p:cNvPr id="21" name="Subtitle 2">
            <a:extLst>
              <a:ext uri="{FF2B5EF4-FFF2-40B4-BE49-F238E27FC236}">
                <a16:creationId xmlns:a16="http://schemas.microsoft.com/office/drawing/2014/main" id="{63EF11FE-07D6-453E-A9A2-5CB6C4B19D10}"/>
              </a:ext>
            </a:extLst>
          </p:cNvPr>
          <p:cNvSpPr txBox="1">
            <a:spLocks/>
          </p:cNvSpPr>
          <p:nvPr/>
        </p:nvSpPr>
        <p:spPr>
          <a:xfrm>
            <a:off x="838199" y="438559"/>
            <a:ext cx="3515591" cy="188155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ts val="600"/>
              </a:spcAft>
              <a:buNone/>
            </a:pPr>
            <a:r>
              <a:rPr lang="en-US" sz="3200" b="1" dirty="0">
                <a:solidFill>
                  <a:schemeClr val="bg1"/>
                </a:solidFill>
                <a:latin typeface="+mj-lt"/>
                <a:ea typeface="+mj-ea"/>
                <a:cs typeface="+mj-cs"/>
              </a:rPr>
              <a:t> EDA RESULTS</a:t>
            </a:r>
          </a:p>
        </p:txBody>
      </p:sp>
    </p:spTree>
    <p:extLst>
      <p:ext uri="{BB962C8B-B14F-4D97-AF65-F5344CB8AC3E}">
        <p14:creationId xmlns:p14="http://schemas.microsoft.com/office/powerpoint/2010/main" val="779399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8"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par>
                                <p:cTn id="14" presetID="22" presetClass="entr" presetSubtype="8"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A92864C8-F749-45FD-9FF6-6078DD72FAB1}"/>
              </a:ext>
            </a:extLst>
          </p:cNvPr>
          <p:cNvSpPr txBox="1">
            <a:spLocks/>
          </p:cNvSpPr>
          <p:nvPr/>
        </p:nvSpPr>
        <p:spPr>
          <a:xfrm>
            <a:off x="508613" y="281600"/>
            <a:ext cx="4285329" cy="1209849"/>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Font typeface="Wingdings" panose="05000000000000000000" pitchFamily="2" charset="2"/>
              <a:buChar char="Ø"/>
            </a:pPr>
            <a:r>
              <a:rPr lang="en-US" sz="4000" b="1" dirty="0">
                <a:latin typeface="Times New Roman" panose="02020603050405020304" pitchFamily="18" charset="0"/>
                <a:cs typeface="Times New Roman" panose="02020603050405020304" pitchFamily="18" charset="0"/>
              </a:rPr>
              <a:t> SIMILAR</a:t>
            </a:r>
          </a:p>
          <a:p>
            <a:pPr marL="0" indent="0">
              <a:lnSpc>
                <a:spcPct val="100000"/>
              </a:lnSpc>
              <a:spcBef>
                <a:spcPts val="0"/>
              </a:spcBef>
              <a:buNone/>
            </a:pPr>
            <a:r>
              <a:rPr lang="en-US" sz="4000" b="1" dirty="0">
                <a:latin typeface="Times New Roman" panose="02020603050405020304" pitchFamily="18" charset="0"/>
                <a:cs typeface="Times New Roman" panose="02020603050405020304" pitchFamily="18" charset="0"/>
              </a:rPr>
              <a:t>    RESEARCHES</a:t>
            </a:r>
          </a:p>
        </p:txBody>
      </p:sp>
      <p:sp>
        <p:nvSpPr>
          <p:cNvPr id="6" name="TextBox 5">
            <a:extLst>
              <a:ext uri="{FF2B5EF4-FFF2-40B4-BE49-F238E27FC236}">
                <a16:creationId xmlns:a16="http://schemas.microsoft.com/office/drawing/2014/main" id="{B1172201-3928-4806-BF78-7242C7466A09}"/>
              </a:ext>
            </a:extLst>
          </p:cNvPr>
          <p:cNvSpPr txBox="1"/>
          <p:nvPr/>
        </p:nvSpPr>
        <p:spPr>
          <a:xfrm>
            <a:off x="994102" y="1674328"/>
            <a:ext cx="10984538" cy="2585323"/>
          </a:xfrm>
          <a:prstGeom prst="rect">
            <a:avLst/>
          </a:prstGeom>
          <a:noFill/>
        </p:spPr>
        <p:txBody>
          <a:bodyPr wrap="square" rtlCol="0">
            <a:spAutoFit/>
          </a:bodyPr>
          <a:lstStyle/>
          <a:p>
            <a:r>
              <a:rPr lang="en-US" b="1" dirty="0"/>
              <a:t>Electronic Devices Sales Prediction Using Social Media Sentiment Analysis –</a:t>
            </a:r>
          </a:p>
          <a:p>
            <a:r>
              <a:rPr lang="en-US" dirty="0">
                <a:hlinkClick r:id="rId2"/>
              </a:rPr>
              <a:t>http://cs229.stanford.edu/proj2012/ZarghamNassirpourNasiri-ElectronicDevicesSalesPredictionUsingSocialMediaSentimentAnalysis.pdf</a:t>
            </a:r>
            <a:endParaRPr lang="en-US" dirty="0"/>
          </a:p>
          <a:p>
            <a:r>
              <a:rPr lang="en-US" dirty="0"/>
              <a:t>- In this project they predicted the sales of electronic devices based on the sentiment of the comments made about the products, before their release, on Twitter. Data used was pertaining  to social media content and product sales. The sentiments of the comments was predicted using a machine learning framework based on recursive autoencoders (RAE) for sentence-level prediction of sentiment label distributions </a:t>
            </a:r>
            <a:r>
              <a:rPr lang="en-US" i="1" dirty="0"/>
              <a:t>(semi-supervised)</a:t>
            </a:r>
            <a:r>
              <a:rPr lang="en-US" dirty="0"/>
              <a:t>, further using 70/30 cross-validation on this data, settling on classification accuracy of 83%.  They, then used linear regression with four features to predict sales of the products based on the sentiment analysis.</a:t>
            </a:r>
            <a:endParaRPr lang="en-US" i="1" dirty="0"/>
          </a:p>
        </p:txBody>
      </p:sp>
      <p:sp>
        <p:nvSpPr>
          <p:cNvPr id="7" name="Oval 6">
            <a:extLst>
              <a:ext uri="{FF2B5EF4-FFF2-40B4-BE49-F238E27FC236}">
                <a16:creationId xmlns:a16="http://schemas.microsoft.com/office/drawing/2014/main" id="{700FAE5B-F137-4CD4-B6CB-ABCB3B064863}"/>
              </a:ext>
            </a:extLst>
          </p:cNvPr>
          <p:cNvSpPr/>
          <p:nvPr/>
        </p:nvSpPr>
        <p:spPr>
          <a:xfrm>
            <a:off x="433595" y="1463818"/>
            <a:ext cx="468315" cy="4861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11" name="Oval 10">
            <a:extLst>
              <a:ext uri="{FF2B5EF4-FFF2-40B4-BE49-F238E27FC236}">
                <a16:creationId xmlns:a16="http://schemas.microsoft.com/office/drawing/2014/main" id="{4B25A80A-CA49-41D7-B87A-A471FEE8A00E}"/>
              </a:ext>
            </a:extLst>
          </p:cNvPr>
          <p:cNvSpPr/>
          <p:nvPr/>
        </p:nvSpPr>
        <p:spPr>
          <a:xfrm>
            <a:off x="433595" y="4379738"/>
            <a:ext cx="468315" cy="4861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sp>
        <p:nvSpPr>
          <p:cNvPr id="12" name="TextBox 11">
            <a:extLst>
              <a:ext uri="{FF2B5EF4-FFF2-40B4-BE49-F238E27FC236}">
                <a16:creationId xmlns:a16="http://schemas.microsoft.com/office/drawing/2014/main" id="{FB17848C-5F16-4A03-8E20-EFE6198ECB6F}"/>
              </a:ext>
            </a:extLst>
          </p:cNvPr>
          <p:cNvSpPr txBox="1"/>
          <p:nvPr/>
        </p:nvSpPr>
        <p:spPr>
          <a:xfrm flipH="1">
            <a:off x="901909" y="4645192"/>
            <a:ext cx="11198650" cy="2031325"/>
          </a:xfrm>
          <a:prstGeom prst="rect">
            <a:avLst/>
          </a:prstGeom>
          <a:noFill/>
        </p:spPr>
        <p:txBody>
          <a:bodyPr wrap="square" rtlCol="0">
            <a:spAutoFit/>
          </a:bodyPr>
          <a:lstStyle/>
          <a:p>
            <a:r>
              <a:rPr lang="en-US" b="1" dirty="0"/>
              <a:t>Predicting sales in a food store department using machine learning</a:t>
            </a:r>
            <a:endParaRPr lang="en-US" b="1" dirty="0">
              <a:hlinkClick r:id="rId3"/>
            </a:endParaRPr>
          </a:p>
          <a:p>
            <a:r>
              <a:rPr lang="en-US" dirty="0">
                <a:hlinkClick r:id="rId3"/>
              </a:rPr>
              <a:t>http://www.diva-portal.org/smash/record.jsf?pid=diva2%3A1108597&amp;dswid=5794</a:t>
            </a:r>
            <a:endParaRPr lang="en-US" dirty="0"/>
          </a:p>
          <a:p>
            <a:r>
              <a:rPr lang="en-US" dirty="0"/>
              <a:t>-Their study aimed to compare three machine learning methods for sales prediction in the food industry -  Multilayer Perceptron (MLP), Support Vector Machine (SVM) and Radial Basis Function Network (RBFN).</a:t>
            </a:r>
          </a:p>
          <a:p>
            <a:r>
              <a:rPr lang="en-US" dirty="0"/>
              <a:t>The performance of the models was determined using the performance measures: Mean Average Percentage Error (MAPE) and Root Mean Squared Error (RMSE). Based on the results, the SVM performed with lower error measures than the other two methods and was concluded to be the best.</a:t>
            </a:r>
          </a:p>
        </p:txBody>
      </p:sp>
    </p:spTree>
    <p:extLst>
      <p:ext uri="{BB962C8B-B14F-4D97-AF65-F5344CB8AC3E}">
        <p14:creationId xmlns:p14="http://schemas.microsoft.com/office/powerpoint/2010/main" val="1036486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11" grpId="0" animBg="1"/>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A92864C8-F749-45FD-9FF6-6078DD72FAB1}"/>
              </a:ext>
            </a:extLst>
          </p:cNvPr>
          <p:cNvSpPr txBox="1">
            <a:spLocks/>
          </p:cNvSpPr>
          <p:nvPr/>
        </p:nvSpPr>
        <p:spPr>
          <a:xfrm>
            <a:off x="508613" y="281600"/>
            <a:ext cx="4285329" cy="1209849"/>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Font typeface="Wingdings" panose="05000000000000000000" pitchFamily="2" charset="2"/>
              <a:buChar char="Ø"/>
            </a:pPr>
            <a:r>
              <a:rPr lang="en-US" sz="4000" b="1" dirty="0">
                <a:latin typeface="Times New Roman" panose="02020603050405020304" pitchFamily="18" charset="0"/>
                <a:cs typeface="Times New Roman" panose="02020603050405020304" pitchFamily="18" charset="0"/>
              </a:rPr>
              <a:t> SIMILAR</a:t>
            </a:r>
          </a:p>
          <a:p>
            <a:pPr marL="0" indent="0">
              <a:lnSpc>
                <a:spcPct val="100000"/>
              </a:lnSpc>
              <a:spcBef>
                <a:spcPts val="0"/>
              </a:spcBef>
              <a:buNone/>
            </a:pPr>
            <a:r>
              <a:rPr lang="en-US" sz="4000" b="1" dirty="0">
                <a:latin typeface="Times New Roman" panose="02020603050405020304" pitchFamily="18" charset="0"/>
                <a:cs typeface="Times New Roman" panose="02020603050405020304" pitchFamily="18" charset="0"/>
              </a:rPr>
              <a:t>    RESEARCHES</a:t>
            </a:r>
          </a:p>
        </p:txBody>
      </p:sp>
      <p:sp>
        <p:nvSpPr>
          <p:cNvPr id="11" name="Oval 10">
            <a:extLst>
              <a:ext uri="{FF2B5EF4-FFF2-40B4-BE49-F238E27FC236}">
                <a16:creationId xmlns:a16="http://schemas.microsoft.com/office/drawing/2014/main" id="{4B25A80A-CA49-41D7-B87A-A471FEE8A00E}"/>
              </a:ext>
            </a:extLst>
          </p:cNvPr>
          <p:cNvSpPr/>
          <p:nvPr/>
        </p:nvSpPr>
        <p:spPr>
          <a:xfrm>
            <a:off x="433595" y="2256298"/>
            <a:ext cx="468315" cy="4861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3</a:t>
            </a:r>
          </a:p>
        </p:txBody>
      </p:sp>
      <p:sp>
        <p:nvSpPr>
          <p:cNvPr id="12" name="TextBox 11">
            <a:extLst>
              <a:ext uri="{FF2B5EF4-FFF2-40B4-BE49-F238E27FC236}">
                <a16:creationId xmlns:a16="http://schemas.microsoft.com/office/drawing/2014/main" id="{FB17848C-5F16-4A03-8E20-EFE6198ECB6F}"/>
              </a:ext>
            </a:extLst>
          </p:cNvPr>
          <p:cNvSpPr txBox="1"/>
          <p:nvPr/>
        </p:nvSpPr>
        <p:spPr>
          <a:xfrm flipH="1">
            <a:off x="945839" y="1574800"/>
            <a:ext cx="10768640" cy="646331"/>
          </a:xfrm>
          <a:prstGeom prst="rect">
            <a:avLst/>
          </a:prstGeom>
          <a:noFill/>
        </p:spPr>
        <p:txBody>
          <a:bodyPr wrap="square" rtlCol="0">
            <a:spAutoFit/>
          </a:bodyPr>
          <a:lstStyle/>
          <a:p>
            <a:r>
              <a:rPr lang="en-US" dirty="0"/>
              <a:t>The data consisted of sales data provided by a Swedish food company; pertaining to one department in one store from year 2012 to year 2016. Each validation set then consists of 180 daily sales in a department.</a:t>
            </a:r>
          </a:p>
        </p:txBody>
      </p:sp>
      <p:sp>
        <p:nvSpPr>
          <p:cNvPr id="8" name="TextBox 7">
            <a:extLst>
              <a:ext uri="{FF2B5EF4-FFF2-40B4-BE49-F238E27FC236}">
                <a16:creationId xmlns:a16="http://schemas.microsoft.com/office/drawing/2014/main" id="{B2100165-BBD7-4CA3-A737-751748CC91A1}"/>
              </a:ext>
            </a:extLst>
          </p:cNvPr>
          <p:cNvSpPr txBox="1"/>
          <p:nvPr/>
        </p:nvSpPr>
        <p:spPr>
          <a:xfrm flipH="1">
            <a:off x="945837" y="2613192"/>
            <a:ext cx="11134402" cy="3693319"/>
          </a:xfrm>
          <a:prstGeom prst="rect">
            <a:avLst/>
          </a:prstGeom>
          <a:noFill/>
        </p:spPr>
        <p:txBody>
          <a:bodyPr wrap="square" rtlCol="0">
            <a:spAutoFit/>
          </a:bodyPr>
          <a:lstStyle/>
          <a:p>
            <a:r>
              <a:rPr lang="en-US" b="1" dirty="0"/>
              <a:t>Drugs store sales forecast using Machine Learning </a:t>
            </a:r>
            <a:r>
              <a:rPr lang="en-US" dirty="0">
                <a:hlinkClick r:id="rId2"/>
              </a:rPr>
              <a:t>https://s3.amazonaws.com/academia.edu.documents/59368319/191_report20190523-80443-dzybc.pdf?response-content-disposition=inline%3B%20filename%3DDrugs_store_sales_forecast_using_Machine.pdf&amp;X-Amz-Algorithm=AWS4-HMAC-SHA256&amp;X-Amz-Credential=AKIAIWOWYYGZ2Y53UL3A%2F20200302%2Fus-east-1%2Fs3%2Faws4_request&amp;X-Amz-Date=20200302T021231Z&amp;X-Amz-Expires=3600&amp;X-Amz-SignedHeaders=host&amp;X-Amz-Signature=07f88ef3f10d237291a4ae68c4935291b9f6de8be7cbb1dae1a90452aad42c24</a:t>
            </a:r>
            <a:endParaRPr lang="en-US" dirty="0"/>
          </a:p>
          <a:p>
            <a:r>
              <a:rPr lang="en-US" dirty="0"/>
              <a:t>- For this project, training data of 1115 of </a:t>
            </a:r>
            <a:r>
              <a:rPr lang="en-US" dirty="0" err="1"/>
              <a:t>Rossmann</a:t>
            </a:r>
            <a:r>
              <a:rPr lang="en-US" dirty="0"/>
              <a:t> stores’ daily sales dated back to 2013, with 1,017,209 entries in total, including features of promotion and competitors’ information was used. Since they had no access to the real sales amount for testing during Kaggle competition, so they used 70% of the contest given training data as the training set for their model, the rest 30% as test set for cross validation. They established an auto regression(AR) model and tested it using order numbers and calculated the test errors. Random forest (RF) and Support regression vector (SVR) were used, to help identify the most apt feature/factor influencing sales. They made fairly good predictions based on the adoption of the above mentioned models.</a:t>
            </a:r>
          </a:p>
        </p:txBody>
      </p:sp>
    </p:spTree>
    <p:extLst>
      <p:ext uri="{BB962C8B-B14F-4D97-AF65-F5344CB8AC3E}">
        <p14:creationId xmlns:p14="http://schemas.microsoft.com/office/powerpoint/2010/main" val="181036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animBg="1"/>
      <p:bldP spid="12"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5111966C-4D6C-4952-BD2A-334859451F04}"/>
              </a:ext>
            </a:extLst>
          </p:cNvPr>
          <p:cNvSpPr txBox="1">
            <a:spLocks/>
          </p:cNvSpPr>
          <p:nvPr/>
        </p:nvSpPr>
        <p:spPr>
          <a:xfrm>
            <a:off x="508613" y="281600"/>
            <a:ext cx="5262267" cy="1209849"/>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Font typeface="Wingdings" panose="05000000000000000000" pitchFamily="2" charset="2"/>
              <a:buChar char="Ø"/>
            </a:pPr>
            <a:r>
              <a:rPr lang="en-US" sz="4000" b="1" dirty="0">
                <a:latin typeface="Times New Roman" panose="02020603050405020304" pitchFamily="18" charset="0"/>
                <a:cs typeface="Times New Roman" panose="02020603050405020304" pitchFamily="18" charset="0"/>
              </a:rPr>
              <a:t> COMPARISON OF APPROACHES</a:t>
            </a:r>
          </a:p>
        </p:txBody>
      </p:sp>
      <p:sp>
        <p:nvSpPr>
          <p:cNvPr id="5" name="TextBox 4">
            <a:extLst>
              <a:ext uri="{FF2B5EF4-FFF2-40B4-BE49-F238E27FC236}">
                <a16:creationId xmlns:a16="http://schemas.microsoft.com/office/drawing/2014/main" id="{5F04F9FD-A4B8-48D2-81B8-B29CE1B71FC4}"/>
              </a:ext>
            </a:extLst>
          </p:cNvPr>
          <p:cNvSpPr txBox="1"/>
          <p:nvPr/>
        </p:nvSpPr>
        <p:spPr>
          <a:xfrm>
            <a:off x="404822" y="1725128"/>
            <a:ext cx="10984538" cy="4247317"/>
          </a:xfrm>
          <a:prstGeom prst="rect">
            <a:avLst/>
          </a:prstGeom>
          <a:noFill/>
        </p:spPr>
        <p:txBody>
          <a:bodyPr wrap="square" rtlCol="0">
            <a:spAutoFit/>
          </a:bodyPr>
          <a:lstStyle/>
          <a:p>
            <a:pPr marL="285750" indent="-285750">
              <a:buFontTx/>
              <a:buChar char="-"/>
            </a:pPr>
            <a:r>
              <a:rPr lang="en-US" dirty="0"/>
              <a:t>Data used is pertaining to sales, including features/factors affecting it. I am working on a similar dataset</a:t>
            </a:r>
          </a:p>
          <a:p>
            <a:pPr marL="285750" indent="-285750">
              <a:buFontTx/>
              <a:buChar char="-"/>
            </a:pPr>
            <a:endParaRPr lang="en-US" i="1" dirty="0"/>
          </a:p>
          <a:p>
            <a:pPr marL="285750" indent="-285750">
              <a:buFontTx/>
              <a:buChar char="-"/>
            </a:pPr>
            <a:r>
              <a:rPr lang="en-US" dirty="0"/>
              <a:t>They have used a variety of models for testing dependency of features and the accuracy of the model. I am planning to use Random Forest and /or extra trees for sales prediction</a:t>
            </a:r>
          </a:p>
          <a:p>
            <a:pPr marL="285750" indent="-285750">
              <a:buFontTx/>
              <a:buChar char="-"/>
            </a:pPr>
            <a:endParaRPr lang="en-US" dirty="0"/>
          </a:p>
          <a:p>
            <a:pPr marL="285750" indent="-285750">
              <a:buFontTx/>
              <a:buChar char="-"/>
            </a:pPr>
            <a:r>
              <a:rPr lang="en-US" dirty="0"/>
              <a:t>In my EDA I have analyzed the type, sizes of stores, frequency of sales for each department and holidays affecting the sales</a:t>
            </a:r>
          </a:p>
          <a:p>
            <a:pPr marL="285750" indent="-285750">
              <a:buFontTx/>
              <a:buChar char="-"/>
            </a:pPr>
            <a:endParaRPr lang="en-US" dirty="0"/>
          </a:p>
          <a:p>
            <a:pPr marL="285750" indent="-285750">
              <a:buFontTx/>
              <a:buChar char="-"/>
            </a:pPr>
            <a:r>
              <a:rPr lang="en-US" dirty="0"/>
              <a:t>I will proceed to merge and train the data to understand the features affecting sales</a:t>
            </a:r>
          </a:p>
          <a:p>
            <a:pPr marL="285750" indent="-285750">
              <a:buFontTx/>
              <a:buChar char="-"/>
            </a:pPr>
            <a:endParaRPr lang="en-US" dirty="0"/>
          </a:p>
          <a:p>
            <a:pPr marL="285750" indent="-285750">
              <a:buFontTx/>
              <a:buChar char="-"/>
            </a:pPr>
            <a:r>
              <a:rPr lang="en-US" dirty="0"/>
              <a:t>Their projects have used a method to verify accuracy of their models</a:t>
            </a:r>
          </a:p>
          <a:p>
            <a:pPr marL="285750" indent="-285750">
              <a:buFontTx/>
              <a:buChar char="-"/>
            </a:pPr>
            <a:endParaRPr lang="en-US" dirty="0"/>
          </a:p>
          <a:p>
            <a:pPr marL="285750" indent="-285750">
              <a:buFontTx/>
              <a:buChar char="-"/>
            </a:pPr>
            <a:r>
              <a:rPr lang="en-US" dirty="0"/>
              <a:t>The goal of their project is similar to mine – predicting sales, only the domain is a little different </a:t>
            </a:r>
          </a:p>
          <a:p>
            <a:pPr marL="285750" indent="-285750">
              <a:buFontTx/>
              <a:buChar char="-"/>
            </a:pPr>
            <a:endParaRPr lang="en-US" dirty="0"/>
          </a:p>
          <a:p>
            <a:pPr marL="285750" indent="-285750">
              <a:buFontTx/>
              <a:buChar char="-"/>
            </a:pPr>
            <a:r>
              <a:rPr lang="en-US" dirty="0"/>
              <a:t>I have to predict sales for 45 stores based on the departments.</a:t>
            </a:r>
          </a:p>
        </p:txBody>
      </p:sp>
    </p:spTree>
    <p:extLst>
      <p:ext uri="{BB962C8B-B14F-4D97-AF65-F5344CB8AC3E}">
        <p14:creationId xmlns:p14="http://schemas.microsoft.com/office/powerpoint/2010/main" val="233459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4" name="Rectangle 134">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5" name="Picture 136">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Subtitle 2">
            <a:extLst>
              <a:ext uri="{FF2B5EF4-FFF2-40B4-BE49-F238E27FC236}">
                <a16:creationId xmlns:a16="http://schemas.microsoft.com/office/drawing/2014/main" id="{33BDD0D2-AA73-4A38-8FC4-A5BBBABA4092}"/>
              </a:ext>
            </a:extLst>
          </p:cNvPr>
          <p:cNvSpPr txBox="1">
            <a:spLocks/>
          </p:cNvSpPr>
          <p:nvPr/>
        </p:nvSpPr>
        <p:spPr>
          <a:xfrm>
            <a:off x="616593" y="400162"/>
            <a:ext cx="4805996" cy="129711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ts val="600"/>
              </a:spcAft>
              <a:buFont typeface="Wingdings" panose="05000000000000000000" pitchFamily="2" charset="2"/>
              <a:buChar char="Ø"/>
            </a:pPr>
            <a:r>
              <a:rPr lang="en-US" sz="4100" b="1" kern="1200" dirty="0">
                <a:solidFill>
                  <a:srgbClr val="000000"/>
                </a:solidFill>
                <a:latin typeface="+mj-lt"/>
                <a:ea typeface="+mj-ea"/>
                <a:cs typeface="+mj-cs"/>
              </a:rPr>
              <a:t> Questions/               	Feedback</a:t>
            </a:r>
          </a:p>
        </p:txBody>
      </p:sp>
      <p:sp>
        <p:nvSpPr>
          <p:cNvPr id="139"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122" name="Picture 2" descr="Image result for feedbacks">
            <a:extLst>
              <a:ext uri="{FF2B5EF4-FFF2-40B4-BE49-F238E27FC236}">
                <a16:creationId xmlns:a16="http://schemas.microsoft.com/office/drawing/2014/main" id="{51799B2B-882F-494B-8CA5-809B24B73E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3099" b="-1"/>
          <a:stretch/>
        </p:blipFill>
        <p:spPr bwMode="auto">
          <a:xfrm>
            <a:off x="7878473" y="1697277"/>
            <a:ext cx="3804353" cy="437784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8ED7A89-E85A-451B-A801-E48590AC57FF}"/>
              </a:ext>
            </a:extLst>
          </p:cNvPr>
          <p:cNvSpPr txBox="1"/>
          <p:nvPr/>
        </p:nvSpPr>
        <p:spPr>
          <a:xfrm>
            <a:off x="880570" y="2892643"/>
            <a:ext cx="4889095" cy="923330"/>
          </a:xfrm>
          <a:prstGeom prst="rect">
            <a:avLst/>
          </a:prstGeom>
          <a:noFill/>
        </p:spPr>
        <p:txBody>
          <a:bodyPr wrap="none" rtlCol="0">
            <a:spAutoFit/>
          </a:bodyPr>
          <a:lstStyle/>
          <a:p>
            <a:pPr>
              <a:lnSpc>
                <a:spcPct val="200000"/>
              </a:lnSpc>
            </a:pPr>
            <a:r>
              <a:rPr lang="en-US" b="1" dirty="0"/>
              <a:t>Email: </a:t>
            </a:r>
            <a:r>
              <a:rPr lang="en-US" dirty="0">
                <a:hlinkClick r:id="rId4"/>
              </a:rPr>
              <a:t>agill2@umbc.edu</a:t>
            </a:r>
            <a:endParaRPr lang="en-US" dirty="0"/>
          </a:p>
          <a:p>
            <a:r>
              <a:rPr lang="en-US" b="1" dirty="0" err="1"/>
              <a:t>Github</a:t>
            </a:r>
            <a:r>
              <a:rPr lang="en-US" b="1" dirty="0"/>
              <a:t>: </a:t>
            </a:r>
            <a:r>
              <a:rPr lang="en-US" dirty="0">
                <a:hlinkClick r:id="rId5"/>
              </a:rPr>
              <a:t>https://github.com/DavidGill606/Data606</a:t>
            </a:r>
            <a:endParaRPr lang="en-US" dirty="0"/>
          </a:p>
        </p:txBody>
      </p:sp>
    </p:spTree>
    <p:extLst>
      <p:ext uri="{BB962C8B-B14F-4D97-AF65-F5344CB8AC3E}">
        <p14:creationId xmlns:p14="http://schemas.microsoft.com/office/powerpoint/2010/main" val="3680781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834</Words>
  <Application>Microsoft Office PowerPoint</Application>
  <PresentationFormat>Widescreen</PresentationFormat>
  <Paragraphs>65</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Franklin Gothic Book</vt:lpstr>
      <vt:lpstr>Segoe UI</vt:lpstr>
      <vt:lpstr>Times New Roman</vt:lpstr>
      <vt:lpstr>Wingdings</vt:lpstr>
      <vt:lpstr>Office Theme</vt:lpstr>
      <vt:lpstr>- David Gill   Data 606</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2020-03-02T03:41:54Z</dcterms:created>
  <dcterms:modified xsi:type="dcterms:W3CDTF">2020-03-02T04:40:08Z</dcterms:modified>
</cp:coreProperties>
</file>