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67" r:id="rId2"/>
    <p:sldId id="379" r:id="rId3"/>
    <p:sldId id="381" r:id="rId4"/>
    <p:sldId id="311" r:id="rId5"/>
    <p:sldId id="380" r:id="rId6"/>
    <p:sldId id="382" r:id="rId7"/>
    <p:sldId id="385" r:id="rId8"/>
    <p:sldId id="383" r:id="rId9"/>
    <p:sldId id="386" r:id="rId10"/>
    <p:sldId id="387" r:id="rId11"/>
    <p:sldId id="388" r:id="rId12"/>
    <p:sldId id="389" r:id="rId13"/>
    <p:sldId id="263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144B38-808C-4C0A-A6F4-CCCB7DE89E0B}">
          <p14:sldIdLst>
            <p14:sldId id="267"/>
            <p14:sldId id="379"/>
            <p14:sldId id="381"/>
            <p14:sldId id="311"/>
            <p14:sldId id="380"/>
            <p14:sldId id="382"/>
            <p14:sldId id="385"/>
            <p14:sldId id="383"/>
            <p14:sldId id="386"/>
            <p14:sldId id="387"/>
            <p14:sldId id="388"/>
            <p14:sldId id="389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2" pos="453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327" userDrawn="1">
          <p15:clr>
            <a:srgbClr val="A4A3A4"/>
          </p15:clr>
        </p15:guide>
        <p15:guide id="5" orient="horz" pos="2935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pos="3084" userDrawn="1">
          <p15:clr>
            <a:srgbClr val="A4A3A4"/>
          </p15:clr>
        </p15:guide>
        <p15:guide id="8" orient="horz" pos="645" userDrawn="1">
          <p15:clr>
            <a:srgbClr val="A4A3A4"/>
          </p15:clr>
        </p15:guide>
        <p15:guide id="9" orient="horz" pos="8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as Jung" initials="SJ" lastIdx="2" clrIdx="0">
    <p:extLst>
      <p:ext uri="{19B8F6BF-5375-455C-9EA6-DF929625EA0E}">
        <p15:presenceInfo xmlns:p15="http://schemas.microsoft.com/office/powerpoint/2012/main" userId="77b7cfa5c7feb2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5" autoAdjust="0"/>
    <p:restoredTop sz="94701"/>
  </p:normalViewPr>
  <p:slideViewPr>
    <p:cSldViewPr snapToGrid="0" snapToObjects="1">
      <p:cViewPr varScale="1">
        <p:scale>
          <a:sx n="154" d="100"/>
          <a:sy n="154" d="100"/>
        </p:scale>
        <p:origin x="162" y="1020"/>
      </p:cViewPr>
      <p:guideLst>
        <p:guide pos="453"/>
        <p:guide pos="272"/>
        <p:guide orient="horz" pos="327"/>
        <p:guide orient="horz" pos="2935"/>
        <p:guide pos="5465"/>
        <p:guide pos="3084"/>
        <p:guide orient="horz" pos="645"/>
        <p:guide orient="horz" pos="8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521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7174C-6076-A949-92D9-E21C8541C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45720-4DC4-244B-89B2-A02BF4080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DE6D-5274-244B-B15A-CB35AEE3E9B9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199F-A59F-834C-80C6-8C15016A8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C1EFF-8B7F-F94B-8586-C47A33199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AF16-A9F7-E946-8CBD-3B68F044D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5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EDBF-8EBB-C249-842F-9CF2CB15B0A8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9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8A153390-F879-8047-B20A-C998F78FA500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5C7036C-B093-1A43-A67C-7745C3FA7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14A32BD-6ADA-DC43-872B-494CE3CA729C}" type="datetime4">
              <a:rPr lang="de-DE" smtClean="0"/>
              <a:pPr/>
              <a:t>3. Januar 2024</a:t>
            </a:fld>
            <a:endParaRPr lang="de-DE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F1A9986-FE0A-C343-AEFC-E56FF688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B747D2-7716-9E49-9837-D8F4772B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0400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7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D5DE-2C76-984A-8B8B-650B4D3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3. Januar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1BCFF-F0CE-5244-BDDF-409302E8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HOCHSCHULE  </a:t>
            </a:r>
            <a:r>
              <a:rPr lang="de-DE" b="1" dirty="0"/>
              <a:t>BINGEN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9E9B-D389-1F42-A8DF-487B803C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9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ABB2BC60-BAA7-6D49-B17B-8177E7611366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EA582-A908-C549-9000-12EF562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3. Januar 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480A67-BFB9-CA4C-858B-D8C755AF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35883-A8D4-B14B-94CE-231F695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F232C5A-4B1B-3A4F-B9E6-D4B68C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83F252D1-66A5-D346-B818-759EE0A9BA9C}" type="datetime4">
              <a:rPr lang="de-DE" smtClean="0"/>
              <a:t>3. Januar 2024</a:t>
            </a:fld>
            <a:endParaRPr lang="de-DE" dirty="0"/>
          </a:p>
        </p:txBody>
      </p:sp>
      <p:pic>
        <p:nvPicPr>
          <p:cNvPr id="12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B47AE6DA-D322-A34B-9F47-64CD16688592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0A79A1E-DE4A-9D4D-B601-1F01BB0E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pic>
        <p:nvPicPr>
          <p:cNvPr id="10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D89A0812-4CF2-E145-8BDB-FC3040828017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-34443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7661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pic>
        <p:nvPicPr>
          <p:cNvPr id="5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8DAD4154-4E11-B946-B79C-343FAE4F4620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0793" y="376468"/>
            <a:ext cx="1457709" cy="48396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7AD5E-DA6B-DE4F-84FD-72404BF6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561" y="4767264"/>
            <a:ext cx="2057400" cy="273844"/>
          </a:xfrm>
        </p:spPr>
        <p:txBody>
          <a:bodyPr/>
          <a:lstStyle/>
          <a:p>
            <a:fld id="{2F3B7173-5349-B34C-8D66-CCA412E8736E}" type="datetime4">
              <a:rPr lang="de-DE" smtClean="0"/>
              <a:pPr/>
              <a:t>3. Januar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1601BC-1EC4-A640-8AE2-F9241A75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1059" y="4767264"/>
            <a:ext cx="3086100" cy="273844"/>
          </a:xfrm>
        </p:spPr>
        <p:txBody>
          <a:bodyPr/>
          <a:lstStyle/>
          <a:p>
            <a:r>
              <a:rPr lang="de-DE" dirty="0"/>
              <a:t>TECHNISCHE HOCHSCHULE  </a:t>
            </a:r>
            <a:r>
              <a:rPr lang="de-DE" b="1" dirty="0"/>
              <a:t>BINGEN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6EAD8-8669-024D-9A8A-18FA9434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C4FE5E-6B9F-4F4B-808F-B19151F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3. Januar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487086-6C20-9C4E-92E2-85F071FB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HOCHSCHULE  </a:t>
            </a:r>
            <a:r>
              <a:rPr lang="de-DE" b="1" dirty="0"/>
              <a:t>BINGEN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7DD60-4BD6-2D43-A0F6-5E0536D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8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AB6CE9B3-9AA6-4B44-A956-A1EE429E6859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57641" y="454192"/>
            <a:ext cx="1457709" cy="48396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64D40-AAA8-6544-B554-319F2A6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3. Januar 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3E877-567B-6B47-BF62-04BEF4A7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6EE62-0930-4341-81AB-B0BE79F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4" y="1369219"/>
            <a:ext cx="82327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F3B7173-5349-B34C-8D66-CCA412E8736E}" type="datetime4">
              <a:rPr lang="de-DE" smtClean="0"/>
              <a:pPr/>
              <a:t>3. Januar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7258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4.x/dc/d0d/tutorial_py_features_harris.html" TargetMode="External"/><Relationship Id="rId3" Type="http://schemas.openxmlformats.org/officeDocument/2006/relationships/hyperlink" Target="https://citeseerx.ist.psu.edu/document?repid=rep1&amp;type=pdf&amp;doi=88cdfbeb78058e0eb2613e79d1818c567f0920e2" TargetMode="External"/><Relationship Id="rId7" Type="http://schemas.openxmlformats.org/officeDocument/2006/relationships/hyperlink" Target="https://www.youtube.com/watch?v=bYzqUq6MFtc&amp;t=666s" TargetMode="External"/><Relationship Id="rId12" Type="http://schemas.openxmlformats.org/officeDocument/2006/relationships/hyperlink" Target="https://homepages.inf.ed.ac.uk/rbf/HIPR2/sobel.ht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ids-imaging.com/technical-articles-details/whitepaper-depth-information-3d-images.html" TargetMode="External"/><Relationship Id="rId11" Type="http://schemas.openxmlformats.org/officeDocument/2006/relationships/hyperlink" Target="https://www.mathebibel.de/2x2-determinanten-berechnen" TargetMode="External"/><Relationship Id="rId5" Type="http://schemas.openxmlformats.org/officeDocument/2006/relationships/hyperlink" Target="https://pyimagesearch.com/2018/12/17/image-stitching-with-opencv-and-python/" TargetMode="External"/><Relationship Id="rId10" Type="http://schemas.openxmlformats.org/officeDocument/2006/relationships/hyperlink" Target="https://www.vcalc.com/wiki/SavannahBergen/Trace+of+a+2x2+Matrix" TargetMode="External"/><Relationship Id="rId4" Type="http://schemas.openxmlformats.org/officeDocument/2006/relationships/hyperlink" Target="https://forum.arduino.cc/t/motion-detection/402191" TargetMode="External"/><Relationship Id="rId9" Type="http://schemas.openxmlformats.org/officeDocument/2006/relationships/hyperlink" Target="https://studyflix.de/mathematik/eigenvektor-163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690DDE-8BE5-F948-9454-B45E4BCB1BCF}"/>
              </a:ext>
            </a:extLst>
          </p:cNvPr>
          <p:cNvSpPr txBox="1">
            <a:spLocks/>
          </p:cNvSpPr>
          <p:nvPr/>
        </p:nvSpPr>
        <p:spPr>
          <a:xfrm>
            <a:off x="626369" y="945969"/>
            <a:ext cx="7277270" cy="13847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8960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8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600" dirty="0"/>
              <a:t>Harris Corner </a:t>
            </a:r>
            <a:r>
              <a:rPr lang="de-DE" sz="3600" dirty="0" err="1"/>
              <a:t>Detector</a:t>
            </a:r>
            <a:endParaRPr lang="en-US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BEE323-5CE0-D244-A28A-4462CA3667A9}"/>
              </a:ext>
            </a:extLst>
          </p:cNvPr>
          <p:cNvSpPr/>
          <p:nvPr/>
        </p:nvSpPr>
        <p:spPr>
          <a:xfrm>
            <a:off x="626369" y="2458791"/>
            <a:ext cx="6290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Computer Vision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 Bingen, 09.01.2024</a:t>
            </a:r>
          </a:p>
        </p:txBody>
      </p:sp>
    </p:spTree>
    <p:extLst>
      <p:ext uri="{BB962C8B-B14F-4D97-AF65-F5344CB8AC3E}">
        <p14:creationId xmlns:p14="http://schemas.microsoft.com/office/powerpoint/2010/main" val="132770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38260" y="242068"/>
            <a:ext cx="6656900" cy="8699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800" dirty="0" err="1"/>
              <a:t>Step</a:t>
            </a:r>
            <a:r>
              <a:rPr lang="de-DE" sz="2800" dirty="0"/>
              <a:t> 3: Harris Response </a:t>
            </a:r>
            <a:r>
              <a:rPr lang="de-DE" sz="2800" dirty="0" err="1"/>
              <a:t>Function</a:t>
            </a:r>
            <a:r>
              <a:rPr lang="de-DE" sz="800" dirty="0"/>
              <a:t>[8,9]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FA1325F1-E8FF-584A-AABB-7F232C60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A702BFF8-46AA-C848-A3A9-A030D34C3038}" type="slidenum">
              <a:rPr lang="de-DE" smtClean="0"/>
              <a:t>10</a:t>
            </a:fld>
            <a:endParaRPr lang="de-DE"/>
          </a:p>
        </p:txBody>
      </p:sp>
      <p:sp>
        <p:nvSpPr>
          <p:cNvPr id="39" name="Date Placeholder 4">
            <a:extLst>
              <a:ext uri="{FF2B5EF4-FFF2-40B4-BE49-F238E27FC236}">
                <a16:creationId xmlns:a16="http://schemas.microsoft.com/office/drawing/2014/main" id="{95A0BBCB-DA0D-604A-A804-4EC2B015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732D1C7-1F2E-9A42-85E0-81634091BC16}" type="datetime4">
              <a:rPr lang="de-DE" smtClean="0"/>
              <a:t>3. Januar 2024</a:t>
            </a:fld>
            <a:endParaRPr lang="de-DE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F38CCE4-39DD-8648-ACC4-CDC28EAD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71FAB1-28B5-4276-BC72-1D563B84D003}"/>
              </a:ext>
            </a:extLst>
          </p:cNvPr>
          <p:cNvSpPr txBox="1"/>
          <p:nvPr/>
        </p:nvSpPr>
        <p:spPr>
          <a:xfrm>
            <a:off x="450850" y="1112018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a </a:t>
            </a:r>
            <a:r>
              <a:rPr lang="de-DE" dirty="0" err="1"/>
              <a:t>posibility</a:t>
            </a:r>
            <a:r>
              <a:rPr lang="de-DE" dirty="0"/>
              <a:t> score </a:t>
            </a:r>
            <a:r>
              <a:rPr lang="de-DE" dirty="0" err="1"/>
              <a:t>by</a:t>
            </a:r>
            <a:r>
              <a:rPr lang="de-DE" dirty="0"/>
              <a:t> using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D2795BE-D8A2-4417-ABC4-1D94EAB8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E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(</a:t>
            </a:r>
            <a:r>
              <a:rPr kumimoji="0" lang="de-DE" altLang="de-DE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u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,</a:t>
            </a:r>
            <a:r>
              <a:rPr kumimoji="0" lang="de-DE" altLang="de-DE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v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)</a:t>
            </a:r>
            <a:r>
              <a:rPr kumimoji="0" lang="de-DE" altLang="de-DE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2B0930-B80E-4595-8551-3FB95D5C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38" y="1726707"/>
            <a:ext cx="4665924" cy="5105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430BF0-DF03-4BB3-B3A6-3FD555A3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16" y="2851917"/>
            <a:ext cx="1991003" cy="41915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118D84-0CC7-4AED-8080-37453645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589" y="2862995"/>
            <a:ext cx="2581635" cy="409632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6221C8D-EBD1-4184-B6E8-F4CB0280D2BB}"/>
              </a:ext>
            </a:extLst>
          </p:cNvPr>
          <p:cNvCxnSpPr/>
          <p:nvPr/>
        </p:nvCxnSpPr>
        <p:spPr>
          <a:xfrm flipH="1">
            <a:off x="2647950" y="2237228"/>
            <a:ext cx="895350" cy="625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0AC20B2-5044-47DD-83F0-314A730D7A94}"/>
              </a:ext>
            </a:extLst>
          </p:cNvPr>
          <p:cNvCxnSpPr>
            <a:cxnSpLocks/>
          </p:cNvCxnSpPr>
          <p:nvPr/>
        </p:nvCxnSpPr>
        <p:spPr>
          <a:xfrm>
            <a:off x="5600702" y="2198203"/>
            <a:ext cx="920748" cy="608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2A23E4FF-983F-49A6-93BF-A732358E2AE7}"/>
              </a:ext>
            </a:extLst>
          </p:cNvPr>
          <p:cNvSpPr txBox="1"/>
          <p:nvPr/>
        </p:nvSpPr>
        <p:spPr>
          <a:xfrm>
            <a:off x="3268012" y="29017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penalizing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“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5C8BE58-D483-4F10-AD1D-8D516485D70C}"/>
              </a:ext>
            </a:extLst>
          </p:cNvPr>
          <p:cNvCxnSpPr>
            <a:cxnSpLocks/>
          </p:cNvCxnSpPr>
          <p:nvPr/>
        </p:nvCxnSpPr>
        <p:spPr>
          <a:xfrm flipH="1">
            <a:off x="4708415" y="2235786"/>
            <a:ext cx="1" cy="737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1DFDB416-94AF-4641-80D5-8B5205830B44}"/>
              </a:ext>
            </a:extLst>
          </p:cNvPr>
          <p:cNvSpPr/>
          <p:nvPr/>
        </p:nvSpPr>
        <p:spPr>
          <a:xfrm>
            <a:off x="450850" y="3532040"/>
            <a:ext cx="8248650" cy="10209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minder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80DD3D-48F4-4656-84AB-46066EBBA7CB}"/>
              </a:ext>
            </a:extLst>
          </p:cNvPr>
          <p:cNvSpPr txBox="1"/>
          <p:nvPr/>
        </p:nvSpPr>
        <p:spPr>
          <a:xfrm>
            <a:off x="444500" y="3540210"/>
            <a:ext cx="8471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Reminder</a:t>
            </a:r>
            <a:r>
              <a:rPr lang="de-DE" dirty="0"/>
              <a:t> „Eigenvalues“</a:t>
            </a:r>
            <a:br>
              <a:rPr lang="de-DE" dirty="0"/>
            </a:br>
            <a:r>
              <a:rPr lang="de-DE" dirty="0"/>
              <a:t>=&gt; „</a:t>
            </a:r>
            <a:r>
              <a:rPr lang="en-US" sz="1400" dirty="0"/>
              <a:t>Finding a vector </a:t>
            </a:r>
            <a:r>
              <a:rPr lang="en-US" sz="1400" i="1" dirty="0"/>
              <a:t>v</a:t>
            </a:r>
            <a:r>
              <a:rPr lang="en-US" sz="1400" dirty="0"/>
              <a:t> for a squared matrix </a:t>
            </a:r>
            <a:r>
              <a:rPr lang="en-US" sz="1400" i="1" dirty="0"/>
              <a:t>A</a:t>
            </a:r>
            <a:r>
              <a:rPr lang="en-US" sz="1400" dirty="0"/>
              <a:t> which, when multiplied by this matrix, returns itself as the result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=&gt; A * v = </a:t>
            </a:r>
            <a:r>
              <a:rPr lang="el-GR" dirty="0"/>
              <a:t>λ</a:t>
            </a:r>
            <a:r>
              <a:rPr lang="de-DE" dirty="0"/>
              <a:t> * v   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el-GR" dirty="0"/>
              <a:t>λ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eigenvalue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45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38260" y="242068"/>
            <a:ext cx="6656900" cy="8699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800" dirty="0" err="1"/>
              <a:t>Step</a:t>
            </a:r>
            <a:r>
              <a:rPr lang="de-DE" sz="2800" dirty="0"/>
              <a:t> 4: </a:t>
            </a:r>
            <a:r>
              <a:rPr lang="de-DE" dirty="0" err="1"/>
              <a:t>Visualizing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sz="800" dirty="0"/>
              <a:t>[8]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FA1325F1-E8FF-584A-AABB-7F232C60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A702BFF8-46AA-C848-A3A9-A030D34C3038}" type="slidenum">
              <a:rPr lang="de-DE" smtClean="0"/>
              <a:t>11</a:t>
            </a:fld>
            <a:endParaRPr lang="de-DE"/>
          </a:p>
        </p:txBody>
      </p:sp>
      <p:sp>
        <p:nvSpPr>
          <p:cNvPr id="39" name="Date Placeholder 4">
            <a:extLst>
              <a:ext uri="{FF2B5EF4-FFF2-40B4-BE49-F238E27FC236}">
                <a16:creationId xmlns:a16="http://schemas.microsoft.com/office/drawing/2014/main" id="{95A0BBCB-DA0D-604A-A804-4EC2B015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732D1C7-1F2E-9A42-85E0-81634091BC16}" type="datetime4">
              <a:rPr lang="de-DE" smtClean="0"/>
              <a:t>3. Januar 2024</a:t>
            </a:fld>
            <a:endParaRPr lang="de-DE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F38CCE4-39DD-8648-ACC4-CDC28EAD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71FAB1-28B5-4276-BC72-1D563B84D003}"/>
              </a:ext>
            </a:extLst>
          </p:cNvPr>
          <p:cNvSpPr txBox="1"/>
          <p:nvPr/>
        </p:nvSpPr>
        <p:spPr>
          <a:xfrm>
            <a:off x="450850" y="1112018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trashhold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score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D2795BE-D8A2-4417-ABC4-1D94EAB8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E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(</a:t>
            </a:r>
            <a:r>
              <a:rPr kumimoji="0" lang="de-DE" altLang="de-DE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u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,</a:t>
            </a:r>
            <a:r>
              <a:rPr kumimoji="0" lang="de-DE" altLang="de-DE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v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)</a:t>
            </a:r>
            <a:r>
              <a:rPr kumimoji="0" lang="de-DE" altLang="de-DE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B4EABA-5DF4-4DD0-9DB0-BD80C2B62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3" b="1094"/>
          <a:stretch/>
        </p:blipFill>
        <p:spPr>
          <a:xfrm>
            <a:off x="3079750" y="1746251"/>
            <a:ext cx="2952750" cy="273685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E720DF6-0519-49B1-A2C7-6FF0A85061E6}"/>
              </a:ext>
            </a:extLst>
          </p:cNvPr>
          <p:cNvCxnSpPr/>
          <p:nvPr/>
        </p:nvCxnSpPr>
        <p:spPr>
          <a:xfrm flipV="1">
            <a:off x="3340100" y="1835150"/>
            <a:ext cx="0" cy="2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423764E-486F-411D-8795-929DFB526564}"/>
              </a:ext>
            </a:extLst>
          </p:cNvPr>
          <p:cNvCxnSpPr>
            <a:cxnSpLocks/>
          </p:cNvCxnSpPr>
          <p:nvPr/>
        </p:nvCxnSpPr>
        <p:spPr>
          <a:xfrm flipV="1">
            <a:off x="3340100" y="1835150"/>
            <a:ext cx="0" cy="2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273ABC-4748-48E8-9A1F-9962784DBF83}"/>
              </a:ext>
            </a:extLst>
          </p:cNvPr>
          <p:cNvCxnSpPr>
            <a:cxnSpLocks/>
          </p:cNvCxnSpPr>
          <p:nvPr/>
        </p:nvCxnSpPr>
        <p:spPr>
          <a:xfrm>
            <a:off x="3422650" y="4406900"/>
            <a:ext cx="2298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7DA8B5E-7CC5-462E-9D2B-5FC45D150A64}"/>
              </a:ext>
            </a:extLst>
          </p:cNvPr>
          <p:cNvSpPr txBox="1"/>
          <p:nvPr/>
        </p:nvSpPr>
        <p:spPr>
          <a:xfrm>
            <a:off x="387351" y="384681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Small |</a:t>
            </a:r>
            <a:r>
              <a:rPr lang="de-DE" i="1" dirty="0"/>
              <a:t>R</a:t>
            </a:r>
            <a:r>
              <a:rPr lang="de-DE" dirty="0"/>
              <a:t>|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74B28A4-7AF0-4F1B-852A-DE94C7F074C6}"/>
              </a:ext>
            </a:extLst>
          </p:cNvPr>
          <p:cNvCxnSpPr>
            <a:stCxn id="15" idx="3"/>
          </p:cNvCxnSpPr>
          <p:nvPr/>
        </p:nvCxnSpPr>
        <p:spPr>
          <a:xfrm>
            <a:off x="1415196" y="4031482"/>
            <a:ext cx="218801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E725B5A-F442-4585-943D-5400530FA09C}"/>
              </a:ext>
            </a:extLst>
          </p:cNvPr>
          <p:cNvSpPr txBox="1"/>
          <p:nvPr/>
        </p:nvSpPr>
        <p:spPr>
          <a:xfrm>
            <a:off x="387351" y="20324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|</a:t>
            </a:r>
            <a:r>
              <a:rPr lang="de-DE" i="1" dirty="0"/>
              <a:t>R</a:t>
            </a:r>
            <a:r>
              <a:rPr lang="de-DE" dirty="0"/>
              <a:t>| &lt; 0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7BE8835-FE09-42ED-99D8-1CFB730D7CE0}"/>
              </a:ext>
            </a:extLst>
          </p:cNvPr>
          <p:cNvCxnSpPr>
            <a:cxnSpLocks/>
          </p:cNvCxnSpPr>
          <p:nvPr/>
        </p:nvCxnSpPr>
        <p:spPr>
          <a:xfrm>
            <a:off x="1415196" y="2217132"/>
            <a:ext cx="2188015" cy="52606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EA903F8-1EF5-46D4-A2CA-ACDC3A5D0F23}"/>
              </a:ext>
            </a:extLst>
          </p:cNvPr>
          <p:cNvCxnSpPr>
            <a:cxnSpLocks/>
          </p:cNvCxnSpPr>
          <p:nvPr/>
        </p:nvCxnSpPr>
        <p:spPr>
          <a:xfrm>
            <a:off x="1415196" y="2210550"/>
            <a:ext cx="3379054" cy="17806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5465474-9D0A-450A-87FB-4888568F76E3}"/>
              </a:ext>
            </a:extLst>
          </p:cNvPr>
          <p:cNvSpPr txBox="1"/>
          <p:nvPr/>
        </p:nvSpPr>
        <p:spPr>
          <a:xfrm>
            <a:off x="7056631" y="200001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|</a:t>
            </a:r>
            <a:r>
              <a:rPr lang="de-DE" i="1" dirty="0"/>
              <a:t>R</a:t>
            </a:r>
            <a:r>
              <a:rPr lang="de-DE" dirty="0"/>
              <a:t>| &gt;&gt; 0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C3F8AB-B360-43A3-A6B5-9B35B3DE913A}"/>
              </a:ext>
            </a:extLst>
          </p:cNvPr>
          <p:cNvCxnSpPr>
            <a:cxnSpLocks/>
          </p:cNvCxnSpPr>
          <p:nvPr/>
        </p:nvCxnSpPr>
        <p:spPr>
          <a:xfrm>
            <a:off x="5346700" y="2210550"/>
            <a:ext cx="1635565" cy="658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5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8CA0D70-7C7E-074E-BD60-129386701A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727832" y="621325"/>
            <a:ext cx="1984220" cy="7060130"/>
          </a:xfrm>
          <a:prstGeom prst="rect">
            <a:avLst/>
          </a:prstGeom>
        </p:spPr>
      </p:pic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de-DE" altLang="de-DE" dirty="0"/>
            </a:br>
            <a:endParaRPr lang="de-DE" alt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9EDD2A-CD7A-4BF9-B9AB-52651927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819" y="1362659"/>
            <a:ext cx="4962361" cy="663126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Thank you for your attention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F8738EC5-F87D-F74B-8508-0A72176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35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B8A3DF-6F8D-774A-A562-340E5E3BDC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7695535" y="-104358"/>
            <a:ext cx="1445559" cy="5143500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342463" y="185707"/>
            <a:ext cx="6029324" cy="994172"/>
          </a:xfrm>
        </p:spPr>
        <p:txBody>
          <a:bodyPr>
            <a:normAutofit/>
          </a:bodyPr>
          <a:lstStyle/>
          <a:p>
            <a:r>
              <a:rPr lang="de-DE" altLang="de-DE" dirty="0"/>
              <a:t>Sources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BAC93841-5400-4E42-8A37-8C8665C25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EBFE44C-57A2-414C-B9F1-628594F0F10F}" type="datetime4">
              <a:rPr lang="de-DE" smtClean="0"/>
              <a:t>3. Januar 2024</a:t>
            </a:fld>
            <a:endParaRPr lang="de-DE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74851EB-F461-FF4B-A683-7BB70E496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0" name="Foliennummernplatzhalter 8">
            <a:extLst>
              <a:ext uri="{FF2B5EF4-FFF2-40B4-BE49-F238E27FC236}">
                <a16:creationId xmlns:a16="http://schemas.microsoft.com/office/drawing/2014/main" id="{D882126F-2109-E243-9AC3-248E6B970140}"/>
              </a:ext>
            </a:extLst>
          </p:cNvPr>
          <p:cNvSpPr txBox="1">
            <a:spLocks/>
          </p:cNvSpPr>
          <p:nvPr/>
        </p:nvSpPr>
        <p:spPr>
          <a:xfrm>
            <a:off x="6634066" y="47672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02BFF8-46AA-C848-A3A9-A030D34C303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878737-5FAC-4555-A2B8-34D0023BED0F}"/>
              </a:ext>
            </a:extLst>
          </p:cNvPr>
          <p:cNvSpPr txBox="1"/>
          <p:nvPr/>
        </p:nvSpPr>
        <p:spPr>
          <a:xfrm>
            <a:off x="342463" y="1168267"/>
            <a:ext cx="74831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Presentation</a:t>
            </a:r>
            <a:endParaRPr lang="de-DE" sz="1000" dirty="0"/>
          </a:p>
          <a:p>
            <a:r>
              <a:rPr lang="de-DE" sz="1000" dirty="0"/>
              <a:t>[1] https://en.wikipedia.org/wiki/Corner_detection#Moravec_corner_detection_algorithm  (</a:t>
            </a:r>
            <a:r>
              <a:rPr lang="de-DE" sz="1000" dirty="0" err="1"/>
              <a:t>accessed</a:t>
            </a:r>
            <a:r>
              <a:rPr lang="de-DE" sz="1000" dirty="0"/>
              <a:t> 29.12.2024)</a:t>
            </a:r>
            <a:br>
              <a:rPr lang="de-DE" sz="1000" dirty="0"/>
            </a:b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https://citeseerx.ist.psu.edu/document?repid=rep1&amp;type=pdf&amp;doi=88cdfbeb78058e0eb2613e79d1818c567f0920e2</a:t>
            </a:r>
            <a:r>
              <a:rPr lang="de-DE" sz="1000" dirty="0"/>
              <a:t> (</a:t>
            </a:r>
            <a:r>
              <a:rPr lang="de-DE" sz="1000" dirty="0" err="1"/>
              <a:t>accessed</a:t>
            </a:r>
            <a:r>
              <a:rPr lang="de-DE" sz="1000" dirty="0"/>
              <a:t> 29.12.2024)</a:t>
            </a:r>
          </a:p>
          <a:p>
            <a:r>
              <a:rPr lang="de-DE" sz="1000" dirty="0"/>
              <a:t>[3] TH Bingen WS2023: Dipl.-Phys. Michael Haag-Pichl – Computer Vision (PP-Slide 5, Side 14)</a:t>
            </a:r>
          </a:p>
          <a:p>
            <a:r>
              <a:rPr lang="de-DE" sz="1000" dirty="0"/>
              <a:t>[4] </a:t>
            </a:r>
            <a:r>
              <a:rPr lang="de-DE" sz="1000" dirty="0">
                <a:hlinkClick r:id="rId4"/>
              </a:rPr>
              <a:t>https://forum.arduino.cc/t/motion-detection/402191</a:t>
            </a:r>
            <a:r>
              <a:rPr lang="de-DE" sz="1000" dirty="0"/>
              <a:t> (</a:t>
            </a:r>
            <a:r>
              <a:rPr lang="de-DE" sz="1000" dirty="0" err="1"/>
              <a:t>accessed</a:t>
            </a:r>
            <a:r>
              <a:rPr lang="de-DE" sz="1000" dirty="0"/>
              <a:t> 29.12.2024)</a:t>
            </a:r>
          </a:p>
          <a:p>
            <a:r>
              <a:rPr lang="de-DE" sz="1000" dirty="0"/>
              <a:t>[5] </a:t>
            </a:r>
            <a:r>
              <a:rPr lang="de-DE" sz="1000" dirty="0">
                <a:hlinkClick r:id="rId5"/>
              </a:rPr>
              <a:t>https://pyimagesearch.com/2018/12/17/image-stitching-with-opencv-and-python/</a:t>
            </a:r>
            <a:r>
              <a:rPr lang="de-DE" sz="1000" dirty="0"/>
              <a:t> (</a:t>
            </a:r>
            <a:r>
              <a:rPr lang="de-DE" sz="1000" dirty="0" err="1"/>
              <a:t>accessed</a:t>
            </a:r>
            <a:r>
              <a:rPr lang="de-DE" sz="1000" dirty="0"/>
              <a:t> 29.12.2024)</a:t>
            </a:r>
          </a:p>
          <a:p>
            <a:r>
              <a:rPr lang="de-DE" sz="1000" dirty="0"/>
              <a:t>[6] </a:t>
            </a:r>
            <a:r>
              <a:rPr lang="de-DE" sz="1000" dirty="0">
                <a:hlinkClick r:id="rId6"/>
              </a:rPr>
              <a:t>https://de.ids-imaging.com/technical-articles-details/whitepaper-depth-information-3d-images.html</a:t>
            </a:r>
            <a:r>
              <a:rPr lang="de-DE" sz="1000" dirty="0"/>
              <a:t> (</a:t>
            </a:r>
            <a:r>
              <a:rPr lang="de-DE" sz="1000" dirty="0" err="1"/>
              <a:t>accessed</a:t>
            </a:r>
            <a:r>
              <a:rPr lang="de-DE" sz="1000" dirty="0"/>
              <a:t> 29.12.2024)</a:t>
            </a:r>
          </a:p>
          <a:p>
            <a:r>
              <a:rPr lang="de-DE" sz="1000" dirty="0"/>
              <a:t>[7] </a:t>
            </a:r>
            <a:r>
              <a:rPr lang="de-DE" sz="1000" dirty="0">
                <a:hlinkClick r:id="rId7"/>
              </a:rPr>
              <a:t>https://www.youtube.com/watch?v=bYzqUq6MFtc&amp;t=666s</a:t>
            </a:r>
            <a:r>
              <a:rPr lang="de-DE" sz="1000" dirty="0"/>
              <a:t> (HAW Hamburg, </a:t>
            </a:r>
            <a:r>
              <a:rPr lang="de-DE" sz="1000" dirty="0" err="1"/>
              <a:t>accessed</a:t>
            </a:r>
            <a:r>
              <a:rPr lang="de-DE" sz="1000" dirty="0"/>
              <a:t> 29.12.2024)</a:t>
            </a:r>
          </a:p>
          <a:p>
            <a:r>
              <a:rPr lang="de-DE" sz="1000" dirty="0"/>
              <a:t>[8] </a:t>
            </a:r>
            <a:r>
              <a:rPr lang="de-DE" sz="1000" dirty="0">
                <a:hlinkClick r:id="rId8"/>
              </a:rPr>
              <a:t>https://docs.opencv.org/4.x/dc/d0d/tutorial_py_features_harris.html</a:t>
            </a:r>
            <a:r>
              <a:rPr lang="de-DE" sz="1000" dirty="0"/>
              <a:t> (</a:t>
            </a:r>
            <a:r>
              <a:rPr lang="de-DE" sz="1000" dirty="0" err="1"/>
              <a:t>accessed</a:t>
            </a:r>
            <a:r>
              <a:rPr lang="de-DE" sz="1000" dirty="0"/>
              <a:t> 29.12.2024)</a:t>
            </a:r>
          </a:p>
          <a:p>
            <a:r>
              <a:rPr lang="de-DE" sz="1000" dirty="0"/>
              <a:t>[9] </a:t>
            </a:r>
            <a:r>
              <a:rPr lang="de-DE" sz="1000" dirty="0">
                <a:hlinkClick r:id="rId9"/>
              </a:rPr>
              <a:t>https://studyflix.de/mathematik/eigenvektor-1634</a:t>
            </a:r>
            <a:r>
              <a:rPr lang="de-DE" sz="1000" dirty="0"/>
              <a:t> (</a:t>
            </a:r>
            <a:r>
              <a:rPr lang="de-DE" sz="1000" dirty="0" err="1"/>
              <a:t>accessed</a:t>
            </a:r>
            <a:r>
              <a:rPr lang="de-DE" sz="1000" dirty="0"/>
              <a:t> 02.01.2024)</a:t>
            </a:r>
          </a:p>
          <a:p>
            <a:endParaRPr lang="de-DE" sz="1000" dirty="0"/>
          </a:p>
          <a:p>
            <a:r>
              <a:rPr lang="de-DE" sz="1000" dirty="0"/>
              <a:t>Code</a:t>
            </a:r>
          </a:p>
          <a:p>
            <a:r>
              <a:rPr lang="de-DE" sz="1000" dirty="0"/>
              <a:t>(2x2 </a:t>
            </a:r>
            <a:r>
              <a:rPr lang="de-DE" sz="1000" dirty="0" err="1"/>
              <a:t>Matrice</a:t>
            </a:r>
            <a:r>
              <a:rPr lang="de-DE" sz="1000" dirty="0"/>
              <a:t> Trace </a:t>
            </a:r>
            <a:r>
              <a:rPr lang="de-DE" sz="1000" dirty="0" err="1"/>
              <a:t>Calculation</a:t>
            </a:r>
            <a:r>
              <a:rPr lang="de-DE" sz="1000" dirty="0"/>
              <a:t>)	</a:t>
            </a:r>
            <a:r>
              <a:rPr lang="de-DE" sz="1000" dirty="0">
                <a:hlinkClick r:id="rId10"/>
              </a:rPr>
              <a:t>https://www.vcalc.com/wiki/SavannahBergen/Trace+of+a+2x2+Matrix</a:t>
            </a:r>
            <a:endParaRPr lang="de-DE" sz="1000" dirty="0"/>
          </a:p>
          <a:p>
            <a:r>
              <a:rPr lang="de-DE" sz="1000" dirty="0"/>
              <a:t>(2x2 </a:t>
            </a:r>
            <a:r>
              <a:rPr lang="de-DE" sz="1000" dirty="0" err="1"/>
              <a:t>Matrice</a:t>
            </a:r>
            <a:r>
              <a:rPr lang="de-DE" sz="1000" dirty="0"/>
              <a:t> </a:t>
            </a:r>
            <a:r>
              <a:rPr lang="de-DE" sz="1000" dirty="0" err="1"/>
              <a:t>Determ</a:t>
            </a:r>
            <a:r>
              <a:rPr lang="de-DE" sz="1000" dirty="0"/>
              <a:t>. </a:t>
            </a:r>
            <a:r>
              <a:rPr lang="de-DE" sz="1000" dirty="0" err="1"/>
              <a:t>Calculation</a:t>
            </a:r>
            <a:r>
              <a:rPr lang="de-DE" sz="1000" dirty="0"/>
              <a:t>)	</a:t>
            </a:r>
            <a:r>
              <a:rPr lang="de-DE" sz="1000" dirty="0">
                <a:hlinkClick r:id="rId11"/>
              </a:rPr>
              <a:t>https://www.mathebibel.de/2x2-determinanten-berechnen</a:t>
            </a:r>
            <a:endParaRPr lang="de-DE" sz="1000" dirty="0"/>
          </a:p>
          <a:p>
            <a:r>
              <a:rPr lang="de-DE" sz="1000" dirty="0"/>
              <a:t>(Sobel Kernel Derivation)	</a:t>
            </a:r>
            <a:r>
              <a:rPr lang="de-DE" sz="1000" dirty="0">
                <a:hlinkClick r:id="rId12"/>
              </a:rPr>
              <a:t>https://homepages.inf.ed.ac.uk/rbf/HIPR2/sobel.htm</a:t>
            </a:r>
            <a:endParaRPr lang="de-DE" sz="1000" dirty="0"/>
          </a:p>
          <a:p>
            <a:r>
              <a:rPr lang="de-DE" sz="1000" dirty="0"/>
              <a:t>(Harr. Corn. </a:t>
            </a:r>
            <a:r>
              <a:rPr lang="de-DE" sz="1000" dirty="0" err="1"/>
              <a:t>Example</a:t>
            </a:r>
            <a:r>
              <a:rPr lang="de-DE" sz="1000" dirty="0"/>
              <a:t> </a:t>
            </a:r>
            <a:r>
              <a:rPr lang="de-DE" sz="1000" dirty="0" err="1"/>
              <a:t>OpenCV</a:t>
            </a:r>
            <a:r>
              <a:rPr lang="de-DE" sz="1000" dirty="0"/>
              <a:t>)	</a:t>
            </a:r>
            <a:r>
              <a:rPr lang="de-DE" sz="1000" dirty="0">
                <a:hlinkClick r:id="rId9"/>
              </a:rPr>
              <a:t>https://studyflix.de/mathematik/eigenvektor-1634</a:t>
            </a:r>
            <a:r>
              <a:rPr lang="de-DE" sz="1000" dirty="0"/>
              <a:t> (</a:t>
            </a:r>
            <a:r>
              <a:rPr lang="de-DE" sz="1000" dirty="0" err="1"/>
              <a:t>accessed</a:t>
            </a:r>
            <a:r>
              <a:rPr lang="de-DE" sz="1000" dirty="0"/>
              <a:t> 02.01.2024)</a:t>
            </a:r>
          </a:p>
          <a:p>
            <a:r>
              <a:rPr lang="de-DE" sz="1000" dirty="0"/>
              <a:t>(Basic </a:t>
            </a:r>
            <a:r>
              <a:rPr lang="de-DE" sz="1000" dirty="0" err="1"/>
              <a:t>Principal</a:t>
            </a:r>
            <a:r>
              <a:rPr lang="de-DE" sz="1000" dirty="0"/>
              <a:t> </a:t>
            </a:r>
            <a:r>
              <a:rPr lang="de-DE" sz="1000" dirty="0" err="1"/>
              <a:t>Explenation</a:t>
            </a:r>
            <a:r>
              <a:rPr lang="de-DE" sz="1000" dirty="0"/>
              <a:t>)	https://www.youtube.com/watch?v=vgSmxhXXF_4&amp;t=212s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8471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8CA0D70-7C7E-074E-BD60-129386701A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727832" y="621325"/>
            <a:ext cx="1984220" cy="7060130"/>
          </a:xfrm>
          <a:prstGeom prst="rect">
            <a:avLst/>
          </a:prstGeom>
        </p:spPr>
      </p:pic>
      <p:sp>
        <p:nvSpPr>
          <p:cNvPr id="7170" name="Titel 1"/>
          <p:cNvSpPr>
            <a:spLocks noGrp="1"/>
          </p:cNvSpPr>
          <p:nvPr>
            <p:ph type="title" idx="4294967295"/>
          </p:nvPr>
        </p:nvSpPr>
        <p:spPr>
          <a:xfrm>
            <a:off x="334124" y="499658"/>
            <a:ext cx="7358003" cy="736600"/>
          </a:xfrm>
        </p:spPr>
        <p:txBody>
          <a:bodyPr>
            <a:noAutofit/>
          </a:bodyPr>
          <a:lstStyle/>
          <a:p>
            <a:r>
              <a:rPr lang="de-DE" altLang="de-DE" dirty="0"/>
              <a:t>Content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Inhaltsplatzhalter 2"/>
          <p:cNvSpPr>
            <a:spLocks noGrp="1"/>
          </p:cNvSpPr>
          <p:nvPr>
            <p:ph idx="4294967295"/>
          </p:nvPr>
        </p:nvSpPr>
        <p:spPr>
          <a:xfrm>
            <a:off x="339701" y="1345483"/>
            <a:ext cx="5068888" cy="1724025"/>
          </a:xfrm>
        </p:spPr>
        <p:txBody>
          <a:bodyPr/>
          <a:lstStyle/>
          <a:p>
            <a:pPr>
              <a:buSzPct val="120000"/>
            </a:pPr>
            <a:r>
              <a:rPr lang="de-DE" altLang="de-DE" sz="2000" dirty="0" err="1"/>
              <a:t>Introduction</a:t>
            </a:r>
            <a:endParaRPr lang="de-DE" altLang="de-DE" sz="2000" dirty="0"/>
          </a:p>
          <a:p>
            <a:pPr>
              <a:buSzPct val="120000"/>
            </a:pPr>
            <a:r>
              <a:rPr lang="de-DE" altLang="de-DE" sz="2000" dirty="0"/>
              <a:t>Explanation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Algorithm</a:t>
            </a:r>
            <a:endParaRPr lang="de-DE" altLang="de-DE" sz="2000" dirty="0"/>
          </a:p>
          <a:p>
            <a:pPr>
              <a:buSzPct val="120000"/>
            </a:pPr>
            <a:r>
              <a:rPr lang="de-DE" altLang="de-DE" sz="2000" dirty="0"/>
              <a:t>Hands-On</a:t>
            </a:r>
            <a:endParaRPr lang="de-DE" altLang="de-DE" sz="1600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F8738EC5-F87D-F74B-8508-0A72176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A702BFF8-46AA-C848-A3A9-A030D34C303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91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8CA0D70-7C7E-074E-BD60-129386701A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727832" y="621325"/>
            <a:ext cx="1984220" cy="7060130"/>
          </a:xfrm>
          <a:prstGeom prst="rect">
            <a:avLst/>
          </a:prstGeom>
        </p:spPr>
      </p:pic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de-DE" altLang="de-DE" dirty="0"/>
            </a:br>
            <a:endParaRPr lang="de-DE" alt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9EDD2A-CD7A-4BF9-B9AB-52651927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021" y="1321095"/>
            <a:ext cx="2304434" cy="1125140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F8738EC5-F87D-F74B-8508-0A72176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33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38260" y="242068"/>
            <a:ext cx="6218238" cy="8699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dirty="0" err="1"/>
              <a:t>History</a:t>
            </a:r>
            <a:r>
              <a:rPr lang="de-DE" sz="800" dirty="0"/>
              <a:t>[1-6]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C32055C-C91E-B04F-8706-9278E93F9D8E}"/>
              </a:ext>
            </a:extLst>
          </p:cNvPr>
          <p:cNvSpPr txBox="1">
            <a:spLocks/>
          </p:cNvSpPr>
          <p:nvPr/>
        </p:nvSpPr>
        <p:spPr>
          <a:xfrm>
            <a:off x="338260" y="1176023"/>
            <a:ext cx="5623813" cy="3215399"/>
          </a:xfrm>
          <a:prstGeom prst="rect">
            <a:avLst/>
          </a:prstGeom>
        </p:spPr>
        <p:txBody>
          <a:bodyPr>
            <a:noAutofit/>
          </a:bodyPr>
          <a:lstStyle>
            <a:lvl1pPr marL="224024" indent="-224024" algn="l" defTabSz="896095" rtl="0" eaLnBrk="1" latinLnBrk="0" hangingPunct="1">
              <a:lnSpc>
                <a:spcPct val="90000"/>
              </a:lnSpc>
              <a:spcBef>
                <a:spcPts val="980"/>
              </a:spcBef>
              <a:buFont typeface="Arial" panose="020B0604020202020204" pitchFamily="34" charset="0"/>
              <a:buChar char="•"/>
              <a:defRPr sz="2548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72071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2156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20120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568166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568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16214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372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464262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2309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356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8404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de-DE" sz="1600" dirty="0"/>
              <a:t>I</a:t>
            </a:r>
            <a:r>
              <a:rPr lang="en-US" sz="1600" dirty="0"/>
              <a:t>ntroduced by Chris Harris and Mike Stephens in 1988</a:t>
            </a:r>
          </a:p>
          <a:p>
            <a:pPr>
              <a:buFontTx/>
              <a:buChar char="-"/>
            </a:pPr>
            <a:r>
              <a:rPr lang="en-US" altLang="de-DE" sz="1600" dirty="0"/>
              <a:t>Improvement of </a:t>
            </a:r>
            <a:r>
              <a:rPr lang="de-DE" sz="1600" dirty="0"/>
              <a:t>Moravecs Corner </a:t>
            </a:r>
            <a:r>
              <a:rPr lang="de-DE" sz="1600" dirty="0" err="1"/>
              <a:t>Detector</a:t>
            </a:r>
            <a:endParaRPr lang="de-DE" sz="1600" dirty="0"/>
          </a:p>
          <a:p>
            <a:pPr>
              <a:buFontTx/>
              <a:buChar char="-"/>
            </a:pPr>
            <a:r>
              <a:rPr lang="de-DE" altLang="de-DE" sz="1600" dirty="0" err="1"/>
              <a:t>Is</a:t>
            </a:r>
            <a:r>
              <a:rPr lang="de-DE" altLang="de-DE" sz="1600" dirty="0"/>
              <a:t> </a:t>
            </a:r>
            <a:r>
              <a:rPr lang="de-DE" altLang="de-DE" sz="1600" dirty="0" err="1"/>
              <a:t>used</a:t>
            </a:r>
            <a:r>
              <a:rPr lang="de-DE" altLang="de-DE" sz="1600" dirty="0"/>
              <a:t> </a:t>
            </a:r>
            <a:r>
              <a:rPr lang="de-DE" altLang="de-DE" sz="1600" dirty="0" err="1"/>
              <a:t>to</a:t>
            </a:r>
            <a:r>
              <a:rPr lang="de-DE" altLang="de-DE" sz="1600" dirty="0"/>
              <a:t> find </a:t>
            </a:r>
            <a:r>
              <a:rPr lang="de-DE" altLang="de-DE" sz="1600" dirty="0" err="1"/>
              <a:t>corner</a:t>
            </a:r>
            <a:r>
              <a:rPr lang="de-DE" altLang="de-DE" sz="1600" dirty="0"/>
              <a:t> (and </a:t>
            </a:r>
            <a:r>
              <a:rPr lang="de-DE" altLang="de-DE" sz="1600" dirty="0" err="1"/>
              <a:t>edges</a:t>
            </a:r>
            <a:r>
              <a:rPr lang="de-DE" altLang="de-DE" sz="1600" dirty="0"/>
              <a:t>) </a:t>
            </a:r>
            <a:r>
              <a:rPr lang="en-US" altLang="de-DE" sz="1600" dirty="0"/>
              <a:t>in relation to image processing</a:t>
            </a:r>
          </a:p>
          <a:p>
            <a:pPr marL="0" indent="0">
              <a:buNone/>
            </a:pPr>
            <a:endParaRPr lang="en-US" altLang="de-DE" sz="1600" dirty="0"/>
          </a:p>
          <a:p>
            <a:pPr>
              <a:buFontTx/>
              <a:buChar char="-"/>
            </a:pPr>
            <a:r>
              <a:rPr lang="en-GB" altLang="de-DE" sz="1600" dirty="0"/>
              <a:t>Concrete application examples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1400" dirty="0"/>
              <a:t>Motion </a:t>
            </a:r>
            <a:r>
              <a:rPr lang="de-DE" sz="1400" dirty="0" err="1"/>
              <a:t>detection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1400" dirty="0"/>
              <a:t>Image </a:t>
            </a:r>
            <a:r>
              <a:rPr lang="de-DE" sz="1400" dirty="0" err="1"/>
              <a:t>stitching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1400" dirty="0"/>
              <a:t>Stereo </a:t>
            </a:r>
            <a:r>
              <a:rPr lang="de-DE" sz="1400" dirty="0" err="1"/>
              <a:t>vision</a:t>
            </a:r>
            <a:endParaRPr lang="en-GB" altLang="de-DE" sz="1400" dirty="0"/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FA1325F1-E8FF-584A-AABB-7F232C60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A702BFF8-46AA-C848-A3A9-A030D34C3038}" type="slidenum">
              <a:rPr lang="de-DE" smtClean="0"/>
              <a:t>4</a:t>
            </a:fld>
            <a:endParaRPr lang="de-DE"/>
          </a:p>
        </p:txBody>
      </p:sp>
      <p:sp>
        <p:nvSpPr>
          <p:cNvPr id="39" name="Date Placeholder 4">
            <a:extLst>
              <a:ext uri="{FF2B5EF4-FFF2-40B4-BE49-F238E27FC236}">
                <a16:creationId xmlns:a16="http://schemas.microsoft.com/office/drawing/2014/main" id="{95A0BBCB-DA0D-604A-A804-4EC2B015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732D1C7-1F2E-9A42-85E0-81634091BC16}" type="datetime4">
              <a:rPr lang="de-DE" smtClean="0"/>
              <a:t>3. Januar 2024</a:t>
            </a:fld>
            <a:endParaRPr lang="de-DE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F38CCE4-39DD-8648-ACC4-CDC28EAD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3" name="Scrollen: vertikal 2">
            <a:extLst>
              <a:ext uri="{FF2B5EF4-FFF2-40B4-BE49-F238E27FC236}">
                <a16:creationId xmlns:a16="http://schemas.microsoft.com/office/drawing/2014/main" id="{F161A78F-1013-400D-8B3C-7699337C20C5}"/>
              </a:ext>
            </a:extLst>
          </p:cNvPr>
          <p:cNvSpPr/>
          <p:nvPr/>
        </p:nvSpPr>
        <p:spPr>
          <a:xfrm>
            <a:off x="6659881" y="704968"/>
            <a:ext cx="1107901" cy="94210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PAPER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9D5FC9-8514-4923-80FF-F4C01482223B}"/>
              </a:ext>
            </a:extLst>
          </p:cNvPr>
          <p:cNvSpPr txBox="1"/>
          <p:nvPr/>
        </p:nvSpPr>
        <p:spPr>
          <a:xfrm>
            <a:off x="4927831" y="164707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A COMBINED CORNER </a:t>
            </a:r>
            <a:br>
              <a:rPr lang="de-DE" sz="1400" dirty="0"/>
            </a:br>
            <a:r>
              <a:rPr lang="de-DE" sz="1400" dirty="0"/>
              <a:t>AND EDGE DETECTOR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CBBC31-1EC2-447C-8D79-EA7F0E3F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73204"/>
            <a:ext cx="1257711" cy="943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FC4D859-249F-450E-97B2-B9245E68F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9" r="13245"/>
          <a:stretch/>
        </p:blipFill>
        <p:spPr>
          <a:xfrm>
            <a:off x="5948038" y="2973204"/>
            <a:ext cx="3077224" cy="943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A12507B-E202-4928-A9A4-14410D69B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073" y="4013306"/>
            <a:ext cx="1531620" cy="850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59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B8A3DF-6F8D-774A-A562-340E5E3BDC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7695535" y="-104358"/>
            <a:ext cx="1445559" cy="5143500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342463" y="185707"/>
            <a:ext cx="6029324" cy="994172"/>
          </a:xfrm>
        </p:spPr>
        <p:txBody>
          <a:bodyPr>
            <a:normAutofit/>
          </a:bodyPr>
          <a:lstStyle/>
          <a:p>
            <a:r>
              <a:rPr lang="de-DE" altLang="de-DE" dirty="0"/>
              <a:t>Definition: Corner</a:t>
            </a:r>
            <a:r>
              <a:rPr lang="de-DE" altLang="de-DE" sz="800" dirty="0"/>
              <a:t>[1,7,8]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BAC93841-5400-4E42-8A37-8C8665C25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EBFE44C-57A2-414C-B9F1-628594F0F10F}" type="datetime4">
              <a:rPr lang="de-DE" smtClean="0"/>
              <a:t>3. Januar 2024</a:t>
            </a:fld>
            <a:endParaRPr lang="de-DE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74851EB-F461-FF4B-A683-7BB70E496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0" name="Foliennummernplatzhalter 8">
            <a:extLst>
              <a:ext uri="{FF2B5EF4-FFF2-40B4-BE49-F238E27FC236}">
                <a16:creationId xmlns:a16="http://schemas.microsoft.com/office/drawing/2014/main" id="{D882126F-2109-E243-9AC3-248E6B970140}"/>
              </a:ext>
            </a:extLst>
          </p:cNvPr>
          <p:cNvSpPr txBox="1">
            <a:spLocks/>
          </p:cNvSpPr>
          <p:nvPr/>
        </p:nvSpPr>
        <p:spPr>
          <a:xfrm>
            <a:off x="6634066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02BFF8-46AA-C848-A3A9-A030D34C30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6F2E18CE-7C72-44E9-A810-3634985078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" y="1370013"/>
            <a:ext cx="8232775" cy="3262312"/>
          </a:xfrm>
          <a:prstGeom prst="rect">
            <a:avLst/>
          </a:prstGeom>
        </p:spPr>
        <p:txBody>
          <a:bodyPr>
            <a:noAutofit/>
          </a:bodyPr>
          <a:lstStyle>
            <a:lvl1pPr marL="224024" indent="-224024" algn="l" defTabSz="896095" rtl="0" eaLnBrk="1" latinLnBrk="0" hangingPunct="1">
              <a:lnSpc>
                <a:spcPct val="90000"/>
              </a:lnSpc>
              <a:spcBef>
                <a:spcPts val="980"/>
              </a:spcBef>
              <a:buFont typeface="Arial" panose="020B0604020202020204" pitchFamily="34" charset="0"/>
              <a:buChar char="•"/>
              <a:defRPr sz="2548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72071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2156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20120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568166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568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16214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372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464262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2309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356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8404" indent="-224024" algn="l" defTabSz="896095" rtl="0" eaLnBrk="1" latinLnBrk="0" hangingPunct="1">
              <a:lnSpc>
                <a:spcPct val="90000"/>
              </a:lnSpc>
              <a:spcBef>
                <a:spcPts val="490"/>
              </a:spcBef>
              <a:buFont typeface="Arial" panose="020B0604020202020204" pitchFamily="34" charset="0"/>
              <a:buChar char="•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de-DE" sz="1400" dirty="0"/>
              <a:t>What is a corner? </a:t>
            </a:r>
          </a:p>
          <a:p>
            <a:pPr marL="0" indent="0">
              <a:buNone/>
            </a:pPr>
            <a:r>
              <a:rPr lang="de-DE" altLang="de-DE" sz="1600" i="1" dirty="0"/>
              <a:t>(</a:t>
            </a:r>
            <a:r>
              <a:rPr lang="de-DE" altLang="de-DE" sz="1600" i="1" dirty="0" err="1"/>
              <a:t>Wikip</a:t>
            </a:r>
            <a:r>
              <a:rPr lang="de-DE" altLang="de-DE" sz="1600" i="1" dirty="0"/>
              <a:t>.)	</a:t>
            </a:r>
            <a:r>
              <a:rPr lang="de-DE" altLang="de-DE" sz="1400" i="1" dirty="0"/>
              <a:t>„</a:t>
            </a:r>
            <a:r>
              <a:rPr lang="en-US" sz="1400" i="1" dirty="0"/>
              <a:t>intersection of two edges”</a:t>
            </a:r>
          </a:p>
          <a:p>
            <a:pPr marL="0" indent="0">
              <a:buNone/>
            </a:pPr>
            <a:r>
              <a:rPr lang="en-US" altLang="de-DE" sz="1400" i="1" dirty="0"/>
              <a:t>(OpenCV)	</a:t>
            </a:r>
            <a:r>
              <a:rPr lang="de-DE" altLang="de-DE" sz="1400" i="1" dirty="0"/>
              <a:t>„</a:t>
            </a:r>
            <a:r>
              <a:rPr lang="en-US" sz="1400" dirty="0"/>
              <a:t>corners are regions in the image with large variation in intensity in all the directions”</a:t>
            </a:r>
          </a:p>
          <a:p>
            <a:pPr>
              <a:buFontTx/>
              <a:buChar char="-"/>
            </a:pPr>
            <a:endParaRPr lang="en-US" altLang="de-DE" sz="1400" dirty="0"/>
          </a:p>
          <a:p>
            <a:pPr>
              <a:buFontTx/>
              <a:buChar char="-"/>
            </a:pPr>
            <a:r>
              <a:rPr lang="en-US" altLang="de-DE" sz="1400" dirty="0"/>
              <a:t>Why do we want to detect a corner (and not an edge)?</a:t>
            </a:r>
          </a:p>
          <a:p>
            <a:pPr marL="448047" lvl="1" indent="0">
              <a:buNone/>
            </a:pPr>
            <a:r>
              <a:rPr lang="en-US" altLang="de-DE" sz="1200" i="1" dirty="0"/>
              <a:t>Points of interests are easier to find when using a corner</a:t>
            </a:r>
          </a:p>
          <a:p>
            <a:pPr>
              <a:buFontTx/>
              <a:buChar char="-"/>
            </a:pPr>
            <a:endParaRPr lang="de-DE" altLang="de-DE" sz="1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98276A7-75C5-4502-A595-488E70164362}"/>
              </a:ext>
            </a:extLst>
          </p:cNvPr>
          <p:cNvSpPr/>
          <p:nvPr/>
        </p:nvSpPr>
        <p:spPr>
          <a:xfrm>
            <a:off x="895927" y="3463636"/>
            <a:ext cx="1597891" cy="102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B2D21A2-7807-460E-9509-CF66158CFE67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flipH="1" flipV="1">
            <a:off x="1694873" y="3463636"/>
            <a:ext cx="4325" cy="10321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BA0583A-AD14-48F5-BDC4-A10F9A779ABE}"/>
              </a:ext>
            </a:extLst>
          </p:cNvPr>
          <p:cNvSpPr/>
          <p:nvPr/>
        </p:nvSpPr>
        <p:spPr>
          <a:xfrm>
            <a:off x="3209637" y="3465945"/>
            <a:ext cx="1597891" cy="102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A8CA95F-9869-452A-9DD9-B96C8F59552A}"/>
              </a:ext>
            </a:extLst>
          </p:cNvPr>
          <p:cNvSpPr/>
          <p:nvPr/>
        </p:nvSpPr>
        <p:spPr>
          <a:xfrm>
            <a:off x="3209637" y="3463636"/>
            <a:ext cx="983672" cy="632691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55A4273-5402-4A5B-A261-E5355BE6A03B}"/>
              </a:ext>
            </a:extLst>
          </p:cNvPr>
          <p:cNvSpPr/>
          <p:nvPr/>
        </p:nvSpPr>
        <p:spPr>
          <a:xfrm>
            <a:off x="3209636" y="3465945"/>
            <a:ext cx="1597891" cy="102985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EA7A2C9-21ED-4F23-97EB-E6452EC737F8}"/>
              </a:ext>
            </a:extLst>
          </p:cNvPr>
          <p:cNvSpPr/>
          <p:nvPr/>
        </p:nvSpPr>
        <p:spPr>
          <a:xfrm>
            <a:off x="900252" y="3465945"/>
            <a:ext cx="1597891" cy="102985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640B3D5-F63B-4DCA-8B01-434BCA92C1E8}"/>
              </a:ext>
            </a:extLst>
          </p:cNvPr>
          <p:cNvSpPr/>
          <p:nvPr/>
        </p:nvSpPr>
        <p:spPr>
          <a:xfrm>
            <a:off x="4856774" y="282654"/>
            <a:ext cx="2624683" cy="155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536219-FD35-4476-9E59-2CC8FF4EC0F1}"/>
              </a:ext>
            </a:extLst>
          </p:cNvPr>
          <p:cNvSpPr/>
          <p:nvPr/>
        </p:nvSpPr>
        <p:spPr>
          <a:xfrm>
            <a:off x="4856774" y="280345"/>
            <a:ext cx="1615772" cy="95696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3DD8697-FAC0-4DC4-A105-118F057F1DF3}"/>
              </a:ext>
            </a:extLst>
          </p:cNvPr>
          <p:cNvSpPr/>
          <p:nvPr/>
        </p:nvSpPr>
        <p:spPr>
          <a:xfrm>
            <a:off x="4856773" y="282654"/>
            <a:ext cx="2624683" cy="15576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6FC4BB6-9D3A-42F3-8B59-29ADDE3BAF2A}"/>
              </a:ext>
            </a:extLst>
          </p:cNvPr>
          <p:cNvSpPr/>
          <p:nvPr/>
        </p:nvSpPr>
        <p:spPr>
          <a:xfrm>
            <a:off x="6181212" y="524824"/>
            <a:ext cx="582668" cy="31593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82CF2F0-A2AD-4268-A511-0234182E0F71}"/>
              </a:ext>
            </a:extLst>
          </p:cNvPr>
          <p:cNvSpPr/>
          <p:nvPr/>
        </p:nvSpPr>
        <p:spPr>
          <a:xfrm>
            <a:off x="6189829" y="1068032"/>
            <a:ext cx="582668" cy="31593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D430713-95D4-41DB-9021-9ED55CF651DE}"/>
              </a:ext>
            </a:extLst>
          </p:cNvPr>
          <p:cNvSpPr/>
          <p:nvPr/>
        </p:nvSpPr>
        <p:spPr>
          <a:xfrm>
            <a:off x="1560945" y="3629891"/>
            <a:ext cx="240146" cy="13854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136F289-B4D1-4AE6-9058-1B75320CA4BE}"/>
              </a:ext>
            </a:extLst>
          </p:cNvPr>
          <p:cNvSpPr/>
          <p:nvPr/>
        </p:nvSpPr>
        <p:spPr>
          <a:xfrm>
            <a:off x="1566912" y="3889297"/>
            <a:ext cx="240146" cy="13854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1CDEDF1-6344-4A51-BA92-BA8E5AB88F0D}"/>
              </a:ext>
            </a:extLst>
          </p:cNvPr>
          <p:cNvSpPr/>
          <p:nvPr/>
        </p:nvSpPr>
        <p:spPr>
          <a:xfrm>
            <a:off x="1566912" y="4122121"/>
            <a:ext cx="240146" cy="13854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516CBB6-716E-4AE7-BF95-AA8900AB016B}"/>
              </a:ext>
            </a:extLst>
          </p:cNvPr>
          <p:cNvSpPr/>
          <p:nvPr/>
        </p:nvSpPr>
        <p:spPr>
          <a:xfrm>
            <a:off x="4072937" y="4021997"/>
            <a:ext cx="240146" cy="13854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C8FCDE-2690-4BA6-A839-3D9FAF3F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44" y="3053173"/>
            <a:ext cx="1291979" cy="1291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F1BDC46A-F97F-4563-A676-A2F5FFB217D8}"/>
              </a:ext>
            </a:extLst>
          </p:cNvPr>
          <p:cNvSpPr/>
          <p:nvPr/>
        </p:nvSpPr>
        <p:spPr>
          <a:xfrm>
            <a:off x="6867331" y="3053173"/>
            <a:ext cx="68424" cy="61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4377A5-AED3-498C-82F2-A9F251847BB1}"/>
              </a:ext>
            </a:extLst>
          </p:cNvPr>
          <p:cNvSpPr/>
          <p:nvPr/>
        </p:nvSpPr>
        <p:spPr>
          <a:xfrm>
            <a:off x="6691868" y="3053173"/>
            <a:ext cx="68424" cy="61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0485F5E-97D7-46EC-8947-491E05DB5514}"/>
              </a:ext>
            </a:extLst>
          </p:cNvPr>
          <p:cNvSpPr/>
          <p:nvPr/>
        </p:nvSpPr>
        <p:spPr>
          <a:xfrm>
            <a:off x="6337575" y="3314717"/>
            <a:ext cx="68424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C618257-5875-40E2-9AE0-B96B41B03634}"/>
              </a:ext>
            </a:extLst>
          </p:cNvPr>
          <p:cNvSpPr/>
          <p:nvPr/>
        </p:nvSpPr>
        <p:spPr>
          <a:xfrm>
            <a:off x="6338904" y="3453951"/>
            <a:ext cx="68424" cy="61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A9F1DE5-4A19-46D4-9C95-3B9F8224F326}"/>
              </a:ext>
            </a:extLst>
          </p:cNvPr>
          <p:cNvSpPr/>
          <p:nvPr/>
        </p:nvSpPr>
        <p:spPr>
          <a:xfrm>
            <a:off x="6655268" y="4260666"/>
            <a:ext cx="68424" cy="61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E71ED87-0626-4115-A513-1489BE144FC5}"/>
              </a:ext>
            </a:extLst>
          </p:cNvPr>
          <p:cNvSpPr/>
          <p:nvPr/>
        </p:nvSpPr>
        <p:spPr>
          <a:xfrm>
            <a:off x="6874138" y="4260666"/>
            <a:ext cx="68424" cy="61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E1210CF-A35E-44B5-9855-92E7993D0A15}"/>
              </a:ext>
            </a:extLst>
          </p:cNvPr>
          <p:cNvSpPr/>
          <p:nvPr/>
        </p:nvSpPr>
        <p:spPr>
          <a:xfrm>
            <a:off x="6642033" y="3465945"/>
            <a:ext cx="68424" cy="61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12" grpId="0" animBg="1"/>
      <p:bldP spid="26" grpId="0" animBg="1"/>
      <p:bldP spid="27" grpId="0" animBg="1"/>
      <p:bldP spid="43" grpId="0" animBg="1"/>
      <p:bldP spid="44" grpId="0" animBg="1"/>
      <p:bldP spid="45" grpId="0" animBg="1"/>
      <p:bldP spid="39" grpId="0" animBg="1"/>
      <p:bldP spid="52" grpId="0" animBg="1"/>
      <p:bldP spid="40" grpId="0" animBg="1"/>
      <p:bldP spid="54" grpId="0" animBg="1"/>
      <p:bldP spid="55" grpId="0" animBg="1"/>
      <p:bldP spid="56" grpId="0" animBg="1"/>
      <p:bldP spid="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8CA0D70-7C7E-074E-BD60-129386701A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727832" y="621325"/>
            <a:ext cx="1984220" cy="7060130"/>
          </a:xfrm>
          <a:prstGeom prst="rect">
            <a:avLst/>
          </a:prstGeom>
        </p:spPr>
      </p:pic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de-DE" altLang="de-DE" dirty="0"/>
            </a:br>
            <a:endParaRPr lang="de-DE" alt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9EDD2A-CD7A-4BF9-B9AB-52651927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819" y="1362659"/>
            <a:ext cx="4962361" cy="663126"/>
          </a:xfrm>
        </p:spPr>
        <p:txBody>
          <a:bodyPr>
            <a:normAutofit fontScale="92500"/>
          </a:bodyPr>
          <a:lstStyle/>
          <a:p>
            <a:pPr algn="ctr"/>
            <a:r>
              <a:rPr lang="de-DE" dirty="0"/>
              <a:t>Explanation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F8738EC5-F87D-F74B-8508-0A72176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16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800" dirty="0" err="1"/>
              <a:t>Step</a:t>
            </a:r>
            <a:r>
              <a:rPr lang="de-DE" dirty="0" err="1"/>
              <a:t>s</a:t>
            </a:r>
            <a:endParaRPr lang="de-DE" sz="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907CE-463C-44E5-832E-05C3195A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Structure</a:t>
            </a:r>
            <a:r>
              <a:rPr lang="de-DE" dirty="0"/>
              <a:t> Tensor </a:t>
            </a:r>
            <a:r>
              <a:rPr lang="de-DE" dirty="0" err="1"/>
              <a:t>Computation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Harris </a:t>
            </a:r>
            <a:r>
              <a:rPr lang="de-DE" dirty="0" err="1"/>
              <a:t>Respone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Visualizing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9" name="Date Placeholder 4">
            <a:extLst>
              <a:ext uri="{FF2B5EF4-FFF2-40B4-BE49-F238E27FC236}">
                <a16:creationId xmlns:a16="http://schemas.microsoft.com/office/drawing/2014/main" id="{95A0BBCB-DA0D-604A-A804-4EC2B015C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3732D1C7-1F2E-9A42-85E0-81634091BC16}" type="datetime4">
              <a:rPr lang="de-DE" smtClean="0"/>
              <a:t>3. Januar 2024</a:t>
            </a:fld>
            <a:endParaRPr lang="de-DE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F38CCE4-39DD-8648-ACC4-CDC28EAD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FA1325F1-E8FF-584A-AABB-7F232C60C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4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38260" y="242068"/>
            <a:ext cx="6656900" cy="8699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800" dirty="0" err="1"/>
              <a:t>Step</a:t>
            </a:r>
            <a:r>
              <a:rPr lang="de-DE" sz="2800" dirty="0"/>
              <a:t> 1: </a:t>
            </a:r>
            <a:r>
              <a:rPr lang="de-DE" sz="2800" dirty="0" err="1"/>
              <a:t>Calculate</a:t>
            </a:r>
            <a:r>
              <a:rPr lang="de-DE" sz="2800" dirty="0"/>
              <a:t> </a:t>
            </a:r>
            <a:r>
              <a:rPr lang="de-DE" sz="2800" dirty="0" err="1"/>
              <a:t>Gradients</a:t>
            </a:r>
            <a:r>
              <a:rPr lang="de-DE" sz="800" dirty="0"/>
              <a:t>[8]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FA1325F1-E8FF-584A-AABB-7F232C60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A702BFF8-46AA-C848-A3A9-A030D34C3038}" type="slidenum">
              <a:rPr lang="de-DE" smtClean="0"/>
              <a:t>8</a:t>
            </a:fld>
            <a:endParaRPr lang="de-DE"/>
          </a:p>
        </p:txBody>
      </p:sp>
      <p:sp>
        <p:nvSpPr>
          <p:cNvPr id="39" name="Date Placeholder 4">
            <a:extLst>
              <a:ext uri="{FF2B5EF4-FFF2-40B4-BE49-F238E27FC236}">
                <a16:creationId xmlns:a16="http://schemas.microsoft.com/office/drawing/2014/main" id="{95A0BBCB-DA0D-604A-A804-4EC2B015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732D1C7-1F2E-9A42-85E0-81634091BC16}" type="datetime4">
              <a:rPr lang="de-DE" smtClean="0"/>
              <a:t>3. Januar 2024</a:t>
            </a:fld>
            <a:endParaRPr lang="de-DE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F38CCE4-39DD-8648-ACC4-CDC28EAD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D4056D-59E7-4E96-B03E-2369BE01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1" y="1881835"/>
            <a:ext cx="1279286" cy="85196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F9F42C2-EE62-4043-B1E4-074CB7C2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28" y="1885715"/>
            <a:ext cx="874659" cy="879922"/>
          </a:xfrm>
          <a:prstGeom prst="rect">
            <a:avLst/>
          </a:prstGeom>
        </p:spPr>
      </p:pic>
      <p:sp>
        <p:nvSpPr>
          <p:cNvPr id="13" name="Multiplikationszeichen 12">
            <a:extLst>
              <a:ext uri="{FF2B5EF4-FFF2-40B4-BE49-F238E27FC236}">
                <a16:creationId xmlns:a16="http://schemas.microsoft.com/office/drawing/2014/main" id="{B0557357-AF9E-421D-BF9E-6F9C48F82B72}"/>
              </a:ext>
            </a:extLst>
          </p:cNvPr>
          <p:cNvSpPr/>
          <p:nvPr/>
        </p:nvSpPr>
        <p:spPr>
          <a:xfrm>
            <a:off x="2010625" y="2099049"/>
            <a:ext cx="333923" cy="33392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Gleich 13">
            <a:extLst>
              <a:ext uri="{FF2B5EF4-FFF2-40B4-BE49-F238E27FC236}">
                <a16:creationId xmlns:a16="http://schemas.microsoft.com/office/drawing/2014/main" id="{9F0CD0DA-0CBE-4880-80ED-F55E7E290D75}"/>
              </a:ext>
            </a:extLst>
          </p:cNvPr>
          <p:cNvSpPr/>
          <p:nvPr/>
        </p:nvSpPr>
        <p:spPr>
          <a:xfrm>
            <a:off x="3705369" y="2101182"/>
            <a:ext cx="371498" cy="3714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A98315D-69FE-4AD3-AAB3-704C81A1BA2A}"/>
              </a:ext>
            </a:extLst>
          </p:cNvPr>
          <p:cNvSpPr txBox="1"/>
          <p:nvPr/>
        </p:nvSpPr>
        <p:spPr>
          <a:xfrm>
            <a:off x="7496236" y="1806330"/>
            <a:ext cx="143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/>
              <a:t>Ix</a:t>
            </a:r>
            <a:endParaRPr lang="de-DE" sz="54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1FA41F4-6CDB-492F-851C-321A9387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828" y="3377315"/>
            <a:ext cx="886243" cy="879921"/>
          </a:xfrm>
          <a:prstGeom prst="rect">
            <a:avLst/>
          </a:prstGeom>
        </p:spPr>
      </p:pic>
      <p:sp>
        <p:nvSpPr>
          <p:cNvPr id="23" name="Multiplikationszeichen 22">
            <a:extLst>
              <a:ext uri="{FF2B5EF4-FFF2-40B4-BE49-F238E27FC236}">
                <a16:creationId xmlns:a16="http://schemas.microsoft.com/office/drawing/2014/main" id="{02DB3F16-FB71-4CF9-A905-09E9E3802739}"/>
              </a:ext>
            </a:extLst>
          </p:cNvPr>
          <p:cNvSpPr/>
          <p:nvPr/>
        </p:nvSpPr>
        <p:spPr>
          <a:xfrm>
            <a:off x="2033290" y="3555800"/>
            <a:ext cx="333923" cy="33392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621A306-D868-4829-9F91-9A5B7847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1" y="3373434"/>
            <a:ext cx="1279286" cy="851969"/>
          </a:xfrm>
          <a:prstGeom prst="rect">
            <a:avLst/>
          </a:prstGeom>
        </p:spPr>
      </p:pic>
      <p:sp>
        <p:nvSpPr>
          <p:cNvPr id="25" name="Gleich 24">
            <a:extLst>
              <a:ext uri="{FF2B5EF4-FFF2-40B4-BE49-F238E27FC236}">
                <a16:creationId xmlns:a16="http://schemas.microsoft.com/office/drawing/2014/main" id="{47483C44-7E56-4656-B908-774BFC5BB2EF}"/>
              </a:ext>
            </a:extLst>
          </p:cNvPr>
          <p:cNvSpPr/>
          <p:nvPr/>
        </p:nvSpPr>
        <p:spPr>
          <a:xfrm>
            <a:off x="3705369" y="3584728"/>
            <a:ext cx="371498" cy="3714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5F4D72A-F873-4D4C-B9AE-643BBE672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750" y="1604710"/>
            <a:ext cx="1903530" cy="126549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3487D6B-1F59-41FB-8299-1A4FA8DBB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749" y="3299313"/>
            <a:ext cx="1903530" cy="1269899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22FB7A13-B698-4CE2-A526-14ABC746389A}"/>
              </a:ext>
            </a:extLst>
          </p:cNvPr>
          <p:cNvSpPr txBox="1"/>
          <p:nvPr/>
        </p:nvSpPr>
        <p:spPr>
          <a:xfrm>
            <a:off x="7507825" y="3301301"/>
            <a:ext cx="143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/>
              <a:t>Iy</a:t>
            </a:r>
            <a:endParaRPr lang="de-DE" sz="5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E37DB1D-4E92-4C00-9D93-29C10012B1DC}"/>
              </a:ext>
            </a:extLst>
          </p:cNvPr>
          <p:cNvSpPr txBox="1"/>
          <p:nvPr/>
        </p:nvSpPr>
        <p:spPr>
          <a:xfrm>
            <a:off x="342463" y="111201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Using Sobel:</a:t>
            </a:r>
          </a:p>
        </p:txBody>
      </p:sp>
    </p:spTree>
    <p:extLst>
      <p:ext uri="{BB962C8B-B14F-4D97-AF65-F5344CB8AC3E}">
        <p14:creationId xmlns:p14="http://schemas.microsoft.com/office/powerpoint/2010/main" val="366354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38260" y="242068"/>
            <a:ext cx="6656900" cy="8699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800" dirty="0" err="1"/>
              <a:t>Step</a:t>
            </a:r>
            <a:r>
              <a:rPr lang="de-DE" sz="2800" dirty="0"/>
              <a:t> 2: </a:t>
            </a:r>
            <a:r>
              <a:rPr lang="de-DE" sz="2800" dirty="0" err="1"/>
              <a:t>Structure</a:t>
            </a:r>
            <a:r>
              <a:rPr lang="de-DE" sz="2800" dirty="0"/>
              <a:t> Tensor</a:t>
            </a:r>
            <a:r>
              <a:rPr lang="de-DE" sz="800" dirty="0"/>
              <a:t>[1]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FA1325F1-E8FF-584A-AABB-7F232C60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A702BFF8-46AA-C848-A3A9-A030D34C3038}" type="slidenum">
              <a:rPr lang="de-DE" smtClean="0"/>
              <a:t>9</a:t>
            </a:fld>
            <a:endParaRPr lang="de-DE"/>
          </a:p>
        </p:txBody>
      </p:sp>
      <p:sp>
        <p:nvSpPr>
          <p:cNvPr id="39" name="Date Placeholder 4">
            <a:extLst>
              <a:ext uri="{FF2B5EF4-FFF2-40B4-BE49-F238E27FC236}">
                <a16:creationId xmlns:a16="http://schemas.microsoft.com/office/drawing/2014/main" id="{95A0BBCB-DA0D-604A-A804-4EC2B015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732D1C7-1F2E-9A42-85E0-81634091BC16}" type="datetime4">
              <a:rPr lang="de-DE" smtClean="0"/>
              <a:t>3. Januar 2024</a:t>
            </a:fld>
            <a:endParaRPr lang="de-DE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F38CCE4-39DD-8648-ACC4-CDC28EAD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EBF0F0-5BE6-48AA-985A-5D95EB85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60" y="1462023"/>
            <a:ext cx="6868484" cy="9240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871FAB1-28B5-4276-BC72-1D563B84D003}"/>
              </a:ext>
            </a:extLst>
          </p:cNvPr>
          <p:cNvSpPr txBox="1"/>
          <p:nvPr/>
        </p:nvSpPr>
        <p:spPr>
          <a:xfrm>
            <a:off x="450850" y="1112018"/>
            <a:ext cx="580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Find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displacing</a:t>
            </a:r>
            <a:r>
              <a:rPr lang="de-DE" dirty="0"/>
              <a:t> (</a:t>
            </a:r>
            <a:r>
              <a:rPr lang="de-DE" dirty="0" err="1"/>
              <a:t>u,v</a:t>
            </a:r>
            <a:r>
              <a:rPr lang="de-DE" dirty="0"/>
              <a:t>) in all </a:t>
            </a:r>
            <a:r>
              <a:rPr lang="de-DE" dirty="0" err="1"/>
              <a:t>directions</a:t>
            </a:r>
            <a:r>
              <a:rPr lang="de-DE" dirty="0"/>
              <a:t>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981D4E-7426-44F4-9403-A12191AD7D23}"/>
              </a:ext>
            </a:extLst>
          </p:cNvPr>
          <p:cNvSpPr txBox="1"/>
          <p:nvPr/>
        </p:nvSpPr>
        <p:spPr>
          <a:xfrm>
            <a:off x="450850" y="2487277"/>
            <a:ext cx="46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Maximizing</a:t>
            </a:r>
            <a:r>
              <a:rPr lang="de-DE" dirty="0"/>
              <a:t> E(</a:t>
            </a:r>
            <a:r>
              <a:rPr lang="de-DE" dirty="0" err="1"/>
              <a:t>u,v</a:t>
            </a:r>
            <a:r>
              <a:rPr lang="de-DE" dirty="0"/>
              <a:t>) using </a:t>
            </a:r>
            <a:r>
              <a:rPr lang="de-DE" dirty="0" err="1"/>
              <a:t>the</a:t>
            </a:r>
            <a:r>
              <a:rPr lang="de-DE" dirty="0"/>
              <a:t> Taylor Expansion: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1490AE-F4CF-4A7E-A7A5-EB05D146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5" y="3115741"/>
            <a:ext cx="2181529" cy="5525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6FB0EB-D87F-4890-8C81-9ED883935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098" y="2891871"/>
            <a:ext cx="3238952" cy="10002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9548CB5-E8C6-473C-AB13-5B7C1FE23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13" y="2929971"/>
            <a:ext cx="533474" cy="905001"/>
          </a:xfrm>
          <a:prstGeom prst="rect">
            <a:avLst/>
          </a:prstGeom>
        </p:spPr>
      </p:pic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2A90F6BB-C058-4AB1-9E8B-4D2705CCE83E}"/>
              </a:ext>
            </a:extLst>
          </p:cNvPr>
          <p:cNvSpPr/>
          <p:nvPr/>
        </p:nvSpPr>
        <p:spPr>
          <a:xfrm rot="5400000">
            <a:off x="4342835" y="2615313"/>
            <a:ext cx="247650" cy="3181124"/>
          </a:xfrm>
          <a:prstGeom prst="rightBrace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5E5BCAA-25DD-45C5-A5C0-69161A9CE86A}"/>
              </a:ext>
            </a:extLst>
          </p:cNvPr>
          <p:cNvSpPr txBox="1"/>
          <p:nvPr/>
        </p:nvSpPr>
        <p:spPr>
          <a:xfrm>
            <a:off x="4271735" y="4329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D2795BE-D8A2-4417-ABC4-1D94EAB8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E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(</a:t>
            </a:r>
            <a:r>
              <a:rPr kumimoji="0" lang="de-DE" altLang="de-DE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u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,</a:t>
            </a:r>
            <a:r>
              <a:rPr kumimoji="0" lang="de-DE" altLang="de-DE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v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)</a:t>
            </a:r>
            <a:r>
              <a:rPr kumimoji="0" lang="de-DE" altLang="de-DE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701</Words>
  <Application>Microsoft Office PowerPoint</Application>
  <PresentationFormat>Bildschirmpräsentation (16:9)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MathJax_Main</vt:lpstr>
      <vt:lpstr>MathJax_Math</vt:lpstr>
      <vt:lpstr>Times New Roman</vt:lpstr>
      <vt:lpstr>Wingdings</vt:lpstr>
      <vt:lpstr>Office-Design</vt:lpstr>
      <vt:lpstr>PowerPoint-Präsentation</vt:lpstr>
      <vt:lpstr>Content </vt:lpstr>
      <vt:lpstr> </vt:lpstr>
      <vt:lpstr>History[1-6]</vt:lpstr>
      <vt:lpstr>Definition: Corner[1,7,8]</vt:lpstr>
      <vt:lpstr> </vt:lpstr>
      <vt:lpstr>Steps</vt:lpstr>
      <vt:lpstr>Step 1: Calculate Gradients[8]</vt:lpstr>
      <vt:lpstr>Step 2: Structure Tensor[1]</vt:lpstr>
      <vt:lpstr>Step 3: Harris Response Function[8,9]</vt:lpstr>
      <vt:lpstr>Step 4: Visualizing the results[8]</vt:lpstr>
      <vt:lpstr>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Microsoft Office-Benutzer</dc:creator>
  <cp:lastModifiedBy>Silas Jung</cp:lastModifiedBy>
  <cp:revision>260</cp:revision>
  <dcterms:created xsi:type="dcterms:W3CDTF">2018-08-27T12:41:54Z</dcterms:created>
  <dcterms:modified xsi:type="dcterms:W3CDTF">2024-01-05T14:25:35Z</dcterms:modified>
</cp:coreProperties>
</file>