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9E0D1"/>
    <a:srgbClr val="F9D1BB"/>
    <a:srgbClr val="D2E5EF"/>
    <a:srgbClr val="73ADCF"/>
    <a:srgbClr val="AACEE3"/>
    <a:srgbClr val="82B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7" autoAdjust="0"/>
    <p:restoredTop sz="94660"/>
  </p:normalViewPr>
  <p:slideViewPr>
    <p:cSldViewPr snapToGrid="0">
      <p:cViewPr>
        <p:scale>
          <a:sx n="72" d="100"/>
          <a:sy n="72" d="100"/>
        </p:scale>
        <p:origin x="1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Gomez Camargo" userId="e15da02cac1a7623" providerId="LiveId" clId="{CC6ADDC4-12A5-4FE3-BCCD-C5D7B5565D4F}"/>
    <pc:docChg chg="undo custSel modSld">
      <pc:chgData name="David Gomez Camargo" userId="e15da02cac1a7623" providerId="LiveId" clId="{CC6ADDC4-12A5-4FE3-BCCD-C5D7B5565D4F}" dt="2023-05-01T16:21:15.394" v="8" actId="21"/>
      <pc:docMkLst>
        <pc:docMk/>
      </pc:docMkLst>
      <pc:sldChg chg="delSp modSp mod">
        <pc:chgData name="David Gomez Camargo" userId="e15da02cac1a7623" providerId="LiveId" clId="{CC6ADDC4-12A5-4FE3-BCCD-C5D7B5565D4F}" dt="2023-05-01T16:21:15.394" v="8" actId="21"/>
        <pc:sldMkLst>
          <pc:docMk/>
          <pc:sldMk cId="1115534094" sldId="256"/>
        </pc:sldMkLst>
        <pc:spChg chg="del mod">
          <ac:chgData name="David Gomez Camargo" userId="e15da02cac1a7623" providerId="LiveId" clId="{CC6ADDC4-12A5-4FE3-BCCD-C5D7B5565D4F}" dt="2023-05-01T16:21:15.394" v="8" actId="21"/>
          <ac:spMkLst>
            <pc:docMk/>
            <pc:sldMk cId="1115534094" sldId="256"/>
            <ac:spMk id="10" creationId="{2BADC8CD-E563-5A18-E4AE-80B2EC81A80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2D2F-1B97-FE3D-93DB-9A6CF036E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8F234-9387-5658-DB86-D2BBE8231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DAE49-8927-2506-3DB4-EE6D34FE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E2D2D-3CD9-CBAA-74D4-8B154AFD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A1B7D-6BD4-C55B-A5E5-09F2BE9B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5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F5C4F-718C-784D-31FE-C6983A1A4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D3971-5128-41BD-4A31-C49A51047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81D39-562A-7B77-0401-93D8F5317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3D28-5A83-DC6E-A077-BEE1D73F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5520D-8344-47BE-9213-81A3EF32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8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78DD1E-D210-E896-8EAC-197D33F1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0BB1-AFD7-3C1B-ACA1-6315A4FC69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5C5B5-EF5B-6C95-2A59-D7C0D4CB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431A-52F3-957E-5EE8-D8D30548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0BDB-2A99-1567-205D-A28DEF0C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8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5AB5F-595E-DAD0-30E3-905EB4A34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73526-0408-86DC-41EC-9B333392F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A2533-E6D7-79BC-92C3-5B4AEDB95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22A8A-A6DF-26AD-AEE2-BCE4D61CA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BAE1B-A98F-97C4-C274-76E1A402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3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F6B9-4A69-58F3-4B29-7E5BDE23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F8B22-1596-BC61-B1D0-0509A0FD6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70489-2FD0-968A-3C90-A00E808AE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31596-E118-4D35-6E70-E3B709C08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EA865-4D28-0D4C-62C0-BF3DF724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52C6-CDD7-F871-59A4-496D60D8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57A1B-9461-2199-4B84-AE4B56A4C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2485B-80EF-6199-E53C-494AD86E2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79804-1595-D787-90AC-100B756E6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974D76-3543-43D2-FF13-B9AD5F399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203FB-2ECC-CDDC-AEE6-96DF53F2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095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498B-D593-8AF0-2978-9634186F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E6D3B-AB6B-FBBA-BF46-DF251F426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ADC63-7A5C-A6AE-B39B-9AE287313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B45A5-1B7C-4884-5308-63EA87BD9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D983F-4687-39EF-5604-ED1603607C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985AD-36A6-1FD5-9F22-6A0EE628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0E645-85BB-BC00-5B39-453BAEB8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FBD52-6BB4-D2C6-BE0B-9EA28150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8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0493-B7E7-1F72-C7AE-2ABDE602B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A932C3-7DD5-C34F-7971-B273A56A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E71DC-C161-145D-CAAE-158D4D7B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48278-CDE0-4151-21A2-012C30D7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7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0B52D-2915-AF2D-7133-1271BD249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F32D6-0A8A-D84D-C5D1-3B8CCF53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DFA71-F94B-90D9-8805-0655BED7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5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944F9-4863-9159-2B4E-82190C752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29832-16FA-2054-E926-2C4E345E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1ECC7-C788-C6BD-EFD9-5CAC9E493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6EFD4-8A92-9788-9DF5-68382676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DF4638-0BF5-0013-7A2B-102C19570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A120C-A9E5-D45A-C0A9-BC874A9E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72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1196-C8A7-26FB-4CE7-6642FFDEF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6624D-9ED6-8EFB-8583-08F76D2F42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F5354-5C72-AEF1-D5D1-887813E08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7509A-AA76-5551-1B6F-8644185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AFB34-482D-988D-2F93-C9EFE6A0E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8664F-8B17-173C-4191-6AB04844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60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D8B0-3E11-7582-7AF6-5EB5E9B4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BF72A-BACF-2682-995E-2BFEC6E86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267DA-74EE-1F3A-B173-3C36ABBEE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35C6C-E02B-4C5A-89C1-D6DAC8ED7F84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47982-3DFA-1A14-13C5-41A23DE67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A1103-E716-FFE6-47D3-75582903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239-2026-4CC8-97A8-B50ACFF225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DIABETES HEALTH INDICATORS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1C: What it Measures, Conversion Calculator, Ranges &amp; Tips">
            <a:extLst>
              <a:ext uri="{FF2B5EF4-FFF2-40B4-BE49-F238E27FC236}">
                <a16:creationId xmlns:a16="http://schemas.microsoft.com/office/drawing/2014/main" id="{02B4A270-D817-F686-8C4B-DDFA59CB6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30" b="22655"/>
          <a:stretch/>
        </p:blipFill>
        <p:spPr bwMode="auto">
          <a:xfrm>
            <a:off x="-1" y="712381"/>
            <a:ext cx="12191999" cy="486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48672B1-8F3D-4B9A-9B89-63D5DB4C52E6}"/>
              </a:ext>
            </a:extLst>
          </p:cNvPr>
          <p:cNvSpPr/>
          <p:nvPr/>
        </p:nvSpPr>
        <p:spPr>
          <a:xfrm>
            <a:off x="0" y="5582283"/>
            <a:ext cx="12192000" cy="712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- TERM PROJECT</a:t>
            </a:r>
          </a:p>
        </p:txBody>
      </p:sp>
    </p:spTree>
    <p:extLst>
      <p:ext uri="{BB962C8B-B14F-4D97-AF65-F5344CB8AC3E}">
        <p14:creationId xmlns:p14="http://schemas.microsoft.com/office/powerpoint/2010/main" val="111553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037EA-21E7-AC9A-D823-E71391F7034E}"/>
              </a:ext>
            </a:extLst>
          </p:cNvPr>
          <p:cNvSpPr txBox="1"/>
          <p:nvPr/>
        </p:nvSpPr>
        <p:spPr>
          <a:xfrm>
            <a:off x="59267" y="6143933"/>
            <a:ext cx="1213273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Meter tuning showed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 improvement of about 1%.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final model has an average precision of 0.75 and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recall of 0.75.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14646-68E4-49EF-AC11-90AB729B2DCB}"/>
              </a:ext>
            </a:extLst>
          </p:cNvPr>
          <p:cNvSpPr/>
          <p:nvPr/>
        </p:nvSpPr>
        <p:spPr>
          <a:xfrm>
            <a:off x="0" y="712381"/>
            <a:ext cx="12192000" cy="615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31F3506-E19A-558F-A773-BA78EAB5A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01" y="939542"/>
            <a:ext cx="5884334" cy="520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9612E7D-F20F-A982-0A6D-4A32E68C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35" y="3994881"/>
            <a:ext cx="4902200" cy="179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73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8E470C5-6662-E719-0829-46D3FD0D9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6" b="4368"/>
          <a:stretch/>
        </p:blipFill>
        <p:spPr bwMode="auto">
          <a:xfrm>
            <a:off x="0" y="1137575"/>
            <a:ext cx="10574867" cy="531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037EA-21E7-AC9A-D823-E71391F7034E}"/>
              </a:ext>
            </a:extLst>
          </p:cNvPr>
          <p:cNvSpPr txBox="1"/>
          <p:nvPr/>
        </p:nvSpPr>
        <p:spPr>
          <a:xfrm>
            <a:off x="10584" y="1137575"/>
            <a:ext cx="30903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spcBef>
                <a:spcPts val="0"/>
              </a:spcBef>
              <a:spcAft>
                <a:spcPts val="200"/>
              </a:spcAft>
            </a:pPr>
            <a:r>
              <a:rPr lang="en-US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X[0]: High Blood Pressure.</a:t>
            </a:r>
          </a:p>
          <a:p>
            <a:pPr marR="0">
              <a:spcBef>
                <a:spcPts val="0"/>
              </a:spcBef>
              <a:spcAft>
                <a:spcPts val="200"/>
              </a:spcAft>
            </a:pPr>
            <a:r>
              <a:rPr lang="en-US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X[13]: General Health.</a:t>
            </a:r>
          </a:p>
          <a:p>
            <a:pPr marR="0">
              <a:spcBef>
                <a:spcPts val="0"/>
              </a:spcBef>
              <a:spcAft>
                <a:spcPts val="200"/>
              </a:spcAft>
            </a:pPr>
            <a:r>
              <a:rPr lang="en-US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X[18]: Age.</a:t>
            </a:r>
          </a:p>
          <a:p>
            <a:pPr marR="0">
              <a:spcBef>
                <a:spcPts val="0"/>
              </a:spcBef>
              <a:spcAft>
                <a:spcPts val="200"/>
              </a:spcAft>
            </a:pPr>
            <a:r>
              <a:rPr lang="en-US" sz="15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X[3]: Body Mass Index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220CC6F-248E-A43F-C2E4-3C2432AA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675" y="729315"/>
            <a:ext cx="3652909" cy="322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655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037EA-21E7-AC9A-D823-E71391F7034E}"/>
              </a:ext>
            </a:extLst>
          </p:cNvPr>
          <p:cNvSpPr txBox="1"/>
          <p:nvPr/>
        </p:nvSpPr>
        <p:spPr>
          <a:xfrm>
            <a:off x="0" y="800061"/>
            <a:ext cx="12132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we used </a:t>
            </a:r>
            <a:r>
              <a:rPr lang="en-US" sz="1800" u="sng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GridSearchCV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technique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finding the optimal parameter values.</a:t>
            </a:r>
            <a:endParaRPr lang="en-US" sz="1800" u="sng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0C26B3-3C76-02C9-E521-16246748D6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0" t="26543" r="6439" b="23210"/>
          <a:stretch/>
        </p:blipFill>
        <p:spPr>
          <a:xfrm>
            <a:off x="0" y="1257074"/>
            <a:ext cx="12192000" cy="45933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E59EFE-EEB8-79B2-4882-C04B1F148DF4}"/>
              </a:ext>
            </a:extLst>
          </p:cNvPr>
          <p:cNvSpPr txBox="1"/>
          <p:nvPr/>
        </p:nvSpPr>
        <p:spPr>
          <a:xfrm>
            <a:off x="0" y="5850467"/>
            <a:ext cx="1219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 Criterion: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gini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B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est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Max_Depth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6.</a:t>
            </a:r>
          </a:p>
          <a:p>
            <a:pPr marL="285750" indent="-285750" algn="just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 Number of Components: 21 (First Dataset).</a:t>
            </a:r>
          </a:p>
        </p:txBody>
      </p:sp>
    </p:spTree>
    <p:extLst>
      <p:ext uri="{BB962C8B-B14F-4D97-AF65-F5344CB8AC3E}">
        <p14:creationId xmlns:p14="http://schemas.microsoft.com/office/powerpoint/2010/main" val="394518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DECISION TREE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037EA-21E7-AC9A-D823-E71391F7034E}"/>
              </a:ext>
            </a:extLst>
          </p:cNvPr>
          <p:cNvSpPr txBox="1"/>
          <p:nvPr/>
        </p:nvSpPr>
        <p:spPr>
          <a:xfrm>
            <a:off x="0" y="1371600"/>
            <a:ext cx="12132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focus in this model is to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find the positive cases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by optimizing the recall, because it is more important where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overlooked cases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(false negatives) are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more costly than false alarms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(false positives).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F9AE65E-3F0F-DD66-6FEC-78D9E632D417}"/>
              </a:ext>
            </a:extLst>
          </p:cNvPr>
          <p:cNvSpPr/>
          <p:nvPr/>
        </p:nvSpPr>
        <p:spPr>
          <a:xfrm>
            <a:off x="1" y="724847"/>
            <a:ext cx="12192000" cy="646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B1B3FC7-EBA8-352B-D5B8-395D2A1CA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999" y="2058479"/>
            <a:ext cx="5435601" cy="479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7713CA-841A-BCE6-41F0-35C125986923}"/>
              </a:ext>
            </a:extLst>
          </p:cNvPr>
          <p:cNvSpPr txBox="1"/>
          <p:nvPr/>
        </p:nvSpPr>
        <p:spPr>
          <a:xfrm>
            <a:off x="7374466" y="3719575"/>
            <a:ext cx="40343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Recall is used when you must correctly classify some event that has already occurred, because if somebody is ill, we need to spot their illness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avoiding the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3340224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RESULTS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6037EA-21E7-AC9A-D823-E71391F7034E}"/>
              </a:ext>
            </a:extLst>
          </p:cNvPr>
          <p:cNvSpPr txBox="1"/>
          <p:nvPr/>
        </p:nvSpPr>
        <p:spPr>
          <a:xfrm>
            <a:off x="0" y="956733"/>
            <a:ext cx="12132733" cy="3098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Our approach was different from the previous work we saw on Kaggle in several ways:</a:t>
            </a:r>
          </a:p>
          <a:p>
            <a:pPr marR="0" algn="just">
              <a:spcBef>
                <a:spcPts val="0"/>
              </a:spcBef>
              <a:spcAft>
                <a:spcPts val="800"/>
              </a:spcAft>
            </a:pPr>
            <a:endParaRPr lang="en-US" sz="18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performed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extensive data profiling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analyze the attributes.</a:t>
            </a: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preprocessing and data cleansing, we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re-categorized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 few of the attributes so that it was more concise.</a:t>
            </a: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then decided to create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three different datasets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test in our models, each test of attribute correlation and feature selection provided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slightly different results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we wanted to try multiple options to ensure we get the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accuracy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also chose to use two different models,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logistic regression and decision tree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and performed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 search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hyperparameter tuning.</a:t>
            </a:r>
          </a:p>
        </p:txBody>
      </p:sp>
      <p:pic>
        <p:nvPicPr>
          <p:cNvPr id="14338" name="Picture 2" descr="Lightbox">
            <a:extLst>
              <a:ext uri="{FF2B5EF4-FFF2-40B4-BE49-F238E27FC236}">
                <a16:creationId xmlns:a16="http://schemas.microsoft.com/office/drawing/2014/main" id="{7BAD9701-DD57-459E-2915-38C91D53B3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" t="4903" r="69" b="55562"/>
          <a:stretch/>
        </p:blipFill>
        <p:spPr bwMode="auto">
          <a:xfrm>
            <a:off x="0" y="4351578"/>
            <a:ext cx="12192000" cy="2506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8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86A68-477F-A52C-5ECE-A76F507A6E79}"/>
              </a:ext>
            </a:extLst>
          </p:cNvPr>
          <p:cNvSpPr txBox="1"/>
          <p:nvPr/>
        </p:nvSpPr>
        <p:spPr>
          <a:xfrm>
            <a:off x="0" y="1246564"/>
            <a:ext cx="12191999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dataset selected contains records with a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person's health and lifestyle attributes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collected from an annual CDC survey, along with a label for if that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person has diabetes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Based on 2018 data, 34.4 million Americans have diabetes and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88 million have pre-diabetes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meaning that they are in danger of developing the disease.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Determining the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primary indicators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would be helpful in alerting people of the risk and for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preventing the disease.</a:t>
            </a:r>
            <a:endParaRPr lang="en-US" sz="2000" u="sng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BA7D5A-61E1-D007-3AC6-D3275E9C0AE7}"/>
              </a:ext>
            </a:extLst>
          </p:cNvPr>
          <p:cNvGrpSpPr/>
          <p:nvPr/>
        </p:nvGrpSpPr>
        <p:grpSpPr>
          <a:xfrm>
            <a:off x="1962827" y="3349196"/>
            <a:ext cx="8266341" cy="2702984"/>
            <a:chOff x="1155246" y="3559629"/>
            <a:chExt cx="8266341" cy="270298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DF8969-7343-F764-F6C0-73B05E61014D}"/>
                </a:ext>
              </a:extLst>
            </p:cNvPr>
            <p:cNvSpPr txBox="1"/>
            <p:nvPr/>
          </p:nvSpPr>
          <p:spPr>
            <a:xfrm>
              <a:off x="1155246" y="3559629"/>
              <a:ext cx="3335111" cy="2702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Diabetes_binary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HighBP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HighChol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CholCheck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BMI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Smoker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Stroke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HeartDiseaseorAttack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735CBF1-EED2-67CE-6C71-B5EF150F477A}"/>
                </a:ext>
              </a:extLst>
            </p:cNvPr>
            <p:cNvSpPr txBox="1"/>
            <p:nvPr/>
          </p:nvSpPr>
          <p:spPr>
            <a:xfrm>
              <a:off x="4490358" y="3559629"/>
              <a:ext cx="3151414" cy="27029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PhysActivity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Fruits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Veggies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HvyAlcoholConsump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AnyHealthcare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NoDocbcCost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GenHlth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MentHlth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D21740E-F2E4-966A-A124-CA752C476E31}"/>
                </a:ext>
              </a:extLst>
            </p:cNvPr>
            <p:cNvSpPr txBox="1"/>
            <p:nvPr/>
          </p:nvSpPr>
          <p:spPr>
            <a:xfrm>
              <a:off x="7641773" y="3559629"/>
              <a:ext cx="1779814" cy="2044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PhysHlth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 err="1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DiffWalk</a:t>
              </a:r>
              <a:endParaRPr lang="en-US" sz="20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Sex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Age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Education</a:t>
              </a:r>
            </a:p>
            <a:p>
              <a:pPr marL="342900" marR="0" lvl="0" indent="-34290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Font typeface="Symbol" panose="05050102010706020507" pitchFamily="18" charset="2"/>
                <a:buChar char=""/>
              </a:pPr>
              <a:r>
                <a:rPr lang="en-US" sz="2000" kern="100" dirty="0">
                  <a:effectLst/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Income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76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PREPROCESSING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86A68-477F-A52C-5ECE-A76F507A6E79}"/>
              </a:ext>
            </a:extLst>
          </p:cNvPr>
          <p:cNvSpPr txBox="1"/>
          <p:nvPr/>
        </p:nvSpPr>
        <p:spPr>
          <a:xfrm>
            <a:off x="-1" y="850039"/>
            <a:ext cx="12191999" cy="2195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spcBef>
                <a:spcPts val="0"/>
              </a:spcBef>
              <a:spcAft>
                <a:spcPts val="800"/>
              </a:spcAft>
            </a:pPr>
            <a:r>
              <a:rPr lang="en-US" sz="2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There are several steps that we took for data preprocessing and cleansing:</a:t>
            </a:r>
          </a:p>
          <a:p>
            <a:pPr marL="914400" lvl="1" indent="-457200" algn="just">
              <a:spcAft>
                <a:spcPts val="800"/>
              </a:spcAft>
              <a:buFont typeface="+mj-lt"/>
              <a:buAutoNum type="arabicPeriod"/>
            </a:pPr>
            <a:r>
              <a:rPr lang="en-US" sz="22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emoved duplicate records.</a:t>
            </a:r>
          </a:p>
          <a:p>
            <a:pPr marL="914400" lvl="1" indent="-457200" algn="just">
              <a:spcAft>
                <a:spcPts val="800"/>
              </a:spcAft>
              <a:buFont typeface="+mj-lt"/>
              <a:buAutoNum type="arabicPeriod"/>
            </a:pPr>
            <a:r>
              <a:rPr lang="en-US" sz="22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en-US" sz="2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e-balanced the dataset to 65,000 data points.</a:t>
            </a:r>
          </a:p>
          <a:p>
            <a:pPr marL="914400" lvl="1" indent="-457200" algn="just">
              <a:spcAft>
                <a:spcPts val="800"/>
              </a:spcAft>
              <a:buFont typeface="+mj-lt"/>
              <a:buAutoNum type="arabicPeriod"/>
            </a:pPr>
            <a:r>
              <a:rPr lang="en-US" sz="2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Converted all attributes to type </a:t>
            </a:r>
            <a:r>
              <a:rPr lang="en-US" sz="22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INT.</a:t>
            </a:r>
          </a:p>
          <a:p>
            <a:pPr marL="914400" lvl="1" indent="-457200" algn="just">
              <a:spcAft>
                <a:spcPts val="800"/>
              </a:spcAft>
              <a:buFont typeface="+mj-lt"/>
              <a:buAutoNum type="arabicPeriod"/>
            </a:pPr>
            <a:r>
              <a:rPr lang="en-US" sz="22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Adjusted certain attribute values to be in proper categories.</a:t>
            </a:r>
            <a:endParaRPr lang="en-US" sz="2200" u="sng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28F732-01C8-DAD6-49FB-C6C047E026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6" t="37882" r="14665" b="27592"/>
          <a:stretch/>
        </p:blipFill>
        <p:spPr>
          <a:xfrm>
            <a:off x="0" y="3363685"/>
            <a:ext cx="12192000" cy="3494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8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086A68-477F-A52C-5ECE-A76F507A6E79}"/>
              </a:ext>
            </a:extLst>
          </p:cNvPr>
          <p:cNvSpPr txBox="1"/>
          <p:nvPr/>
        </p:nvSpPr>
        <p:spPr>
          <a:xfrm>
            <a:off x="1771650" y="796377"/>
            <a:ext cx="10352315" cy="204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r"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73ADCF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>
                <a:solidFill>
                  <a:srgbClr val="73ADC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Health, Physical Activity]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000" kern="100" dirty="0">
                <a:solidFill>
                  <a:srgbClr val="73ADC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[Difficulty Walking]</a:t>
            </a:r>
          </a:p>
          <a:p>
            <a:pPr algn="r">
              <a:spcAft>
                <a:spcPts val="800"/>
              </a:spcAft>
            </a:pPr>
            <a:r>
              <a:rPr lang="en-US" sz="2000" kern="100" dirty="0">
                <a:solidFill>
                  <a:srgbClr val="AACEE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[Mental Health, Physical Health]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000" kern="100" dirty="0">
                <a:solidFill>
                  <a:srgbClr val="AACEE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[General Health]</a:t>
            </a:r>
          </a:p>
          <a:p>
            <a:pPr algn="r">
              <a:spcAft>
                <a:spcPts val="800"/>
              </a:spcAft>
            </a:pPr>
            <a:r>
              <a:rPr lang="en-US" sz="2000" kern="100" dirty="0">
                <a:solidFill>
                  <a:srgbClr val="F9E0D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>
                <a:solidFill>
                  <a:srgbClr val="F9E0D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Difficulty Walking]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000" kern="100" dirty="0">
                <a:solidFill>
                  <a:srgbClr val="F9E0D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[Mental Health]</a:t>
            </a:r>
          </a:p>
          <a:p>
            <a:pPr marR="0" algn="r">
              <a:spcBef>
                <a:spcPts val="0"/>
              </a:spcBef>
              <a:spcAft>
                <a:spcPts val="800"/>
              </a:spcAft>
            </a:pPr>
            <a:r>
              <a:rPr lang="en-US" sz="2000" kern="100" dirty="0">
                <a:solidFill>
                  <a:srgbClr val="F9D1BB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>
                <a:solidFill>
                  <a:srgbClr val="F9D1B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Physical Health]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000" kern="100" dirty="0">
                <a:solidFill>
                  <a:srgbClr val="F9D1BB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[Income]</a:t>
            </a:r>
          </a:p>
          <a:p>
            <a:pPr algn="r">
              <a:spcAft>
                <a:spcPts val="800"/>
              </a:spcAft>
            </a:pPr>
            <a:r>
              <a:rPr lang="en-US" sz="2000" kern="100" dirty="0">
                <a:solidFill>
                  <a:srgbClr val="82B7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[Education]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</a:t>
            </a:r>
            <a:r>
              <a:rPr lang="en-US" sz="2000" kern="100" dirty="0">
                <a:solidFill>
                  <a:srgbClr val="82B7D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[Income</a:t>
            </a:r>
            <a:r>
              <a:rPr lang="en-US" sz="2000" kern="100" dirty="0">
                <a:solidFill>
                  <a:srgbClr val="82B7D5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endParaRPr lang="en-US" sz="2000" kern="100" dirty="0">
              <a:solidFill>
                <a:srgbClr val="82B7D5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CC1282-B141-5FF2-9DE1-E43837FE5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" t="1043" r="1240" b="2382"/>
          <a:stretch/>
        </p:blipFill>
        <p:spPr bwMode="auto">
          <a:xfrm>
            <a:off x="0" y="1574801"/>
            <a:ext cx="6968960" cy="52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2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48E8F2A-AB1E-4730-0554-60D0FCBC6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59"/>
          <a:stretch/>
        </p:blipFill>
        <p:spPr bwMode="auto">
          <a:xfrm>
            <a:off x="0" y="712381"/>
            <a:ext cx="12192000" cy="615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CORRELATION WITH DIABETES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871DD-8A5C-E471-6E4A-83255A6AFB16}"/>
              </a:ext>
            </a:extLst>
          </p:cNvPr>
          <p:cNvCxnSpPr>
            <a:cxnSpLocks/>
          </p:cNvCxnSpPr>
          <p:nvPr/>
        </p:nvCxnSpPr>
        <p:spPr>
          <a:xfrm>
            <a:off x="8019296" y="5697261"/>
            <a:ext cx="0" cy="438784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A680A2-5DA9-D766-D931-0AEE616EA9EA}"/>
              </a:ext>
            </a:extLst>
          </p:cNvPr>
          <p:cNvCxnSpPr>
            <a:cxnSpLocks/>
          </p:cNvCxnSpPr>
          <p:nvPr/>
        </p:nvCxnSpPr>
        <p:spPr>
          <a:xfrm>
            <a:off x="779896" y="5721196"/>
            <a:ext cx="0" cy="363632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99346C8-D642-0BDA-F3B2-C03A51206B0C}"/>
              </a:ext>
            </a:extLst>
          </p:cNvPr>
          <p:cNvCxnSpPr>
            <a:cxnSpLocks/>
          </p:cNvCxnSpPr>
          <p:nvPr/>
        </p:nvCxnSpPr>
        <p:spPr>
          <a:xfrm>
            <a:off x="2445125" y="5702048"/>
            <a:ext cx="0" cy="205751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0D7677-AC12-4DE6-77A5-61C45556DD9F}"/>
              </a:ext>
            </a:extLst>
          </p:cNvPr>
          <p:cNvCxnSpPr>
            <a:cxnSpLocks/>
          </p:cNvCxnSpPr>
          <p:nvPr/>
        </p:nvCxnSpPr>
        <p:spPr>
          <a:xfrm>
            <a:off x="1324067" y="5701328"/>
            <a:ext cx="0" cy="498401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678BA1-9930-C8E3-C85C-69155FE8CF90}"/>
              </a:ext>
            </a:extLst>
          </p:cNvPr>
          <p:cNvCxnSpPr>
            <a:cxnSpLocks/>
          </p:cNvCxnSpPr>
          <p:nvPr/>
        </p:nvCxnSpPr>
        <p:spPr>
          <a:xfrm>
            <a:off x="9701279" y="5697261"/>
            <a:ext cx="0" cy="448358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9459C4-068C-C324-8690-D868090620B7}"/>
              </a:ext>
            </a:extLst>
          </p:cNvPr>
          <p:cNvCxnSpPr>
            <a:cxnSpLocks/>
          </p:cNvCxnSpPr>
          <p:nvPr/>
        </p:nvCxnSpPr>
        <p:spPr>
          <a:xfrm>
            <a:off x="10811167" y="5691061"/>
            <a:ext cx="0" cy="240319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B20D87-6A25-C8EE-084D-937C6A6AA83A}"/>
              </a:ext>
            </a:extLst>
          </p:cNvPr>
          <p:cNvCxnSpPr>
            <a:cxnSpLocks/>
          </p:cNvCxnSpPr>
          <p:nvPr/>
        </p:nvCxnSpPr>
        <p:spPr>
          <a:xfrm>
            <a:off x="11931425" y="5697261"/>
            <a:ext cx="0" cy="38756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1C57A0-34D1-BEA6-B25A-5C90F5858B22}"/>
              </a:ext>
            </a:extLst>
          </p:cNvPr>
          <p:cNvCxnSpPr>
            <a:cxnSpLocks/>
          </p:cNvCxnSpPr>
          <p:nvPr/>
        </p:nvCxnSpPr>
        <p:spPr>
          <a:xfrm>
            <a:off x="4107959" y="5701328"/>
            <a:ext cx="0" cy="1156672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842A75-BDE3-9C35-022E-F36E54A29128}"/>
              </a:ext>
            </a:extLst>
          </p:cNvPr>
          <p:cNvCxnSpPr>
            <a:cxnSpLocks/>
          </p:cNvCxnSpPr>
          <p:nvPr/>
        </p:nvCxnSpPr>
        <p:spPr>
          <a:xfrm>
            <a:off x="9138757" y="5686967"/>
            <a:ext cx="0" cy="498401"/>
          </a:xfrm>
          <a:prstGeom prst="line">
            <a:avLst/>
          </a:prstGeom>
          <a:ln w="38100">
            <a:solidFill>
              <a:srgbClr val="0080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2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E8C4C-F2B2-4A5A-FD2C-95B48D05E1C1}"/>
              </a:ext>
            </a:extLst>
          </p:cNvPr>
          <p:cNvSpPr/>
          <p:nvPr/>
        </p:nvSpPr>
        <p:spPr>
          <a:xfrm>
            <a:off x="0" y="712381"/>
            <a:ext cx="12192000" cy="615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44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CHI-SQUARE SCORES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F6EE108-88F7-F92E-81FF-43AF6BD8E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27698"/>
            <a:ext cx="5613400" cy="553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F59EA8-891A-663E-9588-3F014CE13955}"/>
              </a:ext>
            </a:extLst>
          </p:cNvPr>
          <p:cNvSpPr txBox="1"/>
          <p:nvPr/>
        </p:nvSpPr>
        <p:spPr>
          <a:xfrm>
            <a:off x="2874433" y="2286338"/>
            <a:ext cx="637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AD86-0420-4B10-4F90-C9DC72722D70}"/>
              </a:ext>
            </a:extLst>
          </p:cNvPr>
          <p:cNvSpPr txBox="1"/>
          <p:nvPr/>
        </p:nvSpPr>
        <p:spPr>
          <a:xfrm>
            <a:off x="6096000" y="2609503"/>
            <a:ext cx="5698069" cy="21441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Chi-square is calculated between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each feature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the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target.</a:t>
            </a: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u="sng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determines if the association between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two categorical variables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of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sample would reflect their real association in the population.</a:t>
            </a:r>
          </a:p>
        </p:txBody>
      </p:sp>
    </p:spTree>
    <p:extLst>
      <p:ext uri="{BB962C8B-B14F-4D97-AF65-F5344CB8AC3E}">
        <p14:creationId xmlns:p14="http://schemas.microsoft.com/office/powerpoint/2010/main" val="173442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 SELECTION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CE8C4C-F2B2-4A5A-FD2C-95B48D05E1C1}"/>
              </a:ext>
            </a:extLst>
          </p:cNvPr>
          <p:cNvSpPr/>
          <p:nvPr/>
        </p:nvSpPr>
        <p:spPr>
          <a:xfrm>
            <a:off x="-33867" y="1096693"/>
            <a:ext cx="12192000" cy="615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MUTUAL INFORMATION FOR A DISCRETE TARGET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59EA8-891A-663E-9588-3F014CE13955}"/>
              </a:ext>
            </a:extLst>
          </p:cNvPr>
          <p:cNvSpPr txBox="1"/>
          <p:nvPr/>
        </p:nvSpPr>
        <p:spPr>
          <a:xfrm>
            <a:off x="2840566" y="2670650"/>
            <a:ext cx="637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AD86-0420-4B10-4F90-C9DC72722D70}"/>
              </a:ext>
            </a:extLst>
          </p:cNvPr>
          <p:cNvSpPr txBox="1"/>
          <p:nvPr/>
        </p:nvSpPr>
        <p:spPr>
          <a:xfrm>
            <a:off x="-33867" y="3098545"/>
            <a:ext cx="10498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scores are [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HighBP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HighChol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BMI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GenHlth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and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81BFF-B6C2-2D48-ECDF-FB6E55B3A106}"/>
              </a:ext>
            </a:extLst>
          </p:cNvPr>
          <p:cNvSpPr/>
          <p:nvPr/>
        </p:nvSpPr>
        <p:spPr>
          <a:xfrm>
            <a:off x="-33867" y="3913746"/>
            <a:ext cx="12192000" cy="615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ANOVA F-VALUE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B2ADF5-3830-4D11-B209-75A9828A4635}"/>
              </a:ext>
            </a:extLst>
          </p:cNvPr>
          <p:cNvSpPr txBox="1"/>
          <p:nvPr/>
        </p:nvSpPr>
        <p:spPr>
          <a:xfrm>
            <a:off x="16933" y="5891634"/>
            <a:ext cx="1049866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scores are [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HighBP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HighChol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BMI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GenHlth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 and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Age</a:t>
            </a:r>
            <a:r>
              <a:rPr lang="en-US" sz="2000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]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7E46F-D39C-095E-9EFD-EF9062AEC1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1" t="43951" r="10330" b="41613"/>
          <a:stretch/>
        </p:blipFill>
        <p:spPr>
          <a:xfrm>
            <a:off x="-33867" y="1686806"/>
            <a:ext cx="12192000" cy="13800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90002-59AE-4B48-8DE0-822969E61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1" t="65429" r="10330" b="20135"/>
          <a:stretch/>
        </p:blipFill>
        <p:spPr>
          <a:xfrm>
            <a:off x="0" y="4529063"/>
            <a:ext cx="12192000" cy="138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9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SPLITTING DATASET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CAD86-0420-4B10-4F90-C9DC72722D70}"/>
              </a:ext>
            </a:extLst>
          </p:cNvPr>
          <p:cNvSpPr txBox="1"/>
          <p:nvPr/>
        </p:nvSpPr>
        <p:spPr>
          <a:xfrm>
            <a:off x="0" y="1583015"/>
            <a:ext cx="121920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Contains all 21 attributes.</a:t>
            </a: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Contains 10 attributes that have the </a:t>
            </a:r>
            <a:r>
              <a:rPr lang="en-US" sz="2000" u="sng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C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hi-square scores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Diabetes_binary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PhysHlth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"Age",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GenHlth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HighBP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DiffWalk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"Income",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HeartDiseaseorAttack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HighChol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"BMI" and "Stroke".</a:t>
            </a: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Contains 5 attributes that have the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highest ANOVA F-value 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Diabetes_binary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HighBP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HighChol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"BMI", "</a:t>
            </a:r>
            <a:r>
              <a:rPr lang="en-US" sz="2000" kern="1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GenHlth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 and "Age".</a:t>
            </a: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spcAft>
                <a:spcPts val="800"/>
              </a:spcAft>
            </a:pP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We then split each dataset into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train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(80%),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test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(10%), and </a:t>
            </a:r>
            <a:r>
              <a:rPr lang="en-US" sz="20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validation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(10%) sets.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4B22F-7087-D045-D7DA-E5F26ACE49FA}"/>
              </a:ext>
            </a:extLst>
          </p:cNvPr>
          <p:cNvSpPr/>
          <p:nvPr/>
        </p:nvSpPr>
        <p:spPr>
          <a:xfrm>
            <a:off x="-1" y="1106764"/>
            <a:ext cx="12192000" cy="615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693076-F00A-76B7-6A39-5B68DC379333}"/>
              </a:ext>
            </a:extLst>
          </p:cNvPr>
          <p:cNvSpPr/>
          <p:nvPr/>
        </p:nvSpPr>
        <p:spPr>
          <a:xfrm>
            <a:off x="-1" y="2350754"/>
            <a:ext cx="12192000" cy="615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198351-E6E7-93A8-38C2-067281BBAEB3}"/>
              </a:ext>
            </a:extLst>
          </p:cNvPr>
          <p:cNvSpPr/>
          <p:nvPr/>
        </p:nvSpPr>
        <p:spPr>
          <a:xfrm>
            <a:off x="0" y="3856979"/>
            <a:ext cx="12192000" cy="615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A51E73-A447-F632-33BB-2D6E27A8E167}"/>
              </a:ext>
            </a:extLst>
          </p:cNvPr>
          <p:cNvSpPr/>
          <p:nvPr/>
        </p:nvSpPr>
        <p:spPr>
          <a:xfrm>
            <a:off x="0" y="5363204"/>
            <a:ext cx="12192000" cy="6153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kern="100" dirty="0">
                <a:solidFill>
                  <a:schemeClr val="tx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723590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2540A0-EAE5-224E-BAB4-AA1C49337585}"/>
              </a:ext>
            </a:extLst>
          </p:cNvPr>
          <p:cNvSpPr/>
          <p:nvPr/>
        </p:nvSpPr>
        <p:spPr>
          <a:xfrm>
            <a:off x="0" y="0"/>
            <a:ext cx="12192000" cy="71238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00" kern="100" dirty="0">
                <a:solidFill>
                  <a:schemeClr val="bg1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endParaRPr lang="en-US" sz="53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076D28-EE58-BBCE-6793-69D76F6672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6" t="40000" r="11070" b="38148"/>
          <a:stretch/>
        </p:blipFill>
        <p:spPr>
          <a:xfrm>
            <a:off x="0" y="1499378"/>
            <a:ext cx="12192000" cy="21115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6037EA-21E7-AC9A-D823-E71391F7034E}"/>
              </a:ext>
            </a:extLst>
          </p:cNvPr>
          <p:cNvSpPr txBox="1"/>
          <p:nvPr/>
        </p:nvSpPr>
        <p:spPr>
          <a:xfrm>
            <a:off x="0" y="4397905"/>
            <a:ext cx="121327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just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Then we performed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Grid </a:t>
            </a:r>
            <a:r>
              <a:rPr lang="en-US" u="sng" kern="1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earch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 each of the three datasets. After this hyperparameter tuning, the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best accuracy </a:t>
            </a:r>
            <a: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 0.7524615384615385 with below </a:t>
            </a:r>
            <a:r>
              <a:rPr lang="en-US" sz="1800" u="sng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hyperparameters: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5FC53-74A4-7B24-2320-82691841AE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12" t="55432" r="15186" b="38518"/>
          <a:stretch/>
        </p:blipFill>
        <p:spPr>
          <a:xfrm>
            <a:off x="-2" y="5128903"/>
            <a:ext cx="12191999" cy="6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81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707</Words>
  <Application>Microsoft Office PowerPoint</Application>
  <PresentationFormat>Widescreen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Gomez Camargo</dc:creator>
  <cp:lastModifiedBy>David Gomez Camargo</cp:lastModifiedBy>
  <cp:revision>1</cp:revision>
  <dcterms:created xsi:type="dcterms:W3CDTF">2023-04-26T01:21:48Z</dcterms:created>
  <dcterms:modified xsi:type="dcterms:W3CDTF">2023-05-01T16:21:24Z</dcterms:modified>
</cp:coreProperties>
</file>