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6" r:id="rId12"/>
    <p:sldId id="269" r:id="rId13"/>
    <p:sldId id="268" r:id="rId14"/>
    <p:sldId id="270" r:id="rId15"/>
    <p:sldId id="283" r:id="rId16"/>
    <p:sldId id="267" r:id="rId17"/>
    <p:sldId id="271" r:id="rId18"/>
    <p:sldId id="272" r:id="rId19"/>
    <p:sldId id="273" r:id="rId20"/>
    <p:sldId id="274" r:id="rId21"/>
    <p:sldId id="276" r:id="rId22"/>
    <p:sldId id="261" r:id="rId23"/>
    <p:sldId id="280" r:id="rId24"/>
    <p:sldId id="281" r:id="rId25"/>
    <p:sldId id="260" r:id="rId26"/>
  </p:sldIdLst>
  <p:sldSz cx="12198350" cy="685927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43" name="图片 42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44" name="图片 43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86" name="图片 8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87" name="图片 86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129" name="图片 128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130" name="图片 129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172" name="图片 171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173" name="图片 172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213" name="图片 212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214" name="图片 213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260" name="图片 259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261" name="图片 260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6.png"/><Relationship Id="rId15" Type="http://schemas.openxmlformats.org/officeDocument/2006/relationships/image" Target="../media/image5.png"/><Relationship Id="rId14" Type="http://schemas.openxmlformats.org/officeDocument/2006/relationships/image" Target="../media/image4.jpeg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image" Target="../media/image10.png"/><Relationship Id="rId13" Type="http://schemas.openxmlformats.org/officeDocument/2006/relationships/image" Target="../media/image9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6" Type="http://schemas.openxmlformats.org/officeDocument/2006/relationships/theme" Target="../theme/theme3.xml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6" Type="http://schemas.openxmlformats.org/officeDocument/2006/relationships/theme" Target="../theme/theme4.xml"/><Relationship Id="rId15" Type="http://schemas.openxmlformats.org/officeDocument/2006/relationships/image" Target="../media/image20.png"/><Relationship Id="rId14" Type="http://schemas.openxmlformats.org/officeDocument/2006/relationships/image" Target="../media/image19.png"/><Relationship Id="rId13" Type="http://schemas.openxmlformats.org/officeDocument/2006/relationships/image" Target="../media/image18.png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5" Type="http://schemas.openxmlformats.org/officeDocument/2006/relationships/theme" Target="../theme/theme5.xml"/><Relationship Id="rId14" Type="http://schemas.openxmlformats.org/officeDocument/2006/relationships/image" Target="../media/image24.png"/><Relationship Id="rId13" Type="http://schemas.openxmlformats.org/officeDocument/2006/relationships/image" Target="../media/image23.png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7" Type="http://schemas.openxmlformats.org/officeDocument/2006/relationships/theme" Target="../theme/theme6.xml"/><Relationship Id="rId16" Type="http://schemas.openxmlformats.org/officeDocument/2006/relationships/image" Target="../media/image30.png"/><Relationship Id="rId15" Type="http://schemas.openxmlformats.org/officeDocument/2006/relationships/image" Target="../media/image29.png"/><Relationship Id="rId14" Type="http://schemas.openxmlformats.org/officeDocument/2006/relationships/image" Target="../media/image28.png"/><Relationship Id="rId13" Type="http://schemas.openxmlformats.org/officeDocument/2006/relationships/image" Target="../media/image27.png"/><Relationship Id="rId12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3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0" y="1800"/>
            <a:ext cx="12197880" cy="6859080"/>
          </a:xfrm>
          <a:prstGeom prst="rect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</a:ln>
        </p:spPr>
      </p:sp>
      <p:sp>
        <p:nvSpPr>
          <p:cNvPr id="5" name="CustomShape 4"/>
          <p:cNvSpPr/>
          <p:nvPr/>
        </p:nvSpPr>
        <p:spPr>
          <a:xfrm>
            <a:off x="5400" y="4294080"/>
            <a:ext cx="12194640" cy="136800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770760" y="4109400"/>
            <a:ext cx="10656720" cy="1737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5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title text format单击此处编辑母版标题样式</a:t>
            </a:r>
            <a:endParaRPr lang="zh-CN" sz="5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Picture 4"/>
          <p:cNvPicPr/>
          <p:nvPr/>
        </p:nvPicPr>
        <p:blipFill>
          <a:blip r:embed="rId14"/>
          <a:srcRect t="3586"/>
          <a:stretch>
            <a:fillRect/>
          </a:stretch>
        </p:blipFill>
        <p:spPr>
          <a:xfrm>
            <a:off x="5400" y="0"/>
            <a:ext cx="12220200" cy="4293720"/>
          </a:xfrm>
          <a:prstGeom prst="rect">
            <a:avLst/>
          </a:prstGeom>
          <a:ln>
            <a:noFill/>
          </a:ln>
        </p:spPr>
      </p:pic>
      <p:pic>
        <p:nvPicPr>
          <p:cNvPr id="8" name="Picture 8"/>
          <p:cNvPicPr/>
          <p:nvPr/>
        </p:nvPicPr>
        <p:blipFill>
          <a:blip r:embed="rId15"/>
          <a:stretch>
            <a:fillRect/>
          </a:stretch>
        </p:blipFill>
        <p:spPr>
          <a:xfrm rot="20635200">
            <a:off x="533520" y="938880"/>
            <a:ext cx="3985200" cy="933840"/>
          </a:xfrm>
          <a:prstGeom prst="rect">
            <a:avLst/>
          </a:prstGeom>
          <a:ln>
            <a:noFill/>
          </a:ln>
        </p:spPr>
      </p:pic>
      <p:sp>
        <p:nvSpPr>
          <p:cNvPr id="9" name="CustomShape 6"/>
          <p:cNvSpPr/>
          <p:nvPr/>
        </p:nvSpPr>
        <p:spPr>
          <a:xfrm>
            <a:off x="7121160" y="609336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21B6BB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21B6BB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10" name="图片 2"/>
          <p:cNvPicPr/>
          <p:nvPr/>
        </p:nvPicPr>
        <p:blipFill>
          <a:blip r:embed="rId16"/>
          <a:stretch>
            <a:fillRect/>
          </a:stretch>
        </p:blipFill>
        <p:spPr>
          <a:xfrm>
            <a:off x="770760" y="5978520"/>
            <a:ext cx="2145960" cy="432000"/>
          </a:xfrm>
          <a:prstGeom prst="rect">
            <a:avLst/>
          </a:prstGeom>
          <a:ln>
            <a:noFill/>
          </a:ln>
        </p:spPr>
      </p:pic>
      <p:sp>
        <p:nvSpPr>
          <p:cNvPr id="11" name="PlaceHolder 7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>
            <a:pPr>
              <a:buSzPct val="45000"/>
              <a:buFont typeface="StarSymbol"/>
              <a:buChar char=""/>
            </a:pPr>
            <a:r>
              <a:rPr lang="zh-CN" sz="2800">
                <a:latin typeface="Calibri" panose="020F0502020204030204"/>
              </a:rPr>
              <a:t>Click to edit the outline text format</a:t>
            </a:r>
            <a:endParaRPr lang="zh-CN" sz="2800">
              <a:latin typeface="Calibri" panose="020F0502020204030204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latin typeface="微软雅黑" panose="020B0503020204020204" charset="-122"/>
              </a:rPr>
              <a:t>Second Outline Level</a:t>
            </a:r>
            <a:endParaRPr lang="zh-CN" sz="2400">
              <a:latin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400">
                <a:latin typeface="微软雅黑" panose="020B0503020204020204" charset="-122"/>
              </a:rPr>
              <a:t>Third Outline Level</a:t>
            </a:r>
            <a:endParaRPr lang="zh-CN" sz="2400">
              <a:latin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400">
                <a:latin typeface="微软雅黑" panose="020B0503020204020204" charset="-122"/>
              </a:rPr>
              <a:t>Fourth Outline Level</a:t>
            </a:r>
            <a:endParaRPr lang="zh-CN" sz="2400">
              <a:latin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Fifth Outline Level</a:t>
            </a:r>
            <a:endParaRPr lang="zh-CN" sz="2000">
              <a:latin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Sixth Outline Level</a:t>
            </a:r>
            <a:endParaRPr lang="zh-CN" sz="2000">
              <a:latin typeface="微软雅黑" panose="020B0503020204020204" charset="-122"/>
            </a:endParaRPr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Seventh Outline Level</a:t>
            </a:r>
            <a:endParaRPr lang="zh-CN" sz="2000">
              <a:latin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47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0440" y="981360"/>
            <a:ext cx="12201480" cy="45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5451120" y="2142360"/>
            <a:ext cx="5832360" cy="73069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outline text format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Second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Third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Fourth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Fifth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Sixth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Seventh Outline Level单击此处编辑母版文本样式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4023000" y="2144880"/>
            <a:ext cx="208800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讲师：</a:t>
            </a:r>
            <a:endParaRPr lang="en-US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5428080" y="2925720"/>
            <a:ext cx="4487040" cy="56376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outline text format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Second Outline Level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Third Outline Level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Fourth Outline Level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Fifth Outline Level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Sixth Outline Level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1790"/>
              </a:lnSpc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Seventh Outline Level单击此处编辑母版文本样式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2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482400" y="6238080"/>
            <a:ext cx="2016000" cy="472320"/>
          </a:xfrm>
          <a:prstGeom prst="rect">
            <a:avLst/>
          </a:prstGeom>
          <a:ln>
            <a:noFill/>
          </a:ln>
        </p:spPr>
      </p:pic>
      <p:sp>
        <p:nvSpPr>
          <p:cNvPr id="53" name="PlaceHolder 7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2400">
                <a:latin typeface="Calibri" panose="020F0502020204030204"/>
              </a:rPr>
              <a:t>Click to edit the title text format</a:t>
            </a:r>
            <a:endParaRPr lang="zh-CN" sz="2400"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90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0" y="0"/>
            <a:ext cx="12197880" cy="68590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92" name="CustomShape 4"/>
          <p:cNvSpPr/>
          <p:nvPr/>
        </p:nvSpPr>
        <p:spPr>
          <a:xfrm>
            <a:off x="-3600" y="-14760"/>
            <a:ext cx="4158000" cy="687420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93" name="CustomShape 5"/>
          <p:cNvSpPr/>
          <p:nvPr/>
        </p:nvSpPr>
        <p:spPr>
          <a:xfrm>
            <a:off x="779400" y="1443240"/>
            <a:ext cx="2592000" cy="1460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课程目录</a:t>
            </a:r>
            <a:endParaRPr lang="en-US" sz="4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sz="23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Course Contents</a:t>
            </a:r>
            <a:endParaRPr lang="en-US" sz="23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515120" y="1701720"/>
            <a:ext cx="6408000" cy="4152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Click to edit the outline text format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Second Outline Level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Third Outline Level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Fourth Outline Level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Fifth Outline Level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Sixth Outline Level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>
              <a:lnSpc>
                <a:spcPct val="100000"/>
              </a:lnSpc>
              <a:buBlip>
                <a:blip r:embed="rId14"/>
              </a:buBlip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Seventh Outline Level单击此处编辑母版文本样式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</p:txBody>
      </p:sp>
      <p:pic>
        <p:nvPicPr>
          <p:cNvPr id="95" name="图片 6"/>
          <p:cNvPicPr/>
          <p:nvPr/>
        </p:nvPicPr>
        <p:blipFill>
          <a:blip r:embed="rId15"/>
          <a:stretch>
            <a:fillRect/>
          </a:stretch>
        </p:blipFill>
        <p:spPr>
          <a:xfrm>
            <a:off x="9483480" y="6171120"/>
            <a:ext cx="1944000" cy="391320"/>
          </a:xfrm>
          <a:prstGeom prst="rect">
            <a:avLst/>
          </a:prstGeom>
          <a:ln>
            <a:noFill/>
          </a:ln>
        </p:spPr>
      </p:pic>
      <p:sp>
        <p:nvSpPr>
          <p:cNvPr id="96" name="PlaceHolder 7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2400">
                <a:latin typeface="Calibri" panose="020F0502020204030204"/>
              </a:rPr>
              <a:t>Click to edit the title text format</a:t>
            </a:r>
            <a:endParaRPr lang="zh-CN" sz="2400"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133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34" name="CustomShape 3"/>
          <p:cNvSpPr/>
          <p:nvPr/>
        </p:nvSpPr>
        <p:spPr>
          <a:xfrm flipV="1">
            <a:off x="7560" y="2971440"/>
            <a:ext cx="12197880" cy="45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135" name="CustomShape 4"/>
          <p:cNvSpPr/>
          <p:nvPr/>
        </p:nvSpPr>
        <p:spPr>
          <a:xfrm>
            <a:off x="1130760" y="1796400"/>
            <a:ext cx="2441520" cy="2441880"/>
          </a:xfrm>
          <a:prstGeom prst="ellipse">
            <a:avLst/>
          </a:prstGeom>
          <a:blipFill>
            <a:blip r:embed="rId14"/>
            <a:stretch>
              <a:fillRect/>
            </a:stretch>
          </a:blipFill>
          <a:ln w="38160">
            <a:solidFill>
              <a:srgbClr val="21B6BB"/>
            </a:solidFill>
            <a:round/>
          </a:ln>
        </p:spPr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3866760" y="2061360"/>
            <a:ext cx="8331120" cy="56610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outline text format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Second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Third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Fourth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Fifth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Sixth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Seventh Outline Level单击此处编辑母版文本样式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4659120" y="3213720"/>
            <a:ext cx="6264360" cy="45500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outline text format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Second Outline Level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Third Outline Level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Fourth Outline Level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Fifth Outline Level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Sixth Outline Level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1790"/>
              </a:lnSpc>
              <a:buFont typeface="Wingdings" panose="05000000000000000000" pitchFamily="2" charset="2"/>
              <a:buChar char="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Seventh Outline Level单击此处编辑母版文本样式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8" name="Picture 5"/>
          <p:cNvPicPr/>
          <p:nvPr/>
        </p:nvPicPr>
        <p:blipFill>
          <a:blip r:embed="rId15"/>
          <a:stretch>
            <a:fillRect/>
          </a:stretch>
        </p:blipFill>
        <p:spPr>
          <a:xfrm>
            <a:off x="482400" y="6238080"/>
            <a:ext cx="2016000" cy="472320"/>
          </a:xfrm>
          <a:prstGeom prst="rect">
            <a:avLst/>
          </a:prstGeom>
          <a:ln>
            <a:noFill/>
          </a:ln>
        </p:spPr>
      </p:pic>
      <p:sp>
        <p:nvSpPr>
          <p:cNvPr id="139" name="PlaceHolder 7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2400">
                <a:latin typeface="Calibri" panose="020F0502020204030204"/>
              </a:rPr>
              <a:t>Click to edit the title text format</a:t>
            </a:r>
            <a:endParaRPr lang="zh-CN" sz="2400"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175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176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title"/>
          </p:nvPr>
        </p:nvSpPr>
        <p:spPr>
          <a:xfrm>
            <a:off x="956880" y="1485720"/>
            <a:ext cx="10200240" cy="718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CN" sz="37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title text format单击此处编辑母版标题样式</a:t>
            </a:r>
            <a:endParaRPr lang="zh-CN" sz="37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10440" y="981360"/>
            <a:ext cx="12201480" cy="45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985680" y="2349360"/>
            <a:ext cx="10153440" cy="29523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Click to edit the outline text format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Second Outline Level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Third Outline Level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Fourth Outline Level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Fifth Outline Level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Sixth Outline Level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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Seventh Outline Level单击此处编辑母版文本样式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/>
        </p:txBody>
      </p:sp>
      <p:pic>
        <p:nvPicPr>
          <p:cNvPr id="180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482400" y="6238080"/>
            <a:ext cx="2016000" cy="4723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216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217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3240" y="0"/>
            <a:ext cx="12197880" cy="68590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219" name="CustomShape 4"/>
          <p:cNvSpPr/>
          <p:nvPr/>
        </p:nvSpPr>
        <p:spPr>
          <a:xfrm>
            <a:off x="5400" y="3285720"/>
            <a:ext cx="12194640" cy="3573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220" name="CustomShape 5"/>
          <p:cNvSpPr/>
          <p:nvPr/>
        </p:nvSpPr>
        <p:spPr>
          <a:xfrm>
            <a:off x="5019120" y="1703160"/>
            <a:ext cx="7178760" cy="27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8800" b="1">
                <a:solidFill>
                  <a:srgbClr val="21B6BB"/>
                </a:solidFill>
                <a:latin typeface="Arial Unicode MS" panose="020B0604020202020204" charset="-122"/>
                <a:ea typeface="Arial Unicode MS" panose="020B0604020202020204" charset="-122"/>
              </a:rPr>
              <a:t>Thank You !</a:t>
            </a:r>
            <a:endParaRPr lang="en-US" sz="8800" b="1">
              <a:solidFill>
                <a:srgbClr val="21B6BB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221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6243120" y="3583080"/>
            <a:ext cx="3960000" cy="927720"/>
          </a:xfrm>
          <a:prstGeom prst="rect">
            <a:avLst/>
          </a:prstGeom>
          <a:ln>
            <a:noFill/>
          </a:ln>
        </p:spPr>
      </p:pic>
      <p:sp>
        <p:nvSpPr>
          <p:cNvPr id="222" name="CustomShape 6"/>
          <p:cNvSpPr/>
          <p:nvPr/>
        </p:nvSpPr>
        <p:spPr>
          <a:xfrm>
            <a:off x="5400" y="3217320"/>
            <a:ext cx="12201480" cy="71640"/>
          </a:xfrm>
          <a:prstGeom prst="rect">
            <a:avLst/>
          </a:prstGeom>
          <a:solidFill>
            <a:srgbClr val="5A5A5A"/>
          </a:solidFill>
          <a:ln w="25560">
            <a:noFill/>
          </a:ln>
        </p:spPr>
      </p:sp>
      <p:sp>
        <p:nvSpPr>
          <p:cNvPr id="223" name="CustomShape 7"/>
          <p:cNvSpPr/>
          <p:nvPr/>
        </p:nvSpPr>
        <p:spPr>
          <a:xfrm>
            <a:off x="1274760" y="1864800"/>
            <a:ext cx="2520000" cy="2520360"/>
          </a:xfrm>
          <a:prstGeom prst="ellipse">
            <a:avLst/>
          </a:prstGeom>
          <a:blipFill>
            <a:blip r:embed="rId15"/>
            <a:stretch>
              <a:fillRect/>
            </a:stretch>
          </a:blipFill>
          <a:ln w="38160">
            <a:solidFill>
              <a:srgbClr val="21B6BB"/>
            </a:solidFill>
            <a:round/>
          </a:ln>
        </p:spPr>
      </p:sp>
      <p:sp>
        <p:nvSpPr>
          <p:cNvPr id="224" name="CustomShape 8"/>
          <p:cNvSpPr/>
          <p:nvPr/>
        </p:nvSpPr>
        <p:spPr>
          <a:xfrm>
            <a:off x="5848560" y="4494600"/>
            <a:ext cx="438876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36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225" name="图片 5"/>
          <p:cNvPicPr/>
          <p:nvPr/>
        </p:nvPicPr>
        <p:blipFill>
          <a:blip r:embed="rId16"/>
          <a:stretch>
            <a:fillRect/>
          </a:stretch>
        </p:blipFill>
        <p:spPr>
          <a:xfrm>
            <a:off x="9195480" y="717840"/>
            <a:ext cx="1940040" cy="390600"/>
          </a:xfrm>
          <a:prstGeom prst="rect">
            <a:avLst/>
          </a:prstGeom>
          <a:ln>
            <a:noFill/>
          </a:ln>
        </p:spPr>
      </p:pic>
      <p:sp>
        <p:nvSpPr>
          <p:cNvPr id="226" name="PlaceHolder 9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2400">
                <a:latin typeface="Calibri" panose="020F0502020204030204"/>
              </a:rPr>
              <a:t>Click to edit the title text format</a:t>
            </a:r>
            <a:endParaRPr lang="zh-CN" sz="2400">
              <a:latin typeface="Calibri" panose="020F0502020204030204"/>
            </a:endParaRPr>
          </a:p>
        </p:txBody>
      </p:sp>
      <p:sp>
        <p:nvSpPr>
          <p:cNvPr id="227" name="PlaceHolder 10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>
            <a:pPr>
              <a:buSzPct val="45000"/>
              <a:buFont typeface="StarSymbol"/>
              <a:buChar char=""/>
            </a:pPr>
            <a:r>
              <a:rPr lang="zh-CN" sz="2800">
                <a:latin typeface="Calibri" panose="020F0502020204030204"/>
              </a:rPr>
              <a:t>Click to edit the outline text format</a:t>
            </a:r>
            <a:endParaRPr lang="zh-CN" sz="2800">
              <a:latin typeface="Calibri" panose="020F0502020204030204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latin typeface="微软雅黑" panose="020B0503020204020204" charset="-122"/>
              </a:rPr>
              <a:t>Second Outline Level</a:t>
            </a:r>
            <a:endParaRPr lang="zh-CN" sz="2400">
              <a:latin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400">
                <a:latin typeface="微软雅黑" panose="020B0503020204020204" charset="-122"/>
              </a:rPr>
              <a:t>Third Outline Level</a:t>
            </a:r>
            <a:endParaRPr lang="zh-CN" sz="2400">
              <a:latin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400">
                <a:latin typeface="微软雅黑" panose="020B0503020204020204" charset="-122"/>
              </a:rPr>
              <a:t>Fourth Outline Level</a:t>
            </a:r>
            <a:endParaRPr lang="zh-CN" sz="2400">
              <a:latin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Fifth Outline Level</a:t>
            </a:r>
            <a:endParaRPr lang="zh-CN" sz="2000">
              <a:latin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Sixth Outline Level</a:t>
            </a:r>
            <a:endParaRPr lang="zh-CN" sz="2000">
              <a:latin typeface="微软雅黑" panose="020B0503020204020204" charset="-122"/>
            </a:endParaRPr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Seventh Outline Level</a:t>
            </a:r>
            <a:endParaRPr lang="zh-CN" sz="2000">
              <a:latin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0.xml"/><Relationship Id="rId1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770760" y="4501080"/>
            <a:ext cx="10656720" cy="953640"/>
          </a:xfrm>
          <a:prstGeom prst="rect">
            <a:avLst/>
          </a:prstGeom>
        </p:spPr>
        <p:txBody>
          <a:bodyPr anchor="ctr"/>
          <a:p>
            <a:r>
              <a:rPr lang="zh-CN" sz="5400">
                <a:latin typeface="Calibri" panose="020F0502020204030204"/>
              </a:rPr>
              <a:t>（</a:t>
            </a:r>
            <a:r>
              <a:rPr lang="en-US" altLang="zh-CN" sz="5400">
                <a:latin typeface="Calibri" panose="020F0502020204030204"/>
              </a:rPr>
              <a:t>10</a:t>
            </a:r>
            <a:r>
              <a:rPr lang="zh-CN" sz="5400">
                <a:latin typeface="Calibri" panose="020F0502020204030204"/>
              </a:rPr>
              <a:t>）导航实践</a:t>
            </a:r>
            <a:endParaRPr lang="zh-CN" sz="5400"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4765" y="1010285"/>
            <a:ext cx="12173585" cy="435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2">
                    <a:lumMod val="75000"/>
                  </a:schemeClr>
                </a:solidFill>
                <a:sym typeface="+mn-ea"/>
              </a:rPr>
              <a:t>move_base_config/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move_base.xml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r>
              <a:rPr lang="zh-CN" altLang="en-US" sz="1600"/>
              <a:t>&lt;launch&gt;</a:t>
            </a:r>
            <a:endParaRPr lang="zh-CN" altLang="en-US" sz="1600"/>
          </a:p>
          <a:p>
            <a:r>
              <a:rPr lang="zh-CN" altLang="en-US" sz="1600"/>
              <a:t>  &lt;node pkg="move_base" type="move_base" respawn="false" name="move_base_node" output="screen"&gt;</a:t>
            </a:r>
            <a:endParaRPr lang="zh-CN" altLang="en-US" sz="1600"/>
          </a:p>
          <a:p>
            <a:r>
              <a:rPr lang="zh-CN" altLang="en-US" sz="1600"/>
              <a:t>    &lt;param name="footprint_padding" value="0.01" /&gt;</a:t>
            </a:r>
            <a:endParaRPr lang="zh-CN" altLang="en-US" sz="1600"/>
          </a:p>
          <a:p>
            <a:r>
              <a:rPr lang="zh-CN" altLang="en-US" sz="1600"/>
              <a:t>    &lt;param name="controller_frequency" value="10.0" /&gt;</a:t>
            </a:r>
            <a:endParaRPr lang="zh-CN" altLang="en-US" sz="1600"/>
          </a:p>
          <a:p>
            <a:r>
              <a:rPr lang="zh-CN" altLang="en-US" sz="1600"/>
              <a:t>    &lt;param name="controller_patience" value="3.0" /&gt;</a:t>
            </a:r>
            <a:endParaRPr lang="zh-CN" altLang="en-US" sz="1600"/>
          </a:p>
          <a:p>
            <a:r>
              <a:rPr lang="zh-CN" altLang="en-US" sz="1600"/>
              <a:t>    &lt;param name="oscillation_timeout" value="30.0" /&gt;</a:t>
            </a:r>
            <a:endParaRPr lang="zh-CN" altLang="en-US" sz="1600"/>
          </a:p>
          <a:p>
            <a:r>
              <a:rPr lang="zh-CN" altLang="en-US" sz="1600"/>
              <a:t>    &lt;param name="oscillation_distance" value="0.5" /&gt;</a:t>
            </a:r>
            <a:endParaRPr lang="zh-CN" altLang="en-US" sz="1600"/>
          </a:p>
          <a:p>
            <a:r>
              <a:rPr lang="zh-CN" altLang="en-US" sz="1600"/>
              <a:t>    &lt;rosparam file="$(find navigation_</a:t>
            </a:r>
            <a:r>
              <a:rPr lang="en-US" altLang="zh-CN" sz="1600"/>
              <a:t>tutorials</a:t>
            </a:r>
            <a:r>
              <a:rPr lang="zh-CN" altLang="en-US" sz="1600"/>
              <a:t>)/</a:t>
            </a:r>
            <a:r>
              <a:rPr lang="en-US" altLang="zh-CN" sz="1600"/>
              <a:t>move_base</a:t>
            </a:r>
            <a:r>
              <a:rPr lang="zh-CN" altLang="en-US" sz="1600"/>
              <a:t>_config/costmap_common_params.yaml" command="load" ns="global_costmap" /&gt;</a:t>
            </a:r>
            <a:endParaRPr lang="zh-CN" altLang="en-US" sz="1600"/>
          </a:p>
          <a:p>
            <a:r>
              <a:rPr lang="zh-CN" altLang="en-US" sz="1600"/>
              <a:t>    &lt;rosparam file="$(find navigation_</a:t>
            </a:r>
            <a:r>
              <a:rPr lang="en-US" altLang="zh-CN" sz="1600">
                <a:sym typeface="+mn-ea"/>
              </a:rPr>
              <a:t>tutorials</a:t>
            </a:r>
            <a:r>
              <a:rPr lang="zh-CN" altLang="en-US" sz="1600"/>
              <a:t>)/</a:t>
            </a:r>
            <a:r>
              <a:rPr lang="en-US" altLang="zh-CN" sz="1600">
                <a:sym typeface="+mn-ea"/>
              </a:rPr>
              <a:t>move_base</a:t>
            </a:r>
            <a:r>
              <a:rPr lang="zh-CN" altLang="en-US" sz="1600"/>
              <a:t>_config/costmap_common_params.yaml" command="load" ns="local_costmap" /&gt;</a:t>
            </a:r>
            <a:endParaRPr lang="zh-CN" altLang="en-US" sz="1600"/>
          </a:p>
          <a:p>
            <a:r>
              <a:rPr lang="zh-CN" altLang="en-US" sz="1600"/>
              <a:t>    &lt;rosparam file="$(find navigation_</a:t>
            </a:r>
            <a:r>
              <a:rPr lang="en-US" altLang="zh-CN" sz="1600">
                <a:sym typeface="+mn-ea"/>
              </a:rPr>
              <a:t>tutorials</a:t>
            </a:r>
            <a:r>
              <a:rPr lang="zh-CN" altLang="en-US" sz="1600"/>
              <a:t>)/</a:t>
            </a:r>
            <a:r>
              <a:rPr lang="en-US" altLang="zh-CN" sz="1600">
                <a:sym typeface="+mn-ea"/>
              </a:rPr>
              <a:t>move_base</a:t>
            </a:r>
            <a:r>
              <a:rPr lang="zh-CN" altLang="en-US" sz="1600"/>
              <a:t>_config/local_costmap_params.yaml" command="load" /&gt;</a:t>
            </a:r>
            <a:endParaRPr lang="zh-CN" altLang="en-US" sz="1600"/>
          </a:p>
          <a:p>
            <a:r>
              <a:rPr lang="zh-CN" altLang="en-US" sz="1600"/>
              <a:t>    &lt;rosparam file="$(find navigation_</a:t>
            </a:r>
            <a:r>
              <a:rPr lang="en-US" altLang="zh-CN" sz="1600">
                <a:sym typeface="+mn-ea"/>
              </a:rPr>
              <a:t>tutorials</a:t>
            </a:r>
            <a:r>
              <a:rPr lang="zh-CN" altLang="en-US" sz="1600"/>
              <a:t>)/</a:t>
            </a:r>
            <a:r>
              <a:rPr lang="en-US" altLang="zh-CN" sz="1600">
                <a:sym typeface="+mn-ea"/>
              </a:rPr>
              <a:t>move_base</a:t>
            </a:r>
            <a:r>
              <a:rPr lang="zh-CN" altLang="en-US" sz="1600"/>
              <a:t>_config/global_costmap_params.yaml" command="load" /&gt;</a:t>
            </a:r>
            <a:endParaRPr lang="zh-CN" altLang="en-US" sz="1600"/>
          </a:p>
          <a:p>
            <a:r>
              <a:rPr lang="zh-CN" altLang="en-US" sz="1600"/>
              <a:t>    &lt;rosparam file="$(find navigation_</a:t>
            </a:r>
            <a:r>
              <a:rPr lang="en-US" altLang="zh-CN" sz="1600">
                <a:sym typeface="+mn-ea"/>
              </a:rPr>
              <a:t>tutorials</a:t>
            </a:r>
            <a:r>
              <a:rPr lang="zh-CN" altLang="en-US" sz="1600"/>
              <a:t>)/</a:t>
            </a:r>
            <a:r>
              <a:rPr lang="en-US" altLang="zh-CN" sz="1600">
                <a:sym typeface="+mn-ea"/>
              </a:rPr>
              <a:t>move_base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_config</a:t>
            </a:r>
            <a:r>
              <a:rPr lang="zh-CN" altLang="en-US" sz="1600"/>
              <a:t>/base_local_planner_params.yaml" command="load" /&gt;</a:t>
            </a:r>
            <a:endParaRPr lang="zh-CN" altLang="en-US" sz="1600"/>
          </a:p>
          <a:p>
            <a:r>
              <a:rPr lang="zh-CN" altLang="en-US" sz="1600"/>
              <a:t>  &lt;/node&gt;</a:t>
            </a:r>
            <a:endParaRPr lang="zh-CN" altLang="en-US" sz="1600"/>
          </a:p>
          <a:p>
            <a:r>
              <a:rPr lang="zh-CN" altLang="en-US" sz="1600"/>
              <a:t>&lt;/launch&gt;</a:t>
            </a:r>
            <a:endParaRPr lang="zh-CN" altLang="en-US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-8890" y="993140"/>
            <a:ext cx="12207240" cy="4297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2">
                    <a:lumMod val="75000"/>
                  </a:schemeClr>
                </a:solidFill>
                <a:sym typeface="+mn-ea"/>
              </a:rPr>
              <a:t>launch/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move_base_amcl.launch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&lt;launch&gt;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  &lt;master auto="start"/&gt;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  &lt;param name="/use_sim_time" value="true"/&gt;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  &lt;include file="$(find navigation_tutorials)/move_base_config/move_base.xml"/&gt;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  &lt;node name="map_server" pkg="map_server" type="map_server" args="$(find navigation_</a:t>
            </a:r>
            <a:r>
              <a:rPr lang="en-US" altLang="zh-CN">
                <a:sym typeface="+mn-ea"/>
              </a:rPr>
              <a:t>tutorials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)/stage_config/maps/willow-full-0.025.pgm 0.025" respawn="false" /&gt;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  &lt;node pkg="stage_ros" type="stageros" name="stageros" args="$(find navigation_tutorials)/stage_config/worlds/willow-pr2-2.5cm.world" respawn="false" &gt;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    &lt;param name="base_watchdog_timeout" value="0.2"/&gt;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  &lt;/node&gt;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  &lt;include file="$(find navigation_</a:t>
            </a:r>
            <a:r>
              <a:rPr lang="en-US" altLang="zh-CN">
                <a:sym typeface="+mn-ea"/>
              </a:rPr>
              <a:t>tutorials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)/</a:t>
            </a:r>
            <a:r>
              <a:rPr lang="en-US" altLang="zh-CN">
                <a:sym typeface="+mn-ea"/>
              </a:rPr>
              <a:t>move_base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_config/amcl_node.xml"/&gt;  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  &lt;node name="rviz" pkg="rviz" type="rviz" args="-d $(find navigation_tutorials)/rviz_config/single_robot.rviz" /&gt;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&lt;/launch&gt;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2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0" y="1027430"/>
            <a:ext cx="12198350" cy="3474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2">
                    <a:lumMod val="75000"/>
                  </a:schemeClr>
                </a:solidFill>
                <a:sym typeface="+mn-ea"/>
              </a:rPr>
              <a:t>launch/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move_base_gmapping.launch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&lt;launch&gt;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  &lt;master auto="start"/&gt;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  &lt;param name="/use_sim_time" value="true"/&gt;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  &lt;include file="$(find navigation_</a:t>
            </a:r>
            <a:r>
              <a:rPr lang="en-US" altLang="zh-CN"/>
              <a:t>tutorials</a:t>
            </a:r>
            <a:r>
              <a:rPr lang="zh-CN" altLang="en-US"/>
              <a:t>)/move_base_config/move_base.xml"/&gt;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  &lt;node pkg="stage_ros" type="stageros" name="stageros" args="$(find navigation_</a:t>
            </a:r>
            <a:r>
              <a:rPr lang="en-US" altLang="zh-CN"/>
              <a:t>tutorials</a:t>
            </a:r>
            <a:r>
              <a:rPr lang="zh-CN" altLang="en-US"/>
              <a:t>)/stage_config/worlds/willow-pr2-</a:t>
            </a:r>
            <a:r>
              <a:rPr lang="en-US" altLang="zh-CN"/>
              <a:t>2.</a:t>
            </a:r>
            <a:r>
              <a:rPr lang="zh-CN" altLang="en-US"/>
              <a:t>5cm.world" respawn="false" &gt;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    &lt;param name="base_watchdog_timeout" value="0.2"/&gt;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  &lt;/node&gt;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  &lt;include file="$(find navigation_</a:t>
            </a:r>
            <a:r>
              <a:rPr lang="en-US" altLang="zh-CN"/>
              <a:t>tutorials</a:t>
            </a:r>
            <a:r>
              <a:rPr lang="zh-CN" altLang="en-US"/>
              <a:t>)/</a:t>
            </a:r>
            <a:r>
              <a:rPr lang="en-US" altLang="zh-CN">
                <a:sym typeface="+mn-ea"/>
              </a:rPr>
              <a:t>move_base</a:t>
            </a:r>
            <a:r>
              <a:rPr lang="zh-CN" altLang="en-US"/>
              <a:t>_config/slam_gmapping.xml"/&gt;  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  &lt;node name="rviz" pkg="rviz" type="rviz" args="-d $(find navigation_</a:t>
            </a:r>
            <a:r>
              <a:rPr lang="en-US" altLang="zh-CN"/>
              <a:t>tutorials</a:t>
            </a:r>
            <a:r>
              <a:rPr lang="zh-CN" altLang="en-US"/>
              <a:t>)/</a:t>
            </a:r>
            <a:r>
              <a:rPr lang="en-US" altLang="zh-CN"/>
              <a:t>rviz_config/</a:t>
            </a:r>
            <a:r>
              <a:rPr lang="zh-CN" altLang="en-US"/>
              <a:t>single_robot.rviz" /&gt;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&lt;/launch&gt;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655" y="967105"/>
            <a:ext cx="12181840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CMakeLists.txt</a:t>
            </a:r>
            <a:endParaRPr lang="en-US" altLang="zh-CN" sz="2000"/>
          </a:p>
          <a:p>
            <a:r>
              <a:rPr lang="en-US" altLang="zh-CN" sz="2000"/>
              <a:t>cmake_minimum_required(VERSION 2.8.3)</a:t>
            </a:r>
            <a:endParaRPr lang="en-US" altLang="zh-CN" sz="2000"/>
          </a:p>
          <a:p>
            <a:r>
              <a:rPr lang="en-US" altLang="zh-CN" sz="2000"/>
              <a:t>project(navigation_tutorials)</a:t>
            </a:r>
            <a:endParaRPr lang="en-US" altLang="zh-CN" sz="2000"/>
          </a:p>
          <a:p>
            <a:r>
              <a:rPr lang="en-US" altLang="zh-CN" sz="2000"/>
              <a:t>find_package(catkin REQUIRED)</a:t>
            </a:r>
            <a:endParaRPr lang="en-US" altLang="zh-CN" sz="2000"/>
          </a:p>
          <a:p>
            <a:r>
              <a:rPr lang="en-US" altLang="zh-CN" sz="2000"/>
              <a:t>catkin_package()</a:t>
            </a:r>
            <a:endParaRPr lang="en-US" altLang="zh-CN" sz="2000"/>
          </a:p>
          <a:p>
            <a:endParaRPr lang="en-US" altLang="zh-CN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655" y="1010285"/>
            <a:ext cx="12164695" cy="457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package.xml</a:t>
            </a:r>
            <a:endParaRPr lang="zh-CN" altLang="en-US" sz="2400"/>
          </a:p>
          <a:p>
            <a:r>
              <a:rPr lang="zh-CN" altLang="en-US"/>
              <a:t>&lt;?xml version="1.0"?&gt;</a:t>
            </a:r>
            <a:endParaRPr lang="zh-CN" altLang="en-US"/>
          </a:p>
          <a:p>
            <a:r>
              <a:rPr lang="zh-CN" altLang="en-US"/>
              <a:t>&lt;package&gt;</a:t>
            </a:r>
            <a:endParaRPr lang="zh-CN" altLang="en-US"/>
          </a:p>
          <a:p>
            <a:r>
              <a:rPr lang="zh-CN" altLang="en-US"/>
              <a:t>  &lt;name&gt;navigation_</a:t>
            </a:r>
            <a:r>
              <a:rPr lang="en-US" altLang="zh-CN"/>
              <a:t>tutorials</a:t>
            </a:r>
            <a:r>
              <a:rPr lang="zh-CN" altLang="en-US"/>
              <a:t>&lt;/name&gt;</a:t>
            </a:r>
            <a:endParaRPr lang="zh-CN" altLang="en-US"/>
          </a:p>
          <a:p>
            <a:r>
              <a:rPr lang="zh-CN" altLang="en-US"/>
              <a:t>  &lt;version&gt;0.2.3&lt;/version&gt;</a:t>
            </a:r>
            <a:endParaRPr lang="zh-CN" altLang="en-US"/>
          </a:p>
          <a:p>
            <a:r>
              <a:rPr lang="zh-CN" altLang="en-US"/>
              <a:t>  &lt;description&gt;</a:t>
            </a:r>
            <a:endParaRPr lang="zh-CN" altLang="en-US"/>
          </a:p>
          <a:p>
            <a:r>
              <a:rPr lang="zh-CN" altLang="en-US"/>
              <a:t>    This package holds example launch files for running the ROS navigation stack in stage.</a:t>
            </a:r>
            <a:endParaRPr lang="zh-CN" altLang="en-US"/>
          </a:p>
          <a:p>
            <a:r>
              <a:rPr lang="zh-CN" altLang="en-US"/>
              <a:t>  &lt;/description&gt;</a:t>
            </a:r>
            <a:endParaRPr lang="zh-CN" altLang="en-US"/>
          </a:p>
          <a:p>
            <a:r>
              <a:rPr lang="zh-CN" altLang="en-US"/>
              <a:t>  &lt;license&gt;BSD&lt;/license&gt;</a:t>
            </a:r>
            <a:endParaRPr lang="zh-CN" altLang="en-US"/>
          </a:p>
          <a:p>
            <a:r>
              <a:rPr lang="zh-CN" altLang="en-US"/>
              <a:t>  &lt;buildtool_depend&gt;catkin&lt;/buildtool_depend&gt;</a:t>
            </a:r>
            <a:endParaRPr lang="zh-CN" altLang="en-US"/>
          </a:p>
          <a:p>
            <a:r>
              <a:rPr lang="zh-CN" altLang="en-US"/>
              <a:t>  &lt;run_depend&gt;amcl&lt;/run_depend&gt;</a:t>
            </a:r>
            <a:endParaRPr lang="zh-CN" altLang="en-US"/>
          </a:p>
          <a:p>
            <a:r>
              <a:rPr lang="zh-CN" altLang="en-US"/>
              <a:t>  &lt;run_depend&gt;gmapping&lt;/run_depend&gt;</a:t>
            </a:r>
            <a:endParaRPr lang="zh-CN" altLang="en-US"/>
          </a:p>
          <a:p>
            <a:r>
              <a:rPr lang="zh-CN" altLang="en-US"/>
              <a:t>  &lt;run_depend&gt;map_server&lt;/run_depend&gt;</a:t>
            </a:r>
            <a:endParaRPr lang="zh-CN" altLang="en-US"/>
          </a:p>
          <a:p>
            <a:r>
              <a:rPr lang="zh-CN" altLang="en-US"/>
              <a:t>  &lt;run_depend&gt;move_base&lt;/run_depend&gt;</a:t>
            </a:r>
            <a:endParaRPr lang="zh-CN" altLang="en-US"/>
          </a:p>
          <a:p>
            <a:r>
              <a:rPr lang="zh-CN" altLang="en-US"/>
              <a:t>  &lt;run_depend&gt;stage_ros&lt;/run_depend&gt;</a:t>
            </a:r>
            <a:endParaRPr lang="zh-CN" altLang="en-US"/>
          </a:p>
          <a:p>
            <a:r>
              <a:rPr lang="zh-CN" altLang="en-US"/>
              <a:t>&lt;/package&gt;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844540" y="2233930"/>
            <a:ext cx="43497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sz="3600">
                <a:latin typeface="Calibri" panose="020F0502020204030204"/>
                <a:sym typeface="+mn-ea"/>
              </a:rPr>
              <a:t>路径规划</a:t>
            </a:r>
            <a:endParaRPr lang="zh-CN" altLang="en-US" sz="3600">
              <a:latin typeface="Calibri" panose="020F0502020204030204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10160" y="996950"/>
            <a:ext cx="12190095" cy="5083175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>
                <a:ea typeface="宋体" panose="02010600030101010101" pitchFamily="2" charset="-122"/>
              </a:rPr>
              <a:t>目标导航</a:t>
            </a:r>
            <a:endParaRPr lang="zh-CN" altLang="zh-CN" sz="2400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MoveBaseAction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zh-CN">
                <a:ea typeface="宋体" panose="02010600030101010101" pitchFamily="2" charset="-122"/>
              </a:rPr>
              <a:t>geometry_msgs/PoseStamped target_pose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zh-CN" altLang="zh-CN">
                <a:ea typeface="宋体" panose="02010600030101010101" pitchFamily="2" charset="-122"/>
              </a:rPr>
              <a:t>---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zh-CN" altLang="zh-CN">
                <a:ea typeface="宋体" panose="02010600030101010101" pitchFamily="2" charset="-122"/>
              </a:rPr>
              <a:t>---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zh-CN" altLang="zh-CN">
                <a:ea typeface="宋体" panose="02010600030101010101" pitchFamily="2" charset="-122"/>
              </a:rPr>
              <a:t>geometry_msgs/PoseStamped base_position</a:t>
            </a:r>
            <a:endParaRPr lang="zh-CN" altLang="zh-CN"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>
                <a:ea typeface="宋体" panose="02010600030101010101" pitchFamily="2" charset="-122"/>
              </a:rPr>
              <a:t>路径规划</a:t>
            </a:r>
            <a:endParaRPr lang="zh-CN" altLang="zh-CN" sz="2400">
              <a:ea typeface="宋体" panose="02010600030101010101" pitchFamily="2" charset="-122"/>
            </a:endParaRPr>
          </a:p>
          <a:p>
            <a:r>
              <a:rPr lang="zh-CN" altLang="zh-CN">
                <a:ea typeface="宋体" panose="02010600030101010101" pitchFamily="2" charset="-122"/>
              </a:rPr>
              <a:t>GetPlan服务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zh-CN" altLang="zh-CN">
                <a:ea typeface="宋体" panose="02010600030101010101" pitchFamily="2" charset="-122"/>
              </a:rPr>
              <a:t>geometry_msgs/PoseStamped start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zh-CN" altLang="zh-CN">
                <a:ea typeface="宋体" panose="02010600030101010101" pitchFamily="2" charset="-122"/>
              </a:rPr>
              <a:t>geometry_msgs/PoseStamped goal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zh-CN" altLang="zh-CN">
                <a:ea typeface="宋体" panose="02010600030101010101" pitchFamily="2" charset="-122"/>
              </a:rPr>
              <a:t>float32 tolerance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zh-CN" altLang="zh-CN">
                <a:ea typeface="宋体" panose="02010600030101010101" pitchFamily="2" charset="-122"/>
              </a:rPr>
              <a:t>---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zh-CN" altLang="zh-CN">
                <a:ea typeface="宋体" panose="02010600030101010101" pitchFamily="2" charset="-122"/>
              </a:rPr>
              <a:t>nav_msgs/Path plan</a:t>
            </a:r>
            <a:endParaRPr lang="zh-CN" altLang="zh-CN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2780" y="2872105"/>
            <a:ext cx="5197475" cy="32080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347970" y="2243455"/>
            <a:ext cx="438721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600">
                <a:latin typeface="Calibri" panose="020F0502020204030204"/>
                <a:sym typeface="+mn-ea"/>
              </a:rPr>
              <a:t>配置你的机器人</a:t>
            </a:r>
            <a:endParaRPr lang="zh-CN" altLang="en-US" sz="3600">
              <a:latin typeface="Calibri" panose="020F0502020204030204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655" y="984250"/>
            <a:ext cx="12186285" cy="3596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/>
              <a:t>导航</a:t>
            </a:r>
            <a:r>
              <a:rPr lang="en-US" altLang="zh-CN" sz="2000"/>
              <a:t>launch</a:t>
            </a:r>
            <a:r>
              <a:rPr lang="zh-CN" altLang="zh-CN" sz="2000"/>
              <a:t>文件</a:t>
            </a:r>
            <a:endParaRPr lang="zh-CN" altLang="zh-CN" sz="2000"/>
          </a:p>
          <a:p>
            <a:r>
              <a:rPr lang="zh-CN" altLang="en-US" sz="1400"/>
              <a:t>&lt;?xml version="1.0"?&gt;</a:t>
            </a:r>
            <a:endParaRPr lang="zh-CN" altLang="en-US" sz="1200"/>
          </a:p>
          <a:p>
            <a:r>
              <a:rPr lang="zh-CN" altLang="en-US" sz="1400"/>
              <a:t>&lt;launch&gt;</a:t>
            </a:r>
            <a:endParaRPr lang="zh-CN" altLang="en-US" sz="1400"/>
          </a:p>
          <a:p>
            <a:r>
              <a:rPr lang="zh-CN" altLang="en-US" sz="1400"/>
              <a:t>  &lt;master auto="start"/&gt;</a:t>
            </a:r>
            <a:endParaRPr lang="zh-CN" altLang="en-US" sz="1400"/>
          </a:p>
          <a:p>
            <a:r>
              <a:rPr lang="zh-CN" altLang="en-US" sz="1400"/>
              <a:t>  &lt;!-- Run the map server --&gt;</a:t>
            </a:r>
            <a:endParaRPr lang="zh-CN" altLang="en-US" sz="1400"/>
          </a:p>
          <a:p>
            <a:r>
              <a:rPr lang="zh-CN" altLang="en-US" sz="1400"/>
              <a:t>  &lt;node name="map_server" pkg="map_server" type="map_server" args="$(find my_map_package)/my_map.pgm my_map_resolution"/&gt;</a:t>
            </a:r>
            <a:endParaRPr lang="zh-CN" altLang="en-US" sz="1400"/>
          </a:p>
          <a:p>
            <a:r>
              <a:rPr lang="zh-CN" altLang="en-US" sz="1400"/>
              <a:t>  &lt;!--- Run AMCL --&gt;</a:t>
            </a:r>
            <a:endParaRPr lang="zh-CN" altLang="en-US" sz="1400"/>
          </a:p>
          <a:p>
            <a:r>
              <a:rPr lang="zh-CN" altLang="en-US" sz="1400"/>
              <a:t>  &lt;include file="$(find amcl)/examples/amcl_omni.launch" /&gt;</a:t>
            </a:r>
            <a:endParaRPr lang="zh-CN" altLang="en-US" sz="1400"/>
          </a:p>
          <a:p>
            <a:r>
              <a:rPr lang="zh-CN" altLang="en-US" sz="1400"/>
              <a:t>  &lt;node pkg="move_base" type="move_base" respawn="false" name="move_base" output="screen"&gt;</a:t>
            </a:r>
            <a:endParaRPr lang="zh-CN" altLang="en-US" sz="1400"/>
          </a:p>
          <a:p>
            <a:r>
              <a:rPr lang="zh-CN" altLang="en-US" sz="1400"/>
              <a:t>    &lt;rosparam file="$(find my_robot_name_2dnav)/costmap_common_params.yaml" command="load" ns="global_costmap" /&gt;</a:t>
            </a:r>
            <a:endParaRPr lang="zh-CN" altLang="en-US" sz="1400"/>
          </a:p>
          <a:p>
            <a:r>
              <a:rPr lang="zh-CN" altLang="en-US" sz="1400"/>
              <a:t>    &lt;rosparam file="$(find my_robot_name_2dnav)/costmap_common_params.yaml" command="load" ns="local_costmap" /&gt;</a:t>
            </a:r>
            <a:endParaRPr lang="zh-CN" altLang="en-US" sz="1400"/>
          </a:p>
          <a:p>
            <a:r>
              <a:rPr lang="zh-CN" altLang="en-US" sz="1400"/>
              <a:t>    &lt;rosparam file="$(find my_robot_name_2dnav)/local_costmap_params.yaml" command="load" /&gt;</a:t>
            </a:r>
            <a:endParaRPr lang="zh-CN" altLang="en-US" sz="1400"/>
          </a:p>
          <a:p>
            <a:r>
              <a:rPr lang="zh-CN" altLang="en-US" sz="1400"/>
              <a:t>    &lt;rosparam file="$(find my_robot_name_2dnav)/global_costmap_params.yaml" command="load" /&gt;</a:t>
            </a:r>
            <a:endParaRPr lang="zh-CN" altLang="en-US" sz="1400"/>
          </a:p>
          <a:p>
            <a:r>
              <a:rPr lang="zh-CN" altLang="en-US" sz="1400"/>
              <a:t>    &lt;rosparam file="$(find my_robot_name_2dnav)/base_local_planner_params.yaml" command="load" /&gt;</a:t>
            </a:r>
            <a:endParaRPr lang="zh-CN" altLang="en-US" sz="1400"/>
          </a:p>
          <a:p>
            <a:r>
              <a:rPr lang="zh-CN" altLang="en-US" sz="1400"/>
              <a:t>  &lt;/node&gt;	</a:t>
            </a:r>
            <a:endParaRPr lang="zh-CN" altLang="en-US" sz="1200"/>
          </a:p>
          <a:p>
            <a:r>
              <a:rPr lang="zh-CN" altLang="en-US" sz="1400"/>
              <a:t>&lt;/launch&gt;</a:t>
            </a:r>
            <a:endParaRPr lang="zh-CN" alt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4497975" y="1573450"/>
            <a:ext cx="6408000" cy="4152960"/>
          </a:xfrm>
          <a:prstGeom prst="rect">
            <a:avLst/>
          </a:prstGeom>
        </p:spPr>
        <p:txBody>
          <a:bodyPr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zh-CN" sz="3200">
                <a:latin typeface="Calibri" panose="020F0502020204030204"/>
                <a:sym typeface="+mn-ea"/>
              </a:rPr>
              <a:t>导航定位仿真</a:t>
            </a:r>
            <a:endParaRPr lang="zh-CN" sz="3200">
              <a:latin typeface="Calibri" panose="020F0502020204030204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zh-CN" sz="3200">
                <a:latin typeface="Calibri" panose="020F0502020204030204"/>
              </a:rPr>
              <a:t>路径规划</a:t>
            </a:r>
            <a:endParaRPr lang="zh-CN" sz="3200">
              <a:latin typeface="Calibri" panose="020F0502020204030204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zh-CN" sz="3200">
                <a:latin typeface="Calibri" panose="020F0502020204030204"/>
              </a:rPr>
              <a:t>配置你的机器人</a:t>
            </a:r>
            <a:endParaRPr lang="zh-CN" sz="3200">
              <a:latin typeface="Calibri" panose="020F0502020204030204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lang="zh-CN" sz="3200"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73370" y="2332355"/>
            <a:ext cx="476059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zh-CN" sz="3600">
                <a:latin typeface="Calibri" panose="020F0502020204030204"/>
                <a:sym typeface="+mn-ea"/>
              </a:rPr>
              <a:t>导航定位仿真</a:t>
            </a:r>
            <a:endParaRPr lang="zh-CN" altLang="en-US" sz="3600">
              <a:latin typeface="Calibri" panose="020F0502020204030204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956880" y="1485720"/>
            <a:ext cx="10200240" cy="71820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267" name="TextShape 2"/>
          <p:cNvSpPr txBox="1"/>
          <p:nvPr/>
        </p:nvSpPr>
        <p:spPr>
          <a:xfrm>
            <a:off x="-635" y="979805"/>
            <a:ext cx="12199620" cy="5169535"/>
          </a:xfrm>
          <a:prstGeom prst="rect">
            <a:avLst/>
          </a:prstGeo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400"/>
              <a:t>仿真配置</a:t>
            </a:r>
            <a:r>
              <a:rPr lang="zh-CN"/>
              <a:t>：</a:t>
            </a:r>
            <a:endParaRPr 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stage_ros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amcl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move_base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map_server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/>
              <a:t>配置文件：</a:t>
            </a:r>
            <a:endParaRPr lang="zh-CN" altLang="zh-CN" sz="24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catkin_create_pkg navigation_tutorials</a:t>
            </a:r>
            <a:r>
              <a:rPr lang="en-US" altLang="zh-CN" sz="2000"/>
              <a:t> 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2">
                    <a:lumMod val="75000"/>
                  </a:schemeClr>
                </a:solidFill>
              </a:rPr>
              <a:t>navigation_tutorials</a:t>
            </a:r>
            <a:endParaRPr lang="en-US" altLang="zh-CN" sz="1600">
              <a:solidFill>
                <a:schemeClr val="tx2">
                  <a:lumMod val="7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2">
                    <a:lumMod val="75000"/>
                  </a:schemeClr>
                </a:solidFill>
              </a:rPr>
              <a:t>--src</a:t>
            </a:r>
            <a:endParaRPr lang="en-US" altLang="zh-CN" sz="1600">
              <a:solidFill>
                <a:schemeClr val="tx2">
                  <a:lumMod val="7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2">
                    <a:lumMod val="75000"/>
                  </a:schemeClr>
                </a:solidFill>
              </a:rPr>
              <a:t>--launch</a:t>
            </a:r>
            <a:endParaRPr lang="en-US" altLang="zh-CN" sz="1600">
              <a:solidFill>
                <a:schemeClr val="tx2">
                  <a:lumMod val="7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2">
                    <a:lumMod val="75000"/>
                  </a:schemeClr>
                </a:solidFill>
              </a:rPr>
              <a:t>--move_base_config</a:t>
            </a:r>
            <a:endParaRPr lang="en-US" altLang="zh-CN" sz="1600">
              <a:solidFill>
                <a:schemeClr val="tx2">
                  <a:lumMod val="7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2">
                    <a:lumMod val="75000"/>
                  </a:schemeClr>
                </a:solidFill>
              </a:rPr>
              <a:t>--stage_config</a:t>
            </a:r>
            <a:endParaRPr lang="en-US" altLang="zh-CN" sz="1600">
              <a:solidFill>
                <a:schemeClr val="tx2">
                  <a:lumMod val="7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2">
                    <a:lumMod val="75000"/>
                  </a:schemeClr>
                </a:solidFill>
              </a:rPr>
              <a:t>--rviz_config</a:t>
            </a:r>
            <a:endParaRPr lang="en-US" altLang="zh-CN" sz="1600">
              <a:solidFill>
                <a:schemeClr val="tx2">
                  <a:lumMod val="7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accent3">
                    <a:lumMod val="75000"/>
                  </a:schemeClr>
                </a:solidFill>
              </a:rPr>
              <a:t>--CMakeLists.txt</a:t>
            </a:r>
            <a:endParaRPr lang="en-US" altLang="zh-CN" sz="1600">
              <a:solidFill>
                <a:schemeClr val="accent3">
                  <a:lumMod val="7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accent3">
                    <a:lumMod val="75000"/>
                  </a:schemeClr>
                </a:solidFill>
              </a:rPr>
              <a:t>--package.xml</a:t>
            </a:r>
            <a:endParaRPr lang="en-US" altLang="zh-CN" sz="160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620" y="975995"/>
            <a:ext cx="12139930" cy="3749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2">
                    <a:lumMod val="75000"/>
                  </a:schemeClr>
                </a:solidFill>
                <a:sym typeface="+mn-ea"/>
              </a:rPr>
              <a:t>move_base_config/</a:t>
            </a:r>
            <a:r>
              <a:rPr lang="zh-CN" altLang="en-US" sz="2400"/>
              <a:t>amcl_node.xml</a:t>
            </a:r>
            <a:endParaRPr lang="zh-CN" altLang="en-US" sz="2400"/>
          </a:p>
          <a:p>
            <a:r>
              <a:rPr lang="zh-CN" altLang="en-US"/>
              <a:t>&lt;launch&gt;</a:t>
            </a:r>
            <a:endParaRPr lang="zh-CN" altLang="en-US"/>
          </a:p>
          <a:p>
            <a:r>
              <a:rPr lang="zh-CN" altLang="en-US"/>
              <a:t>&lt;node pkg="amcl" type="amcl" name="amcl" respawn="true"&gt;</a:t>
            </a:r>
            <a:endParaRPr lang="zh-CN" altLang="en-US"/>
          </a:p>
          <a:p>
            <a:r>
              <a:rPr lang="zh-CN" altLang="en-US"/>
              <a:t>  &lt;remap from="scan" to="base_scan" /&gt;</a:t>
            </a:r>
            <a:endParaRPr lang="zh-CN" altLang="en-US"/>
          </a:p>
          <a:p>
            <a:r>
              <a:rPr lang="zh-CN" altLang="en-US"/>
              <a:t>  &lt;!-- Publish scans from best pose at a max of 10 Hz --&gt;</a:t>
            </a:r>
            <a:endParaRPr lang="zh-CN" altLang="en-US"/>
          </a:p>
          <a:p>
            <a:r>
              <a:rPr lang="zh-CN" altLang="en-US"/>
              <a:t>  &lt;param name="odom_model_type" value="omni"/&gt;</a:t>
            </a:r>
            <a:endParaRPr lang="zh-CN" altLang="en-US"/>
          </a:p>
          <a:p>
            <a:r>
              <a:rPr lang="zh-CN" altLang="en-US"/>
              <a:t>  &lt;param name="odom_alpha5" value="0.1"/&gt;</a:t>
            </a:r>
            <a:endParaRPr lang="zh-CN" altLang="en-US"/>
          </a:p>
          <a:p>
            <a:r>
              <a:rPr lang="zh-CN" altLang="en-US"/>
              <a:t>  &lt;param name="transform_tolerance" value="0.2" /&gt;</a:t>
            </a:r>
            <a:endParaRPr lang="zh-CN" altLang="en-US"/>
          </a:p>
          <a:p>
            <a:r>
              <a:rPr lang="zh-CN" altLang="en-US"/>
              <a:t>  &lt;param name="laser_model_type" value="likelihood_field"/&gt; &lt;param name="odom_frame_id" value="odom"/&gt;</a:t>
            </a:r>
            <a:endParaRPr lang="zh-CN" altLang="en-US"/>
          </a:p>
          <a:p>
            <a:r>
              <a:rPr lang="zh-CN" altLang="en-US"/>
              <a:t>  &lt;param name="resample_interval" value="1"/&gt;</a:t>
            </a:r>
            <a:endParaRPr lang="zh-CN" altLang="en-US"/>
          </a:p>
          <a:p>
            <a:r>
              <a:rPr lang="en-US" altLang="zh-CN"/>
              <a:t>.............................</a:t>
            </a:r>
            <a:endParaRPr lang="en-US" altLang="zh-CN"/>
          </a:p>
          <a:p>
            <a:r>
              <a:rPr lang="zh-CN" altLang="en-US"/>
              <a:t>&lt;/node&gt;</a:t>
            </a:r>
            <a:endParaRPr lang="zh-CN" altLang="en-US"/>
          </a:p>
          <a:p>
            <a:r>
              <a:rPr lang="zh-CN" altLang="en-US"/>
              <a:t>&lt;/launch&gt;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0" y="1001395"/>
            <a:ext cx="12219940" cy="5059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2">
                    <a:lumMod val="75000"/>
                  </a:schemeClr>
                </a:solidFill>
                <a:sym typeface="+mn-ea"/>
              </a:rPr>
              <a:t>move_base_config/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base_local_planner_params.yaml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r>
              <a:rPr lang="en-US" altLang="zh-CN" sz="1600">
                <a:solidFill>
                  <a:schemeClr val="tx1"/>
                </a:solidFill>
                <a:sym typeface="+mn-ea"/>
              </a:rPr>
              <a:t>TrajectoryPlannerROS: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  <a:p>
            <a:r>
              <a:rPr lang="en-US" altLang="zh-CN" sz="1600">
                <a:solidFill>
                  <a:schemeClr val="tx1"/>
                </a:solidFill>
                <a:sym typeface="+mn-ea"/>
              </a:rPr>
              <a:t>  acc_lim_th: 3.2 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  <a:p>
            <a:r>
              <a:rPr lang="en-US" altLang="zh-CN" sz="1600">
                <a:solidFill>
                  <a:schemeClr val="tx1"/>
                </a:solidFill>
                <a:sym typeface="+mn-ea"/>
              </a:rPr>
              <a:t>  acc_lim_x: 2.5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  <a:p>
            <a:r>
              <a:rPr lang="en-US" altLang="zh-CN" sz="1600">
                <a:solidFill>
                  <a:schemeClr val="tx1"/>
                </a:solidFill>
                <a:sym typeface="+mn-ea"/>
              </a:rPr>
              <a:t>  acc_lim_y: 2.5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  <a:p>
            <a:r>
              <a:rPr lang="en-US" altLang="zh-CN" sz="1600">
                <a:solidFill>
                  <a:schemeClr val="tx1"/>
                </a:solidFill>
                <a:sym typeface="+mn-ea"/>
              </a:rPr>
              <a:t>  max_vel_x: 0.65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  <a:p>
            <a:r>
              <a:rPr lang="en-US" altLang="zh-CN" sz="1600">
                <a:solidFill>
                  <a:schemeClr val="tx1"/>
                </a:solidFill>
                <a:sym typeface="+mn-ea"/>
              </a:rPr>
              <a:t>  min_vel_x: 0.1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  <a:p>
            <a:r>
              <a:rPr lang="en-US" altLang="zh-CN" sz="1600">
                <a:solidFill>
                  <a:schemeClr val="tx1"/>
                </a:solidFill>
                <a:sym typeface="+mn-ea"/>
              </a:rPr>
              <a:t>  max_rotational_vel: 1.0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  <a:p>
            <a:r>
              <a:rPr lang="en-US" altLang="zh-CN" sz="1600">
                <a:solidFill>
                  <a:schemeClr val="tx1"/>
                </a:solidFill>
                <a:sym typeface="+mn-ea"/>
              </a:rPr>
              <a:t>  min_in_place_rotational_vel: 0.4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  <a:p>
            <a:r>
              <a:rPr lang="en-US" altLang="zh-CN" sz="1600">
                <a:solidFill>
                  <a:schemeClr val="tx1"/>
                </a:solidFill>
                <a:sym typeface="+mn-ea"/>
              </a:rPr>
              <a:t>  escape_vel: -0.1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  <a:p>
            <a:r>
              <a:rPr lang="en-US" altLang="zh-CN" sz="1600">
                <a:solidFill>
                  <a:schemeClr val="tx1"/>
                </a:solidFill>
                <a:sym typeface="+mn-ea"/>
              </a:rPr>
              <a:t>  holonomic_robot: true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  <a:p>
            <a:r>
              <a:rPr lang="en-US" altLang="zh-CN" sz="1600">
                <a:solidFill>
                  <a:schemeClr val="tx1"/>
                </a:solidFill>
                <a:sym typeface="+mn-ea"/>
              </a:rPr>
              <a:t>  y_vels: [-0.3, -0.1, 0.1, -0.3]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  <a:p>
            <a:r>
              <a:rPr lang="en-US" altLang="zh-CN" sz="1600">
                <a:solidFill>
                  <a:schemeClr val="tx1"/>
                </a:solidFill>
                <a:sym typeface="+mn-ea"/>
              </a:rPr>
              <a:t>  xy_goal_tolerance: 0.1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  <a:p>
            <a:r>
              <a:rPr lang="en-US" altLang="zh-CN" sz="1600">
                <a:solidFill>
                  <a:schemeClr val="tx1"/>
                </a:solidFill>
                <a:sym typeface="+mn-ea"/>
              </a:rPr>
              <a:t>  yaw_goal_tolerance: 0.05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  <a:p>
            <a:r>
              <a:rPr lang="en-US" altLang="zh-CN" sz="1600">
                <a:solidFill>
                  <a:schemeClr val="tx1"/>
                </a:solidFill>
                <a:sym typeface="+mn-ea"/>
              </a:rPr>
              <a:t>  sim_time: 1.7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  <a:p>
            <a:r>
              <a:rPr lang="en-US" altLang="zh-CN" sz="1600">
                <a:solidFill>
                  <a:schemeClr val="tx1"/>
                </a:solidFill>
                <a:sym typeface="+mn-ea"/>
              </a:rPr>
              <a:t>  sim_granularity: 0.025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  <a:p>
            <a:r>
              <a:rPr lang="en-US" altLang="zh-CN" sz="1600">
                <a:solidFill>
                  <a:schemeClr val="tx1"/>
                </a:solidFill>
                <a:sym typeface="+mn-ea"/>
              </a:rPr>
              <a:t>  vx_samples: 3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  <a:p>
            <a:r>
              <a:rPr lang="en-US" altLang="zh-CN" sz="1600">
                <a:solidFill>
                  <a:schemeClr val="tx1"/>
                </a:solidFill>
                <a:sym typeface="+mn-ea"/>
              </a:rPr>
              <a:t>  vtheta_samples: 20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  <a:p>
            <a:r>
              <a:rPr lang="en-US" altLang="zh-CN" sz="1600">
                <a:solidFill>
                  <a:schemeClr val="tx1"/>
                </a:solidFill>
                <a:sym typeface="+mn-ea"/>
              </a:rPr>
              <a:t>.......................................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  <a:p>
            <a:endParaRPr lang="en-US" altLang="zh-CN" sz="1400">
              <a:solidFill>
                <a:schemeClr val="tx2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875" y="1010285"/>
            <a:ext cx="12212320" cy="5242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2">
                    <a:lumMod val="75000"/>
                  </a:schemeClr>
                </a:solidFill>
                <a:sym typeface="+mn-ea"/>
              </a:rPr>
              <a:t>move_base_config/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local_costmap_params.yaml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indent="0"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local_costmap: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indent="0"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  publish_voxel_map: true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indent="0"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  global_frame: odom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indent="0"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  robot_base_frame: base_link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indent="0"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  update_frequency: 5.0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indent="0"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................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2">
                    <a:lumMod val="75000"/>
                  </a:schemeClr>
                </a:solidFill>
                <a:sym typeface="+mn-ea"/>
              </a:rPr>
              <a:t>move_base_config/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global_costmap_params.yaml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global_costmap: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  global_frame: /map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  robot_base_frame: base_link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  update_frequency: 5.0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  publish_frequency: 0.0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  static_map: true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  rolling_window: false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  footprint_padding: 0.02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2">
                    <a:lumMod val="75000"/>
                  </a:schemeClr>
                </a:solidFill>
                <a:sym typeface="+mn-ea"/>
              </a:rPr>
              <a:t>move_base_config/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costmap_common_params.yaml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map_type: voxel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.............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observation_sources: base_scan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base_scan: {data_type: LaserScan, expected_update_rate: 0.4,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  observation_persistence: 0.0, marking: true, clearing: true, max_obstacle_height: 0.4, min_obstacle_height: 0.08}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0" y="1018540"/>
            <a:ext cx="12198350" cy="5120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2">
                    <a:lumMod val="75000"/>
                  </a:schemeClr>
                </a:solidFill>
                <a:sym typeface="+mn-ea"/>
              </a:rPr>
              <a:t>move_base_config/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slam_gmapping.xml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r>
              <a:rPr lang="zh-CN" altLang="en-US"/>
              <a:t>&lt;launch&gt;</a:t>
            </a:r>
            <a:endParaRPr lang="zh-CN" altLang="en-US"/>
          </a:p>
          <a:p>
            <a:r>
              <a:rPr lang="zh-CN" altLang="en-US"/>
              <a:t>    &lt;node pkg="gmapping" type="slam_gmapping" name="slam_gmapping" output="screen"&gt;</a:t>
            </a:r>
            <a:endParaRPr lang="zh-CN" altLang="en-US"/>
          </a:p>
          <a:p>
            <a:r>
              <a:rPr lang="zh-CN" altLang="en-US"/>
              <a:t>      &lt;remap from="scan" to="base_scan"/&gt;</a:t>
            </a:r>
            <a:endParaRPr lang="zh-CN" altLang="en-US"/>
          </a:p>
          <a:p>
            <a:r>
              <a:rPr lang="zh-CN" altLang="en-US"/>
              <a:t>      &lt;param name="odom_frame" value="odom"/&gt;</a:t>
            </a:r>
            <a:endParaRPr lang="zh-CN" altLang="en-US"/>
          </a:p>
          <a:p>
            <a:r>
              <a:rPr lang="zh-CN" altLang="en-US"/>
              <a:t>      &lt;param name="map_update_interval" value="30.0"/&gt;  </a:t>
            </a:r>
            <a:r>
              <a:rPr lang="en-US" altLang="zh-CN"/>
              <a:t>#</a:t>
            </a:r>
            <a:r>
              <a:rPr lang="zh-CN" altLang="en-US"/>
              <a:t>How long (in seconds) between updates to the map</a:t>
            </a:r>
            <a:endParaRPr lang="zh-CN" altLang="en-US"/>
          </a:p>
          <a:p>
            <a:r>
              <a:rPr lang="zh-CN" altLang="en-US"/>
              <a:t>      &lt;param name="maxUrange" value="16.0"/&gt;  </a:t>
            </a:r>
            <a:r>
              <a:rPr lang="en-US" altLang="zh-CN"/>
              <a:t>#</a:t>
            </a:r>
            <a:r>
              <a:rPr lang="zh-CN" altLang="en-US"/>
              <a:t>The maximum usable range of the laser.</a:t>
            </a:r>
            <a:endParaRPr lang="zh-CN" altLang="en-US"/>
          </a:p>
          <a:p>
            <a:r>
              <a:rPr lang="zh-CN" altLang="en-US"/>
              <a:t>      &lt;param name="sigma" value="0.05"/&gt;</a:t>
            </a:r>
            <a:r>
              <a:rPr lang="en-US" altLang="zh-CN"/>
              <a:t>#The sigma used by the greedy endpoint matching</a:t>
            </a:r>
            <a:endParaRPr lang="en-US" altLang="zh-CN"/>
          </a:p>
          <a:p>
            <a:r>
              <a:rPr lang="zh-CN" altLang="en-US"/>
              <a:t>      &lt;param name="kernelSize" value="1"/&gt;</a:t>
            </a:r>
            <a:endParaRPr lang="zh-CN" altLang="en-US"/>
          </a:p>
          <a:p>
            <a:r>
              <a:rPr lang="zh-CN" altLang="en-US"/>
              <a:t>      &lt;param name="lstep" value="0.05"/&gt;</a:t>
            </a:r>
            <a:endParaRPr lang="zh-CN" altLang="en-US"/>
          </a:p>
          <a:p>
            <a:r>
              <a:rPr lang="zh-CN" altLang="en-US"/>
              <a:t>      &lt;param name="astep" value="0.05"/&gt;</a:t>
            </a:r>
            <a:endParaRPr lang="zh-CN" altLang="en-US"/>
          </a:p>
          <a:p>
            <a:r>
              <a:rPr lang="zh-CN" altLang="en-US"/>
              <a:t>      &lt;param name="iterations" value="5"/&gt;  </a:t>
            </a:r>
            <a:r>
              <a:rPr lang="en-US" altLang="zh-CN"/>
              <a:t>#</a:t>
            </a:r>
            <a:r>
              <a:rPr lang="zh-CN" altLang="en-US"/>
              <a:t>The number of iterations of the scanmatcher</a:t>
            </a:r>
            <a:endParaRPr lang="zh-CN" altLang="en-US"/>
          </a:p>
          <a:p>
            <a:r>
              <a:rPr lang="zh-CN" altLang="en-US"/>
              <a:t>      &lt;param name="lsigma" value="0.075"/&gt;</a:t>
            </a:r>
            <a:r>
              <a:rPr lang="en-US" altLang="zh-CN"/>
              <a:t>#The sigma of a beam used for likelihood computation</a:t>
            </a:r>
            <a:endParaRPr lang="en-US" altLang="zh-CN"/>
          </a:p>
          <a:p>
            <a:r>
              <a:rPr lang="zh-CN" altLang="en-US"/>
              <a:t>      &lt;param name="ogain" value="3.0"/&gt;</a:t>
            </a:r>
            <a:endParaRPr lang="zh-CN" altLang="en-US"/>
          </a:p>
          <a:p>
            <a:r>
              <a:rPr lang="zh-CN" altLang="en-US"/>
              <a:t>      &lt;param name="lskip" value="0"/&gt;</a:t>
            </a:r>
            <a:endParaRPr lang="zh-CN" altLang="en-US"/>
          </a:p>
          <a:p>
            <a:r>
              <a:rPr lang="zh-CN" altLang="en-US">
                <a:sym typeface="+mn-ea"/>
              </a:rPr>
              <a:t>      &lt;param name="srr" value="0.01"/&gt;</a:t>
            </a:r>
            <a:endParaRPr lang="zh-CN" altLang="en-US"/>
          </a:p>
          <a:p>
            <a:r>
              <a:rPr lang="zh-CN" altLang="en-US">
                <a:sym typeface="+mn-ea"/>
              </a:rPr>
              <a:t>      &lt;param name="srt" value="0.02"/&gt;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-15240" y="1022985"/>
            <a:ext cx="12216130" cy="5794375"/>
          </a:xfrm>
        </p:spPr>
        <p:txBody>
          <a:bodyPr/>
          <a:p>
            <a:r>
              <a:rPr lang="en-US" altLang="zh-CN">
                <a:sym typeface="+mn-ea"/>
              </a:rPr>
              <a:t>   </a:t>
            </a:r>
            <a:r>
              <a:rPr lang="zh-CN" altLang="en-US">
                <a:sym typeface="+mn-ea"/>
              </a:rPr>
              <a:t>   &lt;param name="str" value="0.01"/&gt;</a:t>
            </a:r>
            <a:endParaRPr lang="zh-CN" altLang="en-US"/>
          </a:p>
          <a:p>
            <a:r>
              <a:rPr lang="zh-CN" altLang="en-US">
                <a:sym typeface="+mn-ea"/>
              </a:rPr>
              <a:t>      &lt;param name="stt" value="0.02"/&gt;</a:t>
            </a:r>
            <a:endParaRPr lang="zh-CN" altLang="en-US"/>
          </a:p>
          <a:p>
            <a:r>
              <a:rPr lang="zh-CN" altLang="en-US">
                <a:sym typeface="+mn-ea"/>
              </a:rPr>
              <a:t>      &lt;param name="linearUpdate" value="0.5"/&gt;</a:t>
            </a:r>
            <a:r>
              <a:rPr lang="en-US" altLang="zh-CN">
                <a:sym typeface="+mn-ea"/>
              </a:rPr>
              <a:t>#Process a scan each time the robot translates this far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      &lt;param name="angularUpdate" value="0.436"/&gt;</a:t>
            </a:r>
            <a:r>
              <a:rPr lang="en-US" altLang="zh-CN">
                <a:sym typeface="+mn-ea"/>
              </a:rPr>
              <a:t>#Process a scan each time the robot rotates this far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      &lt;param name="temporalUpdate" value="-1.0"/&gt;</a:t>
            </a:r>
            <a:endParaRPr lang="zh-CN" altLang="en-US"/>
          </a:p>
          <a:p>
            <a:r>
              <a:rPr lang="zh-CN" altLang="en-US">
                <a:sym typeface="+mn-ea"/>
              </a:rPr>
              <a:t>      &lt;param name="resampleThreshold" value="0.5"/&gt;</a:t>
            </a:r>
            <a:endParaRPr lang="zh-CN" altLang="en-US"/>
          </a:p>
          <a:p>
            <a:r>
              <a:rPr lang="zh-CN" altLang="en-US">
                <a:sym typeface="+mn-ea"/>
              </a:rPr>
              <a:t>      &lt;param name="particles" value="80"/&gt;</a:t>
            </a:r>
            <a:endParaRPr lang="zh-CN" altLang="en-US"/>
          </a:p>
          <a:p>
            <a:r>
              <a:rPr lang="zh-CN" altLang="en-US">
                <a:sym typeface="+mn-ea"/>
              </a:rPr>
              <a:t>      &lt;param name="xmin" value="-50.0"/&gt; </a:t>
            </a:r>
            <a:r>
              <a:rPr lang="en-US" altLang="zh-CN">
                <a:sym typeface="+mn-ea"/>
              </a:rPr>
              <a:t>#Initial map size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      &lt;param name="ymin" value="-50.0"/&gt;</a:t>
            </a:r>
            <a:endParaRPr lang="zh-CN" altLang="en-US"/>
          </a:p>
          <a:p>
            <a:r>
              <a:rPr lang="zh-CN" altLang="en-US">
                <a:sym typeface="+mn-ea"/>
              </a:rPr>
              <a:t>      &lt;param name="xmax" value="50.0"/&gt;</a:t>
            </a:r>
            <a:endParaRPr lang="zh-CN" altLang="en-US"/>
          </a:p>
          <a:p>
            <a:r>
              <a:rPr lang="zh-CN" altLang="en-US">
                <a:sym typeface="+mn-ea"/>
              </a:rPr>
              <a:t>      &lt;param name="ymax" value="50.0"/&gt;</a:t>
            </a:r>
            <a:endParaRPr lang="zh-CN" altLang="en-US"/>
          </a:p>
          <a:p>
            <a:r>
              <a:rPr lang="zh-CN" altLang="en-US">
                <a:sym typeface="+mn-ea"/>
              </a:rPr>
              <a:t>      &lt;param name="delta" value="0.0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5"/&gt;</a:t>
            </a:r>
            <a:r>
              <a:rPr lang="en-US" altLang="zh-CN">
                <a:sym typeface="+mn-ea"/>
              </a:rPr>
              <a:t>#Resolution of the map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      &lt;param name="llsamplerange" value="0.01"/&gt;</a:t>
            </a:r>
            <a:endParaRPr lang="zh-CN" altLang="en-US"/>
          </a:p>
          <a:p>
            <a:r>
              <a:rPr lang="zh-CN" altLang="en-US">
                <a:sym typeface="+mn-ea"/>
              </a:rPr>
              <a:t>      &lt;param name="llsamplestep" value="0.01"/&gt;</a:t>
            </a:r>
            <a:endParaRPr lang="zh-CN" altLang="en-US"/>
          </a:p>
          <a:p>
            <a:r>
              <a:rPr lang="zh-CN" altLang="en-US">
                <a:sym typeface="+mn-ea"/>
              </a:rPr>
              <a:t>      &lt;param name="lasamplerange" value="0.005"/&gt;</a:t>
            </a:r>
            <a:endParaRPr lang="zh-CN" altLang="en-US"/>
          </a:p>
          <a:p>
            <a:r>
              <a:rPr lang="zh-CN" altLang="en-US">
                <a:sym typeface="+mn-ea"/>
              </a:rPr>
              <a:t>      &lt;param name="lasamplestep" value="0.005"/&gt;</a:t>
            </a:r>
            <a:endParaRPr lang="zh-CN" altLang="en-US"/>
          </a:p>
          <a:p>
            <a:r>
              <a:rPr lang="zh-CN" altLang="en-US">
                <a:sym typeface="+mn-ea"/>
              </a:rPr>
              <a:t>    &lt;/node&gt;</a:t>
            </a:r>
            <a:endParaRPr lang="zh-CN" altLang="en-US"/>
          </a:p>
          <a:p>
            <a:r>
              <a:rPr lang="zh-CN" altLang="en-US">
                <a:sym typeface="+mn-ea"/>
              </a:rPr>
              <a:t>&lt;/launch&gt;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7784</Words>
  <Application>WPS 演示</Application>
  <PresentationFormat/>
  <Paragraphs>223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19</vt:i4>
      </vt:variant>
    </vt:vector>
  </HeadingPairs>
  <TitlesOfParts>
    <vt:vector size="38" baseType="lpstr">
      <vt:lpstr>Arial</vt:lpstr>
      <vt:lpstr>宋体</vt:lpstr>
      <vt:lpstr>Wingdings</vt:lpstr>
      <vt:lpstr>Arial Unicode MS</vt:lpstr>
      <vt:lpstr>微软雅黑</vt:lpstr>
      <vt:lpstr>StarSymbol</vt:lpstr>
      <vt:lpstr>Calibri</vt:lpstr>
      <vt:lpstr>Segoe Print</vt:lpstr>
      <vt:lpstr>DejaVu Sans</vt:lpstr>
      <vt:lpstr>Calibri</vt:lpstr>
      <vt:lpstr>DejaVu Sans</vt:lpstr>
      <vt:lpstr>DejaVu Sans Mono</vt:lpstr>
      <vt:lpstr>DejaVu Sans</vt:lpstr>
      <vt:lpstr>Office Theme</vt:lpstr>
      <vt:lpstr>Office Theme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Unicorn</cp:lastModifiedBy>
  <cp:revision>8</cp:revision>
  <dcterms:created xsi:type="dcterms:W3CDTF">2016-08-06T11:02:00Z</dcterms:created>
  <dcterms:modified xsi:type="dcterms:W3CDTF">2016-08-12T04:16:02Z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