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11"/>
  </p:notesMasterIdLst>
  <p:sldIdLst>
    <p:sldId id="256" r:id="rId8"/>
    <p:sldId id="257" r:id="rId9"/>
    <p:sldId id="258" r:id="rId10"/>
    <p:sldId id="259" r:id="rId12"/>
    <p:sldId id="261" r:id="rId13"/>
    <p:sldId id="262" r:id="rId14"/>
    <p:sldId id="267" r:id="rId15"/>
    <p:sldId id="263" r:id="rId16"/>
    <p:sldId id="264" r:id="rId17"/>
    <p:sldId id="270" r:id="rId18"/>
    <p:sldId id="265" r:id="rId19"/>
    <p:sldId id="268" r:id="rId20"/>
    <p:sldId id="269" r:id="rId21"/>
    <p:sldId id="275" r:id="rId22"/>
    <p:sldId id="260" r:id="rId23"/>
  </p:sldIdLst>
  <p:sldSz cx="12198350" cy="685927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2066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72389" y="1336437"/>
            <a:ext cx="6414897" cy="36083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43" name="图片 4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44" name="图片 4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86" name="图片 8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87" name="图片 86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29" name="图片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130" name="图片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72" name="图片 1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173" name="图片 172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213" name="图片 21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214" name="图片 21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260" name="图片 25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261" name="图片 260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6.png"/><Relationship Id="rId15" Type="http://schemas.openxmlformats.org/officeDocument/2006/relationships/image" Target="../media/image5.png"/><Relationship Id="rId14" Type="http://schemas.openxmlformats.org/officeDocument/2006/relationships/image" Target="../media/image4.jpe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4.xml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5" Type="http://schemas.openxmlformats.org/officeDocument/2006/relationships/theme" Target="../theme/theme5.xml"/><Relationship Id="rId14" Type="http://schemas.openxmlformats.org/officeDocument/2006/relationships/image" Target="../media/image24.png"/><Relationship Id="rId13" Type="http://schemas.openxmlformats.org/officeDocument/2006/relationships/image" Target="../media/image23.pn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7" Type="http://schemas.openxmlformats.org/officeDocument/2006/relationships/theme" Target="../theme/theme6.xml"/><Relationship Id="rId16" Type="http://schemas.openxmlformats.org/officeDocument/2006/relationships/image" Target="../media/image30.png"/><Relationship Id="rId15" Type="http://schemas.openxmlformats.org/officeDocument/2006/relationships/image" Target="../media/image29.png"/><Relationship Id="rId14" Type="http://schemas.openxmlformats.org/officeDocument/2006/relationships/image" Target="../media/image28.png"/><Relationship Id="rId13" Type="http://schemas.openxmlformats.org/officeDocument/2006/relationships/image" Target="../media/image27.pn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3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0" y="180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</p:sp>
      <p:sp>
        <p:nvSpPr>
          <p:cNvPr id="5" name="CustomShape 4"/>
          <p:cNvSpPr/>
          <p:nvPr/>
        </p:nvSpPr>
        <p:spPr>
          <a:xfrm>
            <a:off x="5400" y="4294080"/>
            <a:ext cx="12194640" cy="136800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770760" y="4109400"/>
            <a:ext cx="10656720" cy="1737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5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title text format单击此处编辑母版标题样式</a:t>
            </a:r>
            <a:endParaRPr lang="zh-CN" sz="5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4"/>
          <p:cNvPicPr/>
          <p:nvPr/>
        </p:nvPicPr>
        <p:blipFill>
          <a:blip r:embed="rId14"/>
          <a:srcRect t="3586"/>
          <a:stretch>
            <a:fillRect/>
          </a:stretch>
        </p:blipFill>
        <p:spPr>
          <a:xfrm>
            <a:off x="5400" y="0"/>
            <a:ext cx="12220200" cy="4293720"/>
          </a:xfrm>
          <a:prstGeom prst="rect">
            <a:avLst/>
          </a:prstGeom>
          <a:ln>
            <a:noFill/>
          </a:ln>
        </p:spPr>
      </p:pic>
      <p:pic>
        <p:nvPicPr>
          <p:cNvPr id="8" name="Picture 8"/>
          <p:cNvPicPr/>
          <p:nvPr/>
        </p:nvPicPr>
        <p:blipFill>
          <a:blip r:embed="rId15"/>
          <a:stretch>
            <a:fillRect/>
          </a:stretch>
        </p:blipFill>
        <p:spPr>
          <a:xfrm rot="20635200">
            <a:off x="533520" y="938880"/>
            <a:ext cx="3985200" cy="933840"/>
          </a:xfrm>
          <a:prstGeom prst="rect">
            <a:avLst/>
          </a:prstGeom>
          <a:ln>
            <a:noFill/>
          </a:ln>
        </p:spPr>
      </p:pic>
      <p:sp>
        <p:nvSpPr>
          <p:cNvPr id="9" name="CustomShape 6"/>
          <p:cNvSpPr/>
          <p:nvPr/>
        </p:nvSpPr>
        <p:spPr>
          <a:xfrm>
            <a:off x="7121160" y="609336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21B6BB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21B6BB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10" name="图片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70760" y="5978520"/>
            <a:ext cx="2145960" cy="432000"/>
          </a:xfrm>
          <a:prstGeom prst="rect">
            <a:avLst/>
          </a:prstGeom>
          <a:ln>
            <a:noFill/>
          </a:ln>
        </p:spPr>
      </p:pic>
      <p:sp>
        <p:nvSpPr>
          <p:cNvPr id="11" name="PlaceHolder 7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 panose="020F0502020204030204"/>
              </a:rPr>
              <a:t>Click to edit the outline text format</a:t>
            </a:r>
            <a:endParaRPr lang="zh-CN" sz="2800">
              <a:latin typeface="Calibri" panose="020F050202020403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Second Outline Level</a:t>
            </a:r>
            <a:endParaRPr lang="zh-CN" sz="2400">
              <a:latin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latin typeface="微软雅黑" panose="020B0503020204020204" charset="-122"/>
              </a:rPr>
              <a:t>Third Outline Level</a:t>
            </a:r>
            <a:endParaRPr lang="zh-CN" sz="2400">
              <a:latin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Fourth Outline Level</a:t>
            </a:r>
            <a:endParaRPr lang="zh-CN" sz="2400">
              <a:latin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Fifth Outline Level</a:t>
            </a:r>
            <a:endParaRPr lang="zh-CN" sz="2000">
              <a:latin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Sixth Outline Level</a:t>
            </a:r>
            <a:endParaRPr lang="zh-CN" sz="2000">
              <a:latin typeface="微软雅黑" panose="020B0503020204020204" charset="-122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Seventh Outline Level</a:t>
            </a:r>
            <a:endParaRPr lang="zh-CN" sz="2000"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47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0440" y="981360"/>
            <a:ext cx="122014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451120" y="2142360"/>
            <a:ext cx="5832360" cy="73069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4023000" y="2144880"/>
            <a:ext cx="208800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endParaRPr lang="en-US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5428080" y="2925720"/>
            <a:ext cx="4487040" cy="56376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1790"/>
              </a:lnSpc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2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90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0" y="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92" name="CustomShape 4"/>
          <p:cNvSpPr/>
          <p:nvPr/>
        </p:nvSpPr>
        <p:spPr>
          <a:xfrm>
            <a:off x="-3600" y="-14760"/>
            <a:ext cx="4158000" cy="687420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93" name="CustomShape 5"/>
          <p:cNvSpPr/>
          <p:nvPr/>
        </p:nvSpPr>
        <p:spPr>
          <a:xfrm>
            <a:off x="779400" y="1443240"/>
            <a:ext cx="2592000" cy="146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课程目录</a:t>
            </a:r>
            <a:endParaRPr lang="en-US" sz="4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Course Contents</a:t>
            </a:r>
            <a:endParaRPr lang="en-US" sz="23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515120" y="1701720"/>
            <a:ext cx="6408000" cy="4152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buBlip>
                <a:blip r:embed="rId14"/>
              </a:buBlip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pic>
        <p:nvPicPr>
          <p:cNvPr id="95" name="图片 6"/>
          <p:cNvPicPr/>
          <p:nvPr/>
        </p:nvPicPr>
        <p:blipFill>
          <a:blip r:embed="rId15"/>
          <a:stretch>
            <a:fillRect/>
          </a:stretch>
        </p:blipFill>
        <p:spPr>
          <a:xfrm>
            <a:off x="9483480" y="6171120"/>
            <a:ext cx="1944000" cy="391320"/>
          </a:xfrm>
          <a:prstGeom prst="rect">
            <a:avLst/>
          </a:prstGeom>
          <a:ln>
            <a:noFill/>
          </a:ln>
        </p:spPr>
      </p:pic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33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34" name="CustomShape 3"/>
          <p:cNvSpPr/>
          <p:nvPr/>
        </p:nvSpPr>
        <p:spPr>
          <a:xfrm flipV="1">
            <a:off x="7560" y="2971440"/>
            <a:ext cx="121978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35" name="CustomShape 4"/>
          <p:cNvSpPr/>
          <p:nvPr/>
        </p:nvSpPr>
        <p:spPr>
          <a:xfrm>
            <a:off x="1130760" y="1796400"/>
            <a:ext cx="2441520" cy="244188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 w="38160">
            <a:solidFill>
              <a:srgbClr val="21B6BB"/>
            </a:solidFill>
            <a:round/>
          </a:ln>
        </p:spPr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3866760" y="2061360"/>
            <a:ext cx="8331120" cy="56610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659120" y="3213720"/>
            <a:ext cx="6264360" cy="45500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1790"/>
              </a:lnSpc>
              <a:buFont typeface="Wingdings" panose="05000000000000000000" pitchFamily="2" charset="2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8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  <p:sp>
        <p:nvSpPr>
          <p:cNvPr id="139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76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title"/>
          </p:nvPr>
        </p:nvSpPr>
        <p:spPr>
          <a:xfrm>
            <a:off x="956880" y="1485720"/>
            <a:ext cx="10200240" cy="71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37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title text format单击此处编辑母版标题样式</a:t>
            </a:r>
            <a:endParaRPr lang="zh-CN" sz="37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0440" y="981360"/>
            <a:ext cx="122014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985680" y="2349360"/>
            <a:ext cx="10153440" cy="29523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/>
        </p:txBody>
      </p:sp>
      <p:pic>
        <p:nvPicPr>
          <p:cNvPr id="180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217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240" y="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19" name="CustomShape 4"/>
          <p:cNvSpPr/>
          <p:nvPr/>
        </p:nvSpPr>
        <p:spPr>
          <a:xfrm>
            <a:off x="5400" y="3285720"/>
            <a:ext cx="12194640" cy="3573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220" name="CustomShape 5"/>
          <p:cNvSpPr/>
          <p:nvPr/>
        </p:nvSpPr>
        <p:spPr>
          <a:xfrm>
            <a:off x="5019120" y="1703160"/>
            <a:ext cx="7178760" cy="27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8800" b="1">
                <a:solidFill>
                  <a:srgbClr val="21B6BB"/>
                </a:solidFill>
                <a:latin typeface="Arial Unicode MS" panose="020B0604020202020204" charset="-122"/>
                <a:ea typeface="Arial Unicode MS" panose="020B0604020202020204" charset="-122"/>
              </a:rPr>
              <a:t>Thank You !</a:t>
            </a:r>
            <a:endParaRPr lang="en-US" sz="8800" b="1">
              <a:solidFill>
                <a:srgbClr val="21B6BB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21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6243120" y="3583080"/>
            <a:ext cx="3960000" cy="927720"/>
          </a:xfrm>
          <a:prstGeom prst="rect">
            <a:avLst/>
          </a:prstGeom>
          <a:ln>
            <a:noFill/>
          </a:ln>
        </p:spPr>
      </p:pic>
      <p:sp>
        <p:nvSpPr>
          <p:cNvPr id="222" name="CustomShape 6"/>
          <p:cNvSpPr/>
          <p:nvPr/>
        </p:nvSpPr>
        <p:spPr>
          <a:xfrm>
            <a:off x="5400" y="3217320"/>
            <a:ext cx="12201480" cy="71640"/>
          </a:xfrm>
          <a:prstGeom prst="rect">
            <a:avLst/>
          </a:prstGeom>
          <a:solidFill>
            <a:srgbClr val="5A5A5A"/>
          </a:solidFill>
          <a:ln w="25560">
            <a:noFill/>
          </a:ln>
        </p:spPr>
      </p:sp>
      <p:sp>
        <p:nvSpPr>
          <p:cNvPr id="223" name="CustomShape 7"/>
          <p:cNvSpPr/>
          <p:nvPr/>
        </p:nvSpPr>
        <p:spPr>
          <a:xfrm>
            <a:off x="1274760" y="1864800"/>
            <a:ext cx="2520000" cy="252036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 w="38160">
            <a:solidFill>
              <a:srgbClr val="21B6BB"/>
            </a:solidFill>
            <a:round/>
          </a:ln>
        </p:spPr>
      </p:sp>
      <p:sp>
        <p:nvSpPr>
          <p:cNvPr id="224" name="CustomShape 8"/>
          <p:cNvSpPr/>
          <p:nvPr/>
        </p:nvSpPr>
        <p:spPr>
          <a:xfrm>
            <a:off x="5848560" y="4494600"/>
            <a:ext cx="438876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36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25" name="图片 5"/>
          <p:cNvPicPr/>
          <p:nvPr/>
        </p:nvPicPr>
        <p:blipFill>
          <a:blip r:embed="rId16"/>
          <a:stretch>
            <a:fillRect/>
          </a:stretch>
        </p:blipFill>
        <p:spPr>
          <a:xfrm>
            <a:off x="9195480" y="717840"/>
            <a:ext cx="1940040" cy="390600"/>
          </a:xfrm>
          <a:prstGeom prst="rect">
            <a:avLst/>
          </a:prstGeom>
          <a:ln>
            <a:noFill/>
          </a:ln>
        </p:spPr>
      </p:pic>
      <p:sp>
        <p:nvSpPr>
          <p:cNvPr id="226" name="PlaceHolder 9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  <p:sp>
        <p:nvSpPr>
          <p:cNvPr id="227" name="PlaceHolder 10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 panose="020F0502020204030204"/>
              </a:rPr>
              <a:t>Click to edit the outline text format</a:t>
            </a:r>
            <a:endParaRPr lang="zh-CN" sz="2800">
              <a:latin typeface="Calibri" panose="020F050202020403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Second Outline Level</a:t>
            </a:r>
            <a:endParaRPr lang="zh-CN" sz="2400">
              <a:latin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latin typeface="微软雅黑" panose="020B0503020204020204" charset="-122"/>
              </a:rPr>
              <a:t>Third Outline Level</a:t>
            </a:r>
            <a:endParaRPr lang="zh-CN" sz="2400">
              <a:latin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Fourth Outline Level</a:t>
            </a:r>
            <a:endParaRPr lang="zh-CN" sz="2400">
              <a:latin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Fifth Outline Level</a:t>
            </a:r>
            <a:endParaRPr lang="zh-CN" sz="2000">
              <a:latin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Sixth Outline Level</a:t>
            </a:r>
            <a:endParaRPr lang="zh-CN" sz="2000">
              <a:latin typeface="微软雅黑" panose="020B0503020204020204" charset="-122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Seventh Outline Level</a:t>
            </a:r>
            <a:endParaRPr lang="zh-CN" sz="2000"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9525" y="4500880"/>
            <a:ext cx="11417935" cy="953770"/>
          </a:xfrm>
          <a:prstGeom prst="rect">
            <a:avLst/>
          </a:prstGeom>
        </p:spPr>
        <p:txBody>
          <a:bodyPr anchor="ctr"/>
          <a:p>
            <a:r>
              <a:rPr lang="zh-CN" altLang="en-US" sz="5400">
                <a:latin typeface="Calibri" panose="020F0502020204030204"/>
              </a:rPr>
              <a:t>（</a:t>
            </a:r>
            <a:r>
              <a:rPr lang="en-US" altLang="zh-CN" sz="5400">
                <a:latin typeface="Calibri" panose="020F0502020204030204"/>
              </a:rPr>
              <a:t>12</a:t>
            </a:r>
            <a:r>
              <a:rPr lang="zh-CN" altLang="en-US" sz="5400">
                <a:latin typeface="Calibri" panose="020F0502020204030204"/>
              </a:rPr>
              <a:t>）</a:t>
            </a:r>
            <a:r>
              <a:rPr lang="en-US" altLang="zh-CN" sz="5400">
                <a:latin typeface="Calibri" panose="020F0502020204030204"/>
              </a:rPr>
              <a:t>Pluginlib&amp;Nodelet</a:t>
            </a:r>
            <a:endParaRPr lang="en-US" altLang="zh-CN" sz="5400"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562600" y="2243455"/>
            <a:ext cx="3416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SzPct val="45000"/>
              <a:buFont typeface="Arial" panose="020B0604020202020204" pitchFamily="34" charset="0"/>
              <a:buNone/>
            </a:pPr>
            <a:r>
              <a:rPr lang="en-US" altLang="zh-CN" sz="3600">
                <a:latin typeface="Calibri" panose="020F0502020204030204"/>
                <a:sym typeface="+mn-ea"/>
              </a:rPr>
              <a:t>Nodelet</a:t>
            </a:r>
            <a:r>
              <a:rPr lang="zh-CN" altLang="en-US" sz="3600">
                <a:latin typeface="Calibri" panose="020F0502020204030204"/>
                <a:sym typeface="+mn-ea"/>
              </a:rPr>
              <a:t>实例</a:t>
            </a:r>
            <a:endParaRPr lang="zh-CN" altLang="en-US" sz="3600">
              <a:latin typeface="Calibri" panose="020F0502020204030204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-23495" y="1014095"/>
            <a:ext cx="12198985" cy="5100955"/>
          </a:xfrm>
        </p:spPr>
        <p:txBody>
          <a:bodyPr/>
          <a:p>
            <a:r>
              <a:rPr lang="zh-CN" altLang="en-US" sz="1600"/>
              <a:t>#include &lt;pluginlib/class_list_macros.h&gt;</a:t>
            </a:r>
            <a:endParaRPr lang="zh-CN" altLang="en-US" sz="1600"/>
          </a:p>
          <a:p>
            <a:r>
              <a:rPr lang="zh-CN" altLang="en-US" sz="1600"/>
              <a:t>#include &lt;nodelet/nodelet.h&gt;</a:t>
            </a:r>
            <a:endParaRPr lang="zh-CN" altLang="en-US" sz="1600"/>
          </a:p>
          <a:p>
            <a:r>
              <a:rPr lang="zh-CN" altLang="en-US" sz="1600"/>
              <a:t>#include &lt;ros/ros.h&gt;</a:t>
            </a:r>
            <a:endParaRPr lang="zh-CN" altLang="en-US" sz="1600"/>
          </a:p>
          <a:p>
            <a:r>
              <a:rPr lang="zh-CN" altLang="en-US" sz="1600"/>
              <a:t>#include &lt;std_msgs/Float64.h&gt;</a:t>
            </a:r>
            <a:endParaRPr lang="zh-CN" altLang="en-US" sz="1600"/>
          </a:p>
          <a:p>
            <a:r>
              <a:rPr lang="zh-CN" altLang="en-US" sz="1600"/>
              <a:t>#include &lt;stdio.h&gt;</a:t>
            </a:r>
            <a:endParaRPr lang="zh-CN" altLang="en-US" sz="1600"/>
          </a:p>
          <a:p>
            <a:r>
              <a:rPr lang="zh-CN" altLang="en-US" sz="1600"/>
              <a:t>#include &lt;math.h&gt; //fabs</a:t>
            </a:r>
            <a:endParaRPr lang="zh-CN" altLang="en-US" sz="1600"/>
          </a:p>
          <a:p>
            <a:r>
              <a:rPr lang="zh-CN" altLang="en-US" sz="1600"/>
              <a:t>namespace nodelet_tutorial_math</a:t>
            </a:r>
            <a:endParaRPr lang="zh-CN" altLang="en-US" sz="1600"/>
          </a:p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class Plus : public nodelet::Nodelet</a:t>
            </a:r>
            <a:endParaRPr lang="zh-CN" altLang="en-US" sz="1600"/>
          </a:p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public:</a:t>
            </a:r>
            <a:endParaRPr lang="zh-CN" altLang="en-US" sz="1600"/>
          </a:p>
          <a:p>
            <a:r>
              <a:rPr lang="zh-CN" altLang="en-US" sz="1600"/>
              <a:t>  Plus()</a:t>
            </a:r>
            <a:endParaRPr lang="zh-CN" altLang="en-US" sz="1600"/>
          </a:p>
          <a:p>
            <a:r>
              <a:rPr lang="zh-CN" altLang="en-US" sz="1600"/>
              <a:t>  : value_(0) {}</a:t>
            </a:r>
            <a:endParaRPr lang="zh-CN" altLang="en-US" sz="1600"/>
          </a:p>
          <a:p>
            <a:r>
              <a:rPr lang="zh-CN" altLang="en-US" sz="1800">
                <a:sym typeface="+mn-ea"/>
              </a:rPr>
              <a:t>private: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  virtual void onInit()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  { ros::NodeHandle&amp; private_nh = getPrivateNodeHandle();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    private_nh.getParam("value", value_);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    pub = private_nh.advertise&lt;std_msgs::Float64&gt;("out", 10);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    sub = private_nh.subscribe("in", 10, &amp;Plus::callback, this);</a:t>
            </a:r>
            <a:endParaRPr lang="zh-CN" altLang="en-US" sz="1800">
              <a:sym typeface="+mn-ea"/>
            </a:endParaRPr>
          </a:p>
          <a:p>
            <a:r>
              <a:rPr lang="zh-CN" altLang="en-US" sz="1600">
                <a:sym typeface="+mn-ea"/>
              </a:rPr>
              <a:t>  }</a:t>
            </a:r>
            <a:endParaRPr lang="zh-CN" altLang="en-US" sz="160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-23495" y="979805"/>
            <a:ext cx="12206605" cy="5109845"/>
          </a:xfrm>
        </p:spPr>
        <p:txBody>
          <a:bodyPr/>
          <a:p>
            <a:r>
              <a:rPr lang="zh-CN" altLang="en-US" sz="1400">
                <a:sym typeface="+mn-ea"/>
              </a:rPr>
              <a:t> void callback(const std_msgs::Float64::ConstPtr&amp; input)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{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  std_msgs::Float64Ptr output(new std_msgs::Float64());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  output-&gt;data = input-&gt;data + value_;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  NODELET_DEBUG("Adding %f to get %f", value_, output-&gt;data);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  pub.publish(output);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}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ros::Publisher pub;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ros::Subscriber sub;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double value_;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};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PLUGINLIB_DECLARE_CLASS(nodelet_tutorial_math, Plus, nodelet_tutorial_math::Plus, nodelet::Nodelet);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}</a:t>
            </a:r>
            <a:endParaRPr lang="zh-CN" altLang="en-US" sz="1400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635" y="1014095"/>
            <a:ext cx="12209145" cy="5092065"/>
          </a:xfrm>
        </p:spPr>
        <p:txBody>
          <a:bodyPr/>
          <a:p>
            <a:r>
              <a:rPr lang="zh-CN" altLang="en-US"/>
              <a:t>&lt;launch&gt;</a:t>
            </a:r>
            <a:endParaRPr lang="zh-CN" altLang="en-US"/>
          </a:p>
          <a:p>
            <a:r>
              <a:rPr lang="zh-CN" altLang="en-US"/>
              <a:t>  &lt;node pkg="nodelet" type="nodelet" name="standalone_nodelet"  args="manager" output="screen"/&gt;</a:t>
            </a:r>
            <a:endParaRPr lang="zh-CN" altLang="en-US"/>
          </a:p>
          <a:p>
            <a:r>
              <a:rPr lang="zh-CN" altLang="en-US"/>
              <a:t>  &lt;node pkg="nodelet" type="nodelet" name="Plus" args="load nodelet_tutorial_math/Plus standalone_nodelet" output="screen"&gt;</a:t>
            </a:r>
            <a:endParaRPr lang="zh-CN" altLang="en-US"/>
          </a:p>
          <a:p>
            <a:r>
              <a:rPr lang="zh-CN" altLang="en-US"/>
              <a:t>    &lt;remap from="/Plus/out" to="remapped_output"/&gt;</a:t>
            </a:r>
            <a:endParaRPr lang="zh-CN" altLang="en-US"/>
          </a:p>
          <a:p>
            <a:r>
              <a:rPr lang="zh-CN" altLang="en-US"/>
              <a:t>  &lt;/node&gt;		  </a:t>
            </a:r>
            <a:endParaRPr lang="zh-CN" altLang="en-US"/>
          </a:p>
          <a:p>
            <a:r>
              <a:rPr lang="zh-CN" altLang="en-US"/>
              <a:t>  &lt;rosparam param="Plus2" file="$(find nodelet_tutorial_math)/plus_default.yaml"/&gt;</a:t>
            </a:r>
            <a:endParaRPr lang="zh-CN" altLang="en-US"/>
          </a:p>
          <a:p>
            <a:r>
              <a:rPr lang="zh-CN" altLang="en-US"/>
              <a:t>  &lt;node pkg="nodelet" type="nodelet" name="Plus2" args="load nodelet_tutorial_math/Plus standalone_nodelet" output="screen"&gt;</a:t>
            </a:r>
            <a:endParaRPr lang="zh-CN" altLang="en-US"/>
          </a:p>
          <a:p>
            <a:r>
              <a:rPr lang="zh-CN" altLang="en-US"/>
              <a:t>    &lt;rosparam file="$(find nodelet_tutorial_math)/plus_default.yaml"/&gt;</a:t>
            </a:r>
            <a:endParaRPr lang="zh-CN" altLang="en-US"/>
          </a:p>
          <a:p>
            <a:r>
              <a:rPr lang="zh-CN" altLang="en-US"/>
              <a:t>  &lt;/node&gt;</a:t>
            </a:r>
            <a:endParaRPr lang="zh-CN" altLang="en-US"/>
          </a:p>
          <a:p>
            <a:r>
              <a:rPr lang="zh-CN" altLang="en-US"/>
              <a:t>  &lt;node pkg="nodelet" type="nodelet" name="Plus3" args="standalone nodelet_tutorial_math/Plus" output="screen"&gt;</a:t>
            </a:r>
            <a:endParaRPr lang="zh-CN" altLang="en-US"/>
          </a:p>
          <a:p>
            <a:r>
              <a:rPr lang="zh-CN" altLang="en-US"/>
              <a:t>    &lt;param name="value" type="double" value="2.5"/&gt;</a:t>
            </a:r>
            <a:endParaRPr lang="zh-CN" altLang="en-US"/>
          </a:p>
          <a:p>
            <a:r>
              <a:rPr lang="zh-CN" altLang="en-US"/>
              <a:t>    &lt;remap from="Plus3/in" to="Plus2/out"/&gt;</a:t>
            </a:r>
            <a:endParaRPr lang="zh-CN" altLang="en-US"/>
          </a:p>
          <a:p>
            <a:r>
              <a:rPr lang="zh-CN" altLang="en-US"/>
              <a:t>  &lt;/node&gt;</a:t>
            </a:r>
            <a:endParaRPr lang="zh-CN" altLang="en-US"/>
          </a:p>
          <a:p>
            <a:r>
              <a:rPr lang="zh-CN" altLang="en-US"/>
              <a:t>&lt;/launch&gt;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-15240" y="996950"/>
            <a:ext cx="12233275" cy="5101590"/>
          </a:xfrm>
        </p:spPr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240" y="996950"/>
            <a:ext cx="6104255" cy="4922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15120" y="1701720"/>
            <a:ext cx="6408000" cy="4152960"/>
          </a:xfrm>
          <a:prstGeom prst="rect">
            <a:avLst/>
          </a:prstGeom>
        </p:spPr>
        <p:txBody>
          <a:bodyPr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/>
              </a:rPr>
              <a:t>Pluginlib</a:t>
            </a:r>
            <a:endParaRPr lang="en-US" altLang="zh-CN" sz="2800">
              <a:latin typeface="Calibri" panose="020F0502020204030204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/>
              </a:rPr>
              <a:t>Nodelet</a:t>
            </a:r>
            <a:endParaRPr lang="en-US" altLang="zh-CN" sz="2800">
              <a:latin typeface="Calibri" panose="020F0502020204030204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/>
                <a:sym typeface="+mn-ea"/>
              </a:rPr>
              <a:t>Nodelet</a:t>
            </a:r>
            <a:r>
              <a:rPr lang="zh-CN" altLang="en-US" sz="2800">
                <a:latin typeface="Calibri" panose="020F0502020204030204"/>
                <a:sym typeface="+mn-ea"/>
              </a:rPr>
              <a:t>实例</a:t>
            </a:r>
            <a:endParaRPr lang="zh-CN" altLang="en-US" sz="2800">
              <a:latin typeface="Calibri" panose="020F05020202040302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6820" y="2299970"/>
            <a:ext cx="20853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pluginlib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2"/>
          <p:cNvSpPr txBox="1"/>
          <p:nvPr/>
        </p:nvSpPr>
        <p:spPr>
          <a:xfrm>
            <a:off x="-23495" y="1014095"/>
            <a:ext cx="12224385" cy="5109210"/>
          </a:xfrm>
          <a:prstGeom prst="rect">
            <a:avLst/>
          </a:prstGeom>
        </p:spPr>
        <p:txBody>
          <a:bodyPr/>
          <a:p>
            <a:r>
              <a:rPr lang="en-US"/>
              <a:t>Plugin</a:t>
            </a:r>
            <a:endParaRPr lang="en-US"/>
          </a:p>
          <a:p>
            <a:r>
              <a:rPr lang="en-US"/>
              <a:t>pluginlib</a:t>
            </a:r>
            <a:r>
              <a:rPr lang="zh-CN" altLang="en-US"/>
              <a:t>是从</a:t>
            </a:r>
            <a:r>
              <a:rPr lang="en-US" altLang="zh-CN"/>
              <a:t>ROS</a:t>
            </a:r>
            <a:r>
              <a:rPr lang="zh-CN" altLang="en-US"/>
              <a:t>软件包中载入或载出插件的</a:t>
            </a:r>
            <a:r>
              <a:rPr lang="en-US" altLang="zh-CN"/>
              <a:t>C++</a:t>
            </a:r>
            <a:r>
              <a:rPr lang="zh-CN" altLang="en-US"/>
              <a:t>库，插件是从运行时库中动态载入的类，使用插件可以直接打开包含导出的类的库，而无需显式的链接库与应用程序，插件可以方便的拓展和修改程序而不需要修改源码。</a:t>
            </a:r>
            <a:endParaRPr lang="zh-CN" altLang="en-US"/>
          </a:p>
          <a:p>
            <a:r>
              <a:rPr lang="zh-CN" altLang="en-US"/>
              <a:t>例如：</a:t>
            </a:r>
            <a:endParaRPr lang="zh-CN" altLang="en-US"/>
          </a:p>
        </p:txBody>
      </p:sp>
      <p:pic>
        <p:nvPicPr>
          <p:cNvPr id="3" name="图片 2" descr="plugin_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" y="2475230"/>
            <a:ext cx="6259195" cy="2346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-15240" y="996950"/>
            <a:ext cx="12224385" cy="5100320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导出插件</a:t>
            </a:r>
            <a:endParaRPr lang="zh-CN" altLang="en-US" sz="2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/>
              <a:t> </a:t>
            </a:r>
            <a:r>
              <a:rPr lang="zh-CN" altLang="en-US" sz="1800">
                <a:sym typeface="+mn-ea"/>
              </a:rPr>
              <a:t>example_pkg</a:t>
            </a:r>
            <a:r>
              <a:rPr lang="en-US" altLang="en-US" sz="1800">
                <a:sym typeface="+mn-ea"/>
              </a:rPr>
              <a:t>/src/</a:t>
            </a:r>
            <a:r>
              <a:rPr lang="zh-CN" altLang="en-US" sz="1800"/>
              <a:t>class_list.cpp</a:t>
            </a:r>
            <a:r>
              <a:rPr lang="en-US" altLang="en-US" sz="1800"/>
              <a:t>--&gt;</a:t>
            </a:r>
            <a:r>
              <a:rPr lang="zh-CN" altLang="en-US" sz="1800"/>
              <a:t>librectangle</a:t>
            </a:r>
            <a:endParaRPr lang="zh-CN" altLang="en-US" sz="1800"/>
          </a:p>
          <a:p>
            <a:endParaRPr lang="zh-CN" altLang="en-US"/>
          </a:p>
          <a:p>
            <a:r>
              <a:rPr lang="zh-CN" altLang="en-US" sz="1600"/>
              <a:t>#include &lt;pluginlib/class_list_macros.h&gt;</a:t>
            </a:r>
            <a:endParaRPr lang="zh-CN" altLang="en-US" sz="1600"/>
          </a:p>
          <a:p>
            <a:r>
              <a:rPr lang="zh-CN" altLang="en-US" sz="1600"/>
              <a:t>#include &lt;polygon_interface_package/polygon.h&gt;</a:t>
            </a:r>
            <a:endParaRPr lang="zh-CN" altLang="en-US" sz="1600"/>
          </a:p>
          <a:p>
            <a:r>
              <a:rPr lang="zh-CN" altLang="en-US" sz="1600"/>
              <a:t>#include &lt;rectangle_package/rectangle.h&gt;</a:t>
            </a:r>
            <a:endParaRPr lang="zh-CN" altLang="en-US" sz="1600"/>
          </a:p>
          <a:p>
            <a:r>
              <a:rPr lang="zh-CN" altLang="en-US" sz="1600">
                <a:solidFill>
                  <a:srgbClr val="92D050"/>
                </a:solidFill>
              </a:rPr>
              <a:t>//Declare the Rectangle as a Polygon class</a:t>
            </a:r>
            <a:endParaRPr lang="zh-CN" altLang="en-US" sz="1600">
              <a:solidFill>
                <a:srgbClr val="92D050"/>
              </a:solidFill>
            </a:endParaRPr>
          </a:p>
          <a:p>
            <a:r>
              <a:rPr lang="zh-CN" altLang="en-US" sz="1600"/>
              <a:t>PLUGINLIB_EXPORT_CLASS(rectangle_namespace::Rectangle, polygon_namespace::Polygon)</a:t>
            </a:r>
            <a:endParaRPr lang="zh-CN" altLang="en-US" sz="1600"/>
          </a:p>
          <a:p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example_pkg</a:t>
            </a:r>
            <a:r>
              <a:rPr lang="en-US" altLang="zh-CN" sz="1800">
                <a:sym typeface="+mn-ea"/>
              </a:rPr>
              <a:t>/</a:t>
            </a:r>
            <a:r>
              <a:rPr lang="en-US" altLang="zh-CN" sz="1800">
                <a:ea typeface="宋体" panose="02010600030101010101" pitchFamily="2" charset="-122"/>
              </a:rPr>
              <a:t>rectangle_plugin.xml</a:t>
            </a:r>
            <a:endParaRPr lang="en-US" altLang="zh-CN" sz="180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r>
              <a:rPr lang="zh-CN" altLang="zh-CN" sz="1600">
                <a:ea typeface="宋体" panose="02010600030101010101" pitchFamily="2" charset="-122"/>
              </a:rPr>
              <a:t>&lt;library path="lib/librectangle"&gt;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zh-CN" altLang="zh-CN" sz="1600">
                <a:ea typeface="宋体" panose="02010600030101010101" pitchFamily="2" charset="-122"/>
              </a:rPr>
              <a:t>  &lt;class type="rectangle_namespace::Rectangle" base_class_type="polygon_namespace::Polygon"&gt;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zh-CN" altLang="zh-CN" sz="1600">
                <a:ea typeface="宋体" panose="02010600030101010101" pitchFamily="2" charset="-122"/>
              </a:rPr>
              <a:t>  &lt;description&gt;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zh-CN" altLang="zh-CN" sz="1600">
                <a:ea typeface="宋体" panose="02010600030101010101" pitchFamily="2" charset="-122"/>
              </a:rPr>
              <a:t>  This is a rectangle plugin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zh-CN" altLang="zh-CN" sz="1600">
                <a:ea typeface="宋体" panose="02010600030101010101" pitchFamily="2" charset="-122"/>
              </a:rPr>
              <a:t>  &lt;/description&gt;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zh-CN" altLang="zh-CN" sz="1600">
                <a:ea typeface="宋体" panose="02010600030101010101" pitchFamily="2" charset="-122"/>
              </a:rPr>
              <a:t>  &lt;/class&gt;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zh-CN" altLang="zh-CN" sz="1600">
                <a:ea typeface="宋体" panose="02010600030101010101" pitchFamily="2" charset="-122"/>
              </a:rPr>
              <a:t>&lt;/library&gt;</a:t>
            </a:r>
            <a:endParaRPr lang="zh-CN" altLang="zh-CN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-14605" y="996950"/>
            <a:ext cx="12240895" cy="5101590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example_pkg</a:t>
            </a:r>
            <a:r>
              <a:rPr lang="en-US" altLang="zh-CN" sz="1800">
                <a:sym typeface="+mn-ea"/>
              </a:rPr>
              <a:t>/</a:t>
            </a:r>
            <a:r>
              <a:rPr lang="en-US" altLang="zh-CN" sz="1800"/>
              <a:t>package.xml</a:t>
            </a:r>
            <a:endParaRPr lang="en-US" altLang="zh-CN" sz="180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/>
          </a:p>
          <a:p>
            <a:r>
              <a:rPr lang="en-US" altLang="zh-CN" sz="1600"/>
              <a:t>........</a:t>
            </a:r>
            <a:endParaRPr lang="en-US" altLang="zh-CN" sz="1600"/>
          </a:p>
          <a:p>
            <a:r>
              <a:rPr lang="en-US" altLang="zh-CN" sz="1600"/>
              <a:t>  &lt;build_depend&gt;polygon_interface_package&lt;/build_depend&gt;</a:t>
            </a:r>
            <a:endParaRPr lang="en-US" altLang="zh-CN" sz="1600"/>
          </a:p>
          <a:p>
            <a:r>
              <a:rPr lang="en-US" altLang="zh-CN" sz="1600"/>
              <a:t>  &lt;run_depend&gt;polygon_interface_package&lt;/run_depend&gt;</a:t>
            </a:r>
            <a:endParaRPr lang="en-US" altLang="zh-CN" sz="1600"/>
          </a:p>
          <a:p>
            <a:r>
              <a:rPr lang="en-US" altLang="zh-CN" sz="1600"/>
              <a:t>&lt;export&gt;</a:t>
            </a:r>
            <a:endParaRPr lang="en-US" altLang="zh-CN" sz="1600"/>
          </a:p>
          <a:p>
            <a:r>
              <a:rPr lang="en-US" altLang="zh-CN" sz="1600"/>
              <a:t>  &lt;polygon_interface_package plugin="${prefix}/rectangle_plugin.xml" /&gt;</a:t>
            </a:r>
            <a:endParaRPr lang="en-US" altLang="zh-CN" sz="1600"/>
          </a:p>
          <a:p>
            <a:r>
              <a:rPr lang="en-US" altLang="zh-CN" sz="1600"/>
              <a:t>&lt;/export&gt;</a:t>
            </a:r>
            <a:endParaRPr lang="en-US" altLang="zh-CN" sz="1600"/>
          </a:p>
          <a:p>
            <a:r>
              <a:rPr lang="en-US" altLang="zh-CN" sz="1600"/>
              <a:t>.............</a:t>
            </a:r>
            <a:endParaRPr lang="en-US" altLang="zh-CN" sz="1600"/>
          </a:p>
          <a:p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>
                <a:ea typeface="宋体" panose="02010600030101010101" pitchFamily="2" charset="-122"/>
              </a:rPr>
              <a:t>使用插件</a:t>
            </a:r>
            <a:endParaRPr lang="zh-CN" altLang="zh-CN" sz="1800">
              <a:ea typeface="宋体" panose="02010600030101010101" pitchFamily="2" charset="-122"/>
            </a:endParaRPr>
          </a:p>
          <a:p>
            <a:r>
              <a:rPr lang="en-US" altLang="zh-CN" sz="1600"/>
              <a:t>ClassLoader (std::string package, std::string base_class, std::string attrib_name=std::string("plugin"), std::vector&lt; std::string &gt; plugin_xml_paths=std::vector&lt; std::string &gt;())</a:t>
            </a:r>
            <a:endParaRPr lang="en-US" altLang="zh-CN" sz="1600"/>
          </a:p>
          <a:p>
            <a:r>
              <a:rPr lang="en-US" altLang="zh-CN" sz="1400">
                <a:solidFill>
                  <a:srgbClr val="92D050"/>
                </a:solidFill>
              </a:rPr>
              <a:t>package	The package containing the base class</a:t>
            </a:r>
            <a:endParaRPr lang="en-US" altLang="zh-CN" sz="1400">
              <a:solidFill>
                <a:srgbClr val="92D050"/>
              </a:solidFill>
            </a:endParaRPr>
          </a:p>
          <a:p>
            <a:r>
              <a:rPr lang="en-US" altLang="zh-CN" sz="1400">
                <a:solidFill>
                  <a:srgbClr val="92D050"/>
                </a:solidFill>
              </a:rPr>
              <a:t>base_class	The type of the base class for classes to be loaded</a:t>
            </a:r>
            <a:endParaRPr lang="en-US" altLang="zh-CN" sz="1400">
              <a:solidFill>
                <a:srgbClr val="92D050"/>
              </a:solidFill>
            </a:endParaRPr>
          </a:p>
          <a:p>
            <a:r>
              <a:rPr lang="en-US" altLang="zh-CN" sz="1400">
                <a:solidFill>
                  <a:srgbClr val="92D050"/>
                </a:solidFill>
              </a:rPr>
              <a:t>attrib_name	The attribute to search for in manifext.xml files, defaults to "plugin"</a:t>
            </a:r>
            <a:endParaRPr lang="en-US" altLang="zh-CN" sz="1400">
              <a:solidFill>
                <a:srgbClr val="92D050"/>
              </a:solidFill>
            </a:endParaRPr>
          </a:p>
          <a:p>
            <a:r>
              <a:rPr lang="en-US" altLang="zh-CN" sz="1400">
                <a:solidFill>
                  <a:srgbClr val="92D050"/>
                </a:solidFill>
              </a:rPr>
              <a:t>plugin_xml_paths	The list of paths of plugin.xml files, defaults to be crawled via ros::package::getPlugins()</a:t>
            </a:r>
            <a:endParaRPr lang="en-US" altLang="zh-CN" sz="1400">
              <a:solidFill>
                <a:srgbClr val="92D050"/>
              </a:solidFill>
            </a:endParaRPr>
          </a:p>
          <a:p>
            <a:r>
              <a:rPr lang="en-US" altLang="zh-CN" sz="1600"/>
              <a:t>createInstance(const std::string &amp; lookup_name)</a:t>
            </a:r>
            <a:endParaRPr lang="en-US" altLang="zh-CN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82335" y="2371725"/>
            <a:ext cx="2839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SzPct val="45000"/>
              <a:buFont typeface="StarSymbol"/>
              <a:buNone/>
            </a:pPr>
            <a:r>
              <a:rPr lang="en-US" altLang="zh-CN" sz="3600">
                <a:latin typeface="Calibri" panose="020F0502020204030204"/>
                <a:sym typeface="+mn-ea"/>
              </a:rPr>
              <a:t>Nodelet</a:t>
            </a:r>
            <a:endParaRPr lang="en-US" altLang="zh-CN" sz="3600">
              <a:latin typeface="Calibri" panose="020F0502020204030204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10160" y="1005840"/>
            <a:ext cx="12191365" cy="5075555"/>
          </a:xfrm>
        </p:spPr>
        <p:txBody>
          <a:bodyPr/>
          <a:p>
            <a:r>
              <a:rPr lang="en-US" altLang="zh-CN" sz="2000"/>
              <a:t>nodelet</a:t>
            </a:r>
            <a:r>
              <a:rPr lang="zh-CN" altLang="en-US" sz="2000">
                <a:ea typeface="宋体" panose="02010600030101010101" pitchFamily="2" charset="-122"/>
              </a:rPr>
              <a:t>对于提高</a:t>
            </a:r>
            <a:r>
              <a:rPr lang="en-US" altLang="zh-CN" sz="2000">
                <a:ea typeface="宋体" panose="02010600030101010101" pitchFamily="2" charset="-122"/>
              </a:rPr>
              <a:t>ROS</a:t>
            </a:r>
            <a:r>
              <a:rPr lang="zh-CN" altLang="en-US" sz="2000">
                <a:ea typeface="宋体" panose="02010600030101010101" pitchFamily="2" charset="-122"/>
              </a:rPr>
              <a:t>性能有着重要的地位，特别是在视觉，控制，高频和高带宽程序中。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nodelet</a:t>
            </a:r>
            <a:r>
              <a:rPr lang="zh-CN" altLang="en-US" sz="2000">
                <a:ea typeface="宋体" panose="02010600030101010101" pitchFamily="2" charset="-122"/>
              </a:rPr>
              <a:t>的优势：</a:t>
            </a:r>
            <a:endParaRPr lang="zh-CN" altLang="en-US" sz="2000">
              <a:ea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>
                <a:ea typeface="宋体" panose="02010600030101010101" pitchFamily="2" charset="-122"/>
              </a:rPr>
              <a:t>在一个线程上运行多个算法</a:t>
            </a:r>
            <a:endParaRPr lang="zh-CN" altLang="en-US" sz="1600">
              <a:ea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>
                <a:ea typeface="宋体" panose="02010600030101010101" pitchFamily="2" charset="-122"/>
              </a:rPr>
              <a:t>nodelet</a:t>
            </a:r>
            <a:r>
              <a:rPr lang="zh-CN" altLang="en-US" sz="1600">
                <a:ea typeface="宋体" panose="02010600030101010101" pitchFamily="2" charset="-122"/>
              </a:rPr>
              <a:t>之间传输数据无需拷贝 (在一个nodelet管理器下)</a:t>
            </a:r>
            <a:endParaRPr lang="zh-CN" altLang="en-US" sz="1600">
              <a:ea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>
                <a:ea typeface="宋体" panose="02010600030101010101" pitchFamily="2" charset="-122"/>
              </a:rPr>
              <a:t>作为插件动态载入</a:t>
            </a:r>
            <a:endParaRPr lang="zh-CN" altLang="en-US" sz="1600">
              <a:ea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>
                <a:ea typeface="宋体" panose="02010600030101010101" pitchFamily="2" charset="-122"/>
              </a:rPr>
              <a:t>和节点相似性高</a:t>
            </a:r>
            <a:endParaRPr lang="zh-CN" altLang="en-US" sz="160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ea typeface="宋体" panose="02010600030101010101" pitchFamily="2" charset="-122"/>
              </a:rPr>
              <a:t>基本用法</a:t>
            </a:r>
            <a:endParaRPr lang="zh-CN" altLang="en-US" sz="2000">
              <a:ea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>
                <a:ea typeface="宋体" panose="02010600030101010101" pitchFamily="2" charset="-122"/>
              </a:rPr>
              <a:t>nodelet load pkg/Type manager   </a:t>
            </a:r>
            <a:r>
              <a:rPr lang="zh-CN" altLang="en-US" sz="1600">
                <a:solidFill>
                  <a:srgbClr val="92D050"/>
                </a:solidFill>
                <a:ea typeface="宋体" panose="02010600030101010101" pitchFamily="2" charset="-122"/>
              </a:rPr>
              <a:t>- Launch a nodelet of type pkg/Type on manager manager</a:t>
            </a:r>
            <a:endParaRPr lang="zh-CN" altLang="en-US" sz="1600">
              <a:solidFill>
                <a:srgbClr val="92D050"/>
              </a:solidFill>
              <a:ea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>
                <a:ea typeface="宋体" panose="02010600030101010101" pitchFamily="2" charset="-122"/>
              </a:rPr>
              <a:t>nodelet standalone pkg/Type        </a:t>
            </a:r>
            <a:r>
              <a:rPr lang="zh-CN" altLang="en-US" sz="1600">
                <a:solidFill>
                  <a:srgbClr val="92D050"/>
                </a:solidFill>
                <a:ea typeface="宋体" panose="02010600030101010101" pitchFamily="2" charset="-122"/>
              </a:rPr>
              <a:t>- Launch a nodelet of type pkg/Type in a standalone node</a:t>
            </a:r>
            <a:endParaRPr lang="zh-CN" altLang="en-US" sz="1600">
              <a:solidFill>
                <a:srgbClr val="92D050"/>
              </a:solidFill>
              <a:ea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>
                <a:ea typeface="宋体" panose="02010600030101010101" pitchFamily="2" charset="-122"/>
              </a:rPr>
              <a:t>nodelet unload name manager     </a:t>
            </a:r>
            <a:r>
              <a:rPr lang="zh-CN" altLang="en-US" sz="1600">
                <a:solidFill>
                  <a:srgbClr val="92D050"/>
                </a:solidFill>
                <a:ea typeface="宋体" panose="02010600030101010101" pitchFamily="2" charset="-122"/>
              </a:rPr>
              <a:t>- Unload a nodelet a nodelet by name from manager</a:t>
            </a:r>
            <a:endParaRPr lang="zh-CN" altLang="en-US" sz="1600">
              <a:solidFill>
                <a:srgbClr val="92D050"/>
              </a:solidFill>
              <a:ea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>
                <a:ea typeface="宋体" panose="02010600030101010101" pitchFamily="2" charset="-122"/>
              </a:rPr>
              <a:t>nodelet manager                           </a:t>
            </a:r>
            <a:r>
              <a:rPr lang="zh-CN" altLang="en-US" sz="1600">
                <a:solidFill>
                  <a:srgbClr val="92D050"/>
                </a:solidFill>
                <a:ea typeface="宋体" panose="02010600030101010101" pitchFamily="2" charset="-122"/>
              </a:rPr>
              <a:t>- Launch a nodelet manager node</a:t>
            </a:r>
            <a:endParaRPr lang="zh-CN" altLang="en-US" sz="1600">
              <a:solidFill>
                <a:srgbClr val="92D05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635" y="1022985"/>
            <a:ext cx="12191365" cy="5074285"/>
          </a:xfrm>
        </p:spPr>
        <p:txBody>
          <a:bodyPr/>
          <a:p>
            <a:r>
              <a:rPr lang="en-US" altLang="zh-CN" sz="2400"/>
              <a:t>API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公有成员函数</a:t>
            </a:r>
            <a:endParaRPr lang="zh-CN" altLang="en-US" sz="1800"/>
          </a:p>
          <a:p>
            <a:r>
              <a:rPr lang="zh-CN" altLang="en-US" sz="1600"/>
              <a:t>void 	init (const std::string &amp;name, const M_string &amp;remapping_args, const V_string &amp;my_argv, ros::CallbackQueueInterface *st_queue=NULL, ros::CallbackQueueInterface *mt_queue=NULL)</a:t>
            </a:r>
            <a:endParaRPr lang="zh-CN" altLang="en-US" sz="1600"/>
          </a:p>
          <a:p>
            <a:r>
              <a:rPr lang="zh-CN" altLang="en-US" sz="1600"/>
              <a:t> 	Nodelet ()</a:t>
            </a:r>
            <a:endParaRPr lang="zh-CN" altLang="en-US" sz="1600"/>
          </a:p>
          <a:p>
            <a:r>
              <a:rPr lang="zh-CN" altLang="en-US" sz="1600"/>
              <a:t>virtual 	~Nodelet ()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保护成员函数</a:t>
            </a:r>
            <a:endParaRPr lang="zh-CN" altLang="en-US" sz="1800">
              <a:sym typeface="+mn-ea"/>
            </a:endParaRPr>
          </a:p>
          <a:p>
            <a:r>
              <a:rPr lang="zh-CN" altLang="en-US" sz="1600"/>
              <a:t>std::string             getName() </a:t>
            </a:r>
            <a:r>
              <a:rPr lang="zh-CN" altLang="en-US" sz="1600">
                <a:solidFill>
                  <a:srgbClr val="92D050"/>
                </a:solidFill>
              </a:rPr>
              <a:t>//Get the name of the nodelet</a:t>
            </a:r>
            <a:endParaRPr lang="zh-CN" altLang="en-US" sz="1600">
              <a:solidFill>
                <a:srgbClr val="92D050"/>
              </a:solidFill>
            </a:endParaRPr>
          </a:p>
          <a:p>
            <a:r>
              <a:rPr lang="zh-CN" altLang="en-US" sz="1600"/>
              <a:t>ros::NodeHandle&amp;        getNodeHandle () </a:t>
            </a:r>
            <a:r>
              <a:rPr lang="zh-CN" altLang="en-US" sz="1600">
                <a:solidFill>
                  <a:srgbClr val="92D050"/>
                </a:solidFill>
              </a:rPr>
              <a:t>// Get the node handle (provides this nodelets custom remappings and name)</a:t>
            </a:r>
            <a:endParaRPr lang="zh-CN" altLang="en-US" sz="1600">
              <a:solidFill>
                <a:srgbClr val="92D050"/>
              </a:solidFill>
            </a:endParaRPr>
          </a:p>
          <a:p>
            <a:r>
              <a:rPr lang="zh-CN" altLang="en-US" sz="1600"/>
              <a:t>ros::NodeHandle&amp;        getPrivateNodeHandle () </a:t>
            </a:r>
            <a:r>
              <a:rPr lang="zh-CN" altLang="en-US" sz="1600">
                <a:solidFill>
                  <a:srgbClr val="92D050"/>
                </a:solidFill>
              </a:rPr>
              <a:t>// Get the private node handle (provides this nodelets custom remappings in its private namespace)</a:t>
            </a:r>
            <a:endParaRPr lang="zh-CN" altLang="en-US" sz="1600">
              <a:solidFill>
                <a:srgbClr val="92D050"/>
              </a:solidFill>
            </a:endParaRPr>
          </a:p>
          <a:p>
            <a:r>
              <a:rPr lang="zh-CN" altLang="en-US" sz="1600"/>
              <a:t>ros::NodeHandle&amp;        getMTNodeHandle () </a:t>
            </a:r>
            <a:r>
              <a:rPr lang="zh-CN" altLang="en-US" sz="1600">
                <a:solidFill>
                  <a:srgbClr val="92D050"/>
                </a:solidFill>
              </a:rPr>
              <a:t>// Get the node handle with the Multi Threaded callback queue. (provides this nodelets custom remappings and name)</a:t>
            </a:r>
            <a:endParaRPr lang="zh-CN" altLang="en-US" sz="1600">
              <a:solidFill>
                <a:srgbClr val="92D050"/>
              </a:solidFill>
            </a:endParaRPr>
          </a:p>
          <a:p>
            <a:r>
              <a:rPr lang="zh-CN" altLang="en-US" sz="1600"/>
              <a:t>ros::NodeHandle&amp;        getMTPrivateNodeHandle () </a:t>
            </a:r>
            <a:r>
              <a:rPr lang="zh-CN" altLang="en-US" sz="1600">
                <a:solidFill>
                  <a:srgbClr val="92D050"/>
                </a:solidFill>
              </a:rPr>
              <a:t>// Get the private node handle with the Multi Threaded callback queue. (provides this nodelets custom remappings in its private namespace)</a:t>
            </a:r>
            <a:endParaRPr lang="zh-CN" altLang="en-US" sz="1600">
              <a:solidFill>
                <a:srgbClr val="92D050"/>
              </a:solidFill>
            </a:endParaRPr>
          </a:p>
          <a:p>
            <a:r>
              <a:rPr lang="zh-CN" altLang="en-US" sz="1600"/>
              <a:t>ros::CallbackQueue&amp;     getMTCallbackQueue () </a:t>
            </a:r>
            <a:r>
              <a:rPr lang="zh-CN" altLang="en-US" sz="1600">
                <a:solidFill>
                  <a:srgbClr val="92D050"/>
                </a:solidFill>
              </a:rPr>
              <a:t>// Get the callback queue (threadpool available from the manager)</a:t>
            </a:r>
            <a:endParaRPr lang="zh-CN" altLang="en-US" sz="1600">
              <a:solidFill>
                <a:srgbClr val="92D050"/>
              </a:solidFill>
            </a:endParaRPr>
          </a:p>
          <a:p>
            <a:r>
              <a:rPr lang="zh-CN" altLang="en-US" sz="1600"/>
              <a:t>std::vector&lt;std::string&gt; getMyArgv() </a:t>
            </a:r>
            <a:r>
              <a:rPr lang="zh-CN" altLang="en-US" sz="1600">
                <a:solidFill>
                  <a:srgbClr val="92D050"/>
                </a:solidFill>
              </a:rPr>
              <a:t>// Get command line arguments to the nodelet stripped of ROS and nodelet specific args.</a:t>
            </a:r>
            <a:endParaRPr lang="zh-CN" altLang="en-US" sz="160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私有成员函数</a:t>
            </a:r>
            <a:endParaRPr lang="zh-CN" altLang="en-US" sz="1800">
              <a:sym typeface="+mn-ea"/>
            </a:endParaRPr>
          </a:p>
          <a:p>
            <a:r>
              <a:rPr lang="zh-CN" altLang="en-US" sz="1600"/>
              <a:t>virtual void 	onInit ()=0</a:t>
            </a:r>
            <a:endParaRPr lang="zh-C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4824</Words>
  <Application>WPS 演示</Application>
  <PresentationFormat/>
  <Paragraphs>134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宋体</vt:lpstr>
      <vt:lpstr>Wingdings</vt:lpstr>
      <vt:lpstr>Arial Unicode MS</vt:lpstr>
      <vt:lpstr>微软雅黑</vt:lpstr>
      <vt:lpstr>StarSymbol</vt:lpstr>
      <vt:lpstr>Calibri</vt:lpstr>
      <vt:lpstr>Segoe Print</vt:lpstr>
      <vt:lpstr>DejaVu Sans</vt:lpstr>
      <vt:lpstr>Calibri</vt:lpstr>
      <vt:lpstr>DejaVu Sans</vt:lpstr>
      <vt:lpstr>DejaVu Sans Mono</vt:lpstr>
      <vt:lpstr>DejaVu Sans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Unicorn</cp:lastModifiedBy>
  <cp:revision>4</cp:revision>
  <dcterms:created xsi:type="dcterms:W3CDTF">2016-08-13T03:11:00Z</dcterms:created>
  <dcterms:modified xsi:type="dcterms:W3CDTF">2016-08-13T13:24:05Z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