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</p:sldIdLst>
  <p:sldSz cx="12198350" cy="685927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43" name="图片 4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44" name="图片 43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86" name="图片 8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87" name="图片 86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129" name="图片 128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130" name="图片 129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172" name="图片 171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173" name="图片 172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213" name="图片 21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214" name="图片 213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260" name="图片 25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261" name="图片 260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6.png"/><Relationship Id="rId15" Type="http://schemas.openxmlformats.org/officeDocument/2006/relationships/image" Target="../media/image5.png"/><Relationship Id="rId14" Type="http://schemas.openxmlformats.org/officeDocument/2006/relationships/image" Target="../media/image4.jpeg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6" Type="http://schemas.openxmlformats.org/officeDocument/2006/relationships/theme" Target="../theme/theme4.xml"/><Relationship Id="rId15" Type="http://schemas.openxmlformats.org/officeDocument/2006/relationships/image" Target="../media/image20.png"/><Relationship Id="rId14" Type="http://schemas.openxmlformats.org/officeDocument/2006/relationships/image" Target="../media/image19.png"/><Relationship Id="rId13" Type="http://schemas.openxmlformats.org/officeDocument/2006/relationships/image" Target="../media/image18.png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5" Type="http://schemas.openxmlformats.org/officeDocument/2006/relationships/theme" Target="../theme/theme5.xml"/><Relationship Id="rId14" Type="http://schemas.openxmlformats.org/officeDocument/2006/relationships/image" Target="../media/image24.png"/><Relationship Id="rId13" Type="http://schemas.openxmlformats.org/officeDocument/2006/relationships/image" Target="../media/image23.png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7" Type="http://schemas.openxmlformats.org/officeDocument/2006/relationships/theme" Target="../theme/theme6.xml"/><Relationship Id="rId16" Type="http://schemas.openxmlformats.org/officeDocument/2006/relationships/image" Target="../media/image30.png"/><Relationship Id="rId15" Type="http://schemas.openxmlformats.org/officeDocument/2006/relationships/image" Target="../media/image29.png"/><Relationship Id="rId14" Type="http://schemas.openxmlformats.org/officeDocument/2006/relationships/image" Target="../media/image28.png"/><Relationship Id="rId13" Type="http://schemas.openxmlformats.org/officeDocument/2006/relationships/image" Target="../media/image27.png"/><Relationship Id="rId12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3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0" y="1800"/>
            <a:ext cx="12197880" cy="6859080"/>
          </a:xfrm>
          <a:prstGeom prst="rect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</a:ln>
        </p:spPr>
      </p:sp>
      <p:sp>
        <p:nvSpPr>
          <p:cNvPr id="5" name="CustomShape 4"/>
          <p:cNvSpPr/>
          <p:nvPr/>
        </p:nvSpPr>
        <p:spPr>
          <a:xfrm>
            <a:off x="5400" y="4294080"/>
            <a:ext cx="12194640" cy="136800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770760" y="4109400"/>
            <a:ext cx="10656720" cy="1737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5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title text format单击此处编辑母版标题样式</a:t>
            </a:r>
            <a:endParaRPr lang="zh-CN" sz="5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Picture 4"/>
          <p:cNvPicPr/>
          <p:nvPr/>
        </p:nvPicPr>
        <p:blipFill>
          <a:blip r:embed="rId14"/>
          <a:srcRect t="3586"/>
          <a:stretch>
            <a:fillRect/>
          </a:stretch>
        </p:blipFill>
        <p:spPr>
          <a:xfrm>
            <a:off x="5400" y="0"/>
            <a:ext cx="12220200" cy="4293720"/>
          </a:xfrm>
          <a:prstGeom prst="rect">
            <a:avLst/>
          </a:prstGeom>
          <a:ln>
            <a:noFill/>
          </a:ln>
        </p:spPr>
      </p:pic>
      <p:pic>
        <p:nvPicPr>
          <p:cNvPr id="8" name="Picture 8"/>
          <p:cNvPicPr/>
          <p:nvPr/>
        </p:nvPicPr>
        <p:blipFill>
          <a:blip r:embed="rId15"/>
          <a:stretch>
            <a:fillRect/>
          </a:stretch>
        </p:blipFill>
        <p:spPr>
          <a:xfrm rot="20635200">
            <a:off x="533520" y="938880"/>
            <a:ext cx="3985200" cy="933840"/>
          </a:xfrm>
          <a:prstGeom prst="rect">
            <a:avLst/>
          </a:prstGeom>
          <a:ln>
            <a:noFill/>
          </a:ln>
        </p:spPr>
      </p:pic>
      <p:sp>
        <p:nvSpPr>
          <p:cNvPr id="9" name="CustomShape 6"/>
          <p:cNvSpPr/>
          <p:nvPr/>
        </p:nvSpPr>
        <p:spPr>
          <a:xfrm>
            <a:off x="7121160" y="609336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21B6BB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21B6BB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10" name="图片 2"/>
          <p:cNvPicPr/>
          <p:nvPr/>
        </p:nvPicPr>
        <p:blipFill>
          <a:blip r:embed="rId16"/>
          <a:stretch>
            <a:fillRect/>
          </a:stretch>
        </p:blipFill>
        <p:spPr>
          <a:xfrm>
            <a:off x="770760" y="5978520"/>
            <a:ext cx="2145960" cy="432000"/>
          </a:xfrm>
          <a:prstGeom prst="rect">
            <a:avLst/>
          </a:prstGeom>
          <a:ln>
            <a:noFill/>
          </a:ln>
        </p:spPr>
      </p:pic>
      <p:sp>
        <p:nvSpPr>
          <p:cNvPr id="11" name="PlaceHolder 7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>
            <a:pPr>
              <a:buSzPct val="45000"/>
              <a:buFont typeface="StarSymbol"/>
              <a:buChar char=""/>
            </a:pPr>
            <a:r>
              <a:rPr lang="zh-CN" sz="2800">
                <a:latin typeface="Calibri" panose="020F0502020204030204"/>
              </a:rPr>
              <a:t>Click to edit the outline text format</a:t>
            </a:r>
            <a:endParaRPr lang="zh-CN" sz="2800">
              <a:latin typeface="Calibri" panose="020F0502020204030204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latin typeface="微软雅黑" panose="020B0503020204020204" charset="-122"/>
              </a:rPr>
              <a:t>Second Outline Level</a:t>
            </a:r>
            <a:endParaRPr lang="zh-CN" sz="2400">
              <a:latin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400">
                <a:latin typeface="微软雅黑" panose="020B0503020204020204" charset="-122"/>
              </a:rPr>
              <a:t>Third Outline Level</a:t>
            </a:r>
            <a:endParaRPr lang="zh-CN" sz="2400">
              <a:latin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400">
                <a:latin typeface="微软雅黑" panose="020B0503020204020204" charset="-122"/>
              </a:rPr>
              <a:t>Fourth Outline Level</a:t>
            </a:r>
            <a:endParaRPr lang="zh-CN" sz="2400">
              <a:latin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Fifth Outline Level</a:t>
            </a:r>
            <a:endParaRPr lang="zh-CN" sz="2000">
              <a:latin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Sixth Outline Level</a:t>
            </a:r>
            <a:endParaRPr lang="zh-CN" sz="2000">
              <a:latin typeface="微软雅黑" panose="020B0503020204020204" charset="-122"/>
            </a:endParaRPr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Seventh Outline Level</a:t>
            </a:r>
            <a:endParaRPr lang="zh-CN" sz="2000">
              <a:latin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47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0440" y="981360"/>
            <a:ext cx="12201480" cy="45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5451120" y="2142360"/>
            <a:ext cx="5832360" cy="73069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outline text format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Second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Third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Fourth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Fifth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Sixth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Seventh Outline Level单击此处编辑母版文本样式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4023000" y="2144880"/>
            <a:ext cx="208800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讲师：</a:t>
            </a:r>
            <a:endParaRPr lang="en-US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5428080" y="2925720"/>
            <a:ext cx="4487040" cy="56376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outline text format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Second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Third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Fourth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Fifth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Sixth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1790"/>
              </a:lnSpc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Seventh Outline Level单击此处编辑母版文本样式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2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482400" y="6238080"/>
            <a:ext cx="2016000" cy="472320"/>
          </a:xfrm>
          <a:prstGeom prst="rect">
            <a:avLst/>
          </a:prstGeom>
          <a:ln>
            <a:noFill/>
          </a:ln>
        </p:spPr>
      </p:pic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2400">
                <a:latin typeface="Calibri" panose="020F0502020204030204"/>
              </a:rPr>
              <a:t>Click to edit the title text format</a:t>
            </a:r>
            <a:endParaRPr lang="zh-CN" sz="2400"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90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0" y="0"/>
            <a:ext cx="12197880" cy="68590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92" name="CustomShape 4"/>
          <p:cNvSpPr/>
          <p:nvPr/>
        </p:nvSpPr>
        <p:spPr>
          <a:xfrm>
            <a:off x="-3600" y="-14760"/>
            <a:ext cx="4158000" cy="687420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93" name="CustomShape 5"/>
          <p:cNvSpPr/>
          <p:nvPr/>
        </p:nvSpPr>
        <p:spPr>
          <a:xfrm>
            <a:off x="779400" y="1443240"/>
            <a:ext cx="2592000" cy="1460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课程目录</a:t>
            </a:r>
            <a:endParaRPr lang="en-US" sz="4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sz="23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Course Contents</a:t>
            </a:r>
            <a:endParaRPr lang="en-US" sz="23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515120" y="1701720"/>
            <a:ext cx="6408000" cy="4152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Click to edit the outline text format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Second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Third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Fourth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Fifth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Sixth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>
              <a:lnSpc>
                <a:spcPct val="100000"/>
              </a:lnSpc>
              <a:buBlip>
                <a:blip r:embed="rId14"/>
              </a:buBlip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Seventh Outline Level单击此处编辑母版文本样式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</p:txBody>
      </p:sp>
      <p:pic>
        <p:nvPicPr>
          <p:cNvPr id="95" name="图片 6"/>
          <p:cNvPicPr/>
          <p:nvPr/>
        </p:nvPicPr>
        <p:blipFill>
          <a:blip r:embed="rId15"/>
          <a:stretch>
            <a:fillRect/>
          </a:stretch>
        </p:blipFill>
        <p:spPr>
          <a:xfrm>
            <a:off x="9483480" y="6171120"/>
            <a:ext cx="1944000" cy="391320"/>
          </a:xfrm>
          <a:prstGeom prst="rect">
            <a:avLst/>
          </a:prstGeom>
          <a:ln>
            <a:noFill/>
          </a:ln>
        </p:spPr>
      </p:pic>
      <p:sp>
        <p:nvSpPr>
          <p:cNvPr id="96" name="PlaceHolder 7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2400">
                <a:latin typeface="Calibri" panose="020F0502020204030204"/>
              </a:rPr>
              <a:t>Click to edit the title text format</a:t>
            </a:r>
            <a:endParaRPr lang="zh-CN" sz="2400"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133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34" name="CustomShape 3"/>
          <p:cNvSpPr/>
          <p:nvPr/>
        </p:nvSpPr>
        <p:spPr>
          <a:xfrm flipV="1">
            <a:off x="7560" y="2971440"/>
            <a:ext cx="12197880" cy="45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135" name="CustomShape 4"/>
          <p:cNvSpPr/>
          <p:nvPr/>
        </p:nvSpPr>
        <p:spPr>
          <a:xfrm>
            <a:off x="1130760" y="1796400"/>
            <a:ext cx="2441520" cy="2441880"/>
          </a:xfrm>
          <a:prstGeom prst="ellipse">
            <a:avLst/>
          </a:prstGeom>
          <a:blipFill>
            <a:blip r:embed="rId14"/>
            <a:stretch>
              <a:fillRect/>
            </a:stretch>
          </a:blipFill>
          <a:ln w="38160">
            <a:solidFill>
              <a:srgbClr val="21B6BB"/>
            </a:solidFill>
            <a:round/>
          </a:ln>
        </p:spPr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3866760" y="2061360"/>
            <a:ext cx="8331120" cy="56610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outline text format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Second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Third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Fourth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Fifth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Sixth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Seventh Outline Level单击此处编辑母版文本样式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4659120" y="3213720"/>
            <a:ext cx="6264360" cy="45500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outline text format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Second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Third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Fourth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Fifth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Sixth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1790"/>
              </a:lnSpc>
              <a:buFont typeface="Wingdings" panose="05000000000000000000" pitchFamily="2" charset="2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Seventh Outline Level单击此处编辑母版文本样式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8" name="Picture 5"/>
          <p:cNvPicPr/>
          <p:nvPr/>
        </p:nvPicPr>
        <p:blipFill>
          <a:blip r:embed="rId15"/>
          <a:stretch>
            <a:fillRect/>
          </a:stretch>
        </p:blipFill>
        <p:spPr>
          <a:xfrm>
            <a:off x="482400" y="6238080"/>
            <a:ext cx="2016000" cy="472320"/>
          </a:xfrm>
          <a:prstGeom prst="rect">
            <a:avLst/>
          </a:prstGeom>
          <a:ln>
            <a:noFill/>
          </a:ln>
        </p:spPr>
      </p:pic>
      <p:sp>
        <p:nvSpPr>
          <p:cNvPr id="139" name="PlaceHolder 7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2400">
                <a:latin typeface="Calibri" panose="020F0502020204030204"/>
              </a:rPr>
              <a:t>Click to edit the title text format</a:t>
            </a:r>
            <a:endParaRPr lang="zh-CN" sz="2400"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175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176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title"/>
          </p:nvPr>
        </p:nvSpPr>
        <p:spPr>
          <a:xfrm>
            <a:off x="956880" y="1485720"/>
            <a:ext cx="10200240" cy="718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37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title text format单击此处编辑母版标题样式</a:t>
            </a:r>
            <a:endParaRPr lang="zh-CN" sz="37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10440" y="981360"/>
            <a:ext cx="12201480" cy="45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985680" y="2349360"/>
            <a:ext cx="10153440" cy="29523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Click to edit the outline text format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Second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Third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Fourth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Fifth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Sixth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Seventh Outline Level单击此处编辑母版文本样式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/>
        </p:txBody>
      </p:sp>
      <p:pic>
        <p:nvPicPr>
          <p:cNvPr id="180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482400" y="6238080"/>
            <a:ext cx="2016000" cy="4723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216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217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3240" y="0"/>
            <a:ext cx="12197880" cy="68590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219" name="CustomShape 4"/>
          <p:cNvSpPr/>
          <p:nvPr/>
        </p:nvSpPr>
        <p:spPr>
          <a:xfrm>
            <a:off x="5400" y="3285720"/>
            <a:ext cx="12194640" cy="3573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220" name="CustomShape 5"/>
          <p:cNvSpPr/>
          <p:nvPr/>
        </p:nvSpPr>
        <p:spPr>
          <a:xfrm>
            <a:off x="5019120" y="1703160"/>
            <a:ext cx="7178760" cy="27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8800" b="1">
                <a:solidFill>
                  <a:srgbClr val="21B6BB"/>
                </a:solidFill>
                <a:latin typeface="Arial Unicode MS" panose="020B0604020202020204" charset="-122"/>
                <a:ea typeface="Arial Unicode MS" panose="020B0604020202020204" charset="-122"/>
              </a:rPr>
              <a:t>Thank You !</a:t>
            </a:r>
            <a:endParaRPr lang="en-US" sz="8800" b="1">
              <a:solidFill>
                <a:srgbClr val="21B6BB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221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6243120" y="3583080"/>
            <a:ext cx="3960000" cy="927720"/>
          </a:xfrm>
          <a:prstGeom prst="rect">
            <a:avLst/>
          </a:prstGeom>
          <a:ln>
            <a:noFill/>
          </a:ln>
        </p:spPr>
      </p:pic>
      <p:sp>
        <p:nvSpPr>
          <p:cNvPr id="222" name="CustomShape 6"/>
          <p:cNvSpPr/>
          <p:nvPr/>
        </p:nvSpPr>
        <p:spPr>
          <a:xfrm>
            <a:off x="5400" y="3217320"/>
            <a:ext cx="12201480" cy="71640"/>
          </a:xfrm>
          <a:prstGeom prst="rect">
            <a:avLst/>
          </a:prstGeom>
          <a:solidFill>
            <a:srgbClr val="5A5A5A"/>
          </a:solidFill>
          <a:ln w="25560">
            <a:noFill/>
          </a:ln>
        </p:spPr>
      </p:sp>
      <p:sp>
        <p:nvSpPr>
          <p:cNvPr id="223" name="CustomShape 7"/>
          <p:cNvSpPr/>
          <p:nvPr/>
        </p:nvSpPr>
        <p:spPr>
          <a:xfrm>
            <a:off x="1274760" y="1864800"/>
            <a:ext cx="2520000" cy="2520360"/>
          </a:xfrm>
          <a:prstGeom prst="ellipse">
            <a:avLst/>
          </a:prstGeom>
          <a:blipFill>
            <a:blip r:embed="rId15"/>
            <a:stretch>
              <a:fillRect/>
            </a:stretch>
          </a:blipFill>
          <a:ln w="38160">
            <a:solidFill>
              <a:srgbClr val="21B6BB"/>
            </a:solidFill>
            <a:round/>
          </a:ln>
        </p:spPr>
      </p:sp>
      <p:sp>
        <p:nvSpPr>
          <p:cNvPr id="224" name="CustomShape 8"/>
          <p:cNvSpPr/>
          <p:nvPr/>
        </p:nvSpPr>
        <p:spPr>
          <a:xfrm>
            <a:off x="5848560" y="4494600"/>
            <a:ext cx="438876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36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225" name="图片 5"/>
          <p:cNvPicPr/>
          <p:nvPr/>
        </p:nvPicPr>
        <p:blipFill>
          <a:blip r:embed="rId16"/>
          <a:stretch>
            <a:fillRect/>
          </a:stretch>
        </p:blipFill>
        <p:spPr>
          <a:xfrm>
            <a:off x="9195480" y="717840"/>
            <a:ext cx="1940040" cy="390600"/>
          </a:xfrm>
          <a:prstGeom prst="rect">
            <a:avLst/>
          </a:prstGeom>
          <a:ln>
            <a:noFill/>
          </a:ln>
        </p:spPr>
      </p:pic>
      <p:sp>
        <p:nvSpPr>
          <p:cNvPr id="226" name="PlaceHolder 9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2400">
                <a:latin typeface="Calibri" panose="020F0502020204030204"/>
              </a:rPr>
              <a:t>Click to edit the title text format</a:t>
            </a:r>
            <a:endParaRPr lang="zh-CN" sz="2400">
              <a:latin typeface="Calibri" panose="020F0502020204030204"/>
            </a:endParaRPr>
          </a:p>
        </p:txBody>
      </p:sp>
      <p:sp>
        <p:nvSpPr>
          <p:cNvPr id="227" name="PlaceHolder 10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>
            <a:pPr>
              <a:buSzPct val="45000"/>
              <a:buFont typeface="StarSymbol"/>
              <a:buChar char=""/>
            </a:pPr>
            <a:r>
              <a:rPr lang="zh-CN" sz="2800">
                <a:latin typeface="Calibri" panose="020F0502020204030204"/>
              </a:rPr>
              <a:t>Click to edit the outline text format</a:t>
            </a:r>
            <a:endParaRPr lang="zh-CN" sz="2800">
              <a:latin typeface="Calibri" panose="020F0502020204030204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latin typeface="微软雅黑" panose="020B0503020204020204" charset="-122"/>
              </a:rPr>
              <a:t>Second Outline Level</a:t>
            </a:r>
            <a:endParaRPr lang="zh-CN" sz="2400">
              <a:latin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400">
                <a:latin typeface="微软雅黑" panose="020B0503020204020204" charset="-122"/>
              </a:rPr>
              <a:t>Third Outline Level</a:t>
            </a:r>
            <a:endParaRPr lang="zh-CN" sz="2400">
              <a:latin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400">
                <a:latin typeface="微软雅黑" panose="020B0503020204020204" charset="-122"/>
              </a:rPr>
              <a:t>Fourth Outline Level</a:t>
            </a:r>
            <a:endParaRPr lang="zh-CN" sz="2400">
              <a:latin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Fifth Outline Level</a:t>
            </a:r>
            <a:endParaRPr lang="zh-CN" sz="2000">
              <a:latin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Sixth Outline Level</a:t>
            </a:r>
            <a:endParaRPr lang="zh-CN" sz="2000">
              <a:latin typeface="微软雅黑" panose="020B0503020204020204" charset="-122"/>
            </a:endParaRPr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Seventh Outline Level</a:t>
            </a:r>
            <a:endParaRPr lang="zh-CN" sz="2000">
              <a:latin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770760" y="4501080"/>
            <a:ext cx="10656720" cy="953640"/>
          </a:xfrm>
          <a:prstGeom prst="rect">
            <a:avLst/>
          </a:prstGeom>
        </p:spPr>
        <p:txBody>
          <a:bodyPr anchor="ctr"/>
          <a:p>
            <a:r>
              <a:rPr lang="zh-CN" altLang="zh-CN" sz="5400">
                <a:latin typeface="Calibri" panose="020F0502020204030204"/>
              </a:rPr>
              <a:t>课程总结</a:t>
            </a:r>
            <a:endParaRPr lang="zh-CN" altLang="zh-CN" sz="5400"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4515120" y="1701720"/>
            <a:ext cx="6408000" cy="4152960"/>
          </a:xfrm>
          <a:prstGeom prst="rect">
            <a:avLst/>
          </a:prstGeom>
        </p:spPr>
        <p:txBody>
          <a:bodyPr/>
          <a:p>
            <a:pPr indent="0">
              <a:buSzPct val="45000"/>
              <a:buFont typeface="StarSymbol"/>
              <a:buNone/>
            </a:pPr>
            <a:r>
              <a:rPr lang="en-US" altLang="zh-CN" sz="2800">
                <a:latin typeface="Calibri" panose="020F0502020204030204"/>
              </a:rPr>
              <a:t>ROS</a:t>
            </a:r>
            <a:r>
              <a:rPr lang="zh-CN" altLang="en-US" sz="2800">
                <a:latin typeface="Calibri" panose="020F0502020204030204"/>
              </a:rPr>
              <a:t>学习方法</a:t>
            </a:r>
            <a:endParaRPr lang="zh-CN" altLang="en-US" sz="2800">
              <a:latin typeface="Calibri" panose="020F0502020204030204"/>
            </a:endParaRPr>
          </a:p>
          <a:p>
            <a:pPr indent="0">
              <a:buSzPct val="45000"/>
              <a:buFont typeface="StarSymbol"/>
              <a:buNone/>
            </a:pPr>
            <a:r>
              <a:rPr lang="en-US" altLang="zh-CN" sz="2800">
                <a:latin typeface="Calibri" panose="020F0502020204030204"/>
              </a:rPr>
              <a:t>Where to go?</a:t>
            </a:r>
            <a:endParaRPr lang="zh-CN" altLang="en-US" sz="2800">
              <a:latin typeface="Calibri" panose="020F050202020403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53330" y="4015105"/>
            <a:ext cx="309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64835" y="2303145"/>
            <a:ext cx="3787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Calibri" panose="020F0502020204030204"/>
                <a:sym typeface="+mn-ea"/>
              </a:rPr>
              <a:t>ROS</a:t>
            </a:r>
            <a:r>
              <a:rPr lang="zh-CN" altLang="en-US" sz="3600">
                <a:latin typeface="Calibri" panose="020F0502020204030204"/>
                <a:sym typeface="+mn-ea"/>
              </a:rPr>
              <a:t>学习方法</a:t>
            </a:r>
            <a:endParaRPr lang="zh-CN" altLang="en-US" sz="3600">
              <a:latin typeface="Calibri" panose="020F0502020204030204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2"/>
          <p:cNvSpPr txBox="1"/>
          <p:nvPr/>
        </p:nvSpPr>
        <p:spPr>
          <a:xfrm>
            <a:off x="-6350" y="1022985"/>
            <a:ext cx="12190095" cy="5066030"/>
          </a:xfrm>
          <a:prstGeom prst="rect">
            <a:avLst/>
          </a:prstGeom>
        </p:spPr>
        <p:txBody>
          <a:bodyPr/>
          <a:p>
            <a:r>
              <a:rPr lang="zh-CN" sz="2000"/>
              <a:t>多看源码和</a:t>
            </a:r>
            <a:r>
              <a:rPr lang="en-US" altLang="zh-CN" sz="2000"/>
              <a:t>API</a:t>
            </a:r>
            <a:r>
              <a:rPr lang="zh-CN" altLang="en-US" sz="2000"/>
              <a:t>文档，多练习，</a:t>
            </a:r>
            <a:r>
              <a:rPr lang="en-US" altLang="zh-CN" sz="2000"/>
              <a:t>ROS</a:t>
            </a:r>
            <a:r>
              <a:rPr lang="zh-CN" altLang="en-US" sz="2000"/>
              <a:t>只是一个平台，学会</a:t>
            </a:r>
            <a:r>
              <a:rPr lang="en-US" altLang="zh-CN" sz="2000"/>
              <a:t>ROS</a:t>
            </a:r>
            <a:r>
              <a:rPr lang="zh-CN" altLang="en-US" sz="2000"/>
              <a:t>的关键在于内容上的创造性而不是仅仅能够使用。</a:t>
            </a:r>
            <a:endParaRPr lang="zh-CN" altLang="en-US" sz="2000"/>
          </a:p>
          <a:p>
            <a:r>
              <a:rPr lang="zh-CN" altLang="zh-CN" sz="2000"/>
              <a:t>推荐书籍：</a:t>
            </a:r>
            <a:endParaRPr lang="zh-CN" altLang="zh-CN" sz="2000"/>
          </a:p>
          <a:p>
            <a:r>
              <a:rPr lang="en-US" altLang="zh-CN" sz="2000"/>
              <a:t>ros by example indigo vol1 2</a:t>
            </a:r>
            <a:endParaRPr lang="en-US" altLang="zh-CN" sz="2000"/>
          </a:p>
          <a:p>
            <a:r>
              <a:rPr lang="en-US" altLang="zh-CN" sz="2000"/>
              <a:t>Programming Robots with ROS A Practical Introduction to the Robot Operating System </a:t>
            </a:r>
            <a:endParaRPr lang="en-US" altLang="zh-CN" sz="2000"/>
          </a:p>
          <a:p>
            <a:r>
              <a:rPr lang="zh-CN" altLang="en-US" sz="2000"/>
              <a:t>下一步学习什么？</a:t>
            </a:r>
            <a:endParaRPr lang="zh-CN" altLang="en-US" sz="2000"/>
          </a:p>
          <a:p>
            <a:r>
              <a:rPr lang="zh-CN" altLang="en-US" sz="2000"/>
              <a:t>机器人动力学，机械臂</a:t>
            </a:r>
            <a:endParaRPr lang="zh-CN" altLang="en-US" sz="2000"/>
          </a:p>
          <a:p>
            <a:r>
              <a:rPr lang="en-US" altLang="zh-CN" sz="2000"/>
              <a:t>3D</a:t>
            </a:r>
            <a:r>
              <a:rPr lang="zh-CN" altLang="en-US" sz="2000"/>
              <a:t>图像处理：</a:t>
            </a:r>
            <a:r>
              <a:rPr lang="en-US" altLang="zh-CN" sz="2000"/>
              <a:t>PCL</a:t>
            </a:r>
            <a:endParaRPr lang="en-US" altLang="zh-CN" sz="2000"/>
          </a:p>
          <a:p>
            <a:r>
              <a:rPr lang="zh-CN" altLang="en-US" sz="2000"/>
              <a:t>计算机视觉：</a:t>
            </a:r>
            <a:r>
              <a:rPr lang="en-US" altLang="zh-CN" sz="2000"/>
              <a:t>OpenCV</a:t>
            </a:r>
            <a:endParaRPr lang="en-US" altLang="zh-CN" sz="2000"/>
          </a:p>
          <a:p>
            <a:r>
              <a:rPr lang="zh-CN" altLang="en-US" sz="2000"/>
              <a:t>增强学习：reinforcement_learning</a:t>
            </a:r>
            <a:endParaRPr lang="zh-CN" altLang="en-US" sz="2000"/>
          </a:p>
          <a:p>
            <a:r>
              <a:rPr lang="en-US" altLang="en-US" sz="2000"/>
              <a:t>..........</a:t>
            </a:r>
            <a:endParaRPr lang="en-US" altLang="en-US" sz="2000"/>
          </a:p>
          <a:p>
            <a:r>
              <a:rPr lang="zh-CN" altLang="en-US" sz="2000"/>
              <a:t>算法理论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由于作者水平有限，课程中难免存在不足之处及错误，恳请广大读者批评指正！谢谢。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en-US" sz="1600"/>
              <a:t>popibot@yahoo.com</a:t>
            </a:r>
            <a:endParaRPr lang="en-US" altLang="en-US" sz="1600"/>
          </a:p>
          <a:p>
            <a:endParaRPr lang="zh-CN" altLang="en-US" sz="2000"/>
          </a:p>
          <a:p>
            <a:endParaRPr lang="zh-CN" altLang="en-US" sz="2000"/>
          </a:p>
          <a:p>
            <a:endParaRPr lang="en-US" altLang="zh-CN" sz="200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WPS 演示</Application>
  <PresentationFormat/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5</vt:i4>
      </vt:variant>
    </vt:vector>
  </HeadingPairs>
  <TitlesOfParts>
    <vt:vector size="24" baseType="lpstr">
      <vt:lpstr>Arial</vt:lpstr>
      <vt:lpstr>宋体</vt:lpstr>
      <vt:lpstr>Wingdings</vt:lpstr>
      <vt:lpstr>Arial Unicode MS</vt:lpstr>
      <vt:lpstr>微软雅黑</vt:lpstr>
      <vt:lpstr>StarSymbol</vt:lpstr>
      <vt:lpstr>Calibri</vt:lpstr>
      <vt:lpstr>Segoe Print</vt:lpstr>
      <vt:lpstr>DejaVu Sans</vt:lpstr>
      <vt:lpstr>Calibri</vt:lpstr>
      <vt:lpstr>DejaVu Sans</vt:lpstr>
      <vt:lpstr>DejaVu Sans Mono</vt:lpstr>
      <vt:lpstr>DejaVu Sans</vt:lpstr>
      <vt:lpstr>Office Theme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Unicorn</cp:lastModifiedBy>
  <cp:revision>3</cp:revision>
  <dcterms:created xsi:type="dcterms:W3CDTF">2016-08-12T01:46:00Z</dcterms:created>
  <dcterms:modified xsi:type="dcterms:W3CDTF">2016-08-13T07:35:56Z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