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1" r:id="rId12"/>
    <p:sldId id="263" r:id="rId13"/>
    <p:sldId id="262" r:id="rId14"/>
    <p:sldId id="264" r:id="rId15"/>
    <p:sldId id="275" r:id="rId16"/>
    <p:sldId id="265" r:id="rId17"/>
    <p:sldId id="266" r:id="rId18"/>
    <p:sldId id="277" r:id="rId19"/>
    <p:sldId id="274" r:id="rId20"/>
    <p:sldId id="278" r:id="rId21"/>
    <p:sldId id="279" r:id="rId22"/>
    <p:sldId id="260" r:id="rId23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/>
                <a:ea typeface="Arial Unicode MS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/>
              <a:ea typeface="Arial Unicode M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/>
                <a:ea typeface="Arial Unicode MS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/>
              <a:ea typeface="Arial Unicode MS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Click to edit the outline text format</a:t>
            </a:r>
            <a:endParaRPr lang="zh-CN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/>
              </a:rPr>
              <a:t>Second Outline Level</a:t>
            </a:r>
            <a:endParaRPr lang="zh-CN" sz="2400">
              <a:latin typeface="微软雅黑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/>
              </a:rPr>
              <a:t>Third Outline Level</a:t>
            </a:r>
            <a:endParaRPr lang="zh-CN" sz="2400">
              <a:latin typeface="微软雅黑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/>
              </a:rPr>
              <a:t>Fourth Outline Level</a:t>
            </a:r>
            <a:endParaRPr lang="zh-CN" sz="2400">
              <a:latin typeface="微软雅黑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Fifth Outline Level</a:t>
            </a:r>
            <a:endParaRPr lang="zh-CN" sz="2000">
              <a:latin typeface="微软雅黑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Sixth Outline Level</a:t>
            </a:r>
            <a:endParaRPr lang="zh-CN" sz="2000">
              <a:latin typeface="微软雅黑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Seventh Outline Level</a:t>
            </a:r>
            <a:endParaRPr lang="zh-CN" sz="2000">
              <a:latin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/>
                <a:ea typeface="Arial Unicode MS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/>
              <a:ea typeface="Arial Unicode M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/>
                <a:ea typeface="微软雅黑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/>
              <a:ea typeface="微软雅黑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/>
                <a:ea typeface="微软雅黑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/>
              <a:ea typeface="微软雅黑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/>
                <a:ea typeface="微软雅黑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/>
              <a:ea typeface="微软雅黑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/>
                <a:ea typeface="微软雅黑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/>
              <a:ea typeface="微软雅黑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/>
                <a:ea typeface="微软雅黑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/>
              <a:ea typeface="微软雅黑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/>
                <a:ea typeface="微软雅黑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/>
              <a:ea typeface="微软雅黑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/>
                <a:ea typeface="微软雅黑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/>
              <a:ea typeface="微软雅黑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/>
                <a:ea typeface="微软雅黑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/>
              <a:ea typeface="微软雅黑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/>
              </a:rPr>
              <a:t>Click to edit the title text format</a:t>
            </a:r>
            <a:endParaRPr lang="zh-CN" sz="2400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/>
                <a:ea typeface="Arial Unicode MS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/>
              <a:ea typeface="Arial Unicode MS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/>
                <a:ea typeface="微软雅黑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/>
                <a:ea typeface="Arial Unicode MS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/>
              <a:ea typeface="Arial Unicode MS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/>
                <a:ea typeface="微软雅黑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/>
              <a:ea typeface="微软雅黑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/>
                <a:ea typeface="微软雅黑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/>
              <a:ea typeface="微软雅黑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/>
                <a:ea typeface="微软雅黑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/>
              <a:ea typeface="微软雅黑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/>
                <a:ea typeface="微软雅黑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/>
              <a:ea typeface="微软雅黑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/>
                <a:ea typeface="微软雅黑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/>
              <a:ea typeface="微软雅黑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/>
                <a:ea typeface="微软雅黑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/>
              <a:ea typeface="微软雅黑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/>
                <a:ea typeface="微软雅黑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/>
              <a:ea typeface="微软雅黑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/>
              </a:rPr>
              <a:t>Click to edit the title text format</a:t>
            </a:r>
            <a:endParaRPr lang="zh-CN" sz="2400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/>
                <a:ea typeface="Arial Unicode MS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/>
              <a:ea typeface="Arial Unicode MS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/>
                <a:ea typeface="微软雅黑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/>
              <a:ea typeface="微软雅黑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/>
                <a:ea typeface="微软雅黑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/>
                <a:ea typeface="微软雅黑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/>
                <a:ea typeface="微软雅黑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/>
                <a:ea typeface="微软雅黑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/>
                <a:ea typeface="微软雅黑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/>
              <a:ea typeface="微软雅黑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/>
                <a:ea typeface="微软雅黑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/>
              <a:ea typeface="微软雅黑"/>
            </a:endParaRPr>
          </a:p>
          <a:p>
            <a:pPr>
              <a:lnSpc>
                <a:spcPts val="1790"/>
              </a:lnSpc>
              <a:buFont typeface="Wingdings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/>
                <a:ea typeface="微软雅黑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/>
              <a:ea typeface="微软雅黑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/>
              </a:rPr>
              <a:t>Click to edit the title text format</a:t>
            </a:r>
            <a:endParaRPr lang="zh-CN" sz="2400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/>
                <a:ea typeface="Arial Unicode MS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/>
              <a:ea typeface="Arial Unicode M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/>
              <a:ea typeface="微软雅黑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/>
                <a:ea typeface="微软雅黑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/>
              <a:ea typeface="微软雅黑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/>
                <a:ea typeface="微软雅黑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/>
              <a:ea typeface="微软雅黑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/>
                <a:ea typeface="微软雅黑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/>
              <a:ea typeface="微软雅黑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/>
                <a:ea typeface="微软雅黑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/>
              <a:ea typeface="微软雅黑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/>
                <a:ea typeface="微软雅黑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/>
              <a:ea typeface="微软雅黑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/>
                <a:ea typeface="微软雅黑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/>
              <a:ea typeface="微软雅黑"/>
            </a:endParaRPr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/>
                <a:ea typeface="微软雅黑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/>
              <a:ea typeface="微软雅黑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/>
                <a:ea typeface="Arial Unicode MS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/>
              <a:ea typeface="Arial Unicode MS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/>
                <a:ea typeface="Arial Unicode MS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/>
              <a:ea typeface="Arial Unicode MS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/>
                <a:ea typeface="Arial Unicode MS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/>
              <a:ea typeface="Arial Unicode MS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/>
              </a:rPr>
              <a:t>Click to edit the title text format</a:t>
            </a:r>
            <a:endParaRPr lang="zh-CN" sz="2400">
              <a:latin typeface="Calibri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Click to edit the outline text format</a:t>
            </a:r>
            <a:endParaRPr lang="zh-CN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/>
              </a:rPr>
              <a:t>Second Outline Level</a:t>
            </a:r>
            <a:endParaRPr lang="zh-CN" sz="2400">
              <a:latin typeface="微软雅黑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/>
              </a:rPr>
              <a:t>Third Outline Level</a:t>
            </a:r>
            <a:endParaRPr lang="zh-CN" sz="2400">
              <a:latin typeface="微软雅黑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/>
              </a:rPr>
              <a:t>Fourth Outline Level</a:t>
            </a:r>
            <a:endParaRPr lang="zh-CN" sz="2400">
              <a:latin typeface="微软雅黑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Fifth Outline Level</a:t>
            </a:r>
            <a:endParaRPr lang="zh-CN" sz="2000">
              <a:latin typeface="微软雅黑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Sixth Outline Level</a:t>
            </a:r>
            <a:endParaRPr lang="zh-CN" sz="2000">
              <a:latin typeface="微软雅黑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Seventh Outline Level</a:t>
            </a:r>
            <a:endParaRPr lang="zh-CN" sz="2000">
              <a:latin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70760" y="450108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zh-CN" sz="5400">
                <a:latin typeface="Calibri"/>
              </a:rPr>
              <a:t>(二)ＲＯＳ基础</a:t>
            </a:r>
            <a:endParaRPr lang="zh-CN" sz="540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20320" y="999490"/>
            <a:ext cx="12146915" cy="5053330"/>
          </a:xfrm>
        </p:spPr>
        <p:txBody>
          <a:bodyPr/>
          <a:p>
            <a:pPr marL="171450" indent="-171450">
              <a:buFont typeface="Arial" charset="0"/>
              <a:buChar char="•"/>
            </a:pPr>
            <a:r>
              <a:rPr lang="zh-CN" altLang="en-US" sz="2400"/>
              <a:t>服务</a:t>
            </a:r>
            <a:endParaRPr lang="zh-CN" altLang="en-US" sz="2400"/>
          </a:p>
          <a:p>
            <a:r>
              <a:rPr lang="zh-CN" altLang="en-US"/>
              <a:t>服务是节点之间通讯的另一种方式。服务允许节点发送请求（request） 并获得一个响应（response）</a:t>
            </a:r>
            <a:endParaRPr lang="zh-CN" altLang="en-US"/>
          </a:p>
          <a:p>
            <a:pPr marL="171450" indent="-171450">
              <a:buFont typeface="Arial" charset="0"/>
              <a:buChar char="•"/>
            </a:pPr>
            <a:r>
              <a:rPr lang="zh-CN" altLang="en-US">
                <a:sym typeface="+mn-ea"/>
              </a:rPr>
              <a:t>rosservice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	rosservice args	print service arguments</a:t>
            </a:r>
            <a:endParaRPr lang="zh-CN" altLang="en-US"/>
          </a:p>
          <a:p>
            <a:r>
              <a:rPr lang="zh-CN" altLang="en-US"/>
              <a:t>	rosservice call	call the service with the provided args</a:t>
            </a:r>
            <a:endParaRPr lang="zh-CN" altLang="en-US"/>
          </a:p>
          <a:p>
            <a:r>
              <a:rPr lang="zh-CN" altLang="en-US"/>
              <a:t>	rosservice find	find services by service type</a:t>
            </a:r>
            <a:endParaRPr lang="zh-CN" altLang="en-US"/>
          </a:p>
          <a:p>
            <a:r>
              <a:rPr lang="zh-CN" altLang="en-US"/>
              <a:t>	rosservice info	print information about service</a:t>
            </a:r>
            <a:endParaRPr lang="zh-CN" altLang="en-US"/>
          </a:p>
          <a:p>
            <a:r>
              <a:rPr lang="zh-CN" altLang="en-US"/>
              <a:t>	rosservice list	list active services</a:t>
            </a:r>
            <a:endParaRPr lang="zh-CN" altLang="en-US"/>
          </a:p>
          <a:p>
            <a:r>
              <a:rPr lang="zh-CN" altLang="en-US"/>
              <a:t>	rosservice type	print service type</a:t>
            </a:r>
            <a:endParaRPr lang="zh-CN" altLang="en-US"/>
          </a:p>
          <a:p>
            <a:r>
              <a:rPr lang="zh-CN" altLang="en-US"/>
              <a:t>	rosservice uri	print service ROSRPC uri</a:t>
            </a:r>
            <a:endParaRPr lang="zh-CN" altLang="en-US"/>
          </a:p>
          <a:p>
            <a:pPr marL="171450" indent="-171450">
              <a:buFont typeface="Arial" charset="0"/>
              <a:buChar char="•"/>
            </a:pPr>
            <a:r>
              <a:rPr lang="zh-CN" altLang="en-US">
                <a:sym typeface="+mn-ea"/>
              </a:rPr>
              <a:t>获取帮助：ros</a:t>
            </a:r>
            <a:r>
              <a:rPr lang="en-US" altLang="zh-CN">
                <a:sym typeface="+mn-ea"/>
              </a:rPr>
              <a:t>serverice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command</a:t>
            </a:r>
            <a:r>
              <a:rPr lang="zh-CN" altLang="en-US">
                <a:sym typeface="+mn-ea"/>
              </a:rPr>
              <a:t> -h</a:t>
            </a:r>
            <a:endParaRPr lang="zh-CN" altLang="en-US"/>
          </a:p>
          <a:p>
            <a:pPr marL="171450" indent="-171450">
              <a:buFont typeface="Arial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rossrv</a:t>
            </a:r>
            <a:r>
              <a:rPr lang="zh-CN" altLang="en-US">
                <a:ea typeface="宋体" charset="0"/>
              </a:rPr>
              <a:t>区别：</a:t>
            </a:r>
            <a:r>
              <a:rPr lang="zh-CN" altLang="en-US"/>
              <a:t>provides information related to ROS service definitions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20320" y="999490"/>
            <a:ext cx="12146915" cy="5053330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参数服务器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参数服务器能够存储整型、浮点、布尔、字符串、字典和列表等数据类型。rosparam使用YAML标记语言的</a:t>
            </a:r>
            <a:endParaRPr lang="zh-CN" altLang="en-US"/>
          </a:p>
          <a:p>
            <a:pPr marL="171450" indent="-171450">
              <a:buFont typeface="Arial" charset="0"/>
              <a:buChar char="•"/>
            </a:pPr>
            <a:r>
              <a:rPr lang="zh-CN" altLang="en-US">
                <a:sym typeface="+mn-ea"/>
              </a:rPr>
              <a:t>rosparam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	rosparam set	set parameter</a:t>
            </a:r>
            <a:endParaRPr lang="zh-CN" altLang="en-US"/>
          </a:p>
          <a:p>
            <a:r>
              <a:rPr lang="zh-CN" altLang="en-US"/>
              <a:t>	rosparam get	get parameter</a:t>
            </a:r>
            <a:endParaRPr lang="zh-CN" altLang="en-US"/>
          </a:p>
          <a:p>
            <a:r>
              <a:rPr lang="zh-CN" altLang="en-US"/>
              <a:t>	rosparam load	load parameters from file</a:t>
            </a:r>
            <a:endParaRPr lang="zh-CN" altLang="en-US"/>
          </a:p>
          <a:p>
            <a:r>
              <a:rPr lang="zh-CN" altLang="en-US"/>
              <a:t>	rosparam dump	dump parameters to file</a:t>
            </a:r>
            <a:endParaRPr lang="zh-CN" altLang="en-US"/>
          </a:p>
          <a:p>
            <a:r>
              <a:rPr lang="zh-CN" altLang="en-US"/>
              <a:t>	rosparam delete	delete parameter</a:t>
            </a:r>
            <a:endParaRPr lang="zh-CN" altLang="en-US"/>
          </a:p>
          <a:p>
            <a:r>
              <a:rPr lang="zh-CN" altLang="en-US"/>
              <a:t>	rosparam list	list parameter names</a:t>
            </a:r>
            <a:endParaRPr lang="zh-CN" altLang="en-US"/>
          </a:p>
          <a:p>
            <a:pPr marL="171450" indent="-171450">
              <a:buFont typeface="Arial" charset="0"/>
              <a:buChar char="•"/>
            </a:pPr>
            <a:r>
              <a:rPr lang="zh-CN" altLang="en-US">
                <a:sym typeface="+mn-ea"/>
              </a:rPr>
              <a:t>获取帮助：</a:t>
            </a:r>
            <a:r>
              <a:rPr lang="en-US" altLang="zh-CN">
                <a:sym typeface="+mn-ea"/>
              </a:rPr>
              <a:t>rosparam command</a:t>
            </a:r>
            <a:r>
              <a:rPr lang="zh-CN" altLang="en-US">
                <a:sym typeface="+mn-ea"/>
              </a:rPr>
              <a:t> -h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79770" y="2243455"/>
            <a:ext cx="39852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launch</a:t>
            </a:r>
            <a:r>
              <a:rPr lang="zh-CN" altLang="en-US" sz="3600">
                <a:ea typeface="宋体" charset="0"/>
              </a:rPr>
              <a:t>文件</a:t>
            </a:r>
            <a:endParaRPr lang="zh-CN" altLang="en-US" sz="3600">
              <a:ea typeface="宋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20320" y="999490"/>
            <a:ext cx="12146915" cy="5053330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en-US" altLang="zh-CN" sz="2400"/>
              <a:t>launch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000">
                <a:ea typeface="宋体" charset="0"/>
              </a:rPr>
              <a:t>在</a:t>
            </a:r>
            <a:r>
              <a:rPr lang="en-US" altLang="zh-CN" sz="2000">
                <a:ea typeface="宋体" charset="0"/>
              </a:rPr>
              <a:t>ROS</a:t>
            </a:r>
            <a:r>
              <a:rPr lang="zh-CN" altLang="en-US" sz="2000">
                <a:ea typeface="宋体" charset="0"/>
              </a:rPr>
              <a:t>应用中，每个节点通常有许多参数需要设置，为了方便高效操作多个节点，可以编写</a:t>
            </a:r>
            <a:r>
              <a:rPr lang="en-US" altLang="zh-CN" sz="2000">
                <a:ea typeface="宋体" charset="0"/>
              </a:rPr>
              <a:t>launch</a:t>
            </a:r>
            <a:r>
              <a:rPr lang="zh-CN" altLang="en-US" sz="2000">
                <a:ea typeface="宋体" charset="0"/>
              </a:rPr>
              <a:t>文件，然后用</a:t>
            </a:r>
            <a:r>
              <a:rPr lang="en-US" altLang="zh-CN" sz="2000">
                <a:ea typeface="宋体" charset="0"/>
              </a:rPr>
              <a:t>roslaunch</a:t>
            </a:r>
            <a:r>
              <a:rPr lang="zh-CN" altLang="en-US" sz="2000">
                <a:ea typeface="宋体" charset="0"/>
              </a:rPr>
              <a:t>命令运行</a:t>
            </a:r>
            <a:endParaRPr lang="zh-CN" altLang="en-US" sz="2000">
              <a:ea typeface="宋体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800"/>
              <a:t>roslaunch: roslaunch [options] [package] &lt;filename&gt; [arg_name:=value...]</a:t>
            </a:r>
            <a:endParaRPr lang="en-US" altLang="zh-CN" sz="1800"/>
          </a:p>
          <a:p>
            <a:r>
              <a:rPr lang="en-US" altLang="zh-CN" sz="1800"/>
              <a:t>                    roslaunch [options] &lt;filename&gt; [&lt;filename&gt;...] [arg_name:=value...]</a:t>
            </a:r>
            <a:endParaRPr lang="en-US" altLang="zh-CN" sz="1800"/>
          </a:p>
          <a:p>
            <a:r>
              <a:rPr lang="en-US" altLang="zh-CN" sz="1800"/>
              <a:t>launch</a:t>
            </a:r>
            <a:r>
              <a:rPr lang="zh-CN" altLang="en-US" sz="1800">
                <a:ea typeface="宋体" charset="0"/>
              </a:rPr>
              <a:t>文件的一般格式，参数：</a:t>
            </a:r>
            <a:endParaRPr lang="zh-CN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&lt;launch&gt;</a:t>
            </a:r>
            <a:endParaRPr lang="en-US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	&lt;node .../&gt;</a:t>
            </a:r>
            <a:endParaRPr lang="en-US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	&lt;rosparam ..../&gt;</a:t>
            </a:r>
            <a:endParaRPr lang="en-US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	&lt;param .../&gt;</a:t>
            </a:r>
            <a:endParaRPr lang="en-US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	&lt;include .../&gt;</a:t>
            </a:r>
            <a:endParaRPr lang="en-US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	&lt;env .../&gt;</a:t>
            </a:r>
            <a:endParaRPr lang="en-US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	&lt;remap .../&gt;</a:t>
            </a:r>
            <a:endParaRPr lang="en-US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	&lt;arg.../&gt;</a:t>
            </a:r>
            <a:endParaRPr lang="en-US" altLang="en-US" sz="1800">
              <a:ea typeface="宋体" charset="0"/>
            </a:endParaRPr>
          </a:p>
          <a:p>
            <a:r>
              <a:rPr lang="en-US" altLang="en-US" sz="1800">
                <a:ea typeface="宋体" charset="0"/>
              </a:rPr>
              <a:t>&lt;/launch&gt;</a:t>
            </a:r>
            <a:endParaRPr lang="en-US" altLang="en-US" sz="1800">
              <a:ea typeface="宋体" charset="0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32385" y="1034415"/>
            <a:ext cx="12209145" cy="5026660"/>
          </a:xfrm>
        </p:spPr>
        <p:txBody>
          <a:bodyPr/>
          <a:p>
            <a:pPr marL="171450" indent="-171450">
              <a:buFont typeface="Arial" charset="0"/>
              <a:buChar char="•"/>
            </a:pPr>
            <a:r>
              <a:rPr lang="zh-CN" altLang="en-US" sz="2400">
                <a:ea typeface="宋体" charset="0"/>
                <a:sym typeface="+mn-ea"/>
              </a:rPr>
              <a:t>参数说明</a:t>
            </a:r>
            <a:endParaRPr lang="zh-CN" altLang="en-US" sz="2400">
              <a:ea typeface="宋体" charset="0"/>
              <a:sym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en-US">
                <a:ea typeface="宋体" charset="0"/>
                <a:sym typeface="+mn-ea"/>
              </a:rPr>
              <a:t>&lt;node &gt;</a:t>
            </a:r>
            <a:r>
              <a:rPr lang="zh-CN" altLang="en-US">
                <a:ea typeface="宋体" charset="0"/>
                <a:sym typeface="+mn-ea"/>
              </a:rPr>
              <a:t>要启动的</a:t>
            </a:r>
            <a:r>
              <a:rPr lang="en-US" altLang="zh-CN">
                <a:ea typeface="宋体" charset="0"/>
                <a:sym typeface="+mn-ea"/>
              </a:rPr>
              <a:t>node</a:t>
            </a:r>
            <a:r>
              <a:rPr lang="zh-CN" altLang="en-US">
                <a:ea typeface="宋体" charset="0"/>
                <a:sym typeface="+mn-ea"/>
              </a:rPr>
              <a:t>参数</a:t>
            </a:r>
            <a:endParaRPr lang="zh-CN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宋体" charset="0"/>
              </a:rPr>
              <a:t>	pkg=''mypackage''</a:t>
            </a:r>
            <a:endParaRPr lang="en-US" altLang="en-US">
              <a:ea typeface="宋体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宋体" charset="0"/>
              </a:rPr>
              <a:t>	type=''nodetype''</a:t>
            </a:r>
            <a:endParaRPr lang="en-US" altLang="en-US">
              <a:ea typeface="宋体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宋体" charset="0"/>
              </a:rPr>
              <a:t>	name=''nodename''</a:t>
            </a:r>
            <a:endParaRPr lang="en-US" altLang="en-US">
              <a:ea typeface="宋体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宋体" charset="0"/>
              </a:rPr>
              <a:t>	arg=''arg1 ....''(</a:t>
            </a:r>
            <a:r>
              <a:rPr lang="zh-CN" altLang="en-US">
                <a:ea typeface="宋体" charset="0"/>
              </a:rPr>
              <a:t>可选</a:t>
            </a:r>
            <a:r>
              <a:rPr lang="en-US" altLang="en-US">
                <a:ea typeface="宋体" charset="0"/>
              </a:rPr>
              <a:t>)</a:t>
            </a:r>
            <a:endParaRPr lang="en-US" altLang="en-US">
              <a:ea typeface="宋体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宋体" charset="0"/>
              </a:rPr>
              <a:t>	respawn=''ture''(</a:t>
            </a:r>
            <a:r>
              <a:rPr lang="zh-CN" altLang="en-US">
                <a:ea typeface="宋体" charset="0"/>
              </a:rPr>
              <a:t>可选</a:t>
            </a:r>
            <a:r>
              <a:rPr lang="en-US" altLang="en-US">
                <a:ea typeface="宋体" charset="0"/>
              </a:rPr>
              <a:t>)</a:t>
            </a:r>
            <a:r>
              <a:rPr lang="zh-CN" altLang="en-US">
                <a:ea typeface="宋体" charset="0"/>
              </a:rPr>
              <a:t>如果节点停止，自动重启节点</a:t>
            </a:r>
            <a:endParaRPr lang="zh-CN" altLang="en-US">
              <a:ea typeface="宋体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</a:rPr>
              <a:t>	ns=''foo''</a:t>
            </a:r>
            <a:r>
              <a:rPr lang="zh-CN" altLang="en-US">
                <a:ea typeface="宋体" charset="0"/>
              </a:rPr>
              <a:t>（可选）在</a:t>
            </a:r>
            <a:r>
              <a:rPr lang="en-US" altLang="zh-CN">
                <a:ea typeface="宋体" charset="0"/>
              </a:rPr>
              <a:t>foo</a:t>
            </a:r>
            <a:r>
              <a:rPr lang="zh-CN" altLang="en-US">
                <a:ea typeface="宋体" charset="0"/>
              </a:rPr>
              <a:t>命名空间启动节点</a:t>
            </a:r>
            <a:endParaRPr lang="zh-CN" altLang="en-US">
              <a:ea typeface="宋体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</a:rPr>
              <a:t>	output=''log|screen''(</a:t>
            </a:r>
            <a:r>
              <a:rPr lang="zh-CN" altLang="en-US">
                <a:ea typeface="宋体" charset="0"/>
              </a:rPr>
              <a:t>可选</a:t>
            </a:r>
            <a:r>
              <a:rPr lang="en-US" altLang="zh-CN">
                <a:ea typeface="宋体" charset="0"/>
              </a:rPr>
              <a:t>)</a:t>
            </a:r>
            <a:endParaRPr lang="en-US" altLang="zh-CN">
              <a:ea typeface="宋体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en-US">
                <a:ea typeface="宋体" charset="0"/>
                <a:sym typeface="+mn-ea"/>
              </a:rPr>
              <a:t>&lt;rosparam&gt;</a:t>
            </a:r>
            <a:r>
              <a:rPr lang="zh-CN" altLang="en-US">
                <a:ea typeface="宋体" charset="0"/>
                <a:sym typeface="+mn-ea"/>
              </a:rPr>
              <a:t>操作</a:t>
            </a:r>
            <a:r>
              <a:rPr lang="en-US" altLang="en-US">
                <a:ea typeface="宋体" charset="0"/>
                <a:sym typeface="+mn-ea"/>
              </a:rPr>
              <a:t>yaml</a:t>
            </a:r>
            <a:r>
              <a:rPr lang="zh-CN" altLang="en-US">
                <a:ea typeface="宋体" charset="0"/>
                <a:sym typeface="+mn-ea"/>
              </a:rPr>
              <a:t>文件参数</a:t>
            </a:r>
            <a:endParaRPr lang="zh-CN" altLang="en-US">
              <a:ea typeface="宋体" charset="0"/>
              <a:sym typeface="+mn-ea"/>
            </a:endParaRPr>
          </a:p>
          <a:p>
            <a:pPr marL="457200" lvl="1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command=''load|dump|delete''(</a:t>
            </a:r>
            <a:r>
              <a:rPr lang="zh-CN" altLang="zh-CN">
                <a:ea typeface="宋体" charset="0"/>
                <a:sym typeface="+mn-ea"/>
              </a:rPr>
              <a:t>默认</a:t>
            </a:r>
            <a:r>
              <a:rPr lang="en-US" altLang="zh-CN">
                <a:ea typeface="宋体" charset="0"/>
                <a:sym typeface="+mn-ea"/>
              </a:rPr>
              <a:t>load)</a:t>
            </a:r>
            <a:endParaRPr lang="en-US" altLang="zh-CN">
              <a:ea typeface="宋体" charset="0"/>
              <a:sym typeface="+mn-ea"/>
            </a:endParaRPr>
          </a:p>
          <a:p>
            <a:pPr marL="457200" lvl="1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file=''$(find pkg-name)/path/foo.yaml''(load</a:t>
            </a:r>
            <a:r>
              <a:rPr lang="zh-CN" altLang="en-US">
                <a:ea typeface="宋体" charset="0"/>
                <a:sym typeface="+mn-ea"/>
              </a:rPr>
              <a:t>或</a:t>
            </a:r>
            <a:r>
              <a:rPr lang="en-US" altLang="zh-CN">
                <a:ea typeface="宋体" charset="0"/>
                <a:sym typeface="+mn-ea"/>
              </a:rPr>
              <a:t>dump</a:t>
            </a:r>
            <a:r>
              <a:rPr lang="zh-CN" altLang="en-US">
                <a:ea typeface="宋体" charset="0"/>
                <a:sym typeface="+mn-ea"/>
              </a:rPr>
              <a:t>命令</a:t>
            </a:r>
            <a:r>
              <a:rPr lang="en-US" altLang="zh-CN">
                <a:ea typeface="宋体" charset="0"/>
                <a:sym typeface="+mn-ea"/>
              </a:rPr>
              <a:t>)yaml</a:t>
            </a:r>
            <a:r>
              <a:rPr lang="zh-CN" altLang="en-US">
                <a:ea typeface="宋体" charset="0"/>
                <a:sym typeface="+mn-ea"/>
              </a:rPr>
              <a:t>文件的名字</a:t>
            </a:r>
            <a:endParaRPr lang="zh-CN" altLang="en-US">
              <a:ea typeface="宋体" charset="0"/>
              <a:sym typeface="+mn-ea"/>
            </a:endParaRPr>
          </a:p>
          <a:p>
            <a:pPr marL="457200" lvl="1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param=''param-name''</a:t>
            </a:r>
            <a:r>
              <a:rPr lang="zh-CN" altLang="en-US">
                <a:ea typeface="宋体" charset="0"/>
                <a:sym typeface="+mn-ea"/>
              </a:rPr>
              <a:t>参数名</a:t>
            </a:r>
            <a:endParaRPr lang="en-US" altLang="en-US">
              <a:ea typeface="宋体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en-US">
                <a:ea typeface="宋体" charset="0"/>
                <a:sym typeface="+mn-ea"/>
              </a:rPr>
              <a:t>&lt;param&gt;</a:t>
            </a:r>
            <a:r>
              <a:rPr lang="zh-CN" altLang="en-US">
                <a:ea typeface="宋体" charset="0"/>
                <a:sym typeface="+mn-ea"/>
              </a:rPr>
              <a:t>定义一个设置在参数服务器的参数，它可以添加到</a:t>
            </a:r>
            <a:r>
              <a:rPr lang="en-US" altLang="en-US">
                <a:ea typeface="宋体" charset="0"/>
                <a:sym typeface="+mn-ea"/>
              </a:rPr>
              <a:t>&lt;</a:t>
            </a:r>
            <a:r>
              <a:rPr lang="en-US" altLang="zh-CN">
                <a:ea typeface="宋体" charset="0"/>
                <a:sym typeface="+mn-ea"/>
              </a:rPr>
              <a:t>node&gt;</a:t>
            </a:r>
            <a:r>
              <a:rPr lang="zh-CN" altLang="zh-CN">
                <a:ea typeface="宋体" charset="0"/>
                <a:sym typeface="+mn-ea"/>
              </a:rPr>
              <a:t>中</a:t>
            </a:r>
            <a:endParaRPr lang="zh-CN" altLang="zh-CN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name=''namespace/name''</a:t>
            </a:r>
            <a:endParaRPr lang="en-US" altLang="zh-CN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value=''value''</a:t>
            </a:r>
            <a:r>
              <a:rPr lang="zh-CN" altLang="en-US">
                <a:ea typeface="宋体" charset="0"/>
                <a:sym typeface="+mn-ea"/>
              </a:rPr>
              <a:t>（可选）如果省略这个参数，则应指定一个文件</a:t>
            </a:r>
            <a:r>
              <a:rPr lang="en-US" altLang="zh-CN">
                <a:ea typeface="宋体" charset="0"/>
                <a:sym typeface="+mn-ea"/>
              </a:rPr>
              <a:t>(binfile/textfile)</a:t>
            </a:r>
            <a:r>
              <a:rPr lang="zh-CN" altLang="en-US">
                <a:ea typeface="宋体" charset="0"/>
                <a:sym typeface="+mn-ea"/>
              </a:rPr>
              <a:t>或命令</a:t>
            </a:r>
            <a:endParaRPr lang="zh-CN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type=''str|int|double|boot''(</a:t>
            </a:r>
            <a:r>
              <a:rPr lang="zh-CN" altLang="zh-CN">
                <a:ea typeface="宋体" charset="0"/>
                <a:sym typeface="+mn-ea"/>
              </a:rPr>
              <a:t>可选</a:t>
            </a:r>
            <a:r>
              <a:rPr lang="en-US" altLang="zh-CN">
                <a:ea typeface="宋体" charset="0"/>
                <a:sym typeface="+mn-ea"/>
              </a:rPr>
              <a:t>)</a:t>
            </a:r>
            <a:r>
              <a:rPr lang="zh-CN" altLang="en-US">
                <a:ea typeface="宋体" charset="0"/>
                <a:sym typeface="+mn-ea"/>
              </a:rPr>
              <a:t>指定参数的类型</a:t>
            </a:r>
            <a:endParaRPr lang="zh-CN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textfile=''$(find pkg-name)/path/file''(</a:t>
            </a:r>
            <a:r>
              <a:rPr lang="zh-CN" altLang="zh-CN">
                <a:ea typeface="宋体" charset="0"/>
                <a:sym typeface="+mn-ea"/>
              </a:rPr>
              <a:t>可选</a:t>
            </a:r>
            <a:r>
              <a:rPr lang="en-US" altLang="zh-CN">
                <a:ea typeface="宋体" charset="0"/>
                <a:sym typeface="+mn-ea"/>
              </a:rPr>
              <a:t>)</a:t>
            </a:r>
            <a:r>
              <a:rPr lang="en-US" altLang="en-US">
                <a:ea typeface="宋体" charset="0"/>
              </a:rPr>
              <a:t>	</a:t>
            </a:r>
            <a:endParaRPr lang="en-US" altLang="en-US">
              <a:ea typeface="宋体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23495" y="991235"/>
            <a:ext cx="12226925" cy="5096510"/>
          </a:xfrm>
        </p:spPr>
        <p:txBody>
          <a:bodyPr/>
          <a:p>
            <a:pPr marL="0" indent="0">
              <a:buFont typeface="Arial" charset="0"/>
              <a:buNone/>
            </a:pPr>
            <a:r>
              <a:rPr lang="en-US" altLang="en-US">
                <a:ea typeface="宋体" charset="0"/>
                <a:sym typeface="+mn-ea"/>
              </a:rPr>
              <a:t>	binfile=''$(find pkg-name)/path/file''()</a:t>
            </a:r>
            <a:endParaRPr lang="en-US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宋体" charset="0"/>
                <a:sym typeface="+mn-ea"/>
              </a:rPr>
              <a:t>	command=''(find pkg-name)/exe '$(find pkg-name)/arg.txt' ''(</a:t>
            </a:r>
            <a:r>
              <a:rPr lang="zh-CN" altLang="en-US">
                <a:ea typeface="宋体" charset="0"/>
                <a:sym typeface="+mn-ea"/>
              </a:rPr>
              <a:t>可选</a:t>
            </a:r>
            <a:r>
              <a:rPr lang="en-US" altLang="en-US">
                <a:ea typeface="宋体" charset="0"/>
                <a:sym typeface="+mn-ea"/>
              </a:rPr>
              <a:t>)exe</a:t>
            </a:r>
            <a:r>
              <a:rPr lang="zh-CN" altLang="en-US">
                <a:ea typeface="宋体" charset="0"/>
                <a:sym typeface="+mn-ea"/>
              </a:rPr>
              <a:t>是可执行文件（</a:t>
            </a:r>
            <a:r>
              <a:rPr lang="en-US" altLang="zh-CN">
                <a:ea typeface="宋体" charset="0"/>
                <a:sym typeface="+mn-ea"/>
              </a:rPr>
              <a:t>cpp</a:t>
            </a:r>
            <a:r>
              <a:rPr lang="zh-CN" altLang="en-US">
                <a:ea typeface="宋体" charset="0"/>
                <a:sym typeface="+mn-ea"/>
              </a:rPr>
              <a:t>、</a:t>
            </a:r>
            <a:r>
              <a:rPr lang="en-US" altLang="zh-CN">
                <a:ea typeface="宋体" charset="0"/>
                <a:sym typeface="+mn-ea"/>
              </a:rPr>
              <a:t>py</a:t>
            </a:r>
            <a:r>
              <a:rPr lang="zh-CN" altLang="en-US">
                <a:ea typeface="宋体" charset="0"/>
                <a:sym typeface="+mn-ea"/>
              </a:rPr>
              <a:t>），</a:t>
            </a:r>
            <a:r>
              <a:rPr lang="en-US" altLang="zh-CN">
                <a:ea typeface="宋体" charset="0"/>
                <a:sym typeface="+mn-ea"/>
              </a:rPr>
              <a:t>arg.txt</a:t>
            </a:r>
            <a:r>
              <a:rPr lang="zh-CN" altLang="zh-CN">
                <a:ea typeface="宋体" charset="0"/>
                <a:sym typeface="+mn-ea"/>
              </a:rPr>
              <a:t>是参</a:t>
            </a:r>
            <a:r>
              <a:rPr lang="en-US" altLang="zh-CN">
                <a:ea typeface="宋体" charset="0"/>
                <a:sym typeface="+mn-ea"/>
              </a:rPr>
              <a:t>		</a:t>
            </a:r>
            <a:r>
              <a:rPr lang="zh-CN" altLang="zh-CN">
                <a:ea typeface="宋体" charset="0"/>
                <a:sym typeface="+mn-ea"/>
              </a:rPr>
              <a:t>数文件</a:t>
            </a:r>
            <a:endParaRPr lang="en-US" altLang="en-US">
              <a:ea typeface="宋体" charset="0"/>
              <a:sym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en-US">
                <a:ea typeface="宋体" charset="0"/>
                <a:sym typeface="+mn-ea"/>
              </a:rPr>
              <a:t>&lt;include&gt;</a:t>
            </a:r>
            <a:r>
              <a:rPr lang="zh-CN" altLang="en-US">
                <a:ea typeface="宋体" charset="0"/>
                <a:sym typeface="+mn-ea"/>
              </a:rPr>
              <a:t>在当前</a:t>
            </a:r>
            <a:r>
              <a:rPr lang="en-US" altLang="zh-CN">
                <a:ea typeface="宋体" charset="0"/>
                <a:sym typeface="+mn-ea"/>
              </a:rPr>
              <a:t>launch</a:t>
            </a:r>
            <a:r>
              <a:rPr lang="zh-CN" altLang="en-US">
                <a:ea typeface="宋体" charset="0"/>
                <a:sym typeface="+mn-ea"/>
              </a:rPr>
              <a:t>文件中调用另一个</a:t>
            </a:r>
            <a:r>
              <a:rPr lang="en-US" altLang="zh-CN">
                <a:ea typeface="宋体" charset="0"/>
                <a:sym typeface="+mn-ea"/>
              </a:rPr>
              <a:t>launch</a:t>
            </a:r>
            <a:r>
              <a:rPr lang="zh-CN" altLang="en-US">
                <a:ea typeface="宋体" charset="0"/>
                <a:sym typeface="+mn-ea"/>
              </a:rPr>
              <a:t>文件</a:t>
            </a:r>
            <a:endParaRPr lang="zh-CN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file=''$(find pkg-name)/path/launch-file.launch''</a:t>
            </a:r>
            <a:r>
              <a:rPr lang="en-US" altLang="en-US">
                <a:ea typeface="宋体" charset="0"/>
                <a:sym typeface="+mn-ea"/>
              </a:rPr>
              <a:t>	</a:t>
            </a:r>
            <a:endParaRPr lang="en-US" altLang="en-US">
              <a:ea typeface="宋体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en-US">
                <a:ea typeface="宋体" charset="0"/>
                <a:sym typeface="+mn-ea"/>
              </a:rPr>
              <a:t>&lt;env&gt;</a:t>
            </a:r>
            <a:r>
              <a:rPr lang="zh-CN" altLang="en-US">
                <a:ea typeface="宋体" charset="0"/>
                <a:sym typeface="+mn-ea"/>
              </a:rPr>
              <a:t>设置节点的环境变量</a:t>
            </a:r>
            <a:endParaRPr lang="zh-CN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name=''environment-variable-name''</a:t>
            </a:r>
            <a:endParaRPr lang="en-US" altLang="zh-CN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value=''environment-variable-value''</a:t>
            </a:r>
            <a:r>
              <a:rPr lang="en-US" altLang="en-US">
                <a:ea typeface="宋体" charset="0"/>
                <a:sym typeface="+mn-ea"/>
              </a:rPr>
              <a:t>	</a:t>
            </a:r>
            <a:endParaRPr lang="en-US" altLang="en-US">
              <a:ea typeface="宋体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en-US">
                <a:ea typeface="宋体" charset="0"/>
                <a:sym typeface="+mn-ea"/>
              </a:rPr>
              <a:t>&lt;remap&gt;</a:t>
            </a:r>
            <a:r>
              <a:rPr lang="zh-CN" altLang="en-US">
                <a:ea typeface="宋体" charset="0"/>
                <a:sym typeface="+mn-ea"/>
              </a:rPr>
              <a:t>将一个参数名映射为另一个名字</a:t>
            </a:r>
            <a:endParaRPr lang="zh-CN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from=''original-name''</a:t>
            </a:r>
            <a:endParaRPr lang="en-US" altLang="zh-CN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to=''new-name''</a:t>
            </a:r>
            <a:r>
              <a:rPr lang="en-US" altLang="en-US">
                <a:ea typeface="宋体" charset="0"/>
                <a:sym typeface="+mn-ea"/>
              </a:rPr>
              <a:t>	</a:t>
            </a:r>
            <a:endParaRPr lang="en-US" altLang="en-US">
              <a:ea typeface="宋体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en-US">
                <a:ea typeface="宋体" charset="0"/>
                <a:sym typeface="+mn-ea"/>
              </a:rPr>
              <a:t>&lt;arg&gt;</a:t>
            </a:r>
            <a:r>
              <a:rPr lang="zh-CN" altLang="en-US">
                <a:ea typeface="宋体" charset="0"/>
                <a:sym typeface="+mn-ea"/>
              </a:rPr>
              <a:t>定义一个局部参数，该参数只能在一个</a:t>
            </a:r>
            <a:r>
              <a:rPr lang="en-US" altLang="zh-CN">
                <a:ea typeface="宋体" charset="0"/>
                <a:sym typeface="+mn-ea"/>
              </a:rPr>
              <a:t>launch</a:t>
            </a:r>
            <a:r>
              <a:rPr lang="zh-CN" altLang="en-US">
                <a:ea typeface="宋体" charset="0"/>
                <a:sym typeface="+mn-ea"/>
              </a:rPr>
              <a:t>文件中使用</a:t>
            </a:r>
            <a:endParaRPr lang="en-US" altLang="zh-CN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&lt;arg name=''foo''/&gt;</a:t>
            </a:r>
            <a:r>
              <a:rPr lang="zh-CN" altLang="en-US">
                <a:ea typeface="宋体" charset="0"/>
                <a:sym typeface="+mn-ea"/>
              </a:rPr>
              <a:t>声明一个参数</a:t>
            </a:r>
            <a:r>
              <a:rPr lang="en-US" altLang="zh-CN">
                <a:ea typeface="宋体" charset="0"/>
                <a:sym typeface="+mn-ea"/>
              </a:rPr>
              <a:t>foo</a:t>
            </a:r>
            <a:r>
              <a:rPr lang="zh-CN" altLang="en-US">
                <a:ea typeface="宋体" charset="0"/>
                <a:sym typeface="+mn-ea"/>
              </a:rPr>
              <a:t>，后面需要给它赋值</a:t>
            </a:r>
            <a:endParaRPr lang="zh-CN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&lt;arg name=''foo'' default=''1''/&gt;</a:t>
            </a:r>
            <a:r>
              <a:rPr lang="zh-CN" altLang="en-US">
                <a:ea typeface="宋体" charset="0"/>
                <a:sym typeface="+mn-ea"/>
              </a:rPr>
              <a:t>声明一个参数</a:t>
            </a:r>
            <a:r>
              <a:rPr lang="en-US" altLang="zh-CN">
                <a:ea typeface="宋体" charset="0"/>
                <a:sym typeface="+mn-ea"/>
              </a:rPr>
              <a:t>foo</a:t>
            </a:r>
            <a:r>
              <a:rPr lang="zh-CN" altLang="en-US">
                <a:ea typeface="宋体" charset="0"/>
                <a:sym typeface="+mn-ea"/>
              </a:rPr>
              <a:t>，如不赋值取默认值</a:t>
            </a:r>
            <a:endParaRPr lang="en-US" altLang="zh-CN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>
                <a:ea typeface="宋体" charset="0"/>
                <a:sym typeface="+mn-ea"/>
              </a:rPr>
              <a:t>	&lt;arg name=''foo'' value=''bar''/&gt;</a:t>
            </a:r>
            <a:r>
              <a:rPr lang="zh-CN" altLang="en-US">
                <a:ea typeface="宋体" charset="0"/>
                <a:sym typeface="+mn-ea"/>
              </a:rPr>
              <a:t>声明一常量</a:t>
            </a:r>
            <a:r>
              <a:rPr lang="en-US" altLang="zh-CN">
                <a:ea typeface="宋体" charset="0"/>
                <a:sym typeface="+mn-ea"/>
              </a:rPr>
              <a:t>foo</a:t>
            </a:r>
            <a:r>
              <a:rPr lang="zh-CN" altLang="en-US">
                <a:ea typeface="宋体" charset="0"/>
                <a:sym typeface="+mn-ea"/>
              </a:rPr>
              <a:t>，它的值不能修改</a:t>
            </a:r>
            <a:endParaRPr lang="zh-CN" altLang="en-US">
              <a:ea typeface="宋体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sym typeface="+mn-ea"/>
              </a:rPr>
              <a:t>	</a:t>
            </a:r>
            <a:endParaRPr lang="en-US" altLang="en-US"/>
          </a:p>
          <a:p>
            <a:endParaRPr lang="en-US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487815" y="1675050"/>
            <a:ext cx="6408000" cy="4152960"/>
          </a:xfrm>
          <a:prstGeom prst="rect">
            <a:avLst/>
          </a:prstGeom>
        </p:spPr>
        <p:txBody>
          <a:bodyPr/>
          <a:p>
            <a:pPr marL="457200" indent="-457200">
              <a:buSzPct val="45000"/>
              <a:buFont typeface="Arial" charset="0"/>
              <a:buChar char="•"/>
            </a:pPr>
            <a:r>
              <a:rPr lang="en-US" altLang="zh-CN" sz="2800"/>
              <a:t>ROS</a:t>
            </a:r>
            <a:r>
              <a:rPr lang="zh-CN" altLang="en-US" sz="2800">
                <a:ea typeface="宋体" charset="0"/>
              </a:rPr>
              <a:t>框架</a:t>
            </a:r>
            <a:endParaRPr lang="zh-CN" sz="2800"/>
          </a:p>
          <a:p>
            <a:pPr marL="457200" indent="-457200">
              <a:buSzPct val="45000"/>
              <a:buFont typeface="Arial" charset="0"/>
              <a:buChar char="•"/>
            </a:pPr>
            <a:r>
              <a:rPr lang="en-US" altLang="zh-CN" sz="2800"/>
              <a:t>ROS</a:t>
            </a:r>
            <a:r>
              <a:rPr lang="zh-CN" altLang="en-US" sz="2800">
                <a:ea typeface="宋体" charset="0"/>
              </a:rPr>
              <a:t>基本命令和工具</a:t>
            </a:r>
            <a:endParaRPr lang="zh-CN" sz="2800"/>
          </a:p>
          <a:p>
            <a:pPr marL="457200" indent="-457200">
              <a:buSzPct val="45000"/>
              <a:buFont typeface="Arial" charset="0"/>
              <a:buChar char="•"/>
            </a:pPr>
            <a:r>
              <a:rPr lang="en-US" sz="2800"/>
              <a:t>launch</a:t>
            </a:r>
            <a:r>
              <a:rPr lang="zh-CN" altLang="en-US" sz="2800">
                <a:ea typeface="宋体" charset="0"/>
              </a:rPr>
              <a:t>文件</a:t>
            </a:r>
            <a:endParaRPr lang="zh-CN" altLang="en-US" sz="280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2310" y="2251075"/>
            <a:ext cx="32340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latin typeface="Calibri"/>
                <a:sym typeface="+mn-ea"/>
              </a:rPr>
              <a:t>ＲＯＳ框架</a:t>
            </a:r>
            <a:endParaRPr lang="zh-CN" altLang="en-US" sz="3200">
              <a:latin typeface="Calibri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67" name="TextShape 2"/>
          <p:cNvSpPr txBox="1"/>
          <p:nvPr/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/>
        </p:txBody>
      </p:sp>
      <p:sp>
        <p:nvSpPr>
          <p:cNvPr id="2" name="文本框 1"/>
          <p:cNvSpPr txBox="1"/>
          <p:nvPr/>
        </p:nvSpPr>
        <p:spPr>
          <a:xfrm>
            <a:off x="14605" y="1023620"/>
            <a:ext cx="12169140" cy="911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文件系统级</a:t>
            </a:r>
            <a:endParaRPr lang="zh-CN" altLang="en-US" sz="2400"/>
          </a:p>
          <a:p>
            <a:pPr indent="0">
              <a:buFont typeface="Arial" charset="0"/>
              <a:buNone/>
            </a:pPr>
            <a:r>
              <a:rPr lang="en-US" altLang="zh-CN" sz="2400"/>
              <a:t>ROS</a:t>
            </a:r>
            <a:r>
              <a:rPr lang="zh-CN" altLang="en-US" sz="2400">
                <a:ea typeface="宋体" charset="0"/>
              </a:rPr>
              <a:t>文件系统级指的是可以在硬盘上查看的</a:t>
            </a:r>
            <a:r>
              <a:rPr lang="en-US" altLang="zh-CN" sz="2400">
                <a:ea typeface="宋体" charset="0"/>
              </a:rPr>
              <a:t>ROS</a:t>
            </a:r>
            <a:r>
              <a:rPr lang="zh-CN" altLang="en-US" sz="2400">
                <a:ea typeface="宋体" charset="0"/>
              </a:rPr>
              <a:t>源代码，包括以下几种形式：</a:t>
            </a:r>
            <a:endParaRPr lang="zh-CN" altLang="en-US" sz="2400">
              <a:ea typeface="宋体" charset="0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000">
                <a:ea typeface="宋体" charset="0"/>
              </a:rPr>
              <a:t>Packages: 软件包，是ROS应用程序代码的组织单元，每个软件包都可以包含程序库、可执行文件、脚本或者其它手动创建的东西</a:t>
            </a:r>
            <a:endParaRPr lang="zh-CN" altLang="en-US" sz="2000">
              <a:ea typeface="宋体" charset="0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000">
                <a:ea typeface="宋体" charset="0"/>
              </a:rPr>
              <a:t>Manifest (package.xml): 清单，是对于'软件包'相关信息的描述,用于定义软件包相关元信息之间的依赖关系，这些信息包括版本、维护者和许可协议等</a:t>
            </a:r>
            <a:endParaRPr lang="zh-CN" altLang="en-US" sz="2000">
              <a:ea typeface="宋体" charset="0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000">
                <a:ea typeface="宋体" charset="0"/>
              </a:rPr>
              <a:t>Message</a:t>
            </a:r>
            <a:r>
              <a:rPr lang="zh-CN" altLang="en-US" sz="2000">
                <a:ea typeface="宋体" charset="0"/>
              </a:rPr>
              <a:t>：消息的描述，定义</a:t>
            </a:r>
            <a:r>
              <a:rPr lang="en-US" altLang="zh-CN" sz="2000">
                <a:ea typeface="宋体" charset="0"/>
              </a:rPr>
              <a:t>ROS</a:t>
            </a:r>
            <a:r>
              <a:rPr lang="zh-CN" altLang="en-US" sz="2000">
                <a:ea typeface="宋体" charset="0"/>
              </a:rPr>
              <a:t>中发送的消息的数据结构，储存在</a:t>
            </a:r>
            <a:r>
              <a:rPr lang="en-US" altLang="zh-CN" sz="2000">
                <a:ea typeface="宋体" charset="0"/>
              </a:rPr>
              <a:t>mypackage_name/msg/message_type.msg</a:t>
            </a:r>
            <a:r>
              <a:rPr lang="zh-CN" altLang="zh-CN" sz="2000">
                <a:ea typeface="宋体" charset="0"/>
              </a:rPr>
              <a:t>下</a:t>
            </a:r>
            <a:endParaRPr lang="zh-CN" altLang="zh-CN" sz="2000">
              <a:ea typeface="宋体" charset="0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000">
                <a:ea typeface="宋体" charset="0"/>
              </a:rPr>
              <a:t>Service</a:t>
            </a:r>
            <a:r>
              <a:rPr lang="zh-CN" altLang="en-US" sz="2000">
                <a:ea typeface="宋体" charset="0"/>
              </a:rPr>
              <a:t>：服务</a:t>
            </a:r>
            <a:r>
              <a:rPr lang="zh-CN" altLang="en-US" sz="2000">
                <a:ea typeface="宋体" charset="0"/>
                <a:sym typeface="+mn-ea"/>
              </a:rPr>
              <a:t>的描述，定义</a:t>
            </a:r>
            <a:r>
              <a:rPr lang="en-US" altLang="zh-CN" sz="2000">
                <a:ea typeface="宋体" charset="0"/>
                <a:sym typeface="+mn-ea"/>
              </a:rPr>
              <a:t>ROS</a:t>
            </a:r>
            <a:r>
              <a:rPr lang="zh-CN" altLang="en-US" sz="2000">
                <a:ea typeface="宋体" charset="0"/>
                <a:sym typeface="+mn-ea"/>
              </a:rPr>
              <a:t>中需求和响应的数据结构，储存在</a:t>
            </a:r>
            <a:r>
              <a:rPr lang="en-US" altLang="zh-CN" sz="2000">
                <a:ea typeface="宋体" charset="0"/>
                <a:sym typeface="+mn-ea"/>
              </a:rPr>
              <a:t>mypackage_name/srv/service_type.srv</a:t>
            </a:r>
            <a:r>
              <a:rPr lang="zh-CN" altLang="zh-CN" sz="2000">
                <a:ea typeface="宋体" charset="0"/>
                <a:sym typeface="+mn-ea"/>
              </a:rPr>
              <a:t>下</a:t>
            </a:r>
            <a:endParaRPr lang="zh-CN" altLang="zh-CN" sz="2000">
              <a:ea typeface="宋体" charset="0"/>
              <a:sym typeface="+mn-ea"/>
            </a:endParaRPr>
          </a:p>
          <a:p>
            <a:pPr indent="0">
              <a:buFont typeface="Arial" charset="0"/>
              <a:buNone/>
            </a:pPr>
            <a:r>
              <a:rPr lang="zh-CN" altLang="zh-CN" sz="2000">
                <a:ea typeface="宋体" charset="0"/>
                <a:sym typeface="+mn-ea"/>
              </a:rPr>
              <a:t>注意：为了简化代码量且更好的支持兼容各发行版的功能包，功能包集的概念已经在catkin中被移除。故</a:t>
            </a:r>
            <a:r>
              <a:rPr lang="zh-CN" altLang="en-US" sz="2000">
                <a:sym typeface="+mn-ea"/>
              </a:rPr>
              <a:t>文件系统级中的功能包集，</a:t>
            </a:r>
            <a:r>
              <a:rPr lang="en-US" altLang="zh-CN" sz="2000">
                <a:sym typeface="+mn-ea"/>
              </a:rPr>
              <a:t>Stack Manifest</a:t>
            </a:r>
            <a:r>
              <a:rPr lang="zh-CN" altLang="en-US" sz="2000">
                <a:ea typeface="宋体" charset="0"/>
                <a:sym typeface="+mn-ea"/>
              </a:rPr>
              <a:t>不再讨论</a:t>
            </a:r>
            <a:endParaRPr lang="zh-CN" altLang="en-US" sz="2000">
              <a:ea typeface="宋体" charset="0"/>
              <a:sym typeface="+mn-ea"/>
            </a:endParaRPr>
          </a:p>
          <a:p>
            <a:pPr indent="0">
              <a:buFont typeface="Arial" charset="0"/>
              <a:buNone/>
            </a:pPr>
            <a:endParaRPr lang="zh-CN" altLang="zh-CN" sz="2000">
              <a:ea typeface="宋体" charset="0"/>
              <a:sym typeface="+mn-ea"/>
            </a:endParaRPr>
          </a:p>
          <a:p>
            <a:pPr marL="457200" indent="-457200">
              <a:buFont typeface="Arial" charset="0"/>
              <a:buAutoNum type="arabicPeriod"/>
            </a:pPr>
            <a:endParaRPr lang="zh-CN" altLang="en-US" sz="2400">
              <a:ea typeface="宋体" charset="0"/>
            </a:endParaRPr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  <a:p>
            <a:pPr indent="0">
              <a:buFont typeface="Arial" charset="0"/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905" y="1017270"/>
            <a:ext cx="12201525" cy="5053330"/>
          </a:xfrm>
        </p:spPr>
        <p:txBody>
          <a:bodyPr/>
          <a:p>
            <a:pPr marL="171450" indent="-171450">
              <a:buFont typeface="Arial" charset="0"/>
              <a:buChar char="•"/>
            </a:pPr>
            <a:r>
              <a:rPr lang="zh-CN" altLang="en-US" sz="2400"/>
              <a:t>计算图级</a:t>
            </a:r>
            <a:endParaRPr lang="zh-CN" altLang="en-US" sz="2400"/>
          </a:p>
          <a:p>
            <a:pPr marL="0" indent="0">
              <a:buFont typeface="Arial" charset="0"/>
              <a:buNone/>
            </a:pPr>
            <a:r>
              <a:rPr lang="zh-CN" altLang="en-US" sz="2000"/>
              <a:t>计算图是</a:t>
            </a:r>
            <a:r>
              <a:rPr lang="en-US" altLang="zh-CN" sz="2000"/>
              <a:t>ROS</a:t>
            </a:r>
            <a:r>
              <a:rPr lang="zh-CN" altLang="en-US" sz="2000">
                <a:ea typeface="宋体" charset="0"/>
              </a:rPr>
              <a:t>处理数据的一种点对点的网络形式，描述程序是如何运行的。</a:t>
            </a:r>
            <a:endParaRPr lang="zh-CN" altLang="en-US" sz="2000">
              <a:ea typeface="宋体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000">
                <a:ea typeface="宋体" charset="0"/>
              </a:rPr>
              <a:t>ROS</a:t>
            </a:r>
            <a:r>
              <a:rPr lang="zh-CN" altLang="en-US" sz="2000">
                <a:ea typeface="宋体" charset="0"/>
              </a:rPr>
              <a:t>中基本的计算图级概念包括：节点，参数服务器，消息，服务，主题和包等</a:t>
            </a:r>
            <a:endParaRPr lang="zh-CN" altLang="en-US" sz="20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800">
                <a:ea typeface="宋体" charset="0"/>
              </a:rPr>
              <a:t>节点：</a:t>
            </a:r>
            <a:r>
              <a:rPr lang="en-US" altLang="zh-CN" sz="1800">
                <a:ea typeface="宋体" charset="0"/>
              </a:rPr>
              <a:t>node</a:t>
            </a:r>
            <a:r>
              <a:rPr lang="zh-CN" altLang="en-US" sz="1800">
                <a:ea typeface="宋体" charset="0"/>
              </a:rPr>
              <a:t>,一个节点即为一个可执行文件，它可以通过ROS与其它节点进行通信</a:t>
            </a:r>
            <a:endParaRPr lang="zh-CN" altLang="en-US" sz="18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800">
                <a:ea typeface="宋体" charset="0"/>
              </a:rPr>
              <a:t>参数服务器：</a:t>
            </a:r>
            <a:r>
              <a:rPr lang="en-US" altLang="zh-CN" sz="1800">
                <a:ea typeface="宋体" charset="0"/>
              </a:rPr>
              <a:t>parameter server</a:t>
            </a:r>
            <a:r>
              <a:rPr lang="zh-CN" altLang="en-US" sz="1800">
                <a:ea typeface="宋体" charset="0"/>
              </a:rPr>
              <a:t>参数服务器允许数据通过在一个中心位置的关键词来储存</a:t>
            </a:r>
            <a:endParaRPr lang="zh-CN" altLang="en-US" sz="18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800">
                <a:ea typeface="宋体" charset="0"/>
              </a:rPr>
              <a:t>消息：</a:t>
            </a:r>
            <a:r>
              <a:rPr lang="en-US" altLang="zh-CN" sz="1800">
                <a:ea typeface="宋体" charset="0"/>
              </a:rPr>
              <a:t>message</a:t>
            </a:r>
            <a:r>
              <a:rPr lang="zh-CN" altLang="en-US" sz="1800">
                <a:ea typeface="宋体" charset="0"/>
              </a:rPr>
              <a:t>，消息是一种ROS数据类型，用于订阅或发布到一个话题</a:t>
            </a:r>
            <a:endParaRPr lang="zh-CN" altLang="en-US" sz="18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800">
                <a:ea typeface="宋体" charset="0"/>
              </a:rPr>
              <a:t>主题：</a:t>
            </a:r>
            <a:r>
              <a:rPr lang="en-US" altLang="zh-CN" sz="1800">
                <a:ea typeface="宋体" charset="0"/>
              </a:rPr>
              <a:t>topic</a:t>
            </a:r>
            <a:r>
              <a:rPr lang="zh-CN" altLang="en-US" sz="1800">
                <a:ea typeface="宋体" charset="0"/>
              </a:rPr>
              <a:t>，节点可以发布消息到话题，也可以订阅话题以接收消息</a:t>
            </a:r>
            <a:endParaRPr lang="zh-CN" altLang="en-US" sz="18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800">
                <a:ea typeface="宋体" charset="0"/>
              </a:rPr>
              <a:t>服务：services，是节点之间通讯的另一种方式。服务允许节点发送请求并获得一个响应</a:t>
            </a:r>
            <a:endParaRPr lang="zh-CN" altLang="en-US" sz="18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800">
                <a:ea typeface="宋体" charset="0"/>
              </a:rPr>
              <a:t>消息记录包：</a:t>
            </a:r>
            <a:r>
              <a:rPr lang="en-US" altLang="zh-CN" sz="1800">
                <a:ea typeface="宋体" charset="0"/>
              </a:rPr>
              <a:t>bag</a:t>
            </a:r>
            <a:r>
              <a:rPr lang="zh-CN" altLang="en-US" sz="1800">
                <a:ea typeface="宋体" charset="0"/>
              </a:rPr>
              <a:t>，是一种用于保存和回放</a:t>
            </a:r>
            <a:r>
              <a:rPr lang="en-US" altLang="zh-CN" sz="1800">
                <a:ea typeface="宋体" charset="0"/>
              </a:rPr>
              <a:t>ROS</a:t>
            </a:r>
            <a:r>
              <a:rPr lang="zh-CN" altLang="en-US" sz="1800">
                <a:ea typeface="宋体" charset="0"/>
              </a:rPr>
              <a:t>消息数据的格式</a:t>
            </a:r>
            <a:endParaRPr lang="zh-CN" altLang="en-US" sz="18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800">
                <a:ea typeface="宋体" charset="0"/>
                <a:sym typeface="+mn-ea"/>
              </a:rPr>
              <a:t>节点管理器：</a:t>
            </a:r>
            <a:r>
              <a:rPr lang="en-US" altLang="zh-CN" sz="1800">
                <a:ea typeface="宋体" charset="0"/>
                <a:sym typeface="+mn-ea"/>
              </a:rPr>
              <a:t>m</a:t>
            </a:r>
            <a:r>
              <a:rPr lang="zh-CN" altLang="en-US" sz="1800">
                <a:ea typeface="宋体" charset="0"/>
              </a:rPr>
              <a:t>aster，ROS名称服务 (比如帮助节点找到彼此)</a:t>
            </a:r>
            <a:endParaRPr lang="zh-CN" altLang="en-US" sz="18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800"/>
              <a:t>rosout: ROS中相当于stdout/stderr</a:t>
            </a:r>
            <a:endParaRPr lang="zh-CN" altLang="en-US" sz="1800"/>
          </a:p>
          <a:p>
            <a:pPr marL="285750" indent="-285750">
              <a:buFont typeface="Arial" charset="0"/>
              <a:buChar char="•"/>
            </a:pPr>
            <a:r>
              <a:rPr lang="zh-CN" altLang="en-US" sz="1800"/>
              <a:t>roscore: 主机+ rosout + 参数服务器</a:t>
            </a:r>
            <a:endParaRPr lang="zh-CN" altLang="en-US" sz="1800"/>
          </a:p>
          <a:p>
            <a:pPr marL="285750" indent="-285750">
              <a:buFont typeface="Arial" charset="0"/>
              <a:buChar char="•"/>
            </a:pPr>
            <a:r>
              <a:rPr lang="zh-CN" altLang="en-US" sz="2400"/>
              <a:t>社区级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/>
              <a:t>即网络软件仓库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0" y="1017270"/>
            <a:ext cx="2875280" cy="2100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84750" y="2155190"/>
            <a:ext cx="52571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latin typeface="Calibri"/>
                <a:sym typeface="+mn-ea"/>
              </a:rPr>
              <a:t>ＲＯＳ基本命令和工具</a:t>
            </a:r>
            <a:endParaRPr lang="zh-CN" altLang="en-US" sz="3600">
              <a:latin typeface="Calibri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20320" y="999490"/>
            <a:ext cx="12146915" cy="5053330"/>
          </a:xfrm>
        </p:spPr>
        <p:txBody>
          <a:bodyPr/>
          <a:p>
            <a:pPr marL="171450" indent="-171450">
              <a:buFont typeface="Arial" charset="0"/>
              <a:buChar char="•"/>
            </a:pPr>
            <a:r>
              <a:rPr lang="zh-CN" altLang="en-US" sz="2400"/>
              <a:t>节点</a:t>
            </a:r>
            <a:endParaRPr lang="zh-CN" altLang="en-US" sz="2400"/>
          </a:p>
          <a:p>
            <a:pPr marL="0" indent="0">
              <a:buFont typeface="Arial" charset="0"/>
              <a:buNone/>
            </a:pPr>
            <a:r>
              <a:rPr lang="zh-CN" altLang="en-US" sz="1800"/>
              <a:t>节点都是各自独立的可执行文件，节点能够通过主题，服务或参数服务器与其他节点通信，</a:t>
            </a:r>
            <a:r>
              <a:rPr lang="en-US" altLang="zh-CN" sz="1800"/>
              <a:t>ROS</a:t>
            </a:r>
            <a:r>
              <a:rPr lang="zh-CN" altLang="en-US" sz="1800">
                <a:ea typeface="宋体" charset="0"/>
              </a:rPr>
              <a:t>通过节点将代码和功能解耦，提高了系统的容错能力和可维护性。</a:t>
            </a:r>
            <a:endParaRPr lang="zh-CN" altLang="en-US" sz="18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>
                <a:ea typeface="宋体" charset="0"/>
              </a:rPr>
              <a:t>roscore 是你在运行所有ROS程序前首先要运行的命令，为了保证节点能通讯，至少要有一个</a:t>
            </a:r>
            <a:r>
              <a:rPr lang="en-US" altLang="zh-CN" sz="1600">
                <a:ea typeface="宋体" charset="0"/>
              </a:rPr>
              <a:t>roscore</a:t>
            </a:r>
            <a:r>
              <a:rPr lang="zh-CN" altLang="en-US" sz="1600">
                <a:ea typeface="宋体" charset="0"/>
              </a:rPr>
              <a:t>在运行，</a:t>
            </a:r>
            <a:r>
              <a:rPr lang="en-US" altLang="zh-CN" sz="1600">
                <a:ea typeface="宋体" charset="0"/>
              </a:rPr>
              <a:t>roscore</a:t>
            </a:r>
            <a:r>
              <a:rPr lang="zh-CN" altLang="en-US" sz="1600">
                <a:ea typeface="宋体" charset="0"/>
              </a:rPr>
              <a:t>定义为</a:t>
            </a:r>
            <a:r>
              <a:rPr lang="en-US" altLang="zh-CN" sz="1600">
                <a:ea typeface="宋体" charset="0"/>
              </a:rPr>
              <a:t>master+parameter server+rosout</a:t>
            </a:r>
            <a:endParaRPr lang="en-US" altLang="zh-CN" sz="16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>
                <a:ea typeface="宋体" charset="0"/>
              </a:rPr>
              <a:t>rosnode:</a:t>
            </a:r>
            <a:endParaRPr lang="en-US" altLang="zh-CN" sz="1600">
              <a:ea typeface="宋体" charset="0"/>
            </a:endParaRPr>
          </a:p>
          <a:p>
            <a:pPr marL="0" indent="0">
              <a:buNone/>
            </a:pPr>
            <a:r>
              <a:rPr lang="en-US" altLang="zh-CN" sz="1600">
                <a:ea typeface="宋体" charset="0"/>
              </a:rPr>
              <a:t>	rosnode ping	test connectivity to node</a:t>
            </a:r>
            <a:endParaRPr lang="en-US" altLang="zh-CN" sz="1600">
              <a:ea typeface="宋体" charset="0"/>
            </a:endParaRPr>
          </a:p>
          <a:p>
            <a:pPr marL="0" indent="0">
              <a:buNone/>
            </a:pPr>
            <a:r>
              <a:rPr lang="en-US" altLang="zh-CN" sz="1600">
                <a:ea typeface="宋体" charset="0"/>
              </a:rPr>
              <a:t>	rosnode list	list active nodes</a:t>
            </a:r>
            <a:endParaRPr lang="en-US" altLang="zh-CN" sz="1600">
              <a:ea typeface="宋体" charset="0"/>
            </a:endParaRPr>
          </a:p>
          <a:p>
            <a:pPr marL="0" indent="0">
              <a:buNone/>
            </a:pPr>
            <a:r>
              <a:rPr lang="en-US" altLang="zh-CN" sz="1600">
                <a:ea typeface="宋体" charset="0"/>
              </a:rPr>
              <a:t>	rosnode info	print information about node</a:t>
            </a:r>
            <a:endParaRPr lang="en-US" altLang="zh-CN" sz="1600">
              <a:ea typeface="宋体" charset="0"/>
            </a:endParaRPr>
          </a:p>
          <a:p>
            <a:pPr marL="0" indent="0">
              <a:buNone/>
            </a:pPr>
            <a:r>
              <a:rPr lang="en-US" altLang="zh-CN" sz="1600">
                <a:ea typeface="宋体" charset="0"/>
              </a:rPr>
              <a:t>	rosnode machine	list nodes running on a particular machine or list machines</a:t>
            </a:r>
            <a:endParaRPr lang="en-US" altLang="zh-CN" sz="1600">
              <a:ea typeface="宋体" charset="0"/>
            </a:endParaRPr>
          </a:p>
          <a:p>
            <a:pPr marL="0" indent="0">
              <a:buNone/>
            </a:pPr>
            <a:r>
              <a:rPr lang="en-US" altLang="zh-CN" sz="1600">
                <a:ea typeface="宋体" charset="0"/>
              </a:rPr>
              <a:t>	rosnode kill	kill a running node</a:t>
            </a:r>
            <a:endParaRPr lang="en-US" altLang="zh-CN" sz="1600">
              <a:ea typeface="宋体" charset="0"/>
            </a:endParaRPr>
          </a:p>
          <a:p>
            <a:pPr marL="0" indent="0">
              <a:buNone/>
            </a:pPr>
            <a:r>
              <a:rPr lang="en-US" altLang="zh-CN" sz="1600">
                <a:ea typeface="宋体" charset="0"/>
              </a:rPr>
              <a:t>	rosnode cleanup	purge registration information of unreachable nodes</a:t>
            </a:r>
            <a:endParaRPr lang="en-US" altLang="zh-CN" sz="1600">
              <a:ea typeface="宋体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>
                <a:ea typeface="宋体" charset="0"/>
              </a:rPr>
              <a:t>rosrun</a:t>
            </a:r>
            <a:endParaRPr lang="en-US" altLang="zh-CN" sz="1600">
              <a:ea typeface="宋体" charset="0"/>
            </a:endParaRPr>
          </a:p>
          <a:p>
            <a:pPr marL="0" indent="0">
              <a:buNone/>
            </a:pPr>
            <a:r>
              <a:rPr lang="en-US" altLang="zh-CN" sz="1600">
                <a:ea typeface="宋体" charset="0"/>
              </a:rPr>
              <a:t>                rosrun [--prefix cmd] [--debug] PACKAGE EXECUTABLE [ARGS]</a:t>
            </a:r>
            <a:endParaRPr lang="en-US" altLang="zh-CN" sz="1600">
              <a:ea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20320" y="999490"/>
            <a:ext cx="12146915" cy="5053330"/>
          </a:xfrm>
        </p:spPr>
        <p:txBody>
          <a:bodyPr/>
          <a:p>
            <a:pPr marL="171450" indent="-171450">
              <a:buFont typeface="Arial" charset="0"/>
              <a:buChar char="•"/>
            </a:pPr>
            <a:r>
              <a:rPr lang="zh-CN" altLang="en-US" sz="2400"/>
              <a:t>主题</a:t>
            </a:r>
            <a:endParaRPr lang="zh-CN" altLang="en-US" sz="2400"/>
          </a:p>
          <a:p>
            <a:r>
              <a:rPr lang="zh-CN" altLang="en-US"/>
              <a:t>rqt_graph能够创建一个显示当前系统运行情况的动态图形，我们借助它来学习主题和节点之间的关系，执行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rosrun rqt_graph rqt_graph</a:t>
            </a:r>
            <a:endParaRPr lang="zh-CN" altLang="en-US">
              <a:solidFill>
                <a:srgbClr val="FF0000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/>
              <a:t>rostopic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	rostopic bw	display bandwidth used by topic</a:t>
            </a:r>
            <a:endParaRPr lang="zh-CN" altLang="en-US"/>
          </a:p>
          <a:p>
            <a:r>
              <a:rPr lang="zh-CN" altLang="en-US"/>
              <a:t>	rostopic delay	display delay of topic from timestamp in header</a:t>
            </a:r>
            <a:endParaRPr lang="zh-CN" altLang="en-US"/>
          </a:p>
          <a:p>
            <a:r>
              <a:rPr lang="zh-CN" altLang="en-US"/>
              <a:t>	rostopic echo	print messages to screen</a:t>
            </a:r>
            <a:endParaRPr lang="zh-CN" altLang="en-US"/>
          </a:p>
          <a:p>
            <a:r>
              <a:rPr lang="zh-CN" altLang="en-US"/>
              <a:t>	rostopic find	find topics by type</a:t>
            </a:r>
            <a:endParaRPr lang="zh-CN" altLang="en-US"/>
          </a:p>
          <a:p>
            <a:r>
              <a:rPr lang="zh-CN" altLang="en-US"/>
              <a:t>	rostopic hz	display publishing rate of topic    </a:t>
            </a:r>
            <a:endParaRPr lang="zh-CN" altLang="en-US"/>
          </a:p>
          <a:p>
            <a:r>
              <a:rPr lang="zh-CN" altLang="en-US"/>
              <a:t>	rostopic info	print information about active topic</a:t>
            </a:r>
            <a:endParaRPr lang="zh-CN" altLang="en-US"/>
          </a:p>
          <a:p>
            <a:r>
              <a:rPr lang="zh-CN" altLang="en-US"/>
              <a:t>	rostopic list	list active topics</a:t>
            </a:r>
            <a:endParaRPr lang="zh-CN" altLang="en-US"/>
          </a:p>
          <a:p>
            <a:r>
              <a:rPr lang="zh-CN" altLang="en-US"/>
              <a:t>	rostopic pub	publish data to topic</a:t>
            </a:r>
            <a:endParaRPr lang="zh-CN" altLang="en-US"/>
          </a:p>
          <a:p>
            <a:r>
              <a:rPr lang="zh-CN" altLang="en-US"/>
              <a:t>	rostopic type	print topic type</a:t>
            </a:r>
            <a:endParaRPr lang="zh-CN" altLang="en-US"/>
          </a:p>
          <a:p>
            <a:pPr marL="171450" indent="-171450">
              <a:buFont typeface="Arial" charset="0"/>
              <a:buChar char="•"/>
            </a:pPr>
            <a:r>
              <a:rPr lang="zh-CN" altLang="en-US"/>
              <a:t>获取帮助：rostopic </a:t>
            </a:r>
            <a:r>
              <a:rPr lang="en-US" altLang="zh-CN"/>
              <a:t>command</a:t>
            </a:r>
            <a:r>
              <a:rPr lang="zh-CN" altLang="en-US"/>
              <a:t> -h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4605" y="1026795"/>
            <a:ext cx="12208510" cy="5043170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消息和服务</a:t>
            </a:r>
            <a:endParaRPr lang="zh-CN" altLang="en-US" sz="2400"/>
          </a:p>
          <a:p>
            <a:r>
              <a:rPr lang="zh-CN" altLang="en-US"/>
              <a:t>msg文件存放在package的msg目录下，srv文件则存放在srv目录下，实际上就是每行声明一个数据类型和变量名。可以使用的数据类型如下：</a:t>
            </a:r>
            <a:endParaRPr lang="zh-CN" altLang="en-US"/>
          </a:p>
          <a:p>
            <a:r>
              <a:rPr lang="zh-CN" altLang="en-US"/>
              <a:t>int8, int16, int32, int64 (plus uint*)</a:t>
            </a:r>
            <a:endParaRPr lang="zh-CN" altLang="en-US"/>
          </a:p>
          <a:p>
            <a:r>
              <a:rPr lang="zh-CN" altLang="en-US"/>
              <a:t>float32, float64</a:t>
            </a:r>
            <a:endParaRPr lang="zh-CN" altLang="en-US"/>
          </a:p>
          <a:p>
            <a:r>
              <a:rPr lang="zh-CN" altLang="en-US"/>
              <a:t>string</a:t>
            </a:r>
            <a:endParaRPr lang="zh-CN" altLang="en-US"/>
          </a:p>
          <a:p>
            <a:r>
              <a:rPr lang="zh-CN" altLang="en-US"/>
              <a:t>time, duration</a:t>
            </a:r>
            <a:endParaRPr lang="zh-CN" altLang="en-US"/>
          </a:p>
          <a:p>
            <a:r>
              <a:rPr lang="zh-CN" altLang="en-US"/>
              <a:t>other msg files（</a:t>
            </a:r>
            <a:r>
              <a:rPr lang="en-US" altLang="zh-CN"/>
              <a:t>header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variable-length array[] and fixed-length array[C]</a:t>
            </a:r>
            <a:endParaRPr lang="zh-CN" altLang="en-US"/>
          </a:p>
          <a:p>
            <a:pPr marL="171450" indent="-171450">
              <a:buFont typeface="Arial" charset="0"/>
              <a:buChar char="•"/>
            </a:pPr>
            <a:r>
              <a:rPr lang="zh-CN" altLang="en-US"/>
              <a:t>创建和使用</a:t>
            </a:r>
            <a:r>
              <a:rPr lang="en-US" altLang="zh-CN"/>
              <a:t>msg srv</a:t>
            </a:r>
            <a:endParaRPr lang="en-US" altLang="zh-CN"/>
          </a:p>
          <a:p>
            <a:pPr marL="171450" indent="-171450">
              <a:buFont typeface="Arial" charset="0"/>
              <a:buChar char="•"/>
            </a:pPr>
            <a:r>
              <a:rPr lang="en-US" altLang="zh-CN"/>
              <a:t>rossrv/rosmsg: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rossrv/</a:t>
            </a:r>
            <a:r>
              <a:rPr lang="zh-CN" altLang="en-US">
                <a:sym typeface="+mn-ea"/>
              </a:rPr>
              <a:t>rosmsg </a:t>
            </a:r>
            <a:r>
              <a:rPr lang="en-US" altLang="zh-CN"/>
              <a:t> show	Show service/</a:t>
            </a:r>
            <a:r>
              <a:rPr lang="zh-CN" altLang="en-US">
                <a:sym typeface="+mn-ea"/>
              </a:rPr>
              <a:t>message </a:t>
            </a:r>
            <a:r>
              <a:rPr lang="en-US" altLang="zh-CN"/>
              <a:t> description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rossrv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rosmsg</a:t>
            </a:r>
            <a:r>
              <a:rPr lang="en-US" altLang="zh-CN"/>
              <a:t>  list	List all services/</a:t>
            </a:r>
            <a:r>
              <a:rPr lang="zh-CN" altLang="en-US">
                <a:sym typeface="+mn-ea"/>
              </a:rPr>
              <a:t>messages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rossrv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rosmsg</a:t>
            </a:r>
            <a:r>
              <a:rPr lang="en-US" altLang="zh-CN"/>
              <a:t>  md5	Display service/</a:t>
            </a:r>
            <a:r>
              <a:rPr lang="zh-CN" altLang="en-US">
                <a:sym typeface="+mn-ea"/>
              </a:rPr>
              <a:t>message </a:t>
            </a:r>
            <a:r>
              <a:rPr lang="en-US" altLang="zh-CN"/>
              <a:t> md5sum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rossrv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rosmsg</a:t>
            </a:r>
            <a:r>
              <a:rPr lang="en-US" altLang="zh-CN"/>
              <a:t>  package	List services/</a:t>
            </a:r>
            <a:r>
              <a:rPr lang="zh-CN" altLang="en-US">
                <a:sym typeface="+mn-ea"/>
              </a:rPr>
              <a:t>messages </a:t>
            </a:r>
            <a:r>
              <a:rPr lang="en-US" altLang="zh-CN"/>
              <a:t> in a package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rossrv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rosmsg</a:t>
            </a:r>
            <a:r>
              <a:rPr lang="en-US" altLang="zh-CN"/>
              <a:t>  packages	List packages that contain services/</a:t>
            </a:r>
            <a:r>
              <a:rPr lang="zh-CN" altLang="en-US">
                <a:sym typeface="+mn-ea"/>
              </a:rPr>
              <a:t>messages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4607</Words>
  <Application>WPS 演示</Application>
  <PresentationFormat/>
  <Paragraphs>174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3</cp:revision>
  <dcterms:created xsi:type="dcterms:W3CDTF">2016-07-10T12:03:00Z</dcterms:created>
  <dcterms:modified xsi:type="dcterms:W3CDTF">2016-07-20T09:29:18Z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