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72" r:id="rId12"/>
    <p:sldId id="261" r:id="rId13"/>
    <p:sldId id="262" r:id="rId14"/>
    <p:sldId id="263" r:id="rId15"/>
    <p:sldId id="264" r:id="rId16"/>
    <p:sldId id="265" r:id="rId17"/>
    <p:sldId id="266" r:id="rId18"/>
    <p:sldId id="260" r:id="rId19"/>
  </p:sldIdLst>
  <p:sldSz cx="12198350" cy="685927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43" name="图片 42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44" name="图片 43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86" name="图片 8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87" name="图片 86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129" name="图片 128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130" name="图片 129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172" name="图片 171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173" name="图片 172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213" name="图片 212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214" name="图片 213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260" name="图片 259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261" name="图片 260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6.png"/><Relationship Id="rId15" Type="http://schemas.openxmlformats.org/officeDocument/2006/relationships/image" Target="../media/image5.png"/><Relationship Id="rId14" Type="http://schemas.openxmlformats.org/officeDocument/2006/relationships/image" Target="../media/image4.jpeg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image" Target="../media/image10.png"/><Relationship Id="rId13" Type="http://schemas.openxmlformats.org/officeDocument/2006/relationships/image" Target="../media/image9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6" Type="http://schemas.openxmlformats.org/officeDocument/2006/relationships/theme" Target="../theme/theme3.xml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6" Type="http://schemas.openxmlformats.org/officeDocument/2006/relationships/theme" Target="../theme/theme4.xml"/><Relationship Id="rId15" Type="http://schemas.openxmlformats.org/officeDocument/2006/relationships/image" Target="../media/image20.png"/><Relationship Id="rId14" Type="http://schemas.openxmlformats.org/officeDocument/2006/relationships/image" Target="../media/image19.png"/><Relationship Id="rId13" Type="http://schemas.openxmlformats.org/officeDocument/2006/relationships/image" Target="../media/image18.png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5" Type="http://schemas.openxmlformats.org/officeDocument/2006/relationships/theme" Target="../theme/theme5.xml"/><Relationship Id="rId14" Type="http://schemas.openxmlformats.org/officeDocument/2006/relationships/image" Target="../media/image24.png"/><Relationship Id="rId13" Type="http://schemas.openxmlformats.org/officeDocument/2006/relationships/image" Target="../media/image23.png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7" Type="http://schemas.openxmlformats.org/officeDocument/2006/relationships/theme" Target="../theme/theme6.xml"/><Relationship Id="rId16" Type="http://schemas.openxmlformats.org/officeDocument/2006/relationships/image" Target="../media/image30.png"/><Relationship Id="rId15" Type="http://schemas.openxmlformats.org/officeDocument/2006/relationships/image" Target="../media/image29.png"/><Relationship Id="rId14" Type="http://schemas.openxmlformats.org/officeDocument/2006/relationships/image" Target="../media/image28.png"/><Relationship Id="rId13" Type="http://schemas.openxmlformats.org/officeDocument/2006/relationships/image" Target="../media/image27.png"/><Relationship Id="rId12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3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0" y="1800"/>
            <a:ext cx="12197880" cy="6859080"/>
          </a:xfrm>
          <a:prstGeom prst="rect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</a:ln>
        </p:spPr>
      </p:sp>
      <p:sp>
        <p:nvSpPr>
          <p:cNvPr id="5" name="CustomShape 4"/>
          <p:cNvSpPr/>
          <p:nvPr/>
        </p:nvSpPr>
        <p:spPr>
          <a:xfrm>
            <a:off x="5400" y="4294080"/>
            <a:ext cx="12194640" cy="136800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770760" y="4109400"/>
            <a:ext cx="10656720" cy="1737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5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title text format单击此处编辑母版标题样式</a:t>
            </a:r>
            <a:endParaRPr lang="zh-CN" sz="5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Picture 4"/>
          <p:cNvPicPr/>
          <p:nvPr/>
        </p:nvPicPr>
        <p:blipFill>
          <a:blip r:embed="rId14"/>
          <a:srcRect t="3586"/>
          <a:stretch>
            <a:fillRect/>
          </a:stretch>
        </p:blipFill>
        <p:spPr>
          <a:xfrm>
            <a:off x="5400" y="0"/>
            <a:ext cx="12220200" cy="4293720"/>
          </a:xfrm>
          <a:prstGeom prst="rect">
            <a:avLst/>
          </a:prstGeom>
          <a:ln>
            <a:noFill/>
          </a:ln>
        </p:spPr>
      </p:pic>
      <p:pic>
        <p:nvPicPr>
          <p:cNvPr id="8" name="Picture 8"/>
          <p:cNvPicPr/>
          <p:nvPr/>
        </p:nvPicPr>
        <p:blipFill>
          <a:blip r:embed="rId15"/>
          <a:stretch>
            <a:fillRect/>
          </a:stretch>
        </p:blipFill>
        <p:spPr>
          <a:xfrm rot="20635200">
            <a:off x="533520" y="938880"/>
            <a:ext cx="3985200" cy="933840"/>
          </a:xfrm>
          <a:prstGeom prst="rect">
            <a:avLst/>
          </a:prstGeom>
          <a:ln>
            <a:noFill/>
          </a:ln>
        </p:spPr>
      </p:pic>
      <p:sp>
        <p:nvSpPr>
          <p:cNvPr id="9" name="CustomShape 6"/>
          <p:cNvSpPr/>
          <p:nvPr/>
        </p:nvSpPr>
        <p:spPr>
          <a:xfrm>
            <a:off x="7121160" y="609336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21B6BB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21B6BB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10" name="图片 2"/>
          <p:cNvPicPr/>
          <p:nvPr/>
        </p:nvPicPr>
        <p:blipFill>
          <a:blip r:embed="rId16"/>
          <a:stretch>
            <a:fillRect/>
          </a:stretch>
        </p:blipFill>
        <p:spPr>
          <a:xfrm>
            <a:off x="770760" y="5978520"/>
            <a:ext cx="2145960" cy="432000"/>
          </a:xfrm>
          <a:prstGeom prst="rect">
            <a:avLst/>
          </a:prstGeom>
          <a:ln>
            <a:noFill/>
          </a:ln>
        </p:spPr>
      </p:pic>
      <p:sp>
        <p:nvSpPr>
          <p:cNvPr id="11" name="PlaceHolder 7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>
            <a:pPr>
              <a:buSzPct val="45000"/>
              <a:buFont typeface="StarSymbol"/>
              <a:buChar char=""/>
            </a:pPr>
            <a:r>
              <a:rPr lang="zh-CN" sz="2800">
                <a:latin typeface="Calibri" panose="020F0502020204030204"/>
              </a:rPr>
              <a:t>Click to edit the outline text format</a:t>
            </a:r>
            <a:endParaRPr lang="zh-CN" sz="2800">
              <a:latin typeface="Calibri" panose="020F0502020204030204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latin typeface="微软雅黑" panose="020B0503020204020204" charset="-122"/>
              </a:rPr>
              <a:t>Second Outline Level</a:t>
            </a:r>
            <a:endParaRPr lang="zh-CN" sz="2400">
              <a:latin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400">
                <a:latin typeface="微软雅黑" panose="020B0503020204020204" charset="-122"/>
              </a:rPr>
              <a:t>Third Outline Level</a:t>
            </a:r>
            <a:endParaRPr lang="zh-CN" sz="2400">
              <a:latin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400">
                <a:latin typeface="微软雅黑" panose="020B0503020204020204" charset="-122"/>
              </a:rPr>
              <a:t>Fourth Outline Level</a:t>
            </a:r>
            <a:endParaRPr lang="zh-CN" sz="2400">
              <a:latin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Fifth Outline Level</a:t>
            </a:r>
            <a:endParaRPr lang="zh-CN" sz="2000">
              <a:latin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Sixth Outline Level</a:t>
            </a:r>
            <a:endParaRPr lang="zh-CN" sz="2000">
              <a:latin typeface="微软雅黑" panose="020B0503020204020204" charset="-122"/>
            </a:endParaRPr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Seventh Outline Level</a:t>
            </a:r>
            <a:endParaRPr lang="zh-CN" sz="2000">
              <a:latin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47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0440" y="981360"/>
            <a:ext cx="12201480" cy="45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5451120" y="2142360"/>
            <a:ext cx="5832360" cy="73069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outline text format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Second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Third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Fourth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Fifth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Sixth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Seventh Outline Level单击此处编辑母版文本样式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4023000" y="2144880"/>
            <a:ext cx="208800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讲师：</a:t>
            </a:r>
            <a:endParaRPr lang="en-US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5428080" y="2925720"/>
            <a:ext cx="4487040" cy="56376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outline text format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Second Outline Level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Third Outline Level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Fourth Outline Level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Fifth Outline Level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Sixth Outline Level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1790"/>
              </a:lnSpc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Seventh Outline Level单击此处编辑母版文本样式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2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482400" y="6238080"/>
            <a:ext cx="2016000" cy="472320"/>
          </a:xfrm>
          <a:prstGeom prst="rect">
            <a:avLst/>
          </a:prstGeom>
          <a:ln>
            <a:noFill/>
          </a:ln>
        </p:spPr>
      </p:pic>
      <p:sp>
        <p:nvSpPr>
          <p:cNvPr id="53" name="PlaceHolder 7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2400">
                <a:latin typeface="Calibri" panose="020F0502020204030204"/>
              </a:rPr>
              <a:t>Click to edit the title text format</a:t>
            </a:r>
            <a:endParaRPr lang="zh-CN" sz="2400"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90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0" y="0"/>
            <a:ext cx="12197880" cy="68590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92" name="CustomShape 4"/>
          <p:cNvSpPr/>
          <p:nvPr/>
        </p:nvSpPr>
        <p:spPr>
          <a:xfrm>
            <a:off x="-3600" y="-14760"/>
            <a:ext cx="4158000" cy="687420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93" name="CustomShape 5"/>
          <p:cNvSpPr/>
          <p:nvPr/>
        </p:nvSpPr>
        <p:spPr>
          <a:xfrm>
            <a:off x="779400" y="1443240"/>
            <a:ext cx="2592000" cy="1460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课程目录</a:t>
            </a:r>
            <a:endParaRPr lang="en-US" sz="4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sz="23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Course Contents</a:t>
            </a:r>
            <a:endParaRPr lang="en-US" sz="23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515120" y="1701720"/>
            <a:ext cx="6408000" cy="4152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Click to edit the outline text format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Second Outline Level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Third Outline Level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Fourth Outline Level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Fifth Outline Level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Sixth Outline Level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>
              <a:lnSpc>
                <a:spcPct val="100000"/>
              </a:lnSpc>
              <a:buBlip>
                <a:blip r:embed="rId14"/>
              </a:buBlip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Seventh Outline Level单击此处编辑母版文本样式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</p:txBody>
      </p:sp>
      <p:pic>
        <p:nvPicPr>
          <p:cNvPr id="95" name="图片 6"/>
          <p:cNvPicPr/>
          <p:nvPr/>
        </p:nvPicPr>
        <p:blipFill>
          <a:blip r:embed="rId15"/>
          <a:stretch>
            <a:fillRect/>
          </a:stretch>
        </p:blipFill>
        <p:spPr>
          <a:xfrm>
            <a:off x="9483480" y="6171120"/>
            <a:ext cx="1944000" cy="391320"/>
          </a:xfrm>
          <a:prstGeom prst="rect">
            <a:avLst/>
          </a:prstGeom>
          <a:ln>
            <a:noFill/>
          </a:ln>
        </p:spPr>
      </p:pic>
      <p:sp>
        <p:nvSpPr>
          <p:cNvPr id="96" name="PlaceHolder 7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2400">
                <a:latin typeface="Calibri" panose="020F0502020204030204"/>
              </a:rPr>
              <a:t>Click to edit the title text format</a:t>
            </a:r>
            <a:endParaRPr lang="zh-CN" sz="2400"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133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34" name="CustomShape 3"/>
          <p:cNvSpPr/>
          <p:nvPr/>
        </p:nvSpPr>
        <p:spPr>
          <a:xfrm flipV="1">
            <a:off x="7560" y="2971440"/>
            <a:ext cx="12197880" cy="45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135" name="CustomShape 4"/>
          <p:cNvSpPr/>
          <p:nvPr/>
        </p:nvSpPr>
        <p:spPr>
          <a:xfrm>
            <a:off x="1130760" y="1796400"/>
            <a:ext cx="2441520" cy="2441880"/>
          </a:xfrm>
          <a:prstGeom prst="ellipse">
            <a:avLst/>
          </a:prstGeom>
          <a:blipFill>
            <a:blip r:embed="rId14"/>
            <a:stretch>
              <a:fillRect/>
            </a:stretch>
          </a:blipFill>
          <a:ln w="38160">
            <a:solidFill>
              <a:srgbClr val="21B6BB"/>
            </a:solidFill>
            <a:round/>
          </a:ln>
        </p:spPr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3866760" y="2061360"/>
            <a:ext cx="8331120" cy="56610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outline text format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Second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Third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Fourth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Fifth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Sixth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Seventh Outline Level单击此处编辑母版文本样式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4659120" y="3213720"/>
            <a:ext cx="6264360" cy="45500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outline text format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Second Outline Level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Third Outline Level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Fourth Outline Level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Fifth Outline Level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Sixth Outline Level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1790"/>
              </a:lnSpc>
              <a:buFont typeface="Wingdings" panose="05000000000000000000" pitchFamily="2" charset="2"/>
              <a:buChar char="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Seventh Outline Level单击此处编辑母版文本样式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8" name="Picture 5"/>
          <p:cNvPicPr/>
          <p:nvPr/>
        </p:nvPicPr>
        <p:blipFill>
          <a:blip r:embed="rId15"/>
          <a:stretch>
            <a:fillRect/>
          </a:stretch>
        </p:blipFill>
        <p:spPr>
          <a:xfrm>
            <a:off x="482400" y="6238080"/>
            <a:ext cx="2016000" cy="472320"/>
          </a:xfrm>
          <a:prstGeom prst="rect">
            <a:avLst/>
          </a:prstGeom>
          <a:ln>
            <a:noFill/>
          </a:ln>
        </p:spPr>
      </p:pic>
      <p:sp>
        <p:nvSpPr>
          <p:cNvPr id="139" name="PlaceHolder 7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2400">
                <a:latin typeface="Calibri" panose="020F0502020204030204"/>
              </a:rPr>
              <a:t>Click to edit the title text format</a:t>
            </a:r>
            <a:endParaRPr lang="zh-CN" sz="2400"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175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176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title"/>
          </p:nvPr>
        </p:nvSpPr>
        <p:spPr>
          <a:xfrm>
            <a:off x="956880" y="1485720"/>
            <a:ext cx="10200240" cy="718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CN" sz="37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title text format单击此处编辑母版标题样式</a:t>
            </a:r>
            <a:endParaRPr lang="zh-CN" sz="37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10440" y="981360"/>
            <a:ext cx="12201480" cy="45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985680" y="2349360"/>
            <a:ext cx="10153440" cy="29523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Click to edit the outline text format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Second Outline Level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Third Outline Level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Fourth Outline Level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Fifth Outline Level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Sixth Outline Level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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Seventh Outline Level单击此处编辑母版文本样式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/>
        </p:txBody>
      </p:sp>
      <p:pic>
        <p:nvPicPr>
          <p:cNvPr id="180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482400" y="6238080"/>
            <a:ext cx="2016000" cy="4723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216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217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3240" y="0"/>
            <a:ext cx="12197880" cy="68590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219" name="CustomShape 4"/>
          <p:cNvSpPr/>
          <p:nvPr/>
        </p:nvSpPr>
        <p:spPr>
          <a:xfrm>
            <a:off x="5400" y="3285720"/>
            <a:ext cx="12194640" cy="3573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220" name="CustomShape 5"/>
          <p:cNvSpPr/>
          <p:nvPr/>
        </p:nvSpPr>
        <p:spPr>
          <a:xfrm>
            <a:off x="5019120" y="1703160"/>
            <a:ext cx="7178760" cy="27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8800" b="1">
                <a:solidFill>
                  <a:srgbClr val="21B6BB"/>
                </a:solidFill>
                <a:latin typeface="Arial Unicode MS" panose="020B0604020202020204" charset="-122"/>
                <a:ea typeface="Arial Unicode MS" panose="020B0604020202020204" charset="-122"/>
              </a:rPr>
              <a:t>Thank You !</a:t>
            </a:r>
            <a:endParaRPr lang="en-US" sz="8800" b="1">
              <a:solidFill>
                <a:srgbClr val="21B6BB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221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6243120" y="3583080"/>
            <a:ext cx="3960000" cy="927720"/>
          </a:xfrm>
          <a:prstGeom prst="rect">
            <a:avLst/>
          </a:prstGeom>
          <a:ln>
            <a:noFill/>
          </a:ln>
        </p:spPr>
      </p:pic>
      <p:sp>
        <p:nvSpPr>
          <p:cNvPr id="222" name="CustomShape 6"/>
          <p:cNvSpPr/>
          <p:nvPr/>
        </p:nvSpPr>
        <p:spPr>
          <a:xfrm>
            <a:off x="5400" y="3217320"/>
            <a:ext cx="12201480" cy="71640"/>
          </a:xfrm>
          <a:prstGeom prst="rect">
            <a:avLst/>
          </a:prstGeom>
          <a:solidFill>
            <a:srgbClr val="5A5A5A"/>
          </a:solidFill>
          <a:ln w="25560">
            <a:noFill/>
          </a:ln>
        </p:spPr>
      </p:sp>
      <p:sp>
        <p:nvSpPr>
          <p:cNvPr id="223" name="CustomShape 7"/>
          <p:cNvSpPr/>
          <p:nvPr/>
        </p:nvSpPr>
        <p:spPr>
          <a:xfrm>
            <a:off x="1274760" y="1864800"/>
            <a:ext cx="2520000" cy="2520360"/>
          </a:xfrm>
          <a:prstGeom prst="ellipse">
            <a:avLst/>
          </a:prstGeom>
          <a:blipFill>
            <a:blip r:embed="rId15"/>
            <a:stretch>
              <a:fillRect/>
            </a:stretch>
          </a:blipFill>
          <a:ln w="38160">
            <a:solidFill>
              <a:srgbClr val="21B6BB"/>
            </a:solidFill>
            <a:round/>
          </a:ln>
        </p:spPr>
      </p:sp>
      <p:sp>
        <p:nvSpPr>
          <p:cNvPr id="224" name="CustomShape 8"/>
          <p:cNvSpPr/>
          <p:nvPr/>
        </p:nvSpPr>
        <p:spPr>
          <a:xfrm>
            <a:off x="5848560" y="4494600"/>
            <a:ext cx="438876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36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225" name="图片 5"/>
          <p:cNvPicPr/>
          <p:nvPr/>
        </p:nvPicPr>
        <p:blipFill>
          <a:blip r:embed="rId16"/>
          <a:stretch>
            <a:fillRect/>
          </a:stretch>
        </p:blipFill>
        <p:spPr>
          <a:xfrm>
            <a:off x="9195480" y="717840"/>
            <a:ext cx="1940040" cy="390600"/>
          </a:xfrm>
          <a:prstGeom prst="rect">
            <a:avLst/>
          </a:prstGeom>
          <a:ln>
            <a:noFill/>
          </a:ln>
        </p:spPr>
      </p:pic>
      <p:sp>
        <p:nvSpPr>
          <p:cNvPr id="226" name="PlaceHolder 9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2400">
                <a:latin typeface="Calibri" panose="020F0502020204030204"/>
              </a:rPr>
              <a:t>Click to edit the title text format</a:t>
            </a:r>
            <a:endParaRPr lang="zh-CN" sz="2400">
              <a:latin typeface="Calibri" panose="020F0502020204030204"/>
            </a:endParaRPr>
          </a:p>
        </p:txBody>
      </p:sp>
      <p:sp>
        <p:nvSpPr>
          <p:cNvPr id="227" name="PlaceHolder 10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>
            <a:pPr>
              <a:buSzPct val="45000"/>
              <a:buFont typeface="StarSymbol"/>
              <a:buChar char=""/>
            </a:pPr>
            <a:r>
              <a:rPr lang="zh-CN" sz="2800">
                <a:latin typeface="Calibri" panose="020F0502020204030204"/>
              </a:rPr>
              <a:t>Click to edit the outline text format</a:t>
            </a:r>
            <a:endParaRPr lang="zh-CN" sz="2800">
              <a:latin typeface="Calibri" panose="020F0502020204030204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latin typeface="微软雅黑" panose="020B0503020204020204" charset="-122"/>
              </a:rPr>
              <a:t>Second Outline Level</a:t>
            </a:r>
            <a:endParaRPr lang="zh-CN" sz="2400">
              <a:latin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400">
                <a:latin typeface="微软雅黑" panose="020B0503020204020204" charset="-122"/>
              </a:rPr>
              <a:t>Third Outline Level</a:t>
            </a:r>
            <a:endParaRPr lang="zh-CN" sz="2400">
              <a:latin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400">
                <a:latin typeface="微软雅黑" panose="020B0503020204020204" charset="-122"/>
              </a:rPr>
              <a:t>Fourth Outline Level</a:t>
            </a:r>
            <a:endParaRPr lang="zh-CN" sz="2400">
              <a:latin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Fifth Outline Level</a:t>
            </a:r>
            <a:endParaRPr lang="zh-CN" sz="2000">
              <a:latin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Sixth Outline Level</a:t>
            </a:r>
            <a:endParaRPr lang="zh-CN" sz="2000">
              <a:latin typeface="微软雅黑" panose="020B0503020204020204" charset="-122"/>
            </a:endParaRPr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Seventh Outline Level</a:t>
            </a:r>
            <a:endParaRPr lang="zh-CN" sz="2000">
              <a:latin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9.xml"/><Relationship Id="rId1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770760" y="4501080"/>
            <a:ext cx="10656720" cy="953640"/>
          </a:xfrm>
          <a:prstGeom prst="rect">
            <a:avLst/>
          </a:prstGeom>
        </p:spPr>
        <p:txBody>
          <a:bodyPr anchor="ctr"/>
          <a:p>
            <a:r>
              <a:rPr lang="en-US" altLang="zh-CN" sz="5400">
                <a:latin typeface="Calibri" panose="020F0502020204030204"/>
              </a:rPr>
              <a:t>(</a:t>
            </a:r>
            <a:r>
              <a:rPr lang="zh-CN" altLang="zh-CN" sz="5400">
                <a:latin typeface="Calibri" panose="020F0502020204030204"/>
                <a:ea typeface="宋体" panose="02010600030101010101" pitchFamily="2" charset="-122"/>
              </a:rPr>
              <a:t>三</a:t>
            </a:r>
            <a:r>
              <a:rPr lang="en-US" altLang="zh-CN" sz="5400">
                <a:latin typeface="Calibri" panose="020F0502020204030204"/>
              </a:rPr>
              <a:t>)</a:t>
            </a:r>
            <a:r>
              <a:rPr lang="zh-CN" sz="5400">
                <a:latin typeface="Calibri" panose="020F0502020204030204"/>
              </a:rPr>
              <a:t>ROS客户端</a:t>
            </a:r>
            <a:endParaRPr lang="zh-CN" sz="5400"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956880" y="1485720"/>
            <a:ext cx="10200240" cy="71820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267" name="TextShape 2"/>
          <p:cNvSpPr txBox="1"/>
          <p:nvPr/>
        </p:nvSpPr>
        <p:spPr>
          <a:xfrm>
            <a:off x="8255" y="1000125"/>
            <a:ext cx="12181840" cy="5079365"/>
          </a:xfrm>
          <a:prstGeom prst="rect">
            <a:avLst/>
          </a:prstGeom>
        </p:spPr>
        <p:txBody>
          <a:bodyPr/>
          <a:p>
            <a:r>
              <a:rPr lang="zh-CN" sz="1400">
                <a:ea typeface="宋体" panose="02010600030101010101" pitchFamily="2" charset="-122"/>
              </a:rPr>
              <a:t>例如：</a:t>
            </a:r>
            <a:endParaRPr lang="zh-CN" sz="1400">
              <a:ea typeface="宋体" panose="02010600030101010101" pitchFamily="2" charset="-122"/>
            </a:endParaRPr>
          </a:p>
          <a:p>
            <a:r>
              <a:rPr sz="1400">
                <a:solidFill>
                  <a:srgbClr val="FF0000"/>
                </a:solidFill>
              </a:rPr>
              <a:t>catkin_package(</a:t>
            </a:r>
            <a:endParaRPr sz="1400">
              <a:solidFill>
                <a:srgbClr val="FF0000"/>
              </a:solidFill>
            </a:endParaRPr>
          </a:p>
          <a:p>
            <a:r>
              <a:rPr sz="1400">
                <a:solidFill>
                  <a:srgbClr val="FF0000"/>
                </a:solidFill>
              </a:rPr>
              <a:t>   INCLUDE_DIRS include</a:t>
            </a:r>
            <a:endParaRPr sz="1400">
              <a:solidFill>
                <a:srgbClr val="FF0000"/>
              </a:solidFill>
            </a:endParaRPr>
          </a:p>
          <a:p>
            <a:r>
              <a:rPr sz="1400">
                <a:solidFill>
                  <a:srgbClr val="FF0000"/>
                </a:solidFill>
              </a:rPr>
              <a:t>   LIBRARIES ${PROJECT_NAME}</a:t>
            </a:r>
            <a:endParaRPr sz="1400">
              <a:solidFill>
                <a:srgbClr val="FF0000"/>
              </a:solidFill>
            </a:endParaRPr>
          </a:p>
          <a:p>
            <a:r>
              <a:rPr sz="1400">
                <a:solidFill>
                  <a:srgbClr val="FF0000"/>
                </a:solidFill>
              </a:rPr>
              <a:t>   CATKIN_DEPENDS roscpp nodelet</a:t>
            </a:r>
            <a:endParaRPr sz="1400">
              <a:solidFill>
                <a:srgbClr val="FF0000"/>
              </a:solidFill>
            </a:endParaRPr>
          </a:p>
          <a:p>
            <a:r>
              <a:rPr sz="1400">
                <a:solidFill>
                  <a:srgbClr val="FF0000"/>
                </a:solidFill>
              </a:rPr>
              <a:t>   DEPENDS eigen opencv)</a:t>
            </a:r>
            <a:endParaRPr sz="1400">
              <a:solidFill>
                <a:srgbClr val="FF0000"/>
              </a:solidFill>
            </a:endParaRPr>
          </a:p>
          <a:p>
            <a:r>
              <a:rPr sz="1400"/>
              <a:t>This indicates that the folder "include" within the package folder is where exported headers go. The CMake environment variable ${PROJECT_NAME} evaluates to whatever you passed to the project() function earlier, in this case it will be "robot_brain". "roscpp" + "nodelet" are packages that need to be present to build/run this package, and "eigen" + "opencv" are system dependencies that need to be present to build/run this package.</a:t>
            </a:r>
            <a:endParaRPr sz="1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>
                <a:sym typeface="+mn-ea"/>
              </a:rPr>
              <a:t>add_library()</a:t>
            </a:r>
            <a:endParaRPr lang="en-US" sz="200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sz="1400">
                <a:sym typeface="+mn-ea"/>
              </a:rPr>
              <a:t> add_library()</a:t>
            </a:r>
            <a:r>
              <a:rPr lang="zh-CN" altLang="en-US" sz="1400">
                <a:ea typeface="宋体" panose="02010600030101010101" pitchFamily="2" charset="-122"/>
                <a:sym typeface="+mn-ea"/>
              </a:rPr>
              <a:t>函数指定编译需要添加的库，默认情况下，</a:t>
            </a:r>
            <a:r>
              <a:rPr lang="en-US" altLang="zh-CN" sz="1400">
                <a:ea typeface="宋体" panose="02010600030101010101" pitchFamily="2" charset="-122"/>
                <a:sym typeface="+mn-ea"/>
              </a:rPr>
              <a:t>catkin</a:t>
            </a:r>
            <a:r>
              <a:rPr lang="zh-CN" altLang="en-US" sz="1400">
                <a:ea typeface="宋体" panose="02010600030101010101" pitchFamily="2" charset="-122"/>
                <a:sym typeface="+mn-ea"/>
              </a:rPr>
              <a:t>编译共享的库</a:t>
            </a:r>
            <a:r>
              <a:rPr lang="en-US" sz="1400">
                <a:sym typeface="+mn-ea"/>
              </a:rPr>
              <a:t> </a:t>
            </a:r>
            <a:endParaRPr lang="en-US" sz="140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sz="1400">
                <a:solidFill>
                  <a:srgbClr val="FF0000"/>
                </a:solidFill>
                <a:sym typeface="+mn-ea"/>
              </a:rPr>
              <a:t>add_library(${PROJECT_NAME} ${${PROJECT_NAME}_SRCS})</a:t>
            </a:r>
            <a:endParaRPr lang="en-US" sz="1400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>
                <a:sym typeface="+mn-ea"/>
              </a:rPr>
              <a:t>add_executable()</a:t>
            </a:r>
            <a:endParaRPr lang="en-US" sz="200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sz="1400">
                <a:ea typeface="宋体" panose="02010600030101010101" pitchFamily="2" charset="-122"/>
                <a:sym typeface="+mn-ea"/>
              </a:rPr>
              <a:t>指定一个必须编译的可执行目标，必须使用</a:t>
            </a:r>
            <a:r>
              <a:rPr lang="en-US" sz="1400">
                <a:sym typeface="+mn-ea"/>
              </a:rPr>
              <a:t>add_executable() </a:t>
            </a:r>
            <a:r>
              <a:rPr lang="zh-CN" altLang="en-US" sz="1400">
                <a:ea typeface="宋体" panose="02010600030101010101" pitchFamily="2" charset="-122"/>
                <a:sym typeface="+mn-ea"/>
              </a:rPr>
              <a:t>例如</a:t>
            </a:r>
            <a:endParaRPr lang="zh-CN" altLang="en-US" sz="1400">
              <a:ea typeface="宋体" panose="02010600030101010101" pitchFamily="2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sz="1400">
                <a:solidFill>
                  <a:srgbClr val="FF0000"/>
                </a:solidFill>
                <a:sym typeface="+mn-ea"/>
              </a:rPr>
              <a:t>add_executable(myProgram src/main.cpp src/some_file.cpp src/another_file.cpp)</a:t>
            </a:r>
            <a:endParaRPr lang="en-US" sz="1400">
              <a:solidFill>
                <a:srgbClr val="FF0000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400">
                <a:ea typeface="宋体" panose="02010600030101010101" pitchFamily="2" charset="-122"/>
                <a:sym typeface="+mn-ea"/>
              </a:rPr>
              <a:t>这会从从</a:t>
            </a:r>
            <a:r>
              <a:rPr lang="en-US" sz="1400">
                <a:sym typeface="+mn-ea"/>
              </a:rPr>
              <a:t>src/main.cpp, src/some_file.cpp and src/another_file.cpp3</a:t>
            </a:r>
            <a:r>
              <a:rPr lang="zh-CN" altLang="en-US" sz="1400">
                <a:ea typeface="宋体" panose="02010600030101010101" pitchFamily="2" charset="-122"/>
                <a:sym typeface="+mn-ea"/>
              </a:rPr>
              <a:t>个文件中编译一个为</a:t>
            </a:r>
            <a:r>
              <a:rPr lang="en-US" altLang="zh-CN" sz="1400">
                <a:ea typeface="宋体" panose="02010600030101010101" pitchFamily="2" charset="-122"/>
                <a:sym typeface="+mn-ea"/>
              </a:rPr>
              <a:t>myProgram</a:t>
            </a:r>
            <a:r>
              <a:rPr lang="zh-CN" altLang="en-US" sz="1400">
                <a:ea typeface="宋体" panose="02010600030101010101" pitchFamily="2" charset="-122"/>
                <a:sym typeface="+mn-ea"/>
              </a:rPr>
              <a:t>的目标可行文件</a:t>
            </a:r>
            <a:endParaRPr lang="zh-CN" altLang="en-US" sz="1400">
              <a:ea typeface="宋体" panose="02010600030101010101" pitchFamily="2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>
                <a:sym typeface="+mn-ea"/>
              </a:rPr>
              <a:t>target_link_libraries()</a:t>
            </a:r>
            <a:endParaRPr lang="en-US" sz="200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400">
                <a:ea typeface="宋体" panose="02010600030101010101" pitchFamily="2" charset="-122"/>
                <a:sym typeface="+mn-ea"/>
              </a:rPr>
              <a:t>指定可执行目标链接的库，这通常在</a:t>
            </a:r>
            <a:r>
              <a:rPr lang="en-US" sz="1400">
                <a:sym typeface="+mn-ea"/>
              </a:rPr>
              <a:t>add_executable()</a:t>
            </a:r>
            <a:r>
              <a:rPr lang="zh-CN" altLang="en-US" sz="1400">
                <a:ea typeface="宋体" panose="02010600030101010101" pitchFamily="2" charset="-122"/>
                <a:sym typeface="+mn-ea"/>
              </a:rPr>
              <a:t>之后调用。语法：</a:t>
            </a:r>
            <a:endParaRPr lang="zh-CN" altLang="en-US" sz="1400">
              <a:ea typeface="宋体" panose="02010600030101010101" pitchFamily="2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400">
                <a:ea typeface="宋体" panose="02010600030101010101" pitchFamily="2" charset="-122"/>
                <a:sym typeface="+mn-ea"/>
              </a:rPr>
              <a:t>target_link_libraries(&lt;executableTargetName&gt;, &lt;lib1&gt;, &lt;lib2&gt;, ... &lt;libN&gt;)</a:t>
            </a:r>
            <a:endParaRPr lang="zh-CN" altLang="en-US" sz="1400">
              <a:ea typeface="宋体" panose="02010600030101010101" pitchFamily="2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400">
                <a:ea typeface="宋体" panose="02010600030101010101" pitchFamily="2" charset="-122"/>
                <a:sym typeface="+mn-ea"/>
              </a:rPr>
              <a:t>例如：</a:t>
            </a:r>
            <a:r>
              <a:rPr lang="en-US" altLang="zh-CN" sz="1400"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400">
                <a:ea typeface="宋体" panose="02010600030101010101" pitchFamily="2" charset="-122"/>
                <a:sym typeface="+mn-ea"/>
              </a:rPr>
              <a:t>add_executable(foo src/foo.cpp)</a:t>
            </a:r>
            <a:endParaRPr lang="zh-CN" altLang="en-US" sz="1400">
              <a:ea typeface="宋体" panose="02010600030101010101" pitchFamily="2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400"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400">
                <a:ea typeface="宋体" panose="02010600030101010101" pitchFamily="2" charset="-122"/>
                <a:sym typeface="+mn-ea"/>
              </a:rPr>
              <a:t>add_library(moo src/moo.cpp)</a:t>
            </a:r>
            <a:endParaRPr lang="zh-CN" altLang="en-US" sz="1400">
              <a:ea typeface="宋体" panose="02010600030101010101" pitchFamily="2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400"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400">
                <a:ea typeface="宋体" panose="02010600030101010101" pitchFamily="2" charset="-122"/>
                <a:sym typeface="+mn-ea"/>
              </a:rPr>
              <a:t>target_link_libraries(foo moo)  -- This links foo against libmoo.so</a:t>
            </a:r>
            <a:endParaRPr lang="zh-CN" altLang="en-US" sz="1400">
              <a:ea typeface="宋体" panose="02010600030101010101" pitchFamily="2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sz="200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sz="200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sz="200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sz="200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sz="200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sz="20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956880" y="1485720"/>
            <a:ext cx="10200240" cy="71820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267" name="TextShape 2"/>
          <p:cNvSpPr txBox="1"/>
          <p:nvPr/>
        </p:nvSpPr>
        <p:spPr>
          <a:xfrm>
            <a:off x="8255" y="981710"/>
            <a:ext cx="12181840" cy="5079365"/>
          </a:xfrm>
          <a:prstGeom prst="rect">
            <a:avLst/>
          </a:prstGeom>
        </p:spPr>
        <p:txBody>
          <a:bodyPr/>
          <a:p>
            <a:pPr marL="285750" indent="-285750">
              <a:buFont typeface="Wingdings" panose="05000000000000000000" charset="0"/>
              <a:buChar char="Ø"/>
            </a:pPr>
            <a:r>
              <a:rPr lang="en-US" sz="2000">
                <a:sym typeface="+mn-ea"/>
              </a:rPr>
              <a:t>catkin_add_gtest()</a:t>
            </a:r>
            <a:endParaRPr lang="en-US" sz="2000">
              <a:sym typeface="+mn-ea"/>
            </a:endParaRPr>
          </a:p>
          <a:p>
            <a:r>
              <a:rPr lang="zh-CN" sz="1400">
                <a:ea typeface="宋体" panose="02010600030101010101" pitchFamily="2" charset="-122"/>
              </a:rPr>
              <a:t>处理</a:t>
            </a:r>
            <a:r>
              <a:rPr sz="1400"/>
              <a:t>gtest-based unit tests </a:t>
            </a:r>
            <a:r>
              <a:rPr lang="zh-CN" sz="1400">
                <a:ea typeface="宋体" panose="02010600030101010101" pitchFamily="2" charset="-122"/>
              </a:rPr>
              <a:t>的函数，例如：</a:t>
            </a:r>
            <a:endParaRPr lang="zh-CN" sz="1400">
              <a:ea typeface="宋体" panose="02010600030101010101" pitchFamily="2" charset="-122"/>
            </a:endParaRPr>
          </a:p>
          <a:p>
            <a:r>
              <a:rPr sz="1400">
                <a:solidFill>
                  <a:srgbClr val="FF0000"/>
                </a:solidFill>
              </a:rPr>
              <a:t>catkin_add_gtest(myUnitTest test/utest.cpp)</a:t>
            </a:r>
            <a:endParaRPr sz="140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>
                <a:sym typeface="+mn-ea"/>
              </a:rPr>
              <a:t>install()</a:t>
            </a:r>
            <a:endParaRPr lang="en-US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zh-CN" sz="14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编译后，目标被分散在</a:t>
            </a:r>
            <a:r>
              <a:rPr lang="en-US" altLang="zh-CN" sz="14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catkin</a:t>
            </a:r>
            <a:r>
              <a:rPr lang="zh-CN" altLang="en-US" sz="14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工作空间中，</a:t>
            </a:r>
            <a:r>
              <a:rPr lang="en-US" sz="1400">
                <a:solidFill>
                  <a:schemeClr val="tx1"/>
                </a:solidFill>
                <a:sym typeface="+mn-ea"/>
              </a:rPr>
              <a:t>install()</a:t>
            </a:r>
            <a:r>
              <a:rPr lang="zh-CN" altLang="en-US" sz="14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可以安装目标到系统中</a:t>
            </a:r>
            <a:endParaRPr lang="zh-CN" altLang="en-US" sz="140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endParaRPr sz="16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4497340" y="1665525"/>
            <a:ext cx="6408000" cy="4152960"/>
          </a:xfrm>
          <a:prstGeom prst="rect">
            <a:avLst/>
          </a:prstGeom>
        </p:spPr>
        <p:txBody>
          <a:bodyPr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zh-CN" sz="2800">
                <a:latin typeface="Calibri" panose="020F0502020204030204"/>
              </a:rPr>
              <a:t>概述</a:t>
            </a:r>
            <a:endParaRPr lang="zh-CN" sz="2800">
              <a:latin typeface="Calibri" panose="020F0502020204030204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altLang="zh-CN" sz="2800">
                <a:latin typeface="Calibri" panose="020F0502020204030204"/>
              </a:rPr>
              <a:t>ROSCPP</a:t>
            </a:r>
            <a:r>
              <a:rPr lang="zh-CN" altLang="en-US" sz="2800">
                <a:latin typeface="Calibri" panose="020F0502020204030204"/>
                <a:ea typeface="宋体" panose="02010600030101010101" pitchFamily="2" charset="-122"/>
              </a:rPr>
              <a:t>客户端</a:t>
            </a:r>
            <a:endParaRPr lang="zh-CN" altLang="en-US" sz="2800"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90310" y="2270760"/>
            <a:ext cx="23888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600">
                <a:latin typeface="Calibri" panose="020F0502020204030204"/>
                <a:sym typeface="+mn-ea"/>
              </a:rPr>
              <a:t>概述</a:t>
            </a:r>
            <a:endParaRPr lang="zh-CN" altLang="en-US" sz="3600">
              <a:latin typeface="Calibri" panose="020F0502020204030204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956880" y="1485720"/>
            <a:ext cx="10200240" cy="71820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267" name="TextShape 2"/>
          <p:cNvSpPr txBox="1"/>
          <p:nvPr/>
        </p:nvSpPr>
        <p:spPr>
          <a:xfrm>
            <a:off x="8255" y="1009650"/>
            <a:ext cx="12181840" cy="5079365"/>
          </a:xfrm>
          <a:prstGeom prst="rect">
            <a:avLst/>
          </a:prstGeom>
        </p:spPr>
        <p:txBody>
          <a:bodyPr/>
          <a:p/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5" y="1067435"/>
            <a:ext cx="6157595" cy="47250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13400" y="1099185"/>
            <a:ext cx="6584950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roscpp:</a:t>
            </a:r>
            <a:r>
              <a:rPr lang="en-US" altLang="zh-CN">
                <a:ea typeface="宋体" panose="02010600030101010101" pitchFamily="2" charset="-122"/>
              </a:rPr>
              <a:t>ROS</a:t>
            </a:r>
            <a:r>
              <a:rPr lang="zh-CN" altLang="en-US">
                <a:ea typeface="宋体" panose="02010600030101010101" pitchFamily="2" charset="-122"/>
              </a:rPr>
              <a:t>中的</a:t>
            </a:r>
            <a:r>
              <a:rPr lang="en-US" altLang="zh-CN">
                <a:ea typeface="宋体" panose="02010600030101010101" pitchFamily="2" charset="-122"/>
              </a:rPr>
              <a:t>C++</a:t>
            </a:r>
            <a:r>
              <a:rPr lang="zh-CN" altLang="en-US">
                <a:ea typeface="宋体" panose="02010600030101010101" pitchFamily="2" charset="-122"/>
              </a:rPr>
              <a:t>客户端库，执行效率高，在</a:t>
            </a:r>
            <a:r>
              <a:rPr lang="en-US" altLang="zh-CN">
                <a:ea typeface="宋体" panose="02010600030101010101" pitchFamily="2" charset="-122"/>
              </a:rPr>
              <a:t>ROS</a:t>
            </a:r>
            <a:r>
              <a:rPr lang="zh-CN" altLang="en-US">
                <a:ea typeface="宋体" panose="02010600030101010101" pitchFamily="2" charset="-122"/>
              </a:rPr>
              <a:t>中使用最广泛。</a:t>
            </a:r>
            <a:endParaRPr lang="zh-CN" altLang="en-US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</a:rPr>
              <a:t>rospy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r>
              <a:rPr lang="en-US" altLang="zh-CN">
                <a:ea typeface="宋体" panose="02010600030101010101" pitchFamily="2" charset="-122"/>
              </a:rPr>
              <a:t>ROS</a:t>
            </a:r>
            <a:r>
              <a:rPr lang="zh-CN" altLang="en-US">
                <a:ea typeface="宋体" panose="02010600030101010101" pitchFamily="2" charset="-122"/>
              </a:rPr>
              <a:t>中的</a:t>
            </a:r>
            <a:r>
              <a:rPr lang="en-US" altLang="zh-CN">
                <a:ea typeface="宋体" panose="02010600030101010101" pitchFamily="2" charset="-122"/>
              </a:rPr>
              <a:t>python</a:t>
            </a:r>
            <a:r>
              <a:rPr lang="zh-CN" altLang="en-US">
                <a:ea typeface="宋体" panose="02010600030101010101" pitchFamily="2" charset="-122"/>
              </a:rPr>
              <a:t>客户端库，使得</a:t>
            </a:r>
            <a:r>
              <a:rPr lang="en-US" altLang="zh-CN">
                <a:ea typeface="宋体" panose="02010600030101010101" pitchFamily="2" charset="-122"/>
              </a:rPr>
              <a:t>ROS</a:t>
            </a:r>
            <a:r>
              <a:rPr lang="zh-CN" altLang="en-US">
                <a:ea typeface="宋体" panose="02010600030101010101" pitchFamily="2" charset="-122"/>
              </a:rPr>
              <a:t>可以享有面向对象的脚本语言所带来的便利。</a:t>
            </a:r>
            <a:r>
              <a:rPr lang="en-US" altLang="zh-CN">
                <a:ea typeface="宋体" panose="02010600030101010101" pitchFamily="2" charset="-122"/>
              </a:rPr>
              <a:t>rospy</a:t>
            </a:r>
            <a:r>
              <a:rPr lang="zh-CN" altLang="en-US">
                <a:ea typeface="宋体" panose="02010600030101010101" pitchFamily="2" charset="-122"/>
              </a:rPr>
              <a:t>注重开发效率而不是运行效率，</a:t>
            </a:r>
            <a:r>
              <a:rPr lang="en-US" altLang="zh-CN">
                <a:ea typeface="宋体" panose="02010600030101010101" pitchFamily="2" charset="-122"/>
              </a:rPr>
              <a:t>master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roslaunch</a:t>
            </a:r>
            <a:r>
              <a:rPr lang="zh-CN" altLang="en-US">
                <a:ea typeface="宋体" panose="02010600030101010101" pitchFamily="2" charset="-122"/>
              </a:rPr>
              <a:t>和很多工具都是采用</a:t>
            </a:r>
            <a:r>
              <a:rPr lang="en-US" altLang="zh-CN">
                <a:ea typeface="宋体" panose="02010600030101010101" pitchFamily="2" charset="-122"/>
              </a:rPr>
              <a:t>rospy</a:t>
            </a:r>
            <a:r>
              <a:rPr lang="zh-CN" altLang="en-US">
                <a:ea typeface="宋体" panose="02010600030101010101" pitchFamily="2" charset="-122"/>
              </a:rPr>
              <a:t>开发的。</a:t>
            </a:r>
            <a:endParaRPr lang="zh-CN" altLang="en-US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</a:rPr>
              <a:t>roslisp</a:t>
            </a:r>
            <a:r>
              <a:rPr lang="zh-CN" altLang="en-US">
                <a:ea typeface="宋体" panose="02010600030101010101" pitchFamily="2" charset="-122"/>
              </a:rPr>
              <a:t>：用于</a:t>
            </a:r>
            <a:r>
              <a:rPr lang="en-US" altLang="zh-CN">
                <a:ea typeface="宋体" panose="02010600030101010101" pitchFamily="2" charset="-122"/>
              </a:rPr>
              <a:t>LISP</a:t>
            </a:r>
            <a:r>
              <a:rPr lang="zh-CN" altLang="en-US">
                <a:ea typeface="宋体" panose="02010600030101010101" pitchFamily="2" charset="-122"/>
              </a:rPr>
              <a:t>的客户端库，它目前用于开发规划库。</a:t>
            </a:r>
            <a:endParaRPr lang="zh-CN" altLang="en-US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ea typeface="宋体" panose="02010600030101010101" pitchFamily="2" charset="-122"/>
              </a:rPr>
              <a:t>其他实验库：</a:t>
            </a:r>
            <a:r>
              <a:rPr lang="en-US" altLang="zh-CN">
                <a:ea typeface="宋体" panose="02010600030101010101" pitchFamily="2" charset="-122"/>
              </a:rPr>
              <a:t>rosjava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roslua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592445" y="2261870"/>
            <a:ext cx="35223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Calibri" panose="020F0502020204030204"/>
                <a:sym typeface="+mn-ea"/>
              </a:rPr>
              <a:t>ROSCPP</a:t>
            </a:r>
            <a:r>
              <a:rPr lang="zh-CN" altLang="en-US" sz="3600">
                <a:latin typeface="Calibri" panose="020F0502020204030204"/>
                <a:ea typeface="宋体" panose="02010600030101010101" pitchFamily="2" charset="-122"/>
                <a:sym typeface="+mn-ea"/>
              </a:rPr>
              <a:t>客户端</a:t>
            </a:r>
            <a:endParaRPr lang="zh-CN" altLang="en-US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956880" y="1485720"/>
            <a:ext cx="10200240" cy="71820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267" name="TextShape 2"/>
          <p:cNvSpPr txBox="1"/>
          <p:nvPr/>
        </p:nvSpPr>
        <p:spPr>
          <a:xfrm>
            <a:off x="8255" y="982345"/>
            <a:ext cx="12181840" cy="5079365"/>
          </a:xfrm>
          <a:prstGeom prst="rect">
            <a:avLst/>
          </a:prstGeo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>
                <a:ea typeface="宋体" panose="02010600030101010101" pitchFamily="2" charset="-122"/>
              </a:rPr>
              <a:t>简单的主题发布者和主题订阅者</a:t>
            </a:r>
            <a:r>
              <a:rPr lang="zh-CN">
                <a:ea typeface="宋体" panose="02010600030101010101" pitchFamily="2" charset="-122"/>
              </a:rPr>
              <a:t>：</a:t>
            </a:r>
            <a:endParaRPr lang="zh-CN">
              <a:ea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>
              <a:ea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sz="1600">
                <a:ea typeface="宋体" panose="02010600030101010101" pitchFamily="2" charset="-122"/>
              </a:rPr>
              <a:t>编写主题发布者节点需要：</a:t>
            </a:r>
            <a:endParaRPr lang="zh-CN" sz="1600"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sz="1600">
                <a:ea typeface="宋体" panose="02010600030101010101" pitchFamily="2" charset="-122"/>
              </a:rPr>
              <a:t>初始化</a:t>
            </a:r>
            <a:r>
              <a:rPr lang="en-US" altLang="zh-CN" sz="1600">
                <a:ea typeface="宋体" panose="02010600030101010101" pitchFamily="2" charset="-122"/>
              </a:rPr>
              <a:t>ROS</a:t>
            </a:r>
            <a:r>
              <a:rPr lang="zh-CN" altLang="en-US" sz="1600">
                <a:ea typeface="宋体" panose="02010600030101010101" pitchFamily="2" charset="-122"/>
              </a:rPr>
              <a:t>系统</a:t>
            </a:r>
            <a:endParaRPr lang="zh-CN" altLang="en-US" sz="1600"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ea typeface="宋体" panose="02010600030101010101" pitchFamily="2" charset="-122"/>
              </a:rPr>
              <a:t>广播消息：在</a:t>
            </a:r>
            <a:r>
              <a:rPr lang="en-US" altLang="zh-CN" sz="1600">
                <a:ea typeface="宋体" panose="02010600030101010101" pitchFamily="2" charset="-122"/>
              </a:rPr>
              <a:t>foo</a:t>
            </a:r>
            <a:r>
              <a:rPr lang="zh-CN" altLang="en-US" sz="1600">
                <a:ea typeface="宋体" panose="02010600030101010101" pitchFamily="2" charset="-122"/>
              </a:rPr>
              <a:t>主题上发布</a:t>
            </a:r>
            <a:r>
              <a:rPr lang="en-US" altLang="zh-CN" sz="1600">
                <a:ea typeface="宋体" panose="02010600030101010101" pitchFamily="2" charset="-122"/>
              </a:rPr>
              <a:t>Foo_type_msg</a:t>
            </a:r>
            <a:r>
              <a:rPr lang="zh-CN" altLang="en-US" sz="1600">
                <a:ea typeface="宋体" panose="02010600030101010101" pitchFamily="2" charset="-122"/>
              </a:rPr>
              <a:t>类型的消息</a:t>
            </a:r>
            <a:endParaRPr lang="zh-CN" altLang="en-US" sz="1600"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zh-CN" sz="1600">
                <a:ea typeface="宋体" panose="02010600030101010101" pitchFamily="2" charset="-122"/>
              </a:rPr>
              <a:t>已指定频率发布消息到</a:t>
            </a:r>
            <a:r>
              <a:rPr lang="en-US" altLang="zh-CN" sz="1600">
                <a:ea typeface="宋体" panose="02010600030101010101" pitchFamily="2" charset="-122"/>
              </a:rPr>
              <a:t>foo</a:t>
            </a:r>
            <a:r>
              <a:rPr lang="zh-CN" altLang="en-US" sz="1600">
                <a:ea typeface="宋体" panose="02010600030101010101" pitchFamily="2" charset="-122"/>
              </a:rPr>
              <a:t>主题</a:t>
            </a:r>
            <a:endParaRPr lang="zh-CN" altLang="en-US" sz="1600">
              <a:ea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600">
              <a:ea typeface="宋体" panose="02010600030101010101" pitchFamily="2" charset="-122"/>
            </a:endParaRPr>
          </a:p>
          <a:p>
            <a:r>
              <a:rPr lang="zh-CN" sz="1600">
                <a:ea typeface="宋体" panose="02010600030101010101" pitchFamily="2" charset="-122"/>
              </a:rPr>
              <a:t>编写主题订阅者需要：</a:t>
            </a:r>
            <a:endParaRPr lang="zh-CN" sz="1600"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sz="1600">
                <a:ea typeface="宋体" panose="02010600030101010101" pitchFamily="2" charset="-122"/>
              </a:rPr>
              <a:t>初始化</a:t>
            </a:r>
            <a:r>
              <a:rPr lang="en-US" altLang="zh-CN" sz="1600">
                <a:ea typeface="宋体" panose="02010600030101010101" pitchFamily="2" charset="-122"/>
              </a:rPr>
              <a:t>ROS</a:t>
            </a:r>
            <a:endParaRPr lang="en-US" altLang="zh-CN" sz="1600"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1600">
                <a:ea typeface="宋体" panose="02010600030101010101" pitchFamily="2" charset="-122"/>
              </a:rPr>
              <a:t>从</a:t>
            </a:r>
            <a:r>
              <a:rPr lang="en-US" altLang="zh-CN" sz="1600">
                <a:ea typeface="宋体" panose="02010600030101010101" pitchFamily="2" charset="-122"/>
              </a:rPr>
              <a:t>foo</a:t>
            </a:r>
            <a:r>
              <a:rPr lang="zh-CN" altLang="en-US" sz="1600">
                <a:ea typeface="宋体" panose="02010600030101010101" pitchFamily="2" charset="-122"/>
              </a:rPr>
              <a:t>主题订阅消息</a:t>
            </a:r>
            <a:endParaRPr lang="zh-CN" altLang="en-US" sz="1600"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sz="1600">
                <a:ea typeface="宋体" panose="02010600030101010101" pitchFamily="2" charset="-122"/>
              </a:rPr>
              <a:t>Spin</a:t>
            </a:r>
            <a:r>
              <a:rPr lang="zh-CN" altLang="en-US" sz="1600">
                <a:ea typeface="宋体" panose="02010600030101010101" pitchFamily="2" charset="-122"/>
              </a:rPr>
              <a:t>，然后等待消息到达</a:t>
            </a:r>
            <a:endParaRPr lang="zh-CN" altLang="en-US" sz="1600"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1600">
                <a:ea typeface="宋体" panose="02010600030101010101" pitchFamily="2" charset="-122"/>
              </a:rPr>
              <a:t>当消息到达时，</a:t>
            </a:r>
            <a:r>
              <a:rPr lang="en-US" altLang="zh-CN" sz="1600">
                <a:ea typeface="宋体" panose="02010600030101010101" pitchFamily="2" charset="-122"/>
              </a:rPr>
              <a:t>Msg_Callback()</a:t>
            </a:r>
            <a:r>
              <a:rPr lang="zh-CN" altLang="zh-CN" sz="1600">
                <a:ea typeface="宋体" panose="02010600030101010101" pitchFamily="2" charset="-122"/>
              </a:rPr>
              <a:t>函数被调用</a:t>
            </a:r>
            <a:endParaRPr lang="zh-CN" altLang="zh-CN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956880" y="1485720"/>
            <a:ext cx="10200240" cy="71820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267" name="TextShape 2"/>
          <p:cNvSpPr txBox="1"/>
          <p:nvPr/>
        </p:nvSpPr>
        <p:spPr>
          <a:xfrm>
            <a:off x="-34290" y="1000125"/>
            <a:ext cx="12181840" cy="5079365"/>
          </a:xfrm>
          <a:prstGeom prst="rect">
            <a:avLst/>
          </a:prstGeom>
        </p:spPr>
        <p:txBody>
          <a:bodyPr/>
          <a:p>
            <a:r>
              <a:rPr lang="zh-CN" sz="2000">
                <a:ea typeface="宋体" panose="02010600030101010101" pitchFamily="2" charset="-122"/>
              </a:rPr>
              <a:t>简单的服务器端和客户端：</a:t>
            </a:r>
            <a:endParaRPr lang="zh-CN" sz="2000"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>
                <a:ea typeface="宋体" panose="02010600030101010101" pitchFamily="2" charset="-122"/>
              </a:rPr>
              <a:t>服务器端</a:t>
            </a:r>
            <a:endParaRPr lang="zh-CN" altLang="en-US"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>
                <a:ea typeface="宋体" panose="02010600030101010101" pitchFamily="2" charset="-122"/>
              </a:rPr>
              <a:t>客户端</a:t>
            </a:r>
            <a:endParaRPr lang="zh-CN" altLang="en-US"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>
                <a:ea typeface="宋体" panose="02010600030101010101" pitchFamily="2" charset="-122"/>
              </a:rPr>
              <a:t>如何使用参数</a:t>
            </a:r>
            <a:endParaRPr lang="zh-CN" altLang="en-US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ea typeface="宋体" panose="02010600030101010101" pitchFamily="2" charset="-122"/>
              </a:rPr>
              <a:t>提取参数</a:t>
            </a:r>
            <a:endParaRPr lang="zh-CN" altLang="en-US" sz="1600">
              <a:ea typeface="宋体" panose="02010600030101010101" pitchFamily="2" charset="-122"/>
            </a:endParaRPr>
          </a:p>
          <a:p>
            <a:pPr indent="0">
              <a:buNone/>
            </a:pPr>
            <a:r>
              <a:rPr lang="en-US" altLang="zh-CN" sz="1600">
                <a:ea typeface="宋体" panose="02010600030101010101" pitchFamily="2" charset="-122"/>
              </a:rPr>
              <a:t>	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bool getParam(const std::string &amp;key,parameter_type &amp;output_value) const</a:t>
            </a:r>
            <a:endParaRPr lang="en-US" altLang="zh-CN" sz="16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indent="0">
              <a:buNone/>
            </a:pPr>
            <a:r>
              <a:rPr lang="en-US" altLang="zh-CN" sz="1600">
                <a:ea typeface="宋体" panose="02010600030101010101" pitchFamily="2" charset="-122"/>
              </a:rPr>
              <a:t>	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parameter_type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 param(const std::string&amp; param_name, 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parameter_type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&amp; default_val)</a:t>
            </a:r>
            <a:endParaRPr lang="en-US" altLang="zh-CN" sz="16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600">
                <a:ea typeface="宋体" panose="02010600030101010101" pitchFamily="2" charset="-122"/>
              </a:rPr>
              <a:t>设置参数</a:t>
            </a:r>
            <a:endParaRPr lang="zh-CN" altLang="zh-CN" sz="1600">
              <a:ea typeface="宋体" panose="02010600030101010101" pitchFamily="2" charset="-122"/>
            </a:endParaRPr>
          </a:p>
          <a:p>
            <a:pPr indent="0">
              <a:buNone/>
            </a:pPr>
            <a:r>
              <a:rPr lang="en-US" altLang="zh-CN" sz="1600">
                <a:ea typeface="宋体" panose="02010600030101010101" pitchFamily="2" charset="-122"/>
              </a:rPr>
              <a:t>	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void setParam(const std::string&amp; key, 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parameter_type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&amp; v) const</a:t>
            </a:r>
            <a:endParaRPr lang="en-US" altLang="zh-CN" sz="16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ea typeface="宋体" panose="02010600030101010101" pitchFamily="2" charset="-122"/>
              </a:rPr>
              <a:t>删除参数</a:t>
            </a:r>
            <a:endParaRPr lang="zh-CN" altLang="en-US" sz="1600">
              <a:ea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	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bool deleteParam(const std::string&amp; key) const</a:t>
            </a:r>
            <a:endParaRPr lang="en-US" altLang="zh-CN" sz="16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ea typeface="宋体" panose="02010600030101010101" pitchFamily="2" charset="-122"/>
              </a:rPr>
              <a:t>检查存在性</a:t>
            </a:r>
            <a:endParaRPr lang="zh-CN" altLang="en-US" sz="1600">
              <a:ea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	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 bool hasParam(const std::string&amp; key) const</a:t>
            </a:r>
            <a:endParaRPr lang="zh-CN" altLang="en-US">
              <a:ea typeface="宋体" panose="02010600030101010101" pitchFamily="2" charset="-122"/>
            </a:endParaRPr>
          </a:p>
          <a:p>
            <a:pPr indent="0">
              <a:buNone/>
            </a:pPr>
            <a:endParaRPr lang="zh-CN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956880" y="1485720"/>
            <a:ext cx="10200240" cy="71820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267" name="TextShape 2"/>
          <p:cNvSpPr txBox="1"/>
          <p:nvPr/>
        </p:nvSpPr>
        <p:spPr>
          <a:xfrm>
            <a:off x="-34290" y="991235"/>
            <a:ext cx="12181840" cy="5079365"/>
          </a:xfrm>
          <a:prstGeom prst="rect">
            <a:avLst/>
          </a:prstGeo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400">
                <a:ea typeface="宋体" panose="02010600030101010101" pitchFamily="2" charset="-122"/>
              </a:rPr>
              <a:t>关于</a:t>
            </a:r>
            <a:r>
              <a:rPr lang="en-US" sz="2400"/>
              <a:t>CMakeList.txt</a:t>
            </a: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endParaRPr 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>
                <a:ea typeface="宋体" panose="02010600030101010101" pitchFamily="2" charset="-122"/>
              </a:rPr>
              <a:t>总体框架和顺序</a:t>
            </a:r>
            <a:endParaRPr lang="zh-CN" altLang="en-US">
              <a:ea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600"/>
              <a:t>CMakeLists.txt</a:t>
            </a:r>
            <a:r>
              <a:rPr lang="zh-CN" altLang="en-US" sz="1600">
                <a:ea typeface="宋体" panose="02010600030101010101" pitchFamily="2" charset="-122"/>
              </a:rPr>
              <a:t>文件必须符合以下格式和顺序，否则将不能正确编译</a:t>
            </a:r>
            <a:endParaRPr lang="en-US" sz="1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1600"/>
              <a:t>Required CMake Version (cmake_minimum_required)</a:t>
            </a:r>
            <a:endParaRPr lang="en-US" sz="1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1600"/>
              <a:t>Package Name (project())</a:t>
            </a:r>
            <a:endParaRPr lang="en-US" sz="1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1600"/>
              <a:t>Find other CMake/Catkin packages needed for build (find_package())</a:t>
            </a:r>
            <a:endParaRPr lang="en-US" sz="1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1600"/>
              <a:t>Message/Service/Action Generators (add_message_files(), add_service_files(), add_action_files())</a:t>
            </a:r>
            <a:endParaRPr lang="en-US" sz="1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1600"/>
              <a:t>Invoke message/service/action generation (generate_messages())</a:t>
            </a:r>
            <a:endParaRPr lang="en-US" sz="1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1600"/>
              <a:t>Specify package build info export (catkin_package())</a:t>
            </a:r>
            <a:endParaRPr lang="en-US" sz="1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1600"/>
              <a:t>Libraries/Executables to build (add_library()/add_executable()/target_link_libraries())</a:t>
            </a:r>
            <a:endParaRPr lang="en-US" sz="1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1600"/>
              <a:t>Tests to build (catkin_add_gtest())</a:t>
            </a:r>
            <a:endParaRPr lang="en-US" sz="1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1600"/>
              <a:t>Install rules (install())</a:t>
            </a:r>
            <a:endParaRPr lang="en-US" sz="1600"/>
          </a:p>
          <a:p>
            <a:pPr indent="0">
              <a:buFont typeface="Wingdings" panose="05000000000000000000" charset="0"/>
              <a:buNone/>
            </a:pPr>
            <a:endParaRPr lang="zh-CN" altLang="en-US" sz="1000">
              <a:ea typeface="宋体" panose="02010600030101010101" pitchFamily="2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10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956880" y="1485720"/>
            <a:ext cx="10200240" cy="71820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267" name="TextShape 2"/>
          <p:cNvSpPr txBox="1"/>
          <p:nvPr/>
        </p:nvSpPr>
        <p:spPr>
          <a:xfrm>
            <a:off x="3175" y="1000125"/>
            <a:ext cx="12181840" cy="5079365"/>
          </a:xfrm>
          <a:prstGeom prst="rect">
            <a:avLst/>
          </a:prstGeom>
        </p:spPr>
        <p:txBody>
          <a:bodyPr/>
          <a:p>
            <a:pPr marL="342900" indent="-342900">
              <a:buFont typeface="Wingdings" panose="05000000000000000000" charset="0"/>
              <a:buChar char="Ø"/>
            </a:pPr>
            <a:r>
              <a:rPr lang="en-US" sz="2000">
                <a:sym typeface="+mn-ea"/>
              </a:rPr>
              <a:t>cmake_minimum_required</a:t>
            </a:r>
            <a:endParaRPr lang="en-US" sz="2000">
              <a:sym typeface="+mn-ea"/>
            </a:endParaRPr>
          </a:p>
          <a:p>
            <a:r>
              <a:rPr lang="zh-CN" sz="1400">
                <a:ea typeface="宋体" panose="02010600030101010101" pitchFamily="2" charset="-122"/>
                <a:sym typeface="+mn-ea"/>
              </a:rPr>
              <a:t>每个</a:t>
            </a:r>
            <a:r>
              <a:rPr lang="en-US" sz="1400">
                <a:sym typeface="+mn-ea"/>
              </a:rPr>
              <a:t>catkin CMakeLists.txt</a:t>
            </a:r>
            <a:r>
              <a:rPr lang="zh-CN" altLang="en-US" sz="1400">
                <a:ea typeface="宋体" panose="02010600030101010101" pitchFamily="2" charset="-122"/>
                <a:sym typeface="+mn-ea"/>
              </a:rPr>
              <a:t>文件必须指定</a:t>
            </a:r>
            <a:r>
              <a:rPr lang="en-US" altLang="zh-CN" sz="1400">
                <a:ea typeface="宋体" panose="02010600030101010101" pitchFamily="2" charset="-122"/>
                <a:sym typeface="+mn-ea"/>
              </a:rPr>
              <a:t>CMake</a:t>
            </a:r>
            <a:r>
              <a:rPr lang="zh-CN" altLang="en-US" sz="1400">
                <a:ea typeface="宋体" panose="02010600030101010101" pitchFamily="2" charset="-122"/>
                <a:sym typeface="+mn-ea"/>
              </a:rPr>
              <a:t>的版本，</a:t>
            </a:r>
            <a:r>
              <a:rPr lang="en-US" sz="1400">
                <a:sym typeface="+mn-ea"/>
              </a:rPr>
              <a:t>Catkin</a:t>
            </a:r>
            <a:r>
              <a:rPr lang="zh-CN" altLang="en-US" sz="1400">
                <a:ea typeface="宋体" panose="02010600030101010101" pitchFamily="2" charset="-122"/>
                <a:sym typeface="+mn-ea"/>
              </a:rPr>
              <a:t>需要版本</a:t>
            </a:r>
            <a:r>
              <a:rPr lang="en-US" sz="1400">
                <a:sym typeface="+mn-ea"/>
              </a:rPr>
              <a:t> 2.8.3</a:t>
            </a:r>
            <a:r>
              <a:rPr lang="zh-CN" altLang="en-US" sz="1400">
                <a:ea typeface="宋体" panose="02010600030101010101" pitchFamily="2" charset="-122"/>
                <a:sym typeface="+mn-ea"/>
              </a:rPr>
              <a:t>或更高</a:t>
            </a:r>
            <a:endParaRPr lang="zh-CN" altLang="en-US" sz="1400">
              <a:ea typeface="宋体" panose="02010600030101010101" pitchFamily="2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>
                <a:sym typeface="+mn-ea"/>
              </a:rPr>
              <a:t>project()</a:t>
            </a:r>
            <a:endParaRPr lang="en-US" sz="200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sz="1400">
                <a:sym typeface="+mn-ea"/>
              </a:rPr>
              <a:t>project()</a:t>
            </a:r>
            <a:r>
              <a:rPr lang="zh-CN" altLang="en-US" sz="1400">
                <a:ea typeface="宋体" panose="02010600030101010101" pitchFamily="2" charset="-122"/>
                <a:sym typeface="+mn-ea"/>
              </a:rPr>
              <a:t>是由</a:t>
            </a:r>
            <a:r>
              <a:rPr lang="en-US" altLang="zh-CN" sz="1400">
                <a:ea typeface="宋体" panose="02010600030101010101" pitchFamily="2" charset="-122"/>
                <a:sym typeface="+mn-ea"/>
              </a:rPr>
              <a:t>CMake</a:t>
            </a:r>
            <a:r>
              <a:rPr lang="zh-CN" altLang="en-US" sz="1400">
                <a:ea typeface="宋体" panose="02010600030101010101" pitchFamily="2" charset="-122"/>
                <a:sym typeface="+mn-ea"/>
              </a:rPr>
              <a:t>工程函数指定的软件包名称，在以后的</a:t>
            </a:r>
            <a:r>
              <a:rPr lang="en-US" sz="1400">
                <a:sym typeface="+mn-ea"/>
              </a:rPr>
              <a:t> CMake</a:t>
            </a:r>
            <a:r>
              <a:rPr lang="zh-CN" altLang="en-US" sz="1400">
                <a:ea typeface="宋体" panose="02010600030101010101" pitchFamily="2" charset="-122"/>
                <a:sym typeface="+mn-ea"/>
              </a:rPr>
              <a:t>脚本中可以使用随时变量</a:t>
            </a:r>
            <a:r>
              <a:rPr lang="en-US" sz="1400">
                <a:sym typeface="+mn-ea"/>
              </a:rPr>
              <a:t> ${PROJECT_NAME} </a:t>
            </a:r>
            <a:endParaRPr lang="en-US" sz="1400"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>
                <a:sym typeface="+mn-ea"/>
              </a:rPr>
              <a:t>find_package()</a:t>
            </a:r>
            <a:endParaRPr lang="en-US" sz="200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400">
                <a:ea typeface="宋体" panose="02010600030101010101" pitchFamily="2" charset="-122"/>
                <a:sym typeface="+mn-ea"/>
              </a:rPr>
              <a:t>使用</a:t>
            </a:r>
            <a:r>
              <a:rPr lang="en-US" sz="1400">
                <a:sym typeface="+mn-ea"/>
              </a:rPr>
              <a:t>find_package</a:t>
            </a:r>
            <a:r>
              <a:rPr lang="zh-CN" altLang="en-US" sz="1400">
                <a:ea typeface="宋体" panose="02010600030101010101" pitchFamily="2" charset="-122"/>
                <a:sym typeface="+mn-ea"/>
              </a:rPr>
              <a:t>编译时我们需要指定依赖哪个</a:t>
            </a:r>
            <a:r>
              <a:rPr lang="en-US" altLang="zh-CN" sz="1400">
                <a:ea typeface="宋体" panose="02010600030101010101" pitchFamily="2" charset="-122"/>
                <a:sym typeface="+mn-ea"/>
              </a:rPr>
              <a:t>CMake</a:t>
            </a:r>
            <a:r>
              <a:rPr lang="zh-CN" altLang="en-US" sz="1400">
                <a:ea typeface="宋体" panose="02010600030101010101" pitchFamily="2" charset="-122"/>
                <a:sym typeface="+mn-ea"/>
              </a:rPr>
              <a:t>软件包，通常需要至少一个</a:t>
            </a:r>
            <a:r>
              <a:rPr lang="en-US" altLang="zh-CN" sz="1400">
                <a:ea typeface="宋体" panose="02010600030101010101" pitchFamily="2" charset="-122"/>
                <a:sym typeface="+mn-ea"/>
              </a:rPr>
              <a:t>catkin</a:t>
            </a:r>
            <a:r>
              <a:rPr lang="zh-CN" altLang="en-US" sz="1400">
                <a:ea typeface="宋体" panose="02010600030101010101" pitchFamily="2" charset="-122"/>
                <a:sym typeface="+mn-ea"/>
              </a:rPr>
              <a:t>依赖项，如果还依赖其他的软件包，他们会自动转化为</a:t>
            </a:r>
            <a:r>
              <a:rPr lang="en-US" altLang="zh-CN" sz="1400">
                <a:ea typeface="宋体" panose="02010600030101010101" pitchFamily="2" charset="-122"/>
                <a:sym typeface="+mn-ea"/>
              </a:rPr>
              <a:t>CMake</a:t>
            </a:r>
            <a:r>
              <a:rPr lang="zh-CN" altLang="en-US" sz="1400">
                <a:ea typeface="宋体" panose="02010600030101010101" pitchFamily="2" charset="-122"/>
                <a:sym typeface="+mn-ea"/>
              </a:rPr>
              <a:t>的组件。例如find_package(catkin REQUIRED) find_package(nodelet REQUIRED) 也可写成简易形式find_package(catkin REQUIRED COMPONENTS nodelet)如果使用find_package(nodelet)意味着nodelet paths, libraries 等都不会添加到catkin_ variables.</a:t>
            </a:r>
            <a:endParaRPr lang="zh-CN" altLang="en-US" sz="1400">
              <a:ea typeface="宋体" panose="02010600030101010101" pitchFamily="2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400">
                <a:ea typeface="宋体" panose="02010600030101010101" pitchFamily="2" charset="-122"/>
                <a:sym typeface="+mn-ea"/>
              </a:rPr>
              <a:t>如果使用</a:t>
            </a:r>
            <a:r>
              <a:rPr lang="en-US" altLang="zh-CN" sz="1400">
                <a:ea typeface="宋体" panose="02010600030101010101" pitchFamily="2" charset="-122"/>
                <a:sym typeface="+mn-ea"/>
              </a:rPr>
              <a:t>C++</a:t>
            </a:r>
            <a:r>
              <a:rPr lang="zh-CN" altLang="en-US" sz="1400"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1400">
                <a:ea typeface="宋体" panose="02010600030101010101" pitchFamily="2" charset="-122"/>
                <a:sym typeface="+mn-ea"/>
              </a:rPr>
              <a:t>Boost</a:t>
            </a:r>
            <a:r>
              <a:rPr lang="zh-CN" altLang="en-US" sz="1400">
                <a:ea typeface="宋体" panose="02010600030101010101" pitchFamily="2" charset="-122"/>
                <a:sym typeface="+mn-ea"/>
              </a:rPr>
              <a:t>，需要调用</a:t>
            </a:r>
            <a:r>
              <a:rPr lang="en-US" altLang="zh-CN" sz="1400">
                <a:ea typeface="宋体" panose="02010600030101010101" pitchFamily="2" charset="-122"/>
                <a:sym typeface="+mn-ea"/>
              </a:rPr>
              <a:t>Boost</a:t>
            </a:r>
            <a:r>
              <a:rPr lang="zh-CN" altLang="en-US" sz="1400">
                <a:ea typeface="宋体" panose="02010600030101010101" pitchFamily="2" charset="-122"/>
                <a:sym typeface="+mn-ea"/>
              </a:rPr>
              <a:t>上的find_package()来指定使用的</a:t>
            </a:r>
            <a:r>
              <a:rPr lang="en-US" altLang="zh-CN" sz="1400">
                <a:ea typeface="宋体" panose="02010600030101010101" pitchFamily="2" charset="-122"/>
                <a:sym typeface="+mn-ea"/>
              </a:rPr>
              <a:t>Boost</a:t>
            </a:r>
            <a:r>
              <a:rPr lang="zh-CN" altLang="en-US" sz="1400">
                <a:ea typeface="宋体" panose="02010600030101010101" pitchFamily="2" charset="-122"/>
                <a:sym typeface="+mn-ea"/>
              </a:rPr>
              <a:t>的库，例如使用</a:t>
            </a:r>
            <a:r>
              <a:rPr lang="en-US" altLang="zh-CN" sz="1400">
                <a:ea typeface="宋体" panose="02010600030101010101" pitchFamily="2" charset="-122"/>
                <a:sym typeface="+mn-ea"/>
              </a:rPr>
              <a:t>Boost threads </a:t>
            </a:r>
            <a:r>
              <a:rPr lang="zh-CN" altLang="en-US" sz="1400">
                <a:ea typeface="宋体" panose="02010600030101010101" pitchFamily="2" charset="-122"/>
                <a:sym typeface="+mn-ea"/>
              </a:rPr>
              <a:t>find_package(Boost REQUIRED COMPONENTS thread)</a:t>
            </a:r>
            <a:endParaRPr lang="zh-CN" altLang="en-US" sz="1400">
              <a:ea typeface="宋体" panose="02010600030101010101" pitchFamily="2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>
                <a:sym typeface="+mn-ea"/>
              </a:rPr>
              <a:t>catkin_package()</a:t>
            </a:r>
            <a:endParaRPr lang="en-US" sz="200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400">
                <a:ea typeface="宋体" panose="02010600030101010101" pitchFamily="2" charset="-122"/>
                <a:sym typeface="+mn-ea"/>
              </a:rPr>
              <a:t>指定</a:t>
            </a:r>
            <a:r>
              <a:rPr lang="en-US" altLang="zh-CN" sz="1400">
                <a:ea typeface="宋体" panose="02010600030101010101" pitchFamily="2" charset="-122"/>
                <a:sym typeface="+mn-ea"/>
              </a:rPr>
              <a:t>catkin</a:t>
            </a:r>
            <a:r>
              <a:rPr lang="zh-CN" altLang="en-US" sz="1400">
                <a:ea typeface="宋体" panose="02010600030101010101" pitchFamily="2" charset="-122"/>
                <a:sym typeface="+mn-ea"/>
              </a:rPr>
              <a:t>信息给编译系统生成</a:t>
            </a:r>
            <a:r>
              <a:rPr lang="en-US" sz="1400">
                <a:sym typeface="+mn-ea"/>
              </a:rPr>
              <a:t>pkg-config</a:t>
            </a:r>
            <a:r>
              <a:rPr lang="zh-CN" altLang="en-US" sz="1400">
                <a:ea typeface="宋体" panose="02010600030101010101" pitchFamily="2" charset="-122"/>
                <a:sym typeface="+mn-ea"/>
              </a:rPr>
              <a:t>和</a:t>
            </a:r>
            <a:r>
              <a:rPr lang="en-US" sz="1400">
                <a:sym typeface="+mn-ea"/>
              </a:rPr>
              <a:t>CMake</a:t>
            </a:r>
            <a:r>
              <a:rPr lang="zh-CN" altLang="en-US" sz="1400">
                <a:ea typeface="宋体" panose="02010600030101010101" pitchFamily="2" charset="-122"/>
                <a:sym typeface="+mn-ea"/>
              </a:rPr>
              <a:t>文件</a:t>
            </a:r>
            <a:endParaRPr lang="zh-CN" altLang="en-US" sz="1400">
              <a:ea typeface="宋体" panose="02010600030101010101" pitchFamily="2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400">
                <a:ea typeface="宋体" panose="02010600030101010101" pitchFamily="2" charset="-122"/>
                <a:sym typeface="+mn-ea"/>
              </a:rPr>
              <a:t>这个函数必须在调用add_library()或 add_executable()之前调用，这个函数有五个可选参数：</a:t>
            </a:r>
            <a:endParaRPr lang="zh-CN" altLang="en-US" sz="1400">
              <a:ea typeface="宋体" panose="02010600030101010101" pitchFamily="2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400"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400">
                <a:ea typeface="宋体" panose="02010600030101010101" pitchFamily="2" charset="-122"/>
                <a:sym typeface="+mn-ea"/>
              </a:rPr>
              <a:t>INCLUDE_DIRS - The exported include paths (i.e. cflags) for the package</a:t>
            </a:r>
            <a:endParaRPr lang="zh-CN" altLang="en-US" sz="1400">
              <a:ea typeface="宋体" panose="02010600030101010101" pitchFamily="2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400"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400">
                <a:ea typeface="宋体" panose="02010600030101010101" pitchFamily="2" charset="-122"/>
                <a:sym typeface="+mn-ea"/>
              </a:rPr>
              <a:t>LIBRARIES - The exported libraries from the project</a:t>
            </a:r>
            <a:endParaRPr lang="zh-CN" altLang="en-US" sz="1400">
              <a:ea typeface="宋体" panose="02010600030101010101" pitchFamily="2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400"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400">
                <a:ea typeface="宋体" panose="02010600030101010101" pitchFamily="2" charset="-122"/>
                <a:sym typeface="+mn-ea"/>
              </a:rPr>
              <a:t>CATKIN_DEPENDS - Other catkin projects that this project depends on</a:t>
            </a:r>
            <a:endParaRPr lang="zh-CN" altLang="en-US" sz="1400">
              <a:ea typeface="宋体" panose="02010600030101010101" pitchFamily="2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400"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400">
                <a:ea typeface="宋体" panose="02010600030101010101" pitchFamily="2" charset="-122"/>
                <a:sym typeface="+mn-ea"/>
              </a:rPr>
              <a:t>DEPENDS - Non-catkin CMake projects that this project depends on</a:t>
            </a:r>
            <a:endParaRPr lang="zh-CN" altLang="en-US" sz="1400">
              <a:ea typeface="宋体" panose="02010600030101010101" pitchFamily="2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400"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400">
                <a:ea typeface="宋体" panose="02010600030101010101" pitchFamily="2" charset="-122"/>
                <a:sym typeface="+mn-ea"/>
              </a:rPr>
              <a:t>CFG_EXTRAS - Additional configuration options</a:t>
            </a:r>
            <a:endParaRPr lang="zh-CN" altLang="en-US" sz="1400">
              <a:ea typeface="宋体" panose="02010600030101010101" pitchFamily="2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14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3543</Words>
  <Application>WPS 演示</Application>
  <PresentationFormat/>
  <Paragraphs>110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12</vt:i4>
      </vt:variant>
    </vt:vector>
  </HeadingPairs>
  <TitlesOfParts>
    <vt:vector size="32" baseType="lpstr">
      <vt:lpstr>Arial</vt:lpstr>
      <vt:lpstr>宋体</vt:lpstr>
      <vt:lpstr>Wingdings</vt:lpstr>
      <vt:lpstr>Arial Unicode MS</vt:lpstr>
      <vt:lpstr>微软雅黑</vt:lpstr>
      <vt:lpstr>StarSymbol</vt:lpstr>
      <vt:lpstr>Calibri</vt:lpstr>
      <vt:lpstr>Wingdings</vt:lpstr>
      <vt:lpstr>Segoe Print</vt:lpstr>
      <vt:lpstr>DejaVu Sans</vt:lpstr>
      <vt:lpstr>Calibri</vt:lpstr>
      <vt:lpstr>DejaVu Sans</vt:lpstr>
      <vt:lpstr>DejaVu Sans Mono</vt:lpstr>
      <vt:lpstr>DejaVu Sans</vt:lpstr>
      <vt:lpstr>Office Theme</vt:lpstr>
      <vt:lpstr>Office Theme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Unicorn</cp:lastModifiedBy>
  <cp:revision>9</cp:revision>
  <dcterms:created xsi:type="dcterms:W3CDTF">2016-07-12T00:37:00Z</dcterms:created>
  <dcterms:modified xsi:type="dcterms:W3CDTF">2016-07-23T07:47:18Z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