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65" r:id="rId10"/>
    <p:sldId id="266" r:id="rId11"/>
    <p:sldId id="272" r:id="rId12"/>
    <p:sldId id="279" r:id="rId13"/>
    <p:sldId id="269" r:id="rId14"/>
    <p:sldId id="261" r:id="rId15"/>
    <p:sldId id="270" r:id="rId16"/>
    <p:sldId id="271" r:id="rId17"/>
    <p:sldId id="260" r:id="rId18"/>
  </p:sldIdLst>
  <p:sldSz cx="12198350" cy="685927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44" name="图片 4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86" name="图片 8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29" name="图片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30" name="图片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72" name="图片 1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13" name="图片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14" name="图片 213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840" y="1604880"/>
            <a:ext cx="10977840" cy="39783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1000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84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260" name="图片 25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  <p:pic>
        <p:nvPicPr>
          <p:cNvPr id="261" name="图片 26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5760" y="1604880"/>
            <a:ext cx="4985640" cy="39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39780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5200" y="368280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5200" y="1604880"/>
            <a:ext cx="5357160" cy="189720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840" y="3682800"/>
            <a:ext cx="10977840" cy="189720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180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400" y="4294080"/>
            <a:ext cx="12194640" cy="13680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770760" y="4109400"/>
            <a:ext cx="10656720" cy="1737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5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5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4"/>
          <p:cNvPicPr/>
          <p:nvPr/>
        </p:nvPicPr>
        <p:blipFill>
          <a:blip r:embed="rId14"/>
          <a:srcRect t="3586"/>
          <a:stretch>
            <a:fillRect/>
          </a:stretch>
        </p:blipFill>
        <p:spPr>
          <a:xfrm>
            <a:off x="5400" y="0"/>
            <a:ext cx="12220200" cy="4293720"/>
          </a:xfrm>
          <a:prstGeom prst="rect">
            <a:avLst/>
          </a:prstGeom>
          <a:ln>
            <a:noFill/>
          </a:ln>
        </p:spPr>
      </p:pic>
      <p:pic>
        <p:nvPicPr>
          <p:cNvPr id="8" name="Picture 8"/>
          <p:cNvPicPr/>
          <p:nvPr/>
        </p:nvPicPr>
        <p:blipFill>
          <a:blip r:embed="rId15"/>
          <a:stretch>
            <a:fillRect/>
          </a:stretch>
        </p:blipFill>
        <p:spPr>
          <a:xfrm rot="20635200">
            <a:off x="533520" y="938880"/>
            <a:ext cx="3985200" cy="933840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7121160" y="609336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10" name="图片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70760" y="5978520"/>
            <a:ext cx="2145960" cy="432000"/>
          </a:xfrm>
          <a:prstGeom prst="rect">
            <a:avLst/>
          </a:prstGeom>
          <a:ln>
            <a:noFill/>
          </a:ln>
        </p:spPr>
      </p:pic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51120" y="2142360"/>
            <a:ext cx="5832360" cy="73069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023000" y="2144880"/>
            <a:ext cx="2088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endParaRPr lang="en-US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5428080" y="2925720"/>
            <a:ext cx="4487040" cy="56376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</a:pPr>
            <a:r>
              <a:rPr lang="zh-CN"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400">
              <a:solidFill>
                <a:srgbClr val="5A5A5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-3600" y="-14760"/>
            <a:ext cx="4158000" cy="687420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93" name="CustomShape 5"/>
          <p:cNvSpPr/>
          <p:nvPr/>
        </p:nvSpPr>
        <p:spPr>
          <a:xfrm>
            <a:off x="779400" y="1443240"/>
            <a:ext cx="2592000" cy="146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课程目录</a:t>
            </a:r>
            <a:endParaRPr lang="en-US" sz="4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sz="23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Course Contents</a:t>
            </a:r>
            <a:endParaRPr lang="en-US" sz="23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15120" y="1701720"/>
            <a:ext cx="6408000" cy="4152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Blip>
                <a:blip r:embed="rId14"/>
              </a:buBlip>
            </a:pPr>
            <a:r>
              <a:rPr lang="zh-CN" sz="2800">
                <a:solidFill>
                  <a:srgbClr val="595959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95959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pic>
        <p:nvPicPr>
          <p:cNvPr id="95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483480" y="6171120"/>
            <a:ext cx="1944000" cy="391320"/>
          </a:xfrm>
          <a:prstGeom prst="rect">
            <a:avLst/>
          </a:prstGeom>
          <a:ln>
            <a:noFill/>
          </a:ln>
        </p:spPr>
      </p:pic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4" name="CustomShape 3"/>
          <p:cNvSpPr/>
          <p:nvPr/>
        </p:nvSpPr>
        <p:spPr>
          <a:xfrm flipV="1">
            <a:off x="7560" y="2971440"/>
            <a:ext cx="121978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35" name="CustomShape 4"/>
          <p:cNvSpPr/>
          <p:nvPr/>
        </p:nvSpPr>
        <p:spPr>
          <a:xfrm>
            <a:off x="1130760" y="1796400"/>
            <a:ext cx="2441520" cy="2441880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3866760" y="2061360"/>
            <a:ext cx="8331120" cy="566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sz="36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36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659120" y="3213720"/>
            <a:ext cx="6264360" cy="45500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179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  <p:sp>
        <p:nvSpPr>
          <p:cNvPr id="139" name="PlaceHolder 7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956880" y="1485720"/>
            <a:ext cx="10200240" cy="71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700" b="1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</a:rPr>
              <a:t>Click to edit the title text format单击此处编辑母版标题样式</a:t>
            </a:r>
            <a:endParaRPr lang="zh-CN" sz="3700" b="1">
              <a:solidFill>
                <a:srgbClr val="21B6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0440" y="981360"/>
            <a:ext cx="12201480" cy="45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85680" y="2349360"/>
            <a:ext cx="10153440" cy="2952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Click to edit the outline text format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Second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Third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Fourth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Fifth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Sixth Outline Level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"/>
            </a:pPr>
            <a:r>
              <a:rPr lang="zh-CN" sz="2800">
                <a:solidFill>
                  <a:srgbClr val="5A5A5A"/>
                </a:solidFill>
                <a:latin typeface="Calibri" panose="020F0502020204030204"/>
                <a:ea typeface="微软雅黑" panose="020B0503020204020204" charset="-122"/>
              </a:rPr>
              <a:t>Seventh Outline Level单击此处编辑母版文本样式</a:t>
            </a:r>
            <a:endParaRPr lang="zh-CN" sz="2800">
              <a:solidFill>
                <a:srgbClr val="5A5A5A"/>
              </a:solidFill>
              <a:latin typeface="Calibri" panose="020F0502020204030204"/>
              <a:ea typeface="微软雅黑" panose="020B0503020204020204" charset="-122"/>
            </a:endParaRPr>
          </a:p>
          <a:p/>
        </p:txBody>
      </p:sp>
      <p:pic>
        <p:nvPicPr>
          <p:cNvPr id="180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482400" y="6238080"/>
            <a:ext cx="2016000" cy="472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610920" y="306000"/>
            <a:ext cx="1614960" cy="3250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0" y="6084720"/>
            <a:ext cx="12201480" cy="774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17" name="CustomShape 2"/>
          <p:cNvSpPr/>
          <p:nvPr/>
        </p:nvSpPr>
        <p:spPr>
          <a:xfrm>
            <a:off x="7029000" y="6247800"/>
            <a:ext cx="49654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24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240" y="0"/>
            <a:ext cx="12197880" cy="685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19" name="CustomShape 4"/>
          <p:cNvSpPr/>
          <p:nvPr/>
        </p:nvSpPr>
        <p:spPr>
          <a:xfrm>
            <a:off x="5400" y="3285720"/>
            <a:ext cx="12194640" cy="3573360"/>
          </a:xfrm>
          <a:prstGeom prst="rect">
            <a:avLst/>
          </a:prstGeom>
          <a:solidFill>
            <a:srgbClr val="21B6BB"/>
          </a:solidFill>
          <a:ln w="25560"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5019120" y="1703160"/>
            <a:ext cx="7178760" cy="27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>
                <a:solidFill>
                  <a:srgbClr val="21B6BB"/>
                </a:solidFill>
                <a:latin typeface="Arial Unicode MS" panose="020B0604020202020204" charset="-122"/>
                <a:ea typeface="Arial Unicode MS" panose="020B0604020202020204" charset="-122"/>
              </a:rPr>
              <a:t>Thank You !</a:t>
            </a:r>
            <a:endParaRPr lang="en-US" sz="8800" b="1">
              <a:solidFill>
                <a:srgbClr val="21B6BB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1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6243120" y="3583080"/>
            <a:ext cx="3960000" cy="92772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5400" y="3217320"/>
            <a:ext cx="12201480" cy="71640"/>
          </a:xfrm>
          <a:prstGeom prst="rect">
            <a:avLst/>
          </a:prstGeom>
          <a:solidFill>
            <a:srgbClr val="5A5A5A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>
            <a:off x="1274760" y="1864800"/>
            <a:ext cx="2520000" cy="252036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 w="38160">
            <a:solidFill>
              <a:srgbClr val="21B6BB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5848560" y="4494600"/>
            <a:ext cx="4388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</a:rPr>
              <a:t>edu.51cto.com</a:t>
            </a:r>
            <a:endParaRPr lang="en-US" sz="3600">
              <a:solidFill>
                <a:srgbClr val="FFFF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25" name="图片 5"/>
          <p:cNvPicPr/>
          <p:nvPr/>
        </p:nvPicPr>
        <p:blipFill>
          <a:blip r:embed="rId16"/>
          <a:stretch>
            <a:fillRect/>
          </a:stretch>
        </p:blipFill>
        <p:spPr>
          <a:xfrm>
            <a:off x="9195480" y="717840"/>
            <a:ext cx="1940040" cy="390600"/>
          </a:xfrm>
          <a:prstGeom prst="rect">
            <a:avLst/>
          </a:prstGeom>
          <a:ln>
            <a:noFill/>
          </a:ln>
        </p:spPr>
      </p:pic>
      <p:sp>
        <p:nvSpPr>
          <p:cNvPr id="226" name="PlaceHolder 9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51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2400">
                <a:latin typeface="Calibri" panose="020F0502020204030204"/>
              </a:rPr>
              <a:t>Click to edit the title text format</a:t>
            </a:r>
            <a:endParaRPr lang="zh-CN" sz="2400">
              <a:latin typeface="Calibri" panose="020F0502020204030204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609840" y="1604880"/>
            <a:ext cx="10977840" cy="397800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 panose="020F0502020204030204"/>
              </a:rPr>
              <a:t>Click to edit the outline text format</a:t>
            </a:r>
            <a:endParaRPr lang="zh-CN" sz="2800">
              <a:latin typeface="Calibri" panose="020F050202020403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Second Outline Level</a:t>
            </a:r>
            <a:endParaRPr lang="zh-CN" sz="2400">
              <a:latin typeface="微软雅黑" panose="020B0503020204020204" charset="-122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latin typeface="微软雅黑" panose="020B0503020204020204" charset="-122"/>
              </a:rPr>
              <a:t>Third Outline Level</a:t>
            </a:r>
            <a:endParaRPr lang="zh-CN" sz="2400">
              <a:latin typeface="微软雅黑" panose="020B0503020204020204" charset="-122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latin typeface="微软雅黑" panose="020B0503020204020204" charset="-122"/>
              </a:rPr>
              <a:t>Fourth Outline Level</a:t>
            </a:r>
            <a:endParaRPr lang="zh-CN" sz="2400">
              <a:latin typeface="微软雅黑" panose="020B0503020204020204" charset="-122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Fifth Outline Level</a:t>
            </a:r>
            <a:endParaRPr lang="zh-CN" sz="2000">
              <a:latin typeface="微软雅黑" panose="020B0503020204020204" charset="-122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Sixth Outline Level</a:t>
            </a:r>
            <a:endParaRPr lang="zh-CN" sz="2000">
              <a:latin typeface="微软雅黑" panose="020B0503020204020204" charset="-122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 panose="020B0503020204020204" charset="-122"/>
              </a:rPr>
              <a:t>Seventh Outline Level</a:t>
            </a:r>
            <a:endParaRPr lang="zh-CN" sz="2000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8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70760" y="4501080"/>
            <a:ext cx="10656720" cy="953640"/>
          </a:xfrm>
          <a:prstGeom prst="rect">
            <a:avLst/>
          </a:prstGeom>
        </p:spPr>
        <p:txBody>
          <a:bodyPr anchor="ctr"/>
          <a:p>
            <a:r>
              <a:rPr lang="en-US" sz="5400">
                <a:latin typeface="Calibri" panose="020F0502020204030204"/>
              </a:rPr>
              <a:t>(</a:t>
            </a:r>
            <a:r>
              <a:rPr lang="zh-CN" sz="5400">
                <a:latin typeface="Calibri" panose="020F0502020204030204"/>
                <a:ea typeface="宋体" panose="02010600030101010101" pitchFamily="2" charset="-122"/>
              </a:rPr>
              <a:t>四</a:t>
            </a:r>
            <a:r>
              <a:rPr lang="en-US" sz="5400">
                <a:latin typeface="Calibri" panose="020F0502020204030204"/>
              </a:rPr>
              <a:t>)ROS</a:t>
            </a:r>
            <a:r>
              <a:rPr lang="zh-CN" altLang="en-US" sz="5400">
                <a:latin typeface="Calibri" panose="020F0502020204030204"/>
                <a:ea typeface="宋体" panose="02010600030101010101" pitchFamily="2" charset="-122"/>
              </a:rPr>
              <a:t>中的空间描述与变换</a:t>
            </a:r>
            <a:endParaRPr lang="zh-CN" altLang="en-US" sz="5400"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35" y="1040130"/>
            <a:ext cx="12209145" cy="5057775"/>
          </a:xfrm>
        </p:spPr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400"/>
              <a:t>tf</a:t>
            </a:r>
            <a:r>
              <a:rPr lang="zh-CN" altLang="en-US" sz="2400">
                <a:ea typeface="宋体" panose="02010600030101010101" pitchFamily="2" charset="-122"/>
              </a:rPr>
              <a:t>发布者和订阅者</a:t>
            </a:r>
            <a:endParaRPr lang="zh-CN" altLang="en-US" sz="24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tf</a:t>
            </a:r>
            <a:r>
              <a:rPr lang="zh-CN" altLang="en-US" sz="2400">
                <a:ea typeface="宋体" panose="02010600030101010101" pitchFamily="2" charset="-122"/>
              </a:rPr>
              <a:t>的实际应用</a:t>
            </a:r>
            <a:endParaRPr lang="zh-CN" altLang="en-US" sz="24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>
                <a:ea typeface="宋体" panose="02010600030101010101" pitchFamily="2" charset="-122"/>
              </a:rPr>
              <a:t>在机器人配置中</a:t>
            </a:r>
            <a:endParaRPr lang="zh-CN" altLang="en-US" sz="18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>
                <a:ea typeface="宋体" panose="02010600030101010101" pitchFamily="2" charset="-122"/>
              </a:rPr>
              <a:t>在</a:t>
            </a:r>
            <a:r>
              <a:rPr lang="en-US" altLang="zh-CN" sz="1800">
                <a:ea typeface="宋体" panose="02010600030101010101" pitchFamily="2" charset="-122"/>
              </a:rPr>
              <a:t>Rviz</a:t>
            </a:r>
            <a:r>
              <a:rPr lang="zh-CN" altLang="en-US" sz="1800">
                <a:ea typeface="宋体" panose="02010600030101010101" pitchFamily="2" charset="-122"/>
              </a:rPr>
              <a:t>中</a:t>
            </a:r>
            <a:endParaRPr lang="zh-CN" altLang="en-US" sz="1800"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>
                <a:ea typeface="宋体" panose="02010600030101010101" pitchFamily="2" charset="-122"/>
              </a:rPr>
              <a:t>在</a:t>
            </a:r>
            <a:r>
              <a:rPr lang="en-US" altLang="zh-CN" sz="1800">
                <a:ea typeface="宋体" panose="02010600030101010101" pitchFamily="2" charset="-122"/>
              </a:rPr>
              <a:t>SLAM</a:t>
            </a:r>
            <a:r>
              <a:rPr lang="zh-CN" altLang="en-US" sz="1800">
                <a:ea typeface="宋体" panose="02010600030101010101" pitchFamily="2" charset="-122"/>
              </a:rPr>
              <a:t>中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2" name="图片 1" descr="simple_rob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6570" y="1148080"/>
            <a:ext cx="6440805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15120" y="1624885"/>
            <a:ext cx="6408000" cy="4152960"/>
          </a:xfrm>
          <a:prstGeom prst="rect">
            <a:avLst/>
          </a:prstGeom>
        </p:spPr>
        <p:txBody>
          <a:bodyPr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zh-CN" altLang="en-US" sz="2800">
                <a:latin typeface="Calibri" panose="020F0502020204030204"/>
                <a:ea typeface="宋体" panose="02010600030101010101" pitchFamily="2" charset="-122"/>
                <a:sym typeface="+mn-ea"/>
              </a:rPr>
              <a:t>空间描述与变换</a:t>
            </a:r>
            <a:endParaRPr lang="zh-CN" altLang="en-US" sz="2800"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/>
                <a:ea typeface="宋体" panose="02010600030101010101" pitchFamily="2" charset="-122"/>
                <a:sym typeface="+mn-ea"/>
              </a:rPr>
              <a:t>tf</a:t>
            </a:r>
            <a:endParaRPr lang="en-US" altLang="zh-CN" sz="2800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40070" y="2269490"/>
            <a:ext cx="36048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Calibri" panose="020F0502020204030204"/>
                <a:ea typeface="宋体" panose="02010600030101010101" pitchFamily="2" charset="-122"/>
                <a:sym typeface="+mn-ea"/>
              </a:rPr>
              <a:t>空间描述与变换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8415" y="1040130"/>
            <a:ext cx="12164695" cy="5039995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latin typeface="Calibri" panose="020F0502020204030204"/>
                <a:ea typeface="宋体" panose="02010600030101010101" pitchFamily="2" charset="-122"/>
                <a:sym typeface="+mn-ea"/>
              </a:rPr>
              <a:t>一般空间描述与变换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5245" y="1139825"/>
            <a:ext cx="8253095" cy="4389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" y="1382395"/>
            <a:ext cx="4022725" cy="1243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" y="2626360"/>
            <a:ext cx="2202180" cy="792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3603625"/>
            <a:ext cx="3657600" cy="1059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910" y="1010285"/>
            <a:ext cx="121564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固定角，欧拉角与四元组</a:t>
            </a:r>
            <a:endParaRPr lang="zh-CN" altLang="en-US" sz="2400"/>
          </a:p>
          <a:p>
            <a:pPr indent="0">
              <a:buNone/>
            </a:pPr>
            <a:endParaRPr lang="zh-CN" altLang="en-US" sz="2400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1508125"/>
            <a:ext cx="4857750" cy="2611120"/>
          </a:xfrm>
          <a:prstGeom prst="rect">
            <a:avLst/>
          </a:prstGeom>
        </p:spPr>
      </p:pic>
      <p:pic>
        <p:nvPicPr>
          <p:cNvPr id="6" name="图片 5" descr="图片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1525905"/>
            <a:ext cx="4527550" cy="2574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55480" y="1934845"/>
            <a:ext cx="25527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>
                <a:sym typeface="+mn-ea"/>
              </a:rPr>
              <a:t>四元组：[ w，（x,y,x）]</a:t>
            </a:r>
            <a:endParaRPr lang="zh-CN" altLang="en-US">
              <a:sym typeface="+mn-ea"/>
            </a:endParaRPr>
          </a:p>
          <a:p>
            <a:pPr indent="0">
              <a:buNone/>
            </a:pPr>
            <a:r>
              <a:rPr lang="zh-CN" altLang="en-US">
                <a:sym typeface="+mn-ea"/>
              </a:rPr>
              <a:t>其中，w与旋转角度有关，v与旋转轴有关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645" y="1238250"/>
            <a:ext cx="1223010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Bullet</a:t>
            </a:r>
            <a:endParaRPr lang="zh-CN" altLang="en-US"/>
          </a:p>
          <a:p>
            <a:r>
              <a:rPr lang="zh-CN" altLang="en-US"/>
              <a:t>      访问方法     getRPY() getEulerYPR() </a:t>
            </a:r>
            <a:r>
              <a:rPr lang="en-US" altLang="zh-CN"/>
              <a:t>----btMatrix3x3</a:t>
            </a:r>
            <a:endParaRPr lang="en-US" altLang="zh-CN"/>
          </a:p>
          <a:p>
            <a:r>
              <a:rPr lang="zh-CN" altLang="en-US"/>
              <a:t>                          getRPY()                         </a:t>
            </a:r>
            <a:r>
              <a:rPr lang="en-US" altLang="zh-CN"/>
              <a:t>---btQuaternion</a:t>
            </a:r>
            <a:endParaRPr lang="en-US" altLang="zh-CN"/>
          </a:p>
          <a:p>
            <a:r>
              <a:rPr lang="zh-CN" altLang="en-US"/>
              <a:t>      设置方法     setRPY()  setEulerYPR() </a:t>
            </a:r>
            <a:r>
              <a:rPr lang="en-US" altLang="zh-CN"/>
              <a:t>---btMatrix3x3</a:t>
            </a:r>
            <a:endParaRPr lang="en-US" altLang="zh-CN"/>
          </a:p>
          <a:p>
            <a:r>
              <a:rPr lang="zh-CN" altLang="en-US"/>
              <a:t>                          setRPY()  setEulerZYX</a:t>
            </a:r>
            <a:r>
              <a:rPr lang="en-US" altLang="en-US"/>
              <a:t>()</a:t>
            </a:r>
            <a:r>
              <a:rPr lang="zh-CN" altLang="en-US"/>
              <a:t> </a:t>
            </a:r>
            <a:r>
              <a:rPr lang="en-US" altLang="zh-CN"/>
              <a:t>----btQuaternion</a:t>
            </a:r>
            <a:endParaRPr lang="en-US" altLang="zh-CN"/>
          </a:p>
          <a:p>
            <a:r>
              <a:rPr lang="zh-CN" altLang="en-US"/>
              <a:t>KDL::Rotatio</a:t>
            </a:r>
            <a:r>
              <a:rPr lang="en-US" altLang="zh-CN"/>
              <a:t>n</a:t>
            </a:r>
            <a:endParaRPr lang="en-US" altLang="zh-CN"/>
          </a:p>
          <a:p>
            <a:r>
              <a:rPr lang="zh-CN" altLang="en-US"/>
              <a:t>构造函数：Rotation::RPY() Rotation::EulerZYX() Rotation::EulerZYZ() Rotation::Quaternion()</a:t>
            </a:r>
            <a:endParaRPr lang="zh-CN" altLang="en-US"/>
          </a:p>
          <a:p>
            <a:r>
              <a:rPr lang="zh-CN" altLang="en-US"/>
              <a:t>访问方法：GetRPY() GetEulerZYX() GetEulerZYZ() GetQuaternion()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21170" y="2243455"/>
            <a:ext cx="23666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tf</a:t>
            </a:r>
            <a:endParaRPr lang="en-US" altLang="zh-CN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20" y="1001395"/>
            <a:ext cx="30670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tf</a:t>
            </a:r>
            <a:r>
              <a:rPr lang="zh-CN" altLang="en-US" sz="2400"/>
              <a:t>的原理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620" y="1458595"/>
            <a:ext cx="7442835" cy="332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</a:t>
            </a:r>
            <a:r>
              <a:rPr lang="en-US" altLang="zh-CN" sz="1000"/>
              <a:t>query_world</a:t>
            </a:r>
            <a:r>
              <a:rPr lang="en-US" altLang="zh-CN"/>
              <a:t>=T</a:t>
            </a:r>
            <a:r>
              <a:rPr lang="en-US" altLang="zh-CN" sz="1000"/>
              <a:t>query_known</a:t>
            </a:r>
            <a:r>
              <a:rPr lang="en-US" altLang="zh-CN" sz="2400"/>
              <a:t>*</a:t>
            </a:r>
            <a:r>
              <a:rPr lang="en-US" altLang="zh-CN"/>
              <a:t>T</a:t>
            </a:r>
            <a:r>
              <a:rPr lang="en-US" altLang="zh-CN" sz="1000"/>
              <a:t>known_world</a:t>
            </a:r>
            <a:endParaRPr lang="en-US" altLang="zh-CN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tf::TransformBroadcaster::sendTransform --- </a:t>
            </a:r>
            <a:r>
              <a:rPr lang="en-US" altLang="zh-CN">
                <a:sym typeface="+mn-ea"/>
              </a:rPr>
              <a:t>T</a:t>
            </a:r>
            <a:r>
              <a:rPr lang="en-US" altLang="zh-CN" sz="1000">
                <a:sym typeface="+mn-ea"/>
              </a:rPr>
              <a:t>known_world</a:t>
            </a:r>
            <a:endParaRPr lang="en-US" altLang="zh-CN" sz="1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tf::TransformListener::lookupTransform ---</a:t>
            </a:r>
            <a:r>
              <a:rPr lang="en-US" altLang="zh-CN">
                <a:sym typeface="+mn-ea"/>
              </a:rPr>
              <a:t>T</a:t>
            </a:r>
            <a:r>
              <a:rPr lang="en-US" altLang="zh-CN" sz="1000">
                <a:sym typeface="+mn-ea"/>
              </a:rPr>
              <a:t>query_known</a:t>
            </a:r>
            <a:endParaRPr lang="en-US" altLang="zh-CN" sz="1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tf</a:t>
            </a:r>
            <a:r>
              <a:rPr lang="zh-CN" altLang="en-US" sz="2400"/>
              <a:t>的数据类型</a:t>
            </a:r>
            <a:endParaRPr lang="zh-CN" altLang="en-US" sz="2400"/>
          </a:p>
          <a:p>
            <a:pPr indent="0">
              <a:buNone/>
            </a:pPr>
            <a:r>
              <a:rPr lang="zh-CN" altLang="en-US" sz="2000"/>
              <a:t>     Type                tf</a:t>
            </a:r>
            <a:endParaRPr lang="zh-CN" altLang="en-US" sz="2000"/>
          </a:p>
          <a:p>
            <a:pPr indent="0">
              <a:buNone/>
            </a:pPr>
            <a:r>
              <a:rPr lang="zh-CN" altLang="en-US"/>
              <a:t>Quaternion      tf::Quaternion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   Vector              tf::Vector3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   Point                tf::Point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   Pose                tf::Pose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Transform         tf::Transform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                        tf::Stamped &lt;T&gt;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615" y="1112520"/>
            <a:ext cx="5704205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34290" y="1010285"/>
            <a:ext cx="12175490" cy="3870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/>
              <a:t>命令行工具</a:t>
            </a:r>
            <a:endParaRPr lang="zh-CN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/>
              <a:t>view_frames</a:t>
            </a:r>
            <a:endParaRPr lang="zh-CN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/>
              <a:t>tf_monitor &lt;source_frame&gt; &lt;target_target&gt;</a:t>
            </a:r>
            <a:endParaRPr lang="zh-CN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/>
              <a:t>tf_echo &lt;source_frame&gt; &lt;target_frame&gt;</a:t>
            </a:r>
            <a:endParaRPr lang="zh-CN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/>
              <a:t>roswtf </a:t>
            </a:r>
            <a:endParaRPr lang="zh-CN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/>
              <a:t>static_transform_publisher  </a:t>
            </a:r>
            <a:r>
              <a:rPr lang="en-US" altLang="zh-CN" sz="2000"/>
              <a:t>eg</a:t>
            </a:r>
            <a:r>
              <a:rPr lang="zh-CN" altLang="zh-CN" sz="1200"/>
              <a:t>&lt;node pkg="tf" type="static_transform_publisher" name="broadcaster" args="1 0 0 0 0 0 1 parent </a:t>
            </a:r>
            <a:r>
              <a:rPr lang="en-US" altLang="zh-CN" sz="1200"/>
              <a:t>child </a:t>
            </a:r>
            <a:r>
              <a:rPr lang="zh-CN" altLang="zh-CN" sz="1200"/>
              <a:t>100" /&gt;</a:t>
            </a:r>
            <a:endParaRPr lang="zh-CN" altLang="zh-CN" sz="1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异常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tf</a:t>
            </a:r>
            <a:r>
              <a:rPr lang="zh-CN" altLang="en-US" sz="2000">
                <a:sym typeface="+mn-ea"/>
              </a:rPr>
              <a:t>中所有的异常继承自 tf::TransformException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tf::ConnectivityException由于两个</a:t>
            </a:r>
            <a:r>
              <a:rPr lang="en-US" altLang="zh-CN" sz="2000">
                <a:sym typeface="+mn-ea"/>
              </a:rPr>
              <a:t>fram</a:t>
            </a:r>
            <a:r>
              <a:rPr lang="zh-CN" altLang="en-US" sz="2000">
                <a:sym typeface="+mn-ea"/>
              </a:rPr>
              <a:t>不在同一个连接树，请求无法完成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tf::ExtrapolationException </a:t>
            </a:r>
            <a:r>
              <a:rPr lang="en-US" altLang="zh-CN" sz="2000">
                <a:sym typeface="+mn-ea"/>
              </a:rPr>
              <a:t>frame</a:t>
            </a:r>
            <a:r>
              <a:rPr lang="zh-CN" altLang="en-US" sz="2000">
                <a:sym typeface="+mn-ea"/>
              </a:rPr>
              <a:t>之间存在请求，但存在一个或多个</a:t>
            </a:r>
            <a:r>
              <a:rPr lang="en-US" altLang="zh-CN" sz="2000">
                <a:sym typeface="+mn-ea"/>
              </a:rPr>
              <a:t>transform</a:t>
            </a:r>
            <a:r>
              <a:rPr lang="zh-CN" altLang="en-US" sz="2000">
                <a:sym typeface="+mn-ea"/>
              </a:rPr>
              <a:t>过时的情况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tf::InvalidArgument 参数无效，通常的情况是非标准化的四元数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tf::LookupException 引用不存在的</a:t>
            </a:r>
            <a:r>
              <a:rPr lang="en-US" altLang="zh-CN" sz="2000">
                <a:sym typeface="+mn-ea"/>
              </a:rPr>
              <a:t>frame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WPS 演示</Application>
  <PresentationFormat/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微软雅黑</vt:lpstr>
      <vt:lpstr>StarSymbol</vt:lpstr>
      <vt:lpstr>Calibri</vt:lpstr>
      <vt:lpstr>Segoe Print</vt:lpstr>
      <vt:lpstr>Calibri</vt:lpstr>
      <vt:lpstr>DejaVu Sans</vt:lpstr>
      <vt:lpstr>DejaVu Sans</vt:lpstr>
      <vt:lpstr>DejaVu Sans Mono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Unicorn</cp:lastModifiedBy>
  <cp:revision>9</cp:revision>
  <dcterms:created xsi:type="dcterms:W3CDTF">2016-07-13T06:45:00Z</dcterms:created>
  <dcterms:modified xsi:type="dcterms:W3CDTF">2016-07-29T11:08:48Z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