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67" r:id="rId9"/>
    <p:sldId id="273" r:id="rId10"/>
    <p:sldId id="274" r:id="rId11"/>
    <p:sldId id="275" r:id="rId12"/>
    <p:sldId id="276" r:id="rId13"/>
    <p:sldId id="259" r:id="rId14"/>
    <p:sldId id="263" r:id="rId15"/>
    <p:sldId id="271" r:id="rId16"/>
    <p:sldId id="281" r:id="rId17"/>
    <p:sldId id="260" r:id="rId18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10715" y="454807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zh-CN" altLang="en-US" sz="3600">
                <a:latin typeface="Calibri" panose="020F0502020204030204"/>
                <a:ea typeface="宋体" panose="02010600030101010101" pitchFamily="2" charset="-122"/>
              </a:rPr>
              <a:t>（五）</a:t>
            </a:r>
            <a:r>
              <a:rPr lang="en-US" altLang="zh-CN" sz="3600">
                <a:latin typeface="Calibri" panose="020F0502020204030204"/>
              </a:rPr>
              <a:t>ROS</a:t>
            </a:r>
            <a:r>
              <a:rPr lang="zh-CN" altLang="en-US" sz="3600">
                <a:latin typeface="Calibri" panose="020F0502020204030204"/>
                <a:ea typeface="宋体" panose="02010600030101010101" pitchFamily="2" charset="-122"/>
              </a:rPr>
              <a:t>仿真</a:t>
            </a:r>
            <a:endParaRPr lang="zh-CN" altLang="en-US" sz="36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270" y="1022985"/>
            <a:ext cx="12183110" cy="507428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turtlebot_stage in Rviz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安装：sudo apt-get install ros-indigo-turtlebot-simulator</a:t>
            </a:r>
            <a:endParaRPr lang="zh-CN" altLang="en-US" sz="180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运行：roslaunch turtlebot_stage turtlebot_in_stage.launch</a:t>
            </a:r>
            <a:endParaRPr lang="zh-CN" altLang="en-US" sz="180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ea typeface="宋体" panose="02010600030101010101" pitchFamily="2" charset="-122"/>
              </a:rPr>
              <a:t>troubleshooting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FF0000"/>
                </a:solidFill>
                <a:ea typeface="宋体" panose="02010600030101010101" pitchFamily="2" charset="-122"/>
              </a:rPr>
              <a:t>Invalid &lt;arg&gt; tag: environment variable 'TURTLEBOT_STAGE_MAP_FILE' is not set. </a:t>
            </a:r>
            <a:endParaRPr lang="en-US" altLang="zh-CN" sz="1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FF0000"/>
                </a:solidFill>
                <a:ea typeface="宋体" panose="02010600030101010101" pitchFamily="2" charset="-122"/>
              </a:rPr>
              <a:t>Arg xml is &lt;arg default=" $(env TURTLEBOT_STAGE_MAP_FILE)" name="map_file"/&gt;</a:t>
            </a:r>
            <a:endParaRPr lang="en-US" altLang="zh-CN" sz="1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ea typeface="宋体" panose="02010600030101010101" pitchFamily="2" charset="-122"/>
              </a:rPr>
              <a:t>The traceback for the exception was written to the log file</a:t>
            </a:r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</a:rPr>
              <a:t>export TURTLEBOT_STAGE_WORLD_FILE="/opt/ros/indigo/share/turtlebot_stage/maps/stage/maze.world"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</a:rPr>
              <a:t>export TURTLEBOT_STAGE_MAP_FILE="/opt/ros/indigo/share/turtlebot_stage/maps/maze.yaml"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>
                <a:ea typeface="宋体" panose="02010600030101010101" pitchFamily="2" charset="-122"/>
              </a:rPr>
              <a:t>运行指定的</a:t>
            </a:r>
            <a:r>
              <a:rPr lang="en-US" altLang="zh-CN" sz="1800">
                <a:ea typeface="宋体" panose="02010600030101010101" pitchFamily="2" charset="-122"/>
              </a:rPr>
              <a:t>Rviz</a:t>
            </a:r>
            <a:r>
              <a:rPr lang="zh-CN" altLang="en-US" sz="1800">
                <a:ea typeface="宋体" panose="02010600030101010101" pitchFamily="2" charset="-122"/>
              </a:rPr>
              <a:t>文件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</a:rPr>
              <a:t>rosrun rviz rviz -d `rospack find stage_ros`/rviz/stage.rviz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270" y="1022985"/>
            <a:ext cx="12191365" cy="5031740"/>
          </a:xfrm>
        </p:spPr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stage_ros gmapping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&lt;launch&gt;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&lt;node name="stage" pkg="stage_ros" type="stageros" args="$(find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stage_ros)/world/willow-erratic.world"/&gt;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&lt;node name="gmapping" pkg="gmapping" type="slam_gmapping"&gt;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&lt;param name="scan" value="base_scan"/&gt;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&lt;/node&gt;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&lt;node name="rviz" pkg="rviz" type="rviz" args="$(find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stage_ros)/rviz/stage.rviz"/&gt;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&lt;/launch&gt;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Rviz</a:t>
            </a:r>
            <a:r>
              <a:rPr lang="zh-CN" altLang="en-US" sz="2000">
                <a:ea typeface="宋体" panose="02010600030101010101" pitchFamily="2" charset="-122"/>
              </a:rPr>
              <a:t>中载入地图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1800"/>
              <a:t>&lt;launch&gt;</a:t>
            </a:r>
            <a:endParaRPr lang="zh-CN" altLang="en-US" sz="1800"/>
          </a:p>
          <a:p>
            <a:r>
              <a:rPr lang="zh-CN" altLang="en-US" sz="1800"/>
              <a:t>&lt;arg name="map_file" default="$(find my_package)/maps/willow-full-</a:t>
            </a:r>
            <a:endParaRPr lang="zh-CN" altLang="en-US" sz="1800"/>
          </a:p>
          <a:p>
            <a:r>
              <a:rPr lang="zh-CN" altLang="en-US" sz="1800"/>
              <a:t>0.05.pgm"/&gt;</a:t>
            </a:r>
            <a:endParaRPr lang="zh-CN" altLang="en-US" sz="1800"/>
          </a:p>
          <a:p>
            <a:r>
              <a:rPr lang="zh-CN" altLang="en-US" sz="1800"/>
              <a:t>&lt;!-- Run the map server --&gt;</a:t>
            </a:r>
            <a:endParaRPr lang="zh-CN" altLang="en-US" sz="1800"/>
          </a:p>
          <a:p>
            <a:r>
              <a:rPr lang="zh-CN" altLang="en-US" sz="1800"/>
              <a:t>&lt;node name="map_server" pkg="map_server" type="map_server" args="$(arg</a:t>
            </a:r>
            <a:endParaRPr lang="zh-CN" altLang="en-US" sz="1800"/>
          </a:p>
          <a:p>
            <a:r>
              <a:rPr lang="zh-CN" altLang="en-US" sz="1800"/>
              <a:t>map_file) 0.05" /&gt;</a:t>
            </a:r>
            <a:endParaRPr lang="zh-CN" altLang="en-US" sz="1800"/>
          </a:p>
          <a:p>
            <a:r>
              <a:rPr lang="zh-CN" altLang="en-US" sz="1800"/>
              <a:t>&lt;/launch&gt;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49410" y="1727755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stage simulator</a:t>
            </a:r>
            <a:endParaRPr lang="en-US" alt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Rviz</a:t>
            </a:r>
            <a:endParaRPr lang="en-US" altLang="zh-CN" sz="2800">
              <a:latin typeface="Calibri" panose="020F0502020204030204"/>
            </a:endParaRPr>
          </a:p>
          <a:p>
            <a:pPr indent="0">
              <a:buSzPct val="45000"/>
              <a:buFont typeface="Arial" panose="020B0604020202020204" pitchFamily="34" charset="0"/>
              <a:buNone/>
            </a:pPr>
            <a:endParaRPr lang="en-US" altLang="zh-CN" sz="28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" y="1010285"/>
            <a:ext cx="6574790" cy="2959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" panose="020F0502020204030204"/>
                <a:sym typeface="+mn-ea"/>
              </a:rPr>
              <a:t>stage simulator</a:t>
            </a:r>
            <a:endParaRPr lang="en-US" altLang="zh-CN" sz="24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/>
                <a:sym typeface="+mn-ea"/>
              </a:rPr>
              <a:t>world</a:t>
            </a:r>
            <a:r>
              <a:rPr lang="zh-CN" altLang="en-US" sz="2000">
                <a:latin typeface="Calibri" panose="020F0502020204030204"/>
                <a:sym typeface="+mn-ea"/>
              </a:rPr>
              <a:t>文件</a:t>
            </a:r>
            <a:endParaRPr lang="zh-CN" altLang="en-US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Actuator model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Blinkenlight model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Blobfinder model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Camera model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Fiducial detector model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Gripper model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Position model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Ranger model</a:t>
            </a:r>
            <a:endParaRPr lang="zh-CN" altLang="en-US" sz="1000">
              <a:latin typeface="Calibri" panose="020F0502020204030204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libri" panose="020F0502020204030204"/>
                <a:sym typeface="+mn-ea"/>
              </a:rPr>
              <a:t>Wifi model</a:t>
            </a:r>
            <a:endParaRPr lang="zh-CN" altLang="en-US" sz="1600">
              <a:latin typeface="Calibri" panose="020F0502020204030204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1010285"/>
            <a:ext cx="5610860" cy="335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6350" y="1040130"/>
            <a:ext cx="4475480" cy="503237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/>
                <a:sym typeface="+mn-ea"/>
              </a:rPr>
              <a:t>Ranger model</a:t>
            </a:r>
            <a:endParaRPr lang="zh-CN" altLang="en-US" sz="20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ranger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(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sensor (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pose [ x y z a 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size [  x y z 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fov a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range [min max]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)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watts 2.0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color_rgba [ 0 1 0 0.15 ]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Calibri" panose="020F0502020204030204"/>
                <a:sym typeface="+mn-ea"/>
              </a:rPr>
              <a:t>   )</a:t>
            </a:r>
            <a:endParaRPr lang="zh-CN" altLang="en-US" sz="16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Calibri" panose="020F0502020204030204"/>
                <a:sym typeface="+mn-ea"/>
              </a:rPr>
              <a:t>    </a:t>
            </a:r>
            <a:endParaRPr lang="zh-CN" altLang="en-US" sz="1600">
              <a:latin typeface="Calibri" panose="020F0502020204030204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5370" y="1040130"/>
            <a:ext cx="4257675" cy="295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/>
                <a:sym typeface="+mn-ea"/>
              </a:rPr>
              <a:t>Position </a:t>
            </a:r>
            <a:r>
              <a:rPr lang="zh-CN" altLang="en-US">
                <a:latin typeface="Calibri" panose="020F0502020204030204"/>
                <a:sym typeface="+mn-ea"/>
              </a:rPr>
              <a:t>model </a:t>
            </a:r>
            <a:r>
              <a:rPr lang="zh-CN" altLang="en-US" sz="1400">
                <a:latin typeface="Calibri" panose="020F0502020204030204"/>
                <a:sym typeface="+mn-ea"/>
              </a:rPr>
              <a:t> 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position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(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drive "diff"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velocity [ 0.0 0.0 0.0 0.0 ]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localization "gps"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localization_origin [ &lt;defaults to model's start pose&gt; 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odom_error [0.03 0.03 0.00 0.05]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wheelbase 1.0			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velocity_bounds [-1 1 -1 1 -1 1 -90 90 ]			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acceleration_bounds [-1 1 -1 1 -1 1 -90 90]</a:t>
            </a:r>
            <a:endParaRPr lang="zh-CN" altLang="en-US" sz="1400">
              <a:latin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Calibri" panose="020F0502020204030204"/>
                <a:sym typeface="+mn-ea"/>
              </a:rPr>
              <a:t>    )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6555740" y="1035685"/>
            <a:ext cx="400812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Blobfinder model</a:t>
            </a:r>
            <a:endParaRPr lang="zh-CN" altLang="en-US" sz="2000"/>
          </a:p>
          <a:p>
            <a:r>
              <a:rPr lang="zh-CN" altLang="en-US" sz="1400"/>
              <a:t>blobfinder</a:t>
            </a:r>
            <a:endParaRPr lang="zh-CN" altLang="en-US" sz="1400"/>
          </a:p>
          <a:p>
            <a:r>
              <a:rPr lang="zh-CN" altLang="en-US" sz="1400"/>
              <a:t>(</a:t>
            </a:r>
            <a:endParaRPr lang="zh-CN" altLang="en-US" sz="1400"/>
          </a:p>
          <a:p>
            <a:r>
              <a:rPr lang="zh-CN" altLang="en-US" sz="1400"/>
              <a:t>  colors_count 0</a:t>
            </a:r>
            <a:endParaRPr lang="zh-CN" altLang="en-US" sz="1400"/>
          </a:p>
          <a:p>
            <a:r>
              <a:rPr lang="zh-CN" altLang="en-US" sz="1400"/>
              <a:t>  colors [ ]</a:t>
            </a:r>
            <a:endParaRPr lang="zh-CN" altLang="en-US" sz="1400"/>
          </a:p>
          <a:p>
            <a:r>
              <a:rPr lang="zh-CN" altLang="en-US" sz="1400"/>
              <a:t>  image[ 80 60 ]</a:t>
            </a:r>
            <a:endParaRPr lang="zh-CN" altLang="en-US" sz="1400"/>
          </a:p>
          <a:p>
            <a:r>
              <a:rPr lang="zh-CN" altLang="en-US" sz="1400"/>
              <a:t>  range 12.0</a:t>
            </a:r>
            <a:endParaRPr lang="zh-CN" altLang="en-US" sz="1400"/>
          </a:p>
          <a:p>
            <a:r>
              <a:rPr lang="zh-CN" altLang="en-US" sz="1400"/>
              <a:t>  fov 3.14159/3.0</a:t>
            </a:r>
            <a:endParaRPr lang="zh-CN" altLang="en-US" sz="1400"/>
          </a:p>
          <a:p>
            <a:r>
              <a:rPr lang="zh-CN" altLang="en-US" sz="1400"/>
              <a:t>  pan 0.0</a:t>
            </a:r>
            <a:endParaRPr lang="zh-CN" altLang="en-US" sz="1400"/>
          </a:p>
          <a:p>
            <a:r>
              <a:rPr lang="zh-CN" altLang="en-US" sz="1400"/>
              <a:t>  size [ 0.0 0.0 0.0 ]</a:t>
            </a:r>
            <a:endParaRPr lang="zh-CN" altLang="en-US" sz="1400"/>
          </a:p>
          <a:p>
            <a:r>
              <a:rPr lang="zh-CN" altLang="en-US" sz="1400"/>
              <a:t>)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9525" y="1031240"/>
            <a:ext cx="12174855" cy="5032375"/>
          </a:xfrm>
        </p:spPr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/>
              <a:t>订阅的主题</a:t>
            </a:r>
            <a:endParaRPr lang="zh-CN" altLang="en-US" sz="2000"/>
          </a:p>
          <a:p>
            <a:r>
              <a:rPr lang="en-US" altLang="zh-CN"/>
              <a:t>/</a:t>
            </a:r>
            <a:r>
              <a:rPr lang="zh-CN" altLang="en-US"/>
              <a:t>cmd_vel </a:t>
            </a:r>
            <a:r>
              <a:rPr lang="en-US" altLang="en-US"/>
              <a:t>(</a:t>
            </a:r>
            <a:r>
              <a:rPr lang="zh-CN" altLang="en-US"/>
              <a:t>geometry_msgs/Twist</a:t>
            </a:r>
            <a:r>
              <a:rPr lang="en-US" altLang="zh-CN"/>
              <a:t>)</a:t>
            </a:r>
            <a:endParaRPr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/>
              <a:t>发布的主题</a:t>
            </a:r>
            <a:endParaRPr lang="zh-CN" altLang="en-US" sz="2000"/>
          </a:p>
          <a:p>
            <a:r>
              <a:rPr lang="en-US" altLang="zh-CN"/>
              <a:t>/</a:t>
            </a:r>
            <a:r>
              <a:rPr lang="zh-CN" altLang="en-US"/>
              <a:t>odom (nav_msgs/Odometry)</a:t>
            </a:r>
            <a:endParaRPr lang="zh-CN" altLang="en-US"/>
          </a:p>
          <a:p>
            <a:r>
              <a:rPr lang="en-US" altLang="zh-CN"/>
              <a:t>/</a:t>
            </a:r>
            <a:r>
              <a:rPr lang="zh-CN" altLang="en-US"/>
              <a:t>base_scan (sensor_msgs/LaserScan)</a:t>
            </a:r>
            <a:endParaRPr lang="zh-CN" altLang="en-US"/>
          </a:p>
          <a:p>
            <a:r>
              <a:rPr lang="en-US" altLang="zh-CN"/>
              <a:t>/</a:t>
            </a:r>
            <a:r>
              <a:rPr lang="zh-CN" altLang="en-US"/>
              <a:t>base_pose_ground_truth (nav_msgs/Odometry)</a:t>
            </a:r>
            <a:endParaRPr lang="zh-CN" altLang="en-US"/>
          </a:p>
          <a:p>
            <a:r>
              <a:rPr lang="en-US" altLang="zh-CN"/>
              <a:t>/</a:t>
            </a:r>
            <a:r>
              <a:rPr lang="zh-CN" altLang="en-US"/>
              <a:t>image (sensor_msgs/Image)</a:t>
            </a:r>
            <a:endParaRPr lang="zh-CN" altLang="en-US"/>
          </a:p>
          <a:p>
            <a:r>
              <a:rPr lang="en-US" altLang="zh-CN"/>
              <a:t>/</a:t>
            </a:r>
            <a:r>
              <a:rPr lang="zh-CN" altLang="en-US"/>
              <a:t>depth (sensor_msgs/Image)</a:t>
            </a:r>
            <a:endParaRPr lang="zh-CN" altLang="en-US"/>
          </a:p>
          <a:p>
            <a:r>
              <a:rPr lang="en-US" altLang="zh-CN"/>
              <a:t>/</a:t>
            </a:r>
            <a:r>
              <a:rPr lang="zh-CN" altLang="en-US"/>
              <a:t>camera_info (sensor_msgs/CameraInfo)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</a:rPr>
              <a:t>提供的</a:t>
            </a:r>
            <a:r>
              <a:rPr lang="en-US" altLang="zh-CN">
                <a:ea typeface="宋体" panose="02010600030101010101" pitchFamily="2" charset="-122"/>
              </a:rPr>
              <a:t>tf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base_link → base_laser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base_footprint → base_link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odom → base_footprint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base_link → camera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7620" y="1057275"/>
            <a:ext cx="12182475" cy="503174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控制机器人运动</a:t>
            </a:r>
            <a:endParaRPr lang="zh-CN" altLang="en-US" sz="2000"/>
          </a:p>
          <a:p>
            <a:r>
              <a:rPr lang="zh-CN" altLang="en-US"/>
              <a:t>sudo apt-get install ros-indigo-teleop-twist-keyboard</a:t>
            </a:r>
            <a:endParaRPr lang="zh-CN" altLang="en-US"/>
          </a:p>
          <a:p>
            <a:r>
              <a:rPr lang="zh-CN" altLang="en-US"/>
              <a:t>rosrun teleop_twist_keyboard teleop_twist_keyboard.py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简单的</a:t>
            </a:r>
            <a:r>
              <a:rPr lang="en-US" altLang="zh-CN" sz="2000"/>
              <a:t>gmapping&amp;</a:t>
            </a:r>
            <a:r>
              <a:rPr lang="zh-CN" altLang="en-US" sz="2000">
                <a:ea typeface="宋体" panose="02010600030101010101" pitchFamily="2" charset="-122"/>
              </a:rPr>
              <a:t>保存</a:t>
            </a:r>
            <a:r>
              <a:rPr lang="en-US" altLang="zh-CN" sz="2000">
                <a:ea typeface="宋体" panose="02010600030101010101" pitchFamily="2" charset="-122"/>
              </a:rPr>
              <a:t>map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/>
              <a:t>rosrun gmapping slam_gmapping scan:=base_scan</a:t>
            </a:r>
            <a:endParaRPr lang="en-US" altLang="zh-CN"/>
          </a:p>
          <a:p>
            <a:r>
              <a:rPr lang="en-US" altLang="zh-CN"/>
              <a:t>rosrun map_server map_saver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0" y="1188720"/>
            <a:ext cx="3246120" cy="3863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6350" y="1040130"/>
            <a:ext cx="12214860" cy="5058410"/>
          </a:xfrm>
        </p:spPr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ea typeface="宋体" panose="02010600030101010101" pitchFamily="2" charset="-122"/>
              </a:rPr>
              <a:t>激光雷达应用：</a:t>
            </a:r>
            <a:r>
              <a:rPr lang="zh-CN" altLang="en-US" sz="2400"/>
              <a:t>障碍物检测</a:t>
            </a:r>
            <a:endParaRPr lang="zh-CN" altLang="en-US" sz="2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/>
              <a:t>sensor_msgs/LaserScan.msg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/>
              <a:t>std_msgs/Header header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 angle_min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 angle_max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 angle_increment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 time_increment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 scan_time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 range_min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 range_max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float32[] ranges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float32[] intensities</a:t>
            </a:r>
            <a:endParaRPr lang="zh-CN" altLang="en-US" sz="1800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0" y="1154430"/>
            <a:ext cx="5615305" cy="2203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552575"/>
            <a:ext cx="8390255" cy="45497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20" y="1027430"/>
            <a:ext cx="1214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latin typeface="Calibri" panose="020F0502020204030204"/>
                <a:sym typeface="+mn-ea"/>
              </a:rPr>
              <a:t>Rviz</a:t>
            </a:r>
            <a:r>
              <a:rPr lang="zh-CN" altLang="en-US" sz="2400">
                <a:latin typeface="Calibri" panose="020F0502020204030204"/>
                <a:sym typeface="+mn-ea"/>
              </a:rPr>
              <a:t>属性</a:t>
            </a:r>
            <a:endParaRPr lang="zh-CN" altLang="en-US" sz="24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1029970"/>
            <a:ext cx="8207375" cy="3886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演示</Application>
  <PresentationFormat/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Wingdings</vt:lpstr>
      <vt:lpstr>Segoe Print</vt:lpstr>
      <vt:lpstr>Calibri</vt:lpstr>
      <vt:lpstr>DejaVu Sans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7</cp:revision>
  <dcterms:created xsi:type="dcterms:W3CDTF">2016-07-18T01:49:00Z</dcterms:created>
  <dcterms:modified xsi:type="dcterms:W3CDTF">2016-07-30T13:37:50Z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