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8" r:id="rId8"/>
    <p:sldId id="259" r:id="rId9"/>
    <p:sldId id="261" r:id="rId10"/>
    <p:sldId id="262" r:id="rId11"/>
    <p:sldId id="263" r:id="rId12"/>
    <p:sldId id="265" r:id="rId13"/>
    <p:sldId id="260" r:id="rId14"/>
  </p:sldIdLst>
  <p:sldSz cx="12198350" cy="685927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44" name="图片 4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6" name="图片 8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87" name="图片 8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72" name="图片 1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73" name="图片 172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13" name="图片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14" name="图片 21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60" name="图片 25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61" name="图片 26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jpe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7" Type="http://schemas.openxmlformats.org/officeDocument/2006/relationships/theme" Target="../theme/theme5.xml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180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sp>
        <p:nvSpPr>
          <p:cNvPr id="5" name="CustomShape 4"/>
          <p:cNvSpPr/>
          <p:nvPr/>
        </p:nvSpPr>
        <p:spPr>
          <a:xfrm>
            <a:off x="5400" y="4294080"/>
            <a:ext cx="12194640" cy="13680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770760" y="4109400"/>
            <a:ext cx="10656720" cy="17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5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5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4"/>
          <p:cNvPicPr/>
          <p:nvPr/>
        </p:nvPicPr>
        <p:blipFill>
          <a:blip r:embed="rId14"/>
          <a:srcRect t="3586"/>
          <a:stretch>
            <a:fillRect/>
          </a:stretch>
        </p:blipFill>
        <p:spPr>
          <a:xfrm>
            <a:off x="5400" y="0"/>
            <a:ext cx="12220200" cy="4293720"/>
          </a:xfrm>
          <a:prstGeom prst="rect">
            <a:avLst/>
          </a:prstGeom>
          <a:ln>
            <a:noFill/>
          </a:ln>
        </p:spPr>
      </p:pic>
      <p:pic>
        <p:nvPicPr>
          <p:cNvPr id="8" name="Picture 8"/>
          <p:cNvPicPr/>
          <p:nvPr/>
        </p:nvPicPr>
        <p:blipFill>
          <a:blip r:embed="rId15"/>
          <a:stretch>
            <a:fillRect/>
          </a:stretch>
        </p:blipFill>
        <p:spPr>
          <a:xfrm rot="20635200">
            <a:off x="533520" y="938880"/>
            <a:ext cx="3985200" cy="933840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7121160" y="609336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10" name="图片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70760" y="5978520"/>
            <a:ext cx="2145960" cy="432000"/>
          </a:xfrm>
          <a:prstGeom prst="rect">
            <a:avLst/>
          </a:prstGeom>
          <a:ln>
            <a:noFill/>
          </a:ln>
        </p:spPr>
      </p:pic>
      <p:sp>
        <p:nvSpPr>
          <p:cNvPr id="11" name="PlaceHolder 7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451120" y="2142360"/>
            <a:ext cx="5832360" cy="73069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4023000" y="2144880"/>
            <a:ext cx="20880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endParaRPr lang="en-US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5428080" y="2925720"/>
            <a:ext cx="4487040" cy="5637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2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34" name="CustomShape 3"/>
          <p:cNvSpPr/>
          <p:nvPr/>
        </p:nvSpPr>
        <p:spPr>
          <a:xfrm flipV="1">
            <a:off x="7560" y="2971440"/>
            <a:ext cx="121978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5" name="CustomShape 4"/>
          <p:cNvSpPr/>
          <p:nvPr/>
        </p:nvSpPr>
        <p:spPr>
          <a:xfrm>
            <a:off x="1130760" y="1796400"/>
            <a:ext cx="2441520" cy="244188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3866760" y="2061360"/>
            <a:ext cx="8331120" cy="56610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659120" y="3213720"/>
            <a:ext cx="6264360" cy="4550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37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37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985680" y="2349360"/>
            <a:ext cx="10153440" cy="2952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/>
        </p:txBody>
      </p:sp>
      <p:pic>
        <p:nvPicPr>
          <p:cNvPr id="180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1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24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19" name="CustomShape 4"/>
          <p:cNvSpPr/>
          <p:nvPr/>
        </p:nvSpPr>
        <p:spPr>
          <a:xfrm>
            <a:off x="5400" y="3285720"/>
            <a:ext cx="12194640" cy="3573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5019120" y="1703160"/>
            <a:ext cx="7178760" cy="27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8800" b="1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Thank You !</a:t>
            </a:r>
            <a:endParaRPr lang="en-US" sz="8800" b="1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1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6243120" y="3583080"/>
            <a:ext cx="3960000" cy="92772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5400" y="3217320"/>
            <a:ext cx="12201480" cy="71640"/>
          </a:xfrm>
          <a:prstGeom prst="rect">
            <a:avLst/>
          </a:prstGeom>
          <a:solidFill>
            <a:srgbClr val="5A5A5A"/>
          </a:solidFill>
          <a:ln w="25560">
            <a:noFill/>
          </a:ln>
        </p:spPr>
      </p:sp>
      <p:sp>
        <p:nvSpPr>
          <p:cNvPr id="223" name="CustomShape 7"/>
          <p:cNvSpPr/>
          <p:nvPr/>
        </p:nvSpPr>
        <p:spPr>
          <a:xfrm>
            <a:off x="1274760" y="1864800"/>
            <a:ext cx="2520000" cy="252036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224" name="CustomShape 8"/>
          <p:cNvSpPr/>
          <p:nvPr/>
        </p:nvSpPr>
        <p:spPr>
          <a:xfrm>
            <a:off x="5848560" y="4494600"/>
            <a:ext cx="43887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36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5" name="图片 5"/>
          <p:cNvPicPr/>
          <p:nvPr/>
        </p:nvPicPr>
        <p:blipFill>
          <a:blip r:embed="rId16"/>
          <a:stretch>
            <a:fillRect/>
          </a:stretch>
        </p:blipFill>
        <p:spPr>
          <a:xfrm>
            <a:off x="9195480" y="717840"/>
            <a:ext cx="1940040" cy="390600"/>
          </a:xfrm>
          <a:prstGeom prst="rect">
            <a:avLst/>
          </a:prstGeom>
          <a:ln>
            <a:noFill/>
          </a:ln>
        </p:spPr>
      </p:pic>
      <p:sp>
        <p:nvSpPr>
          <p:cNvPr id="226" name="PlaceHolder 9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  <p:sp>
        <p:nvSpPr>
          <p:cNvPr id="227" name="PlaceHolder 10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16455" y="4543625"/>
            <a:ext cx="10656720" cy="953640"/>
          </a:xfrm>
          <a:prstGeom prst="rect">
            <a:avLst/>
          </a:prstGeom>
        </p:spPr>
        <p:txBody>
          <a:bodyPr anchor="ctr"/>
          <a:p>
            <a:r>
              <a:rPr lang="en-US" altLang="zh-CN" sz="5400">
                <a:latin typeface="Calibri" panose="020F0502020204030204"/>
              </a:rPr>
              <a:t>(7)Actionlib</a:t>
            </a:r>
            <a:endParaRPr lang="en-US" altLang="zh-CN" sz="5400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866760" y="2061360"/>
            <a:ext cx="8331120" cy="645840"/>
          </a:xfrm>
          <a:prstGeom prst="rect">
            <a:avLst/>
          </a:prstGeom>
        </p:spPr>
        <p:txBody>
          <a:bodyPr/>
          <a:p/>
        </p:txBody>
      </p:sp>
      <p:sp>
        <p:nvSpPr>
          <p:cNvPr id="2" name="文本框 1"/>
          <p:cNvSpPr txBox="1"/>
          <p:nvPr/>
        </p:nvSpPr>
        <p:spPr>
          <a:xfrm>
            <a:off x="5801995" y="2259330"/>
            <a:ext cx="29610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Actionlib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2"/>
          <p:cNvSpPr txBox="1"/>
          <p:nvPr/>
        </p:nvSpPr>
        <p:spPr>
          <a:xfrm>
            <a:off x="29210" y="1031240"/>
            <a:ext cx="12139295" cy="5075555"/>
          </a:xfrm>
          <a:prstGeom prst="rect">
            <a:avLst/>
          </a:prstGeo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Actionlib</a:t>
            </a:r>
            <a:endParaRPr lang="zh-CN"/>
          </a:p>
          <a:p>
            <a:r>
              <a:rPr lang="zh-CN"/>
              <a:t>在</a:t>
            </a:r>
            <a:r>
              <a:rPr lang="en-US" altLang="zh-CN"/>
              <a:t>ROS</a:t>
            </a:r>
            <a:r>
              <a:rPr lang="zh-CN" altLang="en-US"/>
              <a:t>系统中，有时候我们需要发送请求给某个节点完成相应的任务，同时获得一个响应，这种情况下我们可以通过</a:t>
            </a:r>
            <a:r>
              <a:rPr lang="en-US" altLang="zh-CN"/>
              <a:t>ROS</a:t>
            </a:r>
            <a:r>
              <a:rPr lang="zh-CN" altLang="en-US"/>
              <a:t>服务；然而，在某些情况下，服务需要很长的时间才能执行完，例如让机器人到达一个指定的地点，用户想要取消或者定期得到请求执行的进度的反馈，这个时候我们选择</a:t>
            </a:r>
            <a:r>
              <a:rPr lang="en-US" altLang="zh-CN"/>
              <a:t>actionlib</a:t>
            </a:r>
            <a:r>
              <a:rPr lang="zh-CN" altLang="en-US"/>
              <a:t>来完成。</a:t>
            </a:r>
            <a:endParaRPr lang="zh-CN" altLang="en-US"/>
          </a:p>
          <a:p>
            <a:endParaRPr lang="zh-CN" altLang="en-US"/>
          </a:p>
          <a:p/>
        </p:txBody>
      </p:sp>
      <p:graphicFrame>
        <p:nvGraphicFramePr>
          <p:cNvPr id="3" name="表格 2"/>
          <p:cNvGraphicFramePr/>
          <p:nvPr/>
        </p:nvGraphicFramePr>
        <p:xfrm>
          <a:off x="60960" y="2407285"/>
          <a:ext cx="12075160" cy="204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/>
                <a:gridCol w="9961880"/>
              </a:tblGrid>
              <a:tr h="511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</a:t>
                      </a:r>
                      <a:endParaRPr lang="zh-CN" altLang="en-US"/>
                    </a:p>
                  </a:txBody>
                  <a:tcPr/>
                </a:tc>
              </a:tr>
              <a:tr h="5118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单向通讯，特别是在多个节点订阅时</a:t>
                      </a:r>
                      <a:endParaRPr lang="zh-CN" altLang="en-US"/>
                    </a:p>
                  </a:txBody>
                  <a:tcPr/>
                </a:tc>
              </a:tr>
              <a:tr h="511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简单的请求、响应交互</a:t>
                      </a:r>
                      <a:endParaRPr lang="zh-CN" altLang="en-US"/>
                    </a:p>
                  </a:txBody>
                  <a:tcPr/>
                </a:tc>
              </a:tr>
              <a:tr h="511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动作库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大部分的请求、响应交互，特别是当处理请求不是即时的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15240" y="1031240"/>
            <a:ext cx="12175490" cy="507746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Actionlib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的实现</a:t>
            </a:r>
            <a:endParaRPr lang="zh-CN" altLang="en-US" sz="2400">
              <a:ea typeface="宋体" panose="02010600030101010101" pitchFamily="2" charset="-122"/>
              <a:sym typeface="+mn-ea"/>
            </a:endParaRPr>
          </a:p>
          <a:p>
            <a:r>
              <a:rPr>
                <a:sym typeface="+mn-ea"/>
              </a:rPr>
              <a:t>ActionClient</a:t>
            </a:r>
            <a:r>
              <a:rPr lang="zh-CN">
                <a:sym typeface="+mn-ea"/>
              </a:rPr>
              <a:t>和</a:t>
            </a:r>
            <a:r>
              <a:rPr>
                <a:sym typeface="+mn-ea"/>
              </a:rPr>
              <a:t>ActionServer</a:t>
            </a:r>
            <a:r>
              <a:rPr lang="zh-CN">
                <a:sym typeface="+mn-ea"/>
              </a:rPr>
              <a:t>通过建立在</a:t>
            </a:r>
            <a:r>
              <a:rPr lang="en-US" altLang="zh-CN">
                <a:sym typeface="+mn-ea"/>
              </a:rPr>
              <a:t>ROS</a:t>
            </a:r>
            <a:r>
              <a:rPr lang="zh-CN">
                <a:sym typeface="+mn-ea"/>
              </a:rPr>
              <a:t>消息之上的</a:t>
            </a:r>
            <a:r>
              <a:rPr>
                <a:sym typeface="+mn-ea"/>
              </a:rPr>
              <a:t>ROS Action Protocol</a:t>
            </a:r>
            <a:r>
              <a:rPr lang="zh-CN">
                <a:sym typeface="+mn-ea"/>
              </a:rPr>
              <a:t>来通讯，客户端和服务器</a:t>
            </a:r>
            <a:r>
              <a:rPr lang="zh-CN" altLang="en-US">
                <a:sym typeface="+mn-ea"/>
              </a:rPr>
              <a:t>通过函数调用和回调</a:t>
            </a:r>
            <a:r>
              <a:rPr lang="zh-CN">
                <a:sym typeface="+mn-ea"/>
              </a:rPr>
              <a:t>为用户提供了简单的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完成请求目标或者执行目标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Goal, Feedback,  Result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4323715"/>
            <a:ext cx="5982335" cy="192786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/>
        </p:nvGraphicFramePr>
        <p:xfrm>
          <a:off x="93345" y="2279015"/>
          <a:ext cx="11899265" cy="177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565"/>
                <a:gridCol w="9918700"/>
              </a:tblGrid>
              <a:tr h="4476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概念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传送至服务器的任务目标，例如移动机器人到达指定位置时，</a:t>
                      </a:r>
                      <a:r>
                        <a:rPr lang="en-US" altLang="zh-CN"/>
                        <a:t>Goal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是PoseStamped消息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Feedback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反馈给客户端目标完成的进展，例如</a:t>
                      </a:r>
                      <a:r>
                        <a:rPr lang="zh-CN" altLang="en-US">
                          <a:sym typeface="+mn-ea"/>
                        </a:rPr>
                        <a:t>移动机器人到达指定位置时，</a:t>
                      </a:r>
                      <a:r>
                        <a:rPr lang="en-US" altLang="zh-CN">
                          <a:sym typeface="+mn-ea"/>
                        </a:rPr>
                        <a:t>Feedback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是当前的位姿</a:t>
                      </a:r>
                      <a:endParaRPr lang="zh-CN" altLang="en-US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447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Result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不同于</a:t>
                      </a:r>
                      <a:r>
                        <a:rPr lang="en-US" altLang="zh-CN"/>
                        <a:t>Feedback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，目标完成后，结果将传送至客户端，且只会传送一次，</a:t>
                      </a:r>
                      <a:r>
                        <a:rPr lang="zh-CN" altLang="en-US">
                          <a:sym typeface="+mn-ea"/>
                        </a:rPr>
                        <a:t>例如移动机器人到达指定位置时，结果是机器人的最终位姿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445" y="1011555"/>
            <a:ext cx="12216765" cy="509651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服务器状态转移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1669415"/>
            <a:ext cx="8530590" cy="4190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13970" y="1041400"/>
            <a:ext cx="12174220" cy="503682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action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文件</a:t>
            </a:r>
            <a:endParaRPr lang="zh-CN" altLang="en-US" sz="240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type goal_var</a:t>
            </a: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  <a:sym typeface="+mn-ea"/>
              </a:rPr>
              <a:t>---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type result_var</a:t>
            </a: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  <a:sym typeface="+mn-ea"/>
              </a:rPr>
              <a:t>---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type feedback_var</a:t>
            </a:r>
            <a:endParaRPr lang="en-US" altLang="zh-CN" sz="180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简单的服务器和客户端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1600"/>
              <a:t>class SimpleActionServer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public: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SimpleActionServer(ros::NodeHandle n, std::string name, ExecuteCallback execute_cb, bool auto_start);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...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}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class SimpleActionClient{</a:t>
            </a:r>
            <a:r>
              <a:rPr lang="zh-CN" altLang="en-US" sz="1600">
                <a:sym typeface="+mn-ea"/>
              </a:rPr>
              <a:t>   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 public: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SimpleActionClient(ros::NodeHandle&amp; n, const std::string&amp; name, bool spin_thread = true)；</a:t>
            </a:r>
            <a:endParaRPr lang="zh-CN" altLang="en-US" sz="1600"/>
          </a:p>
          <a:p>
            <a:pPr marL="0" indent="0">
              <a:buNone/>
            </a:pPr>
            <a:r>
              <a:rPr lang="en-US" altLang="en-US" sz="1600"/>
              <a:t>...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}</a:t>
            </a:r>
            <a:endParaRPr lang="en-US" altLang="en-US" sz="1600"/>
          </a:p>
          <a:p>
            <a:pPr marL="0" indent="0"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17145" y="1001395"/>
            <a:ext cx="12215495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/>
              <a:t>客户端获得结果反馈的两种方法：</a:t>
            </a:r>
            <a:endParaRPr lang="zh-CN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/>
              <a:t>等待结果返回</a:t>
            </a:r>
            <a:endParaRPr lang="zh-CN" altLang="zh-CN" sz="2000"/>
          </a:p>
          <a:p>
            <a:r>
              <a:rPr lang="zh-CN" altLang="zh-CN"/>
              <a:t>waitForResult（）</a:t>
            </a:r>
            <a:endParaRPr lang="zh-CN" altLang="zh-CN"/>
          </a:p>
          <a:p>
            <a:r>
              <a:rPr lang="en-US" altLang="zh-CN"/>
              <a:t>getResult()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/>
              <a:t>发送目标同时调用回调函数</a:t>
            </a:r>
            <a:endParaRPr lang="zh-CN" altLang="zh-CN" sz="2000"/>
          </a:p>
          <a:p>
            <a:r>
              <a:rPr lang="zh-CN" altLang="zh-CN"/>
              <a:t>sendGoal(goal, doneC</a:t>
            </a:r>
            <a:r>
              <a:rPr lang="en-US" altLang="zh-CN"/>
              <a:t>all</a:t>
            </a:r>
            <a:r>
              <a:rPr lang="zh-CN" altLang="zh-CN"/>
              <a:t>b</a:t>
            </a:r>
            <a:r>
              <a:rPr lang="en-US" altLang="zh-CN"/>
              <a:t>ack</a:t>
            </a:r>
            <a:r>
              <a:rPr lang="zh-CN" altLang="zh-CN"/>
              <a:t>, activeC</a:t>
            </a:r>
            <a:r>
              <a:rPr lang="en-US" altLang="zh-CN"/>
              <a:t>allback</a:t>
            </a:r>
            <a:r>
              <a:rPr lang="zh-CN" altLang="zh-CN"/>
              <a:t>, feedbackC</a:t>
            </a:r>
            <a:r>
              <a:rPr lang="en-US" altLang="zh-CN"/>
              <a:t>all</a:t>
            </a:r>
            <a:r>
              <a:rPr lang="zh-CN" altLang="zh-CN"/>
              <a:t>b</a:t>
            </a:r>
            <a:r>
              <a:rPr lang="en-US" altLang="zh-CN"/>
              <a:t>ack</a:t>
            </a:r>
            <a:r>
              <a:rPr lang="zh-CN" altLang="zh-CN"/>
              <a:t>)</a:t>
            </a:r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WPS 演示</Application>
  <PresentationFormat/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微软雅黑</vt:lpstr>
      <vt:lpstr>StarSymbol</vt:lpstr>
      <vt:lpstr>Calibri</vt:lpstr>
      <vt:lpstr>Segoe Print</vt:lpstr>
      <vt:lpstr>Calibri</vt:lpstr>
      <vt:lpstr>DejaVu Sans</vt:lpstr>
      <vt:lpstr>DejaVu Sans</vt:lpstr>
      <vt:lpstr>DejaVu Sans Mono</vt:lpstr>
      <vt:lpstr>DejaVu Sans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Unicorn</cp:lastModifiedBy>
  <cp:revision>6</cp:revision>
  <dcterms:created xsi:type="dcterms:W3CDTF">2016-08-01T12:51:00Z</dcterms:created>
  <dcterms:modified xsi:type="dcterms:W3CDTF">2016-08-12T04:13:54Z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