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74" r:id="rId12"/>
    <p:sldId id="261" r:id="rId13"/>
    <p:sldId id="262" r:id="rId14"/>
    <p:sldId id="263" r:id="rId15"/>
    <p:sldId id="264" r:id="rId16"/>
    <p:sldId id="265" r:id="rId17"/>
    <p:sldId id="266" r:id="rId18"/>
    <p:sldId id="270" r:id="rId19"/>
    <p:sldId id="272" r:id="rId20"/>
    <p:sldId id="260" r:id="rId21"/>
  </p:sldIdLst>
  <p:sldSz cx="12198350" cy="685927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44" name="图片 4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86" name="图片 8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87" name="图片 8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29" name="图片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30" name="图片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72" name="图片 1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73" name="图片 172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13" name="图片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14" name="图片 21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60" name="图片 25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61" name="图片 260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4.jpe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7" Type="http://schemas.openxmlformats.org/officeDocument/2006/relationships/theme" Target="../theme/theme6.xml"/><Relationship Id="rId16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180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</p:sp>
      <p:sp>
        <p:nvSpPr>
          <p:cNvPr id="5" name="CustomShape 4"/>
          <p:cNvSpPr/>
          <p:nvPr/>
        </p:nvSpPr>
        <p:spPr>
          <a:xfrm>
            <a:off x="5400" y="4294080"/>
            <a:ext cx="12194640" cy="13680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770760" y="4109400"/>
            <a:ext cx="10656720" cy="1737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5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5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4"/>
          <p:cNvPicPr/>
          <p:nvPr/>
        </p:nvPicPr>
        <p:blipFill>
          <a:blip r:embed="rId14"/>
          <a:srcRect t="3586"/>
          <a:stretch>
            <a:fillRect/>
          </a:stretch>
        </p:blipFill>
        <p:spPr>
          <a:xfrm>
            <a:off x="5400" y="0"/>
            <a:ext cx="12220200" cy="4293720"/>
          </a:xfrm>
          <a:prstGeom prst="rect">
            <a:avLst/>
          </a:prstGeom>
          <a:ln>
            <a:noFill/>
          </a:ln>
        </p:spPr>
      </p:pic>
      <p:pic>
        <p:nvPicPr>
          <p:cNvPr id="8" name="Picture 8"/>
          <p:cNvPicPr/>
          <p:nvPr/>
        </p:nvPicPr>
        <p:blipFill>
          <a:blip r:embed="rId15"/>
          <a:stretch>
            <a:fillRect/>
          </a:stretch>
        </p:blipFill>
        <p:spPr>
          <a:xfrm rot="20635200">
            <a:off x="533520" y="938880"/>
            <a:ext cx="3985200" cy="933840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7121160" y="609336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10" name="图片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70760" y="5978520"/>
            <a:ext cx="2145960" cy="432000"/>
          </a:xfrm>
          <a:prstGeom prst="rect">
            <a:avLst/>
          </a:prstGeom>
          <a:ln>
            <a:noFill/>
          </a:ln>
        </p:spPr>
      </p:pic>
      <p:sp>
        <p:nvSpPr>
          <p:cNvPr id="11" name="PlaceHolder 7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451120" y="2142360"/>
            <a:ext cx="5832360" cy="73069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4023000" y="2144880"/>
            <a:ext cx="20880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endParaRPr lang="en-US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5428080" y="2925720"/>
            <a:ext cx="4487040" cy="5637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2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92" name="CustomShape 4"/>
          <p:cNvSpPr/>
          <p:nvPr/>
        </p:nvSpPr>
        <p:spPr>
          <a:xfrm>
            <a:off x="-3600" y="-14760"/>
            <a:ext cx="4158000" cy="68742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3" name="CustomShape 5"/>
          <p:cNvSpPr/>
          <p:nvPr/>
        </p:nvSpPr>
        <p:spPr>
          <a:xfrm>
            <a:off x="779400" y="1443240"/>
            <a:ext cx="2592000" cy="146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课程目录</a:t>
            </a:r>
            <a:endParaRPr lang="en-US" sz="4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Course Contents</a:t>
            </a:r>
            <a:endParaRPr lang="en-US" sz="23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15120" y="1701720"/>
            <a:ext cx="6408000" cy="4152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Blip>
                <a:blip r:embed="rId14"/>
              </a:buBlip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pic>
        <p:nvPicPr>
          <p:cNvPr id="95" name="图片 6"/>
          <p:cNvPicPr/>
          <p:nvPr/>
        </p:nvPicPr>
        <p:blipFill>
          <a:blip r:embed="rId15"/>
          <a:stretch>
            <a:fillRect/>
          </a:stretch>
        </p:blipFill>
        <p:spPr>
          <a:xfrm>
            <a:off x="9483480" y="6171120"/>
            <a:ext cx="1944000" cy="391320"/>
          </a:xfrm>
          <a:prstGeom prst="rect">
            <a:avLst/>
          </a:prstGeom>
          <a:ln>
            <a:noFill/>
          </a:ln>
        </p:spPr>
      </p:pic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34" name="CustomShape 3"/>
          <p:cNvSpPr/>
          <p:nvPr/>
        </p:nvSpPr>
        <p:spPr>
          <a:xfrm flipV="1">
            <a:off x="7560" y="2971440"/>
            <a:ext cx="121978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5" name="CustomShape 4"/>
          <p:cNvSpPr/>
          <p:nvPr/>
        </p:nvSpPr>
        <p:spPr>
          <a:xfrm>
            <a:off x="1130760" y="1796400"/>
            <a:ext cx="2441520" cy="244188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3866760" y="2061360"/>
            <a:ext cx="8331120" cy="56610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659120" y="3213720"/>
            <a:ext cx="6264360" cy="45500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  <a:buFont typeface="Wingdings" charset="2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8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139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6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title"/>
          </p:nvPr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37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37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985680" y="2349360"/>
            <a:ext cx="10153440" cy="2952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/>
        </p:txBody>
      </p:sp>
      <p:pic>
        <p:nvPicPr>
          <p:cNvPr id="180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1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24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19" name="CustomShape 4"/>
          <p:cNvSpPr/>
          <p:nvPr/>
        </p:nvSpPr>
        <p:spPr>
          <a:xfrm>
            <a:off x="5400" y="3285720"/>
            <a:ext cx="12194640" cy="3573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20" name="CustomShape 5"/>
          <p:cNvSpPr/>
          <p:nvPr/>
        </p:nvSpPr>
        <p:spPr>
          <a:xfrm>
            <a:off x="5019120" y="1703160"/>
            <a:ext cx="7178760" cy="27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8800" b="1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Thank You !</a:t>
            </a:r>
            <a:endParaRPr lang="en-US" sz="8800" b="1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1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6243120" y="3583080"/>
            <a:ext cx="3960000" cy="927720"/>
          </a:xfrm>
          <a:prstGeom prst="rect">
            <a:avLst/>
          </a:prstGeom>
          <a:ln>
            <a:noFill/>
          </a:ln>
        </p:spPr>
      </p:pic>
      <p:sp>
        <p:nvSpPr>
          <p:cNvPr id="222" name="CustomShape 6"/>
          <p:cNvSpPr/>
          <p:nvPr/>
        </p:nvSpPr>
        <p:spPr>
          <a:xfrm>
            <a:off x="5400" y="3217320"/>
            <a:ext cx="12201480" cy="71640"/>
          </a:xfrm>
          <a:prstGeom prst="rect">
            <a:avLst/>
          </a:prstGeom>
          <a:solidFill>
            <a:srgbClr val="5A5A5A"/>
          </a:solidFill>
          <a:ln w="25560">
            <a:noFill/>
          </a:ln>
        </p:spPr>
      </p:sp>
      <p:sp>
        <p:nvSpPr>
          <p:cNvPr id="223" name="CustomShape 7"/>
          <p:cNvSpPr/>
          <p:nvPr/>
        </p:nvSpPr>
        <p:spPr>
          <a:xfrm>
            <a:off x="1274760" y="1864800"/>
            <a:ext cx="2520000" cy="252036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224" name="CustomShape 8"/>
          <p:cNvSpPr/>
          <p:nvPr/>
        </p:nvSpPr>
        <p:spPr>
          <a:xfrm>
            <a:off x="5848560" y="4494600"/>
            <a:ext cx="43887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36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5" name="图片 5"/>
          <p:cNvPicPr/>
          <p:nvPr/>
        </p:nvPicPr>
        <p:blipFill>
          <a:blip r:embed="rId16"/>
          <a:stretch>
            <a:fillRect/>
          </a:stretch>
        </p:blipFill>
        <p:spPr>
          <a:xfrm>
            <a:off x="9195480" y="717840"/>
            <a:ext cx="1940040" cy="390600"/>
          </a:xfrm>
          <a:prstGeom prst="rect">
            <a:avLst/>
          </a:prstGeom>
          <a:ln>
            <a:noFill/>
          </a:ln>
        </p:spPr>
      </p:pic>
      <p:sp>
        <p:nvSpPr>
          <p:cNvPr id="226" name="PlaceHolder 9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  <p:sp>
        <p:nvSpPr>
          <p:cNvPr id="227" name="PlaceHolder 10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770760" y="4501080"/>
            <a:ext cx="10656720" cy="953640"/>
          </a:xfrm>
          <a:prstGeom prst="rect">
            <a:avLst/>
          </a:prstGeom>
        </p:spPr>
        <p:txBody>
          <a:bodyPr anchor="ctr"/>
          <a:p>
            <a:r>
              <a:rPr lang="zh-CN" sz="5400">
                <a:latin typeface="Calibri" panose="020F0502020204030204"/>
              </a:rPr>
              <a:t>SLAM</a:t>
            </a:r>
            <a:r>
              <a:rPr lang="en-US" altLang="zh-CN" sz="5400">
                <a:latin typeface="Calibri" panose="020F0502020204030204"/>
              </a:rPr>
              <a:t>&amp;Gmapping</a:t>
            </a:r>
            <a:endParaRPr lang="en-US" altLang="zh-CN" sz="5400"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34925" y="991235"/>
            <a:ext cx="12225655" cy="5106670"/>
          </a:xfrm>
        </p:spPr>
        <p:txBody>
          <a:bodyPr/>
          <a:p>
            <a:pPr marL="0" indent="0">
              <a:buFont typeface="Arial" charset="0"/>
              <a:buNone/>
            </a:pPr>
            <a:r>
              <a:rPr lang="zh-CN" altLang="en-US" sz="1600">
                <a:sym typeface="+mn-ea"/>
              </a:rPr>
              <a:t> &lt;!-- Map size / start point --&gt;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&lt;param name="map_resolution" value="0.050"/&gt;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&lt;param name="map_size" value="$(arg map_size)"/&gt;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&lt;param name="map_start_x" value="0.5"/&gt;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&lt;param name="map_start_y" value="0.5" /&gt;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&lt;param name="map_multi_res_levels" value="2" /&gt;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&lt;!-- Map update parameters --&gt;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&lt;param name="update_factor_free" value="0.4"/&gt;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&lt;param name="update_factor_occupied" value="0.7" /&gt;    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&lt;param name="map_update_distance_thresh" value="0.2"/&gt;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&lt;param name="map_update_angle_thresh" value="0.9" /&gt;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&lt;param name="laser_z_min_value" value = "-1.0" /&gt;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&lt;param name="laser_z_max_value" value = "1.0" /&gt;   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&lt;!-- Advertising config --&gt; 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&lt;param name="advertise_map_service" value="true"/&gt;    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&lt;param name="scan_subscriber_queue_size" value="$(arg scan_subscriber_queue_size)"/&gt;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&lt;param name="scan_topic" value="$(arg scan_topic)"/&gt;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&lt;param name="tf_map_scanmatch_transform_frame_name" value="$(arg tf_map_scanmatch_transform_frame_name)" /&gt;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&lt;/node&gt;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&lt;/launch&gt;</a:t>
            </a:r>
            <a:endParaRPr lang="zh-CN" altLang="en-US" sz="16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14605" y="1062990"/>
            <a:ext cx="12185650" cy="5035550"/>
          </a:xfrm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zh-CN" altLang="en-US" sz="2400"/>
              <a:t>修改</a:t>
            </a:r>
            <a:r>
              <a:rPr lang="en-US" altLang="zh-CN" sz="2400"/>
              <a:t>rplidar</a:t>
            </a:r>
            <a:r>
              <a:rPr lang="zh-CN" altLang="en-US" sz="2400"/>
              <a:t>驱动文件</a:t>
            </a:r>
            <a:endParaRPr lang="zh-CN" altLang="en-US" sz="2400"/>
          </a:p>
          <a:p>
            <a:r>
              <a:rPr lang="zh-CN" altLang="en-US"/>
              <a:t>在rplidar_ros/src/node.cpp中找到</a:t>
            </a:r>
            <a:endParaRPr lang="zh-CN" altLang="en-US"/>
          </a:p>
          <a:p>
            <a:r>
              <a:rPr lang="zh-CN" altLang="en-US"/>
              <a:t>nh_private.param&lt;std::string&gt;("frame_id", frame_id, "laser_frame");</a:t>
            </a:r>
            <a:endParaRPr lang="zh-CN" altLang="en-US"/>
          </a:p>
          <a:p>
            <a:r>
              <a:rPr lang="zh-CN" altLang="en-US"/>
              <a:t>将其改成：</a:t>
            </a:r>
            <a:endParaRPr lang="zh-CN" altLang="en-US"/>
          </a:p>
          <a:p>
            <a:r>
              <a:rPr lang="zh-CN" altLang="en-US">
                <a:sym typeface="+mn-ea"/>
              </a:rPr>
              <a:t>nh_private.param&lt;std::string&gt;("frame_id", frame_id, "laser");</a:t>
            </a:r>
            <a:endParaRPr lang="zh-CN" altLang="en-US">
              <a:sym typeface="+mn-ea"/>
            </a:endParaRPr>
          </a:p>
          <a:p>
            <a:r>
              <a:rPr lang="zh-CN" altLang="zh-CN">
                <a:ea typeface="宋体" panose="02010600030101010101" pitchFamily="2" charset="-122"/>
              </a:rPr>
              <a:t>编译后运行：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/>
              <a:t>roslaunch hector_slam_launch demo.launch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59170" y="2294255"/>
            <a:ext cx="24453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实践</a:t>
            </a:r>
            <a:endParaRPr lang="zh-CN" alt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20" y="1010285"/>
            <a:ext cx="122123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charset="0"/>
              <a:buChar char="•"/>
            </a:pPr>
            <a:r>
              <a:rPr lang="en-US" altLang="zh-CN" sz="2400"/>
              <a:t>B</a:t>
            </a:r>
            <a:r>
              <a:rPr lang="zh-CN" altLang="zh-CN" sz="2400"/>
              <a:t>配置实际导航</a:t>
            </a:r>
            <a:endParaRPr lang="zh-CN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15120" y="1701720"/>
            <a:ext cx="6408000" cy="4152960"/>
          </a:xfrm>
          <a:prstGeom prst="rect">
            <a:avLst/>
          </a:prstGeom>
        </p:spPr>
        <p:txBody>
          <a:bodyPr/>
          <a:p>
            <a:pPr marL="457200" indent="-457200">
              <a:buSzPct val="45000"/>
              <a:buFont typeface="Arial" charset="0"/>
              <a:buChar char="•"/>
            </a:pPr>
            <a:r>
              <a:rPr lang="en-US" altLang="zh-CN" sz="2800">
                <a:latin typeface="Calibri" panose="020F0502020204030204"/>
              </a:rPr>
              <a:t>slam_gmapping&amp;hector_gmapping</a:t>
            </a:r>
            <a:endParaRPr lang="en-US" altLang="zh-CN" sz="2800">
              <a:latin typeface="Calibri" panose="020F0502020204030204"/>
            </a:endParaRPr>
          </a:p>
          <a:p>
            <a:pPr marL="457200" indent="-457200">
              <a:buSzPct val="45000"/>
              <a:buFont typeface="Arial" charset="0"/>
              <a:buChar char="•"/>
            </a:pPr>
            <a:r>
              <a:rPr lang="zh-CN" altLang="zh-CN" sz="2800">
                <a:latin typeface="Calibri" panose="020F0502020204030204"/>
              </a:rPr>
              <a:t>实践</a:t>
            </a:r>
            <a:endParaRPr lang="zh-CN" altLang="zh-CN" sz="2800"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866760" y="2061360"/>
            <a:ext cx="8331120" cy="645840"/>
          </a:xfrm>
          <a:prstGeom prst="rect">
            <a:avLst/>
          </a:prstGeom>
        </p:spPr>
        <p:txBody>
          <a:bodyPr/>
          <a:p/>
        </p:txBody>
      </p:sp>
      <p:sp>
        <p:nvSpPr>
          <p:cNvPr id="2" name="文本框 1"/>
          <p:cNvSpPr txBox="1"/>
          <p:nvPr/>
        </p:nvSpPr>
        <p:spPr>
          <a:xfrm>
            <a:off x="4087495" y="2296795"/>
            <a:ext cx="81102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/>
              <a:t>slam_gmapping</a:t>
            </a:r>
            <a:r>
              <a:rPr lang="zh-CN" altLang="zh-CN" sz="3600"/>
              <a:t>与</a:t>
            </a:r>
            <a:r>
              <a:rPr lang="en-US" altLang="zh-CN" sz="3600"/>
              <a:t>hector_gmapping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267" name="TextShape 2"/>
          <p:cNvSpPr txBox="1"/>
          <p:nvPr/>
        </p:nvSpPr>
        <p:spPr>
          <a:xfrm>
            <a:off x="1905" y="1016635"/>
            <a:ext cx="3183890" cy="5044440"/>
          </a:xfrm>
          <a:prstGeom prst="rect">
            <a:avLst/>
          </a:prstGeom>
        </p:spPr>
        <p:txBody>
          <a:bodyPr/>
          <a:p>
            <a:pPr marL="342900" indent="-342900">
              <a:buFont typeface="Wingdings" charset="2"/>
              <a:buChar char="l"/>
            </a:pPr>
            <a:r>
              <a:rPr lang="en-US" sz="2400"/>
              <a:t>gmapping</a:t>
            </a:r>
            <a:endParaRPr lang="en-US" sz="2400"/>
          </a:p>
          <a:p>
            <a:pPr indent="0">
              <a:buNone/>
            </a:pPr>
            <a:r>
              <a:rPr lang="en-US" sz="2000"/>
              <a:t>根据激光数据（或者深度数据模拟的激光数据）建立地图</a:t>
            </a:r>
            <a:r>
              <a:rPr lang="zh-CN" altLang="en-US" sz="2000"/>
              <a:t>。</a:t>
            </a:r>
            <a:endParaRPr lang="zh-CN" altLang="en-US" sz="2000"/>
          </a:p>
          <a:p>
            <a:pPr marL="342900" indent="-342900">
              <a:buFont typeface="Wingdings" charset="2"/>
              <a:buChar char="l"/>
            </a:pPr>
            <a:r>
              <a:rPr lang="en-US" sz="2000"/>
              <a:t>SLAM</a:t>
            </a:r>
            <a:endParaRPr lang="en-US" sz="2000"/>
          </a:p>
          <a:p>
            <a:pPr indent="0">
              <a:buFont typeface="Wingdings" charset="2"/>
              <a:buNone/>
            </a:pPr>
            <a:r>
              <a:rPr lang="en-US" sz="2000"/>
              <a:t>机器人在未知环境中从一个未知位置开始移动,在移动过程中根据位置估计和地图进行自身定位,同时在自身定位的基础上建造增量式地图</a:t>
            </a:r>
            <a:r>
              <a:rPr lang="zh-CN" altLang="en-US" sz="2000"/>
              <a:t>。</a:t>
            </a:r>
            <a:endParaRPr lang="zh-CN" altLang="en-US" sz="2000"/>
          </a:p>
          <a:p>
            <a:pPr indent="0">
              <a:buFont typeface="Wingdings" charset="2"/>
              <a:buNone/>
            </a:pPr>
            <a:endParaRPr lang="en-US" sz="2000"/>
          </a:p>
          <a:p>
            <a:pPr indent="0">
              <a:buNone/>
            </a:pPr>
            <a:endParaRPr lang="en-US" sz="2000"/>
          </a:p>
        </p:txBody>
      </p:sp>
      <p:pic>
        <p:nvPicPr>
          <p:cNvPr id="2" name="图片 1" descr="mmexport147006441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5795" y="1016000"/>
            <a:ext cx="8970645" cy="504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10160" y="1031240"/>
            <a:ext cx="12182475" cy="5066665"/>
          </a:xfrm>
        </p:spPr>
        <p:txBody>
          <a:bodyPr/>
          <a:p>
            <a:pPr marL="342900" indent="-342900" algn="l">
              <a:buFont typeface="Arial" charset="0"/>
              <a:buChar char="•"/>
            </a:pPr>
            <a:r>
              <a:rPr lang="en-US" altLang="zh-CN" sz="2000">
                <a:sym typeface="+mn-ea"/>
              </a:rPr>
              <a:t>/</a:t>
            </a:r>
            <a:r>
              <a:rPr lang="zh-CN" altLang="en-US" sz="2000">
                <a:sym typeface="+mn-ea"/>
              </a:rPr>
              <a:t>map_metadata </a:t>
            </a:r>
            <a:r>
              <a:rPr lang="zh-CN" altLang="en-US" sz="2000"/>
              <a:t>nav_msgs/MapMetaData.msg</a:t>
            </a:r>
            <a:endParaRPr lang="zh-CN" altLang="en-US" sz="2000"/>
          </a:p>
          <a:p>
            <a:pPr algn="l"/>
            <a:r>
              <a:rPr lang="zh-CN" altLang="en-US">
                <a:solidFill>
                  <a:srgbClr val="00B050"/>
                </a:solidFill>
              </a:rPr>
              <a:t>time map_load_time</a:t>
            </a:r>
            <a:endParaRPr lang="zh-CN" altLang="en-US">
              <a:solidFill>
                <a:srgbClr val="00B050"/>
              </a:solidFill>
            </a:endParaRPr>
          </a:p>
          <a:p>
            <a:pPr algn="l"/>
            <a:r>
              <a:rPr lang="zh-CN" altLang="en-US">
                <a:solidFill>
                  <a:srgbClr val="00B050"/>
                </a:solidFill>
              </a:rPr>
              <a:t>float32 resolution</a:t>
            </a:r>
            <a:endParaRPr lang="zh-CN" altLang="en-US">
              <a:solidFill>
                <a:srgbClr val="00B050"/>
              </a:solidFill>
            </a:endParaRPr>
          </a:p>
          <a:p>
            <a:pPr algn="l"/>
            <a:r>
              <a:rPr lang="zh-CN" altLang="en-US">
                <a:solidFill>
                  <a:srgbClr val="00B050"/>
                </a:solidFill>
              </a:rPr>
              <a:t>uint32 width</a:t>
            </a:r>
            <a:endParaRPr lang="zh-CN" altLang="en-US">
              <a:solidFill>
                <a:srgbClr val="00B050"/>
              </a:solidFill>
            </a:endParaRPr>
          </a:p>
          <a:p>
            <a:pPr algn="l"/>
            <a:r>
              <a:rPr lang="zh-CN" altLang="en-US">
                <a:solidFill>
                  <a:srgbClr val="00B050"/>
                </a:solidFill>
              </a:rPr>
              <a:t>uint32 height</a:t>
            </a:r>
            <a:endParaRPr lang="zh-CN" altLang="en-US">
              <a:solidFill>
                <a:srgbClr val="00B050"/>
              </a:solidFill>
            </a:endParaRPr>
          </a:p>
          <a:p>
            <a:pPr algn="l"/>
            <a:r>
              <a:rPr lang="zh-CN" altLang="en-US">
                <a:solidFill>
                  <a:srgbClr val="00B050"/>
                </a:solidFill>
              </a:rPr>
              <a:t>geometry_msgs/Pose origin</a:t>
            </a:r>
            <a:endParaRPr lang="zh-CN" altLang="en-US">
              <a:solidFill>
                <a:srgbClr val="00B050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zh-CN" altLang="en-US" sz="2000">
                <a:sym typeface="+mn-ea"/>
              </a:rPr>
              <a:t>map </a:t>
            </a:r>
            <a:r>
              <a:rPr lang="en-US" altLang="zh-CN" sz="2000">
                <a:sym typeface="+mn-ea"/>
              </a:rPr>
              <a:t>/</a:t>
            </a:r>
            <a:r>
              <a:rPr lang="zh-CN" altLang="en-US" sz="2000"/>
              <a:t>nav_msgs/OccupancyGrid.msg</a:t>
            </a:r>
            <a:endParaRPr lang="zh-CN" altLang="en-US" sz="2000"/>
          </a:p>
          <a:p>
            <a:pPr algn="l"/>
            <a:r>
              <a:rPr lang="zh-CN" altLang="en-US">
                <a:solidFill>
                  <a:srgbClr val="00B050"/>
                </a:solidFill>
              </a:rPr>
              <a:t>std_msgs/Header header</a:t>
            </a:r>
            <a:endParaRPr lang="zh-CN" altLang="en-US">
              <a:solidFill>
                <a:srgbClr val="00B050"/>
              </a:solidFill>
            </a:endParaRPr>
          </a:p>
          <a:p>
            <a:pPr algn="l"/>
            <a:r>
              <a:rPr lang="zh-CN" altLang="en-US">
                <a:solidFill>
                  <a:srgbClr val="00B050"/>
                </a:solidFill>
              </a:rPr>
              <a:t>nav_msgs/MapMetaData info</a:t>
            </a:r>
            <a:endParaRPr lang="zh-CN" altLang="en-US">
              <a:solidFill>
                <a:srgbClr val="00B050"/>
              </a:solidFill>
            </a:endParaRPr>
          </a:p>
          <a:p>
            <a:pPr algn="l"/>
            <a:r>
              <a:rPr lang="zh-CN" altLang="en-US">
                <a:solidFill>
                  <a:srgbClr val="00B050"/>
                </a:solidFill>
              </a:rPr>
              <a:t>int8[] data</a:t>
            </a:r>
            <a:endParaRPr lang="zh-CN" altLang="en-US">
              <a:solidFill>
                <a:srgbClr val="00B050"/>
              </a:solidFill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zh-CN" altLang="en-US" sz="2000"/>
              <a:t> </a:t>
            </a:r>
            <a:r>
              <a:rPr lang="zh-CN" altLang="en-US" sz="2000">
                <a:sym typeface="+mn-ea"/>
              </a:rPr>
              <a:t>dynamic_map</a:t>
            </a:r>
            <a:r>
              <a:rPr lang="en-US" altLang="zh-CN" sz="2000">
                <a:sym typeface="+mn-ea"/>
              </a:rPr>
              <a:t>/ </a:t>
            </a:r>
            <a:r>
              <a:rPr lang="zh-CN" altLang="en-US" sz="2000"/>
              <a:t>nav_msgs/GetMap.srv</a:t>
            </a:r>
            <a:endParaRPr lang="zh-CN" altLang="en-US" sz="2000"/>
          </a:p>
          <a:p>
            <a:pPr algn="l"/>
            <a:r>
              <a:rPr lang="zh-CN" altLang="en-US" sz="1800">
                <a:solidFill>
                  <a:srgbClr val="00B050"/>
                </a:solidFill>
              </a:rPr>
              <a:t>nav_msgs/OccupancyGrid map</a:t>
            </a:r>
            <a:endParaRPr lang="zh-CN" altLang="en-US" sz="18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635" y="1031240"/>
            <a:ext cx="12183110" cy="5066665"/>
          </a:xfrm>
        </p:spPr>
        <p:txBody>
          <a:bodyPr/>
          <a:p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635" y="1031240"/>
          <a:ext cx="12183110" cy="506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570"/>
                <a:gridCol w="4296410"/>
                <a:gridCol w="6247130"/>
              </a:tblGrid>
              <a:tr h="61150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slam_gmapping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hector_mapping</a:t>
                      </a:r>
                      <a:endParaRPr lang="zh-CN" altLang="en-US"/>
                    </a:p>
                  </a:txBody>
                  <a:tcPr/>
                </a:tc>
              </a:tr>
              <a:tr h="612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订阅主题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scan    </a:t>
                      </a:r>
                      <a:r>
                        <a:rPr lang="en-US" altLang="zh-CN"/>
                        <a:t>tf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scan   </a:t>
                      </a:r>
                      <a:endParaRPr lang="zh-CN" altLang="en-US"/>
                    </a:p>
                  </a:txBody>
                  <a:tcPr/>
                </a:tc>
              </a:tr>
              <a:tr h="610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>
                          <a:ea typeface="宋体" panose="02010600030101010101" pitchFamily="2" charset="-122"/>
                        </a:rPr>
                        <a:t>发布主题</a:t>
                      </a:r>
                      <a:endParaRPr lang="zh-CN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map_metadata   map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ym typeface="+mn-ea"/>
                        </a:rPr>
                        <a:t>map_metadata  map    </a:t>
                      </a:r>
                      <a:r>
                        <a:rPr lang="zh-CN" altLang="en-US"/>
                        <a:t>slam_out_pose   poseupdate</a:t>
                      </a:r>
                      <a:endParaRPr lang="zh-CN" altLang="en-US"/>
                    </a:p>
                  </a:txBody>
                  <a:tcPr/>
                </a:tc>
              </a:tr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>
                          <a:ea typeface="宋体" panose="02010600030101010101" pitchFamily="2" charset="-122"/>
                        </a:rPr>
                        <a:t>服务</a:t>
                      </a:r>
                      <a:endParaRPr lang="zh-CN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dynamic_map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dynamic_map</a:t>
                      </a:r>
                      <a:endParaRPr lang="zh-CN" altLang="en-US"/>
                    </a:p>
                  </a:txBody>
                  <a:tcPr/>
                </a:tc>
              </a:tr>
              <a:tr h="786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要求的</a:t>
                      </a:r>
                      <a:r>
                        <a:rPr lang="en-US" altLang="zh-CN"/>
                        <a:t>tf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变换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base_laser</a:t>
                      </a:r>
                      <a:r>
                        <a:rPr lang="zh-CN" altLang="en-US"/>
                        <a:t> → base_link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base_link → odom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ym typeface="+mn-ea"/>
                        </a:rPr>
                        <a:t>base_laser</a:t>
                      </a:r>
                      <a:r>
                        <a:rPr lang="zh-CN" altLang="en-US">
                          <a:sym typeface="+mn-ea"/>
                        </a:rPr>
                        <a:t> → base_</a:t>
                      </a:r>
                      <a:r>
                        <a:rPr lang="en-US" altLang="zh-CN">
                          <a:sym typeface="+mn-ea"/>
                        </a:rPr>
                        <a:t>frame</a:t>
                      </a:r>
                      <a:endParaRPr lang="en-US" altLang="zh-CN">
                        <a:sym typeface="+mn-ea"/>
                      </a:endParaRPr>
                    </a:p>
                  </a:txBody>
                  <a:tcPr/>
                </a:tc>
              </a:tr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>
                          <a:ea typeface="宋体" panose="02010600030101010101" pitchFamily="2" charset="-122"/>
                        </a:rPr>
                        <a:t>提供的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tf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变换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map → odom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map → odom</a:t>
                      </a:r>
                      <a:endParaRPr lang="zh-CN" altLang="en-US"/>
                    </a:p>
                  </a:txBody>
                  <a:tcPr/>
                </a:tc>
              </a:tr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定位准确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定位不够准确</a:t>
                      </a:r>
                      <a:endParaRPr lang="zh-CN" altLang="en-US"/>
                    </a:p>
                  </a:txBody>
                  <a:tcPr/>
                </a:tc>
              </a:tr>
              <a:tr h="610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需要完整硬件平台支持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手持激光雷达即可实现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5715" y="1001395"/>
            <a:ext cx="12195175" cy="5076825"/>
          </a:xfrm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zh-CN" altLang="zh-CN" sz="2400">
                <a:ea typeface="宋体" panose="02010600030101010101" pitchFamily="2" charset="-122"/>
              </a:rPr>
              <a:t>实现</a:t>
            </a:r>
            <a:r>
              <a:rPr lang="en-US" altLang="zh-CN" sz="2400">
                <a:ea typeface="宋体" panose="02010600030101010101" pitchFamily="2" charset="-122"/>
              </a:rPr>
              <a:t>gmapping</a:t>
            </a:r>
            <a:endParaRPr lang="en-US" altLang="zh-CN" sz="2400">
              <a:ea typeface="宋体" panose="02010600030101010101" pitchFamily="2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000">
                <a:ea typeface="宋体" panose="02010600030101010101" pitchFamily="2" charset="-122"/>
              </a:rPr>
              <a:t>硬件要求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配置：激光雷达，移动机器人平台，里程计（</a:t>
            </a:r>
            <a:r>
              <a:rPr lang="en-US" altLang="zh-CN">
                <a:sym typeface="+mn-ea"/>
              </a:rPr>
              <a:t>slam_gmapping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move base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配置：激光雷达（</a:t>
            </a:r>
            <a:r>
              <a:rPr lang="en-US" altLang="zh-CN">
                <a:sym typeface="+mn-ea"/>
              </a:rPr>
              <a:t>hector_gmapping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配置：</a:t>
            </a:r>
            <a:r>
              <a:rPr lang="en-US" altLang="zh-CN">
                <a:ea typeface="宋体" panose="02010600030101010101" pitchFamily="2" charset="-122"/>
              </a:rPr>
              <a:t>RGBD</a:t>
            </a:r>
            <a:r>
              <a:rPr lang="zh-CN" altLang="en-US">
                <a:ea typeface="宋体" panose="02010600030101010101" pitchFamily="2" charset="-122"/>
              </a:rPr>
              <a:t>摄像头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sym typeface="+mn-ea"/>
              </a:rPr>
              <a:t>hector_gmapping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4445" y="1011555"/>
            <a:ext cx="12175490" cy="5076190"/>
          </a:xfrm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en-US" altLang="zh-CN" sz="2400"/>
              <a:t>B</a:t>
            </a:r>
            <a:r>
              <a:rPr lang="zh-CN" altLang="en-US" sz="2400">
                <a:ea typeface="宋体" panose="02010600030101010101" pitchFamily="2" charset="-122"/>
              </a:rPr>
              <a:t>配置实现</a:t>
            </a:r>
            <a:r>
              <a:rPr lang="en-US" altLang="zh-CN" sz="2400">
                <a:ea typeface="宋体" panose="02010600030101010101" pitchFamily="2" charset="-122"/>
              </a:rPr>
              <a:t>gmapping</a:t>
            </a:r>
            <a:endParaRPr lang="en-US" altLang="zh-CN" sz="2400">
              <a:ea typeface="宋体" panose="02010600030101010101" pitchFamily="2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>
                <a:ea typeface="宋体" panose="02010600030101010101" pitchFamily="2" charset="-122"/>
              </a:rPr>
              <a:t>配置文件</a:t>
            </a:r>
            <a:endParaRPr lang="zh-CN" altLang="en-US" sz="2400">
              <a:ea typeface="宋体" panose="02010600030101010101" pitchFamily="2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>
                <a:ea typeface="宋体" panose="02010600030101010101" pitchFamily="2" charset="-122"/>
              </a:rPr>
              <a:t> git https://github.com/tu-darmstadt-ros-pkg/hector_slam.git</a:t>
            </a:r>
            <a:endParaRPr lang="zh-CN" altLang="en-US" sz="2000">
              <a:ea typeface="宋体" panose="02010600030101010101" pitchFamily="2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000">
                <a:ea typeface="宋体" panose="02010600030101010101" pitchFamily="2" charset="-122"/>
              </a:rPr>
              <a:t>在~/catkin_ws/src/hector_slam/hector_slam_launch/launch/新建一个</a:t>
            </a:r>
            <a:r>
              <a:rPr lang="en-US" altLang="zh-CN" sz="2000">
                <a:ea typeface="宋体" panose="02010600030101010101" pitchFamily="2" charset="-122"/>
              </a:rPr>
              <a:t>demo.launch</a:t>
            </a:r>
            <a:endParaRPr lang="en-US" altLang="zh-CN" sz="2000">
              <a:ea typeface="宋体" panose="02010600030101010101" pitchFamily="2" charset="-122"/>
            </a:endParaRPr>
          </a:p>
          <a:p>
            <a:pPr marL="0" indent="0">
              <a:buFont typeface="Arial" charset="0"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</a:rPr>
              <a:t>&lt;?xml version="1.0"?&gt; 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</a:rPr>
              <a:t>&lt;launch&gt;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  <a:sym typeface="+mn-ea"/>
              </a:rPr>
              <a:t> &lt;include file="$(find </a:t>
            </a:r>
            <a:r>
              <a:rPr lang="en-US" altLang="en-US" sz="1800">
                <a:ea typeface="宋体" panose="02010600030101010101" pitchFamily="2" charset="-122"/>
                <a:sym typeface="+mn-ea"/>
              </a:rPr>
              <a:t>rplidar_ros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)/launch/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rplidar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.launch"/&gt;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</a:rPr>
              <a:t>  &lt;node pkg="tf" type="static_transform_publisher" name="map_to_odom" args="0.0 0.0 0.0 0 0 0.0 /odom /base_link 10"/&gt;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</a:rPr>
              <a:t>  &lt;node pkg="tf" type="static_transform_publisher" name="base_frame_laser" args="0 0 0 0 0 0 /base_link /laser 10"/&gt;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</a:rPr>
              <a:t>  &lt;!--&lt;node pkg="rviz" type="rviz" name="rviz" 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</a:rPr>
              <a:t>    args="-d $(find hector_slam_launch)/rviz_cfg/mapping_demo.rviz"/&gt;--&gt;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</a:rPr>
              <a:t>  &lt;include file="$(find hector_mapping)/launch/mapping_default.launch"/&gt; 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</a:rPr>
              <a:t>  &lt;node pkg="rviz" type="rviz" name="rviz" args="-d rviz_cfg.rviz"/&gt;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</a:rPr>
              <a:t>  &lt;include file="$(find hector_geotiff)/launch/geotiff_mapper.launch"/&gt;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</a:rPr>
              <a:t>&lt;/launch&gt;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6355" y="980440"/>
            <a:ext cx="12216130" cy="5086985"/>
          </a:xfrm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zh-CN" altLang="en-US" sz="2400"/>
              <a:t>修改~/catkin_ws/src/hector_slam/hector_mapping/launch</a:t>
            </a:r>
            <a:r>
              <a:rPr lang="en-US" altLang="en-US" sz="2400"/>
              <a:t>/mapping_default.launch</a:t>
            </a:r>
            <a:endParaRPr lang="en-US" altLang="en-US" sz="2400"/>
          </a:p>
          <a:p>
            <a:r>
              <a:rPr lang="zh-CN" altLang="en-US" sz="1600"/>
              <a:t>&lt;?xml version="1.0"?&gt;</a:t>
            </a:r>
            <a:endParaRPr lang="zh-CN" altLang="en-US" sz="1600"/>
          </a:p>
          <a:p>
            <a:r>
              <a:rPr lang="zh-CN" altLang="en-US" sz="1600"/>
              <a:t>&lt;launch&gt;</a:t>
            </a:r>
            <a:endParaRPr lang="zh-CN" altLang="en-US" sz="1600"/>
          </a:p>
          <a:p>
            <a:r>
              <a:rPr lang="zh-CN" altLang="en-US" sz="1600"/>
              <a:t> &lt;arg name="tf_map_scanmatch_transform_frame_name" default="/scanmatcher_frame"/&gt;</a:t>
            </a:r>
            <a:endParaRPr lang="zh-CN" altLang="en-US" sz="1600"/>
          </a:p>
          <a:p>
            <a:r>
              <a:rPr lang="zh-CN" altLang="en-US" sz="1600"/>
              <a:t>&lt;arg name="base_frame" default="base_link"/&gt;</a:t>
            </a:r>
            <a:endParaRPr lang="zh-CN" altLang="en-US" sz="1600"/>
          </a:p>
          <a:p>
            <a:r>
              <a:rPr lang="zh-CN" altLang="en-US" sz="1600"/>
              <a:t>&lt;arg name="odom_frame" default="base_link"/&gt;</a:t>
            </a:r>
            <a:endParaRPr lang="zh-CN" altLang="en-US" sz="1600"/>
          </a:p>
          <a:p>
            <a:r>
              <a:rPr lang="zh-CN" altLang="en-US" sz="1600"/>
              <a:t>&lt;arg name="pub_map_odom_transform" default="true"/&gt;</a:t>
            </a:r>
            <a:endParaRPr lang="zh-CN" altLang="en-US" sz="1600"/>
          </a:p>
          <a:p>
            <a:r>
              <a:rPr lang="zh-CN" altLang="en-US" sz="1600"/>
              <a:t> &lt;arg name="scan_subscriber_queue_size" default="5"/&gt;</a:t>
            </a:r>
            <a:endParaRPr lang="zh-CN" altLang="en-US" sz="1600"/>
          </a:p>
          <a:p>
            <a:r>
              <a:rPr lang="zh-CN" altLang="en-US" sz="1600"/>
              <a:t>&lt;arg name="scan_topic" default="scan"/&gt;</a:t>
            </a:r>
            <a:endParaRPr lang="zh-CN" altLang="en-US" sz="1600"/>
          </a:p>
          <a:p>
            <a:r>
              <a:rPr lang="zh-CN" altLang="en-US" sz="1600"/>
              <a:t>&lt;arg name="map_size" default="2048"/&gt; </a:t>
            </a:r>
            <a:endParaRPr lang="zh-CN" altLang="en-US" sz="1600"/>
          </a:p>
          <a:p>
            <a:r>
              <a:rPr lang="zh-CN" altLang="en-US" sz="1600"/>
              <a:t> &lt;node pkg="hector_mapping" type="hector_mapping" name="hector_mapping" output="screen"&gt;    </a:t>
            </a:r>
            <a:endParaRPr lang="zh-CN" altLang="en-US" sz="1600"/>
          </a:p>
          <a:p>
            <a:r>
              <a:rPr lang="zh-CN" altLang="en-US" sz="1600"/>
              <a:t>  &lt;!-- Frame names --&gt;</a:t>
            </a:r>
            <a:endParaRPr lang="zh-CN" altLang="en-US" sz="1600"/>
          </a:p>
          <a:p>
            <a:r>
              <a:rPr lang="zh-CN" altLang="en-US" sz="1600"/>
              <a:t>   &lt;param name="map_frame" value="map" /&gt;</a:t>
            </a:r>
            <a:endParaRPr lang="zh-CN" altLang="en-US" sz="1600"/>
          </a:p>
          <a:p>
            <a:r>
              <a:rPr lang="zh-CN" altLang="en-US" sz="1600"/>
              <a:t>  &lt;param name="base_frame" value="$(arg base_frame)" /&gt;</a:t>
            </a:r>
            <a:endParaRPr lang="zh-CN" altLang="en-US" sz="1600"/>
          </a:p>
          <a:p>
            <a:r>
              <a:rPr lang="zh-CN" altLang="en-US" sz="1600"/>
              <a:t>  &lt;param name="odom_frame" value="$(arg base_frame)" /&gt;    </a:t>
            </a:r>
            <a:endParaRPr lang="zh-CN" altLang="en-US" sz="1600"/>
          </a:p>
          <a:p>
            <a:r>
              <a:rPr lang="zh-CN" altLang="en-US" sz="1600"/>
              <a:t>   &lt;!-- Tf use --&gt;</a:t>
            </a:r>
            <a:endParaRPr lang="zh-CN" altLang="en-US" sz="1600"/>
          </a:p>
          <a:p>
            <a:r>
              <a:rPr lang="zh-CN" altLang="en-US" sz="1600"/>
              <a:t>  &lt;param name="use_tf_scan_transformation" value="true"/&gt;</a:t>
            </a:r>
            <a:endParaRPr lang="zh-CN" altLang="en-US" sz="1600"/>
          </a:p>
          <a:p>
            <a:r>
              <a:rPr lang="zh-CN" altLang="en-US" sz="1600"/>
              <a:t>   &lt;param name="use_tf_pose_start_estimate" value="false"/&gt;</a:t>
            </a:r>
            <a:endParaRPr lang="zh-CN" altLang="en-US" sz="1600"/>
          </a:p>
          <a:p>
            <a:r>
              <a:rPr lang="zh-CN" altLang="en-US" sz="1600"/>
              <a:t>   &lt;param name="pub_map_odom_transform" value="$(arg pub_map_odom_transform)"/&gt; </a:t>
            </a:r>
            <a:r>
              <a:rPr lang="zh-CN" altLang="en-US" sz="1800"/>
              <a:t>   </a:t>
            </a:r>
            <a:endParaRPr lang="zh-CN" altLang="en-US" sz="1800"/>
          </a:p>
          <a:p>
            <a:endParaRPr lang="zh-CN" altLang="en-US" sz="1400"/>
          </a:p>
          <a:p>
            <a:r>
              <a:rPr lang="zh-CN" altLang="en-US"/>
              <a:t>  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3780</Words>
  <Application>Kingsoft Office WPP</Application>
  <PresentationFormat/>
  <Paragraphs>154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changkun</cp:lastModifiedBy>
  <cp:revision>9</cp:revision>
  <dcterms:created xsi:type="dcterms:W3CDTF">2017-06-07T07:01:13Z</dcterms:created>
  <dcterms:modified xsi:type="dcterms:W3CDTF">2017-06-07T07:01:13Z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