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1" r:id="rId3"/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Josefin Slab"/>
      <p:regular r:id="rId21"/>
      <p:bold r:id="rId22"/>
      <p:italic r:id="rId23"/>
      <p:boldItalic r:id="rId24"/>
    </p:embeddedFont>
    <p:embeddedFont>
      <p:font typeface="Proxima Nova"/>
      <p:regular r:id="rId25"/>
      <p:bold r:id="rId26"/>
      <p:italic r:id="rId27"/>
      <p:boldItalic r:id="rId28"/>
    </p:embeddedFont>
    <p:embeddedFont>
      <p:font typeface="Proza Libre"/>
      <p:regular r:id="rId29"/>
      <p:bold r:id="rId30"/>
      <p:italic r:id="rId31"/>
      <p:boldItalic r:id="rId32"/>
    </p:embeddedFont>
    <p:embeddedFont>
      <p:font typeface="Source Code Pro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JosefinSlab-bold.fntdata"/><Relationship Id="rId21" Type="http://schemas.openxmlformats.org/officeDocument/2006/relationships/font" Target="fonts/JosefinSlab-regular.fntdata"/><Relationship Id="rId24" Type="http://schemas.openxmlformats.org/officeDocument/2006/relationships/font" Target="fonts/JosefinSlab-boldItalic.fntdata"/><Relationship Id="rId23" Type="http://schemas.openxmlformats.org/officeDocument/2006/relationships/font" Target="fonts/JosefinSlab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zaLibr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zaLibre-italic.fntdata"/><Relationship Id="rId30" Type="http://schemas.openxmlformats.org/officeDocument/2006/relationships/font" Target="fonts/ProzaLibre-bold.fntdata"/><Relationship Id="rId11" Type="http://schemas.openxmlformats.org/officeDocument/2006/relationships/slide" Target="slides/slide6.xml"/><Relationship Id="rId33" Type="http://schemas.openxmlformats.org/officeDocument/2006/relationships/font" Target="fonts/SourceCodePro-regular.fntdata"/><Relationship Id="rId10" Type="http://schemas.openxmlformats.org/officeDocument/2006/relationships/slide" Target="slides/slide5.xml"/><Relationship Id="rId32" Type="http://schemas.openxmlformats.org/officeDocument/2006/relationships/font" Target="fonts/ProzaLibre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SourceCodePr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Shape 56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it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hape 6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Shape 6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it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5" name="Shape 8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Shape 86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it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b="1" sz="14000"/>
            </a:lvl1pPr>
            <a:lvl2pPr lvl="1" rtl="0" algn="ctr">
              <a:spcBef>
                <a:spcPts val="0"/>
              </a:spcBef>
              <a:buSzPct val="100000"/>
              <a:defRPr b="1" sz="14000"/>
            </a:lvl2pPr>
            <a:lvl3pPr lvl="2" rtl="0" algn="ctr">
              <a:spcBef>
                <a:spcPts val="0"/>
              </a:spcBef>
              <a:buSzPct val="100000"/>
              <a:defRPr b="1" sz="14000"/>
            </a:lvl3pPr>
            <a:lvl4pPr lvl="3" rtl="0" algn="ctr">
              <a:spcBef>
                <a:spcPts val="0"/>
              </a:spcBef>
              <a:buSzPct val="100000"/>
              <a:defRPr b="1" sz="14000"/>
            </a:lvl4pPr>
            <a:lvl5pPr lvl="4" rtl="0" algn="ctr">
              <a:spcBef>
                <a:spcPts val="0"/>
              </a:spcBef>
              <a:buSzPct val="100000"/>
              <a:defRPr b="1" sz="14000"/>
            </a:lvl5pPr>
            <a:lvl6pPr lvl="5" rtl="0" algn="ctr">
              <a:spcBef>
                <a:spcPts val="0"/>
              </a:spcBef>
              <a:buSzPct val="100000"/>
              <a:defRPr b="1" sz="14000"/>
            </a:lvl6pPr>
            <a:lvl7pPr lvl="6" rtl="0" algn="ctr">
              <a:spcBef>
                <a:spcPts val="0"/>
              </a:spcBef>
              <a:buSzPct val="100000"/>
              <a:defRPr b="1" sz="14000"/>
            </a:lvl7pPr>
            <a:lvl8pPr lvl="7" rtl="0" algn="ctr">
              <a:spcBef>
                <a:spcPts val="0"/>
              </a:spcBef>
              <a:buSzPct val="100000"/>
              <a:defRPr b="1" sz="14000"/>
            </a:lvl8pPr>
            <a:lvl9pPr lvl="8" rtl="0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Layout personalizzato 1"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4511400" y="2511200"/>
            <a:ext cx="121200" cy="121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type="title"/>
          </p:nvPr>
        </p:nvSpPr>
        <p:spPr>
          <a:xfrm>
            <a:off x="389097" y="1781650"/>
            <a:ext cx="8365800" cy="6444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3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3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3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3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3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3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3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3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" type="subTitle"/>
          </p:nvPr>
        </p:nvSpPr>
        <p:spPr>
          <a:xfrm>
            <a:off x="389100" y="2717250"/>
            <a:ext cx="8365800" cy="4788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ct val="100000"/>
              <a:buNone/>
              <a:defRPr sz="1800">
                <a:solidFill>
                  <a:srgbClr val="CFE2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ct val="100000"/>
              <a:buNone/>
              <a:defRPr sz="1800">
                <a:solidFill>
                  <a:srgbClr val="CFE2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ct val="100000"/>
              <a:buNone/>
              <a:defRPr sz="1800">
                <a:solidFill>
                  <a:srgbClr val="CFE2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ct val="100000"/>
              <a:buNone/>
              <a:defRPr sz="1800">
                <a:solidFill>
                  <a:srgbClr val="CFE2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ct val="100000"/>
              <a:buNone/>
              <a:defRPr sz="1800">
                <a:solidFill>
                  <a:srgbClr val="CFE2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ct val="100000"/>
              <a:buNone/>
              <a:defRPr sz="1800">
                <a:solidFill>
                  <a:srgbClr val="CFE2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ct val="100000"/>
              <a:buNone/>
              <a:defRPr sz="1800">
                <a:solidFill>
                  <a:srgbClr val="CFE2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ct val="100000"/>
              <a:buNone/>
              <a:defRPr sz="1800">
                <a:solidFill>
                  <a:srgbClr val="CFE2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ct val="100000"/>
              <a:buNone/>
              <a:defRPr sz="1800">
                <a:solidFill>
                  <a:srgbClr val="CFE2F3"/>
                </a:solidFill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 sz="1000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it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it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Relationship Id="rId4" Type="http://schemas.openxmlformats.org/officeDocument/2006/relationships/image" Target="../media/image0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3.png"/><Relationship Id="rId4" Type="http://schemas.openxmlformats.org/officeDocument/2006/relationships/hyperlink" Target="mailto:alessio.melandri@synapta.it" TargetMode="External"/><Relationship Id="rId5" Type="http://schemas.openxmlformats.org/officeDocument/2006/relationships/hyperlink" Target="mailto:alessio.melandri@synapta.it" TargetMode="External"/><Relationship Id="rId6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89100" y="751725"/>
            <a:ext cx="8365800" cy="1674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3600"/>
              <a:t>Codename Cassandra:</a:t>
            </a:r>
          </a:p>
          <a:p>
            <a:pPr lvl="0" rtl="0">
              <a:spcBef>
                <a:spcPts val="0"/>
              </a:spcBef>
              <a:buNone/>
            </a:pPr>
            <a:r>
              <a:rPr lang="it" sz="6000"/>
              <a:t>Backend</a:t>
            </a:r>
          </a:p>
        </p:txBody>
      </p:sp>
      <p:sp>
        <p:nvSpPr>
          <p:cNvPr id="111" name="Shape 111"/>
          <p:cNvSpPr txBox="1"/>
          <p:nvPr>
            <p:ph idx="1" type="subTitle"/>
          </p:nvPr>
        </p:nvSpPr>
        <p:spPr>
          <a:xfrm>
            <a:off x="548700" y="2790900"/>
            <a:ext cx="8046600" cy="119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3000">
                <a:latin typeface="Josefin Slab"/>
                <a:ea typeface="Josefin Slab"/>
                <a:cs typeface="Josefin Slab"/>
                <a:sym typeface="Josefin Slab"/>
              </a:rPr>
              <a:t>A modular approach for using</a:t>
            </a:r>
          </a:p>
          <a:p>
            <a:pPr lvl="0" rtl="0">
              <a:spcBef>
                <a:spcPts val="0"/>
              </a:spcBef>
              <a:buNone/>
            </a:pPr>
            <a:r>
              <a:rPr lang="it" sz="3000">
                <a:latin typeface="Josefin Slab"/>
                <a:ea typeface="Josefin Slab"/>
                <a:cs typeface="Josefin Slab"/>
                <a:sym typeface="Josefin Slab"/>
              </a:rPr>
              <a:t>Wiki* GLAM’s data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9861" y="4291000"/>
            <a:ext cx="2280825" cy="4863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upload.wikimedia.org/wikipedia/commons/thumb/f/fe/WikimediaCHLogo.svg/994px-WikimediaCHLogo.svg.png" id="113" name="Shape 113"/>
          <p:cNvPicPr preferRelativeResize="0"/>
          <p:nvPr/>
        </p:nvPicPr>
        <p:blipFill rotWithShape="1">
          <a:blip r:embed="rId4">
            <a:alphaModFix/>
          </a:blip>
          <a:srcRect b="24953" l="0" r="0" t="0"/>
          <a:stretch/>
        </p:blipFill>
        <p:spPr>
          <a:xfrm>
            <a:off x="5272150" y="4212662"/>
            <a:ext cx="830950" cy="642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upload.wikimedia.org/wikipedia/commons/thumb/f/fe/WikimediaCHLogo.svg/994px-WikimediaCHLogo.svg.png" id="114" name="Shape 114"/>
          <p:cNvPicPr preferRelativeResize="0"/>
          <p:nvPr/>
        </p:nvPicPr>
        <p:blipFill rotWithShape="1">
          <a:blip r:embed="rId4">
            <a:alphaModFix/>
          </a:blip>
          <a:srcRect b="0" l="0" r="0" t="75229"/>
          <a:stretch/>
        </p:blipFill>
        <p:spPr>
          <a:xfrm>
            <a:off x="6166200" y="4318568"/>
            <a:ext cx="1688100" cy="431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B5394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/>
        </p:nvSpPr>
        <p:spPr>
          <a:xfrm>
            <a:off x="2784450" y="257325"/>
            <a:ext cx="35751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3 collections of data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507300" y="1403825"/>
            <a:ext cx="2429700" cy="3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it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CATEGORY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just">
              <a:spcBef>
                <a:spcPts val="0"/>
              </a:spcBef>
              <a:buClr>
                <a:srgbClr val="FFFFFF"/>
              </a:buClr>
              <a:buSzPct val="100000"/>
              <a:buFont typeface="Proxima Nova"/>
              <a:buChar char="●"/>
            </a:pPr>
            <a:r>
              <a:rPr lang="it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category name</a:t>
            </a:r>
          </a:p>
          <a:p>
            <a:pPr indent="-342900" lvl="0" marL="457200" rtl="0" algn="just">
              <a:spcBef>
                <a:spcPts val="0"/>
              </a:spcBef>
              <a:buClr>
                <a:srgbClr val="FFFFFF"/>
              </a:buClr>
              <a:buSzPct val="100000"/>
              <a:buFont typeface="Proxima Nova"/>
              <a:buChar char="●"/>
            </a:pPr>
            <a:r>
              <a:rPr lang="it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category parent</a:t>
            </a:r>
          </a:p>
          <a:p>
            <a:pPr indent="-342900" lvl="0" marL="457200" rtl="0" algn="just">
              <a:spcBef>
                <a:spcPts val="0"/>
              </a:spcBef>
              <a:buClr>
                <a:srgbClr val="FFFFFF"/>
              </a:buClr>
              <a:buSzPct val="100000"/>
              <a:buFont typeface="Proxima Nova"/>
              <a:buChar char="●"/>
            </a:pPr>
            <a:r>
              <a:rPr lang="it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category level</a:t>
            </a:r>
          </a:p>
          <a:p>
            <a:pPr indent="-342900" lvl="0" marL="457200" rtl="0" algn="just">
              <a:spcBef>
                <a:spcPts val="0"/>
              </a:spcBef>
              <a:buClr>
                <a:srgbClr val="FFFFFF"/>
              </a:buClr>
              <a:buSzPct val="100000"/>
              <a:buFont typeface="Proxima Nova"/>
              <a:buChar char="●"/>
            </a:pPr>
            <a:r>
              <a:rPr lang="it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n° files inside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3357150" y="1403825"/>
            <a:ext cx="2429700" cy="24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it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FILE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just">
              <a:spcBef>
                <a:spcPts val="0"/>
              </a:spcBef>
              <a:buClr>
                <a:schemeClr val="lt1"/>
              </a:buClr>
              <a:buSzPct val="100000"/>
              <a:buFont typeface="Proxima Nova"/>
              <a:buChar char="●"/>
            </a:pPr>
            <a:r>
              <a:rPr lang="it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file name</a:t>
            </a:r>
          </a:p>
          <a:p>
            <a:pPr indent="-342900" lvl="0" marL="457200" rtl="0" algn="just">
              <a:spcBef>
                <a:spcPts val="0"/>
              </a:spcBef>
              <a:buClr>
                <a:schemeClr val="lt1"/>
              </a:buClr>
              <a:buSzPct val="100000"/>
              <a:buFont typeface="Proxima Nova"/>
              <a:buChar char="●"/>
            </a:pPr>
            <a:r>
              <a:rPr lang="it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upload username</a:t>
            </a:r>
          </a:p>
          <a:p>
            <a:pPr indent="-342900" lvl="0" marL="457200" rtl="0" algn="just">
              <a:spcBef>
                <a:spcPts val="0"/>
              </a:spcBef>
              <a:buClr>
                <a:schemeClr val="lt1"/>
              </a:buClr>
              <a:buSzPct val="100000"/>
              <a:buFont typeface="Proxima Nova"/>
              <a:buChar char="●"/>
            </a:pPr>
            <a:r>
              <a:rPr lang="it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upload date</a:t>
            </a:r>
          </a:p>
          <a:p>
            <a:pPr indent="-342900" lvl="0" marL="457200" rtl="0" algn="just">
              <a:spcBef>
                <a:spcPts val="0"/>
              </a:spcBef>
              <a:buClr>
                <a:schemeClr val="lt1"/>
              </a:buClr>
              <a:buSzPct val="100000"/>
              <a:buFont typeface="Proxima Nova"/>
              <a:buChar char="●"/>
            </a:pPr>
            <a:r>
              <a:rPr lang="it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file size</a:t>
            </a:r>
          </a:p>
          <a:p>
            <a:pPr indent="-342900" lvl="0" marL="457200" rtl="0" algn="just">
              <a:spcBef>
                <a:spcPts val="0"/>
              </a:spcBef>
              <a:buClr>
                <a:schemeClr val="lt1"/>
              </a:buClr>
              <a:buSzPct val="100000"/>
              <a:buFont typeface="Proxima Nova"/>
              <a:buChar char="●"/>
            </a:pPr>
            <a:r>
              <a:rPr lang="it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category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6207000" y="1403825"/>
            <a:ext cx="2429700" cy="3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it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USAGE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just">
              <a:spcBef>
                <a:spcPts val="0"/>
              </a:spcBef>
              <a:buClr>
                <a:schemeClr val="lt1"/>
              </a:buClr>
              <a:buSzPct val="100000"/>
              <a:buFont typeface="Proxima Nova"/>
              <a:buChar char="●"/>
            </a:pPr>
            <a:r>
              <a:rPr lang="it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file name</a:t>
            </a:r>
          </a:p>
          <a:p>
            <a:pPr indent="-342900" lvl="0" marL="457200" rtl="0" algn="just">
              <a:spcBef>
                <a:spcPts val="0"/>
              </a:spcBef>
              <a:buClr>
                <a:schemeClr val="lt1"/>
              </a:buClr>
              <a:buSzPct val="100000"/>
              <a:buFont typeface="Proxima Nova"/>
              <a:buChar char="●"/>
            </a:pPr>
            <a:r>
              <a:rPr lang="it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wiki project</a:t>
            </a:r>
          </a:p>
          <a:p>
            <a:pPr indent="-342900" lvl="0" marL="457200" rtl="0" algn="just">
              <a:spcBef>
                <a:spcPts val="0"/>
              </a:spcBef>
              <a:buClr>
                <a:schemeClr val="lt1"/>
              </a:buClr>
              <a:buSzPct val="100000"/>
              <a:buFont typeface="Proxima Nova"/>
              <a:buChar char="●"/>
            </a:pPr>
            <a:r>
              <a:rPr lang="it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page url</a:t>
            </a:r>
          </a:p>
          <a:p>
            <a:pPr indent="-342900" lvl="0" marL="457200" rtl="0" algn="just">
              <a:spcBef>
                <a:spcPts val="0"/>
              </a:spcBef>
              <a:buClr>
                <a:schemeClr val="lt1"/>
              </a:buClr>
              <a:buSzPct val="100000"/>
              <a:buFont typeface="Proxima Nova"/>
              <a:buChar char="●"/>
            </a:pPr>
            <a:r>
              <a:rPr lang="it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visits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89100" y="1540600"/>
            <a:ext cx="8365800" cy="88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3600"/>
              <a:t>Conclusions</a:t>
            </a:r>
          </a:p>
        </p:txBody>
      </p:sp>
      <p:sp>
        <p:nvSpPr>
          <p:cNvPr id="180" name="Shape 180"/>
          <p:cNvSpPr txBox="1"/>
          <p:nvPr>
            <p:ph idx="1" type="subTitle"/>
          </p:nvPr>
        </p:nvSpPr>
        <p:spPr>
          <a:xfrm>
            <a:off x="1095600" y="2685700"/>
            <a:ext cx="6952800" cy="115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2400"/>
              <a:t>So what are the abilities of this architecture </a:t>
            </a:r>
          </a:p>
          <a:p>
            <a:pPr lvl="0" rtl="0">
              <a:spcBef>
                <a:spcPts val="0"/>
              </a:spcBef>
              <a:buNone/>
            </a:pPr>
            <a:r>
              <a:rPr lang="it" sz="2400"/>
              <a:t>with that data?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B5394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4294967295" type="title"/>
          </p:nvPr>
        </p:nvSpPr>
        <p:spPr>
          <a:xfrm>
            <a:off x="1548275" y="215300"/>
            <a:ext cx="6058500" cy="88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Answer to (simple) questions</a:t>
            </a:r>
          </a:p>
        </p:txBody>
      </p:sp>
      <p:sp>
        <p:nvSpPr>
          <p:cNvPr id="186" name="Shape 186"/>
          <p:cNvSpPr txBox="1"/>
          <p:nvPr>
            <p:ph idx="4294967295" type="subTitle"/>
          </p:nvPr>
        </p:nvSpPr>
        <p:spPr>
          <a:xfrm>
            <a:off x="2363075" y="1566475"/>
            <a:ext cx="4428900" cy="328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buClr>
                <a:srgbClr val="FFFFFF"/>
              </a:buClr>
            </a:pPr>
            <a:r>
              <a:rPr lang="it">
                <a:solidFill>
                  <a:srgbClr val="FFFFFF"/>
                </a:solidFill>
              </a:rPr>
              <a:t>Which is the file most used?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rgbClr val="FFFFFF"/>
              </a:solidFill>
            </a:endParaRPr>
          </a:p>
          <a:p>
            <a:pPr indent="-228600" lvl="0" marL="457200" rtl="0" algn="l">
              <a:spcBef>
                <a:spcPts val="0"/>
              </a:spcBef>
              <a:buClr>
                <a:srgbClr val="FFFFFF"/>
              </a:buClr>
            </a:pPr>
            <a:r>
              <a:rPr lang="it">
                <a:solidFill>
                  <a:srgbClr val="FFFFFF"/>
                </a:solidFill>
              </a:rPr>
              <a:t>Which wiki project use the higher number of files from this category?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rgbClr val="FFFFFF"/>
              </a:solidFill>
            </a:endParaRPr>
          </a:p>
          <a:p>
            <a:pPr indent="-228600" lvl="0" marL="457200" rtl="0" algn="l">
              <a:spcBef>
                <a:spcPts val="0"/>
              </a:spcBef>
              <a:buClr>
                <a:srgbClr val="FFFFFF"/>
              </a:buClr>
            </a:pPr>
            <a:r>
              <a:rPr lang="it">
                <a:solidFill>
                  <a:srgbClr val="FFFFFF"/>
                </a:solidFill>
              </a:rPr>
              <a:t>Which is the Wikipedia single page with the highest number of files?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B5394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4294967295" type="title"/>
          </p:nvPr>
        </p:nvSpPr>
        <p:spPr>
          <a:xfrm>
            <a:off x="1337825" y="225825"/>
            <a:ext cx="6479400" cy="88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Try to a</a:t>
            </a:r>
            <a:r>
              <a:rPr lang="it"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nswer to hard questions</a:t>
            </a:r>
          </a:p>
        </p:txBody>
      </p:sp>
      <p:sp>
        <p:nvSpPr>
          <p:cNvPr id="192" name="Shape 192"/>
          <p:cNvSpPr txBox="1"/>
          <p:nvPr>
            <p:ph idx="4294967295" type="subTitle"/>
          </p:nvPr>
        </p:nvSpPr>
        <p:spPr>
          <a:xfrm>
            <a:off x="2363075" y="1566475"/>
            <a:ext cx="4428900" cy="328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buClr>
                <a:srgbClr val="FFFFFF"/>
              </a:buClr>
            </a:pPr>
            <a:r>
              <a:rPr lang="it">
                <a:solidFill>
                  <a:srgbClr val="FFFFFF"/>
                </a:solidFill>
              </a:rPr>
              <a:t>Why those are the most used file?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rgbClr val="FFFFFF"/>
              </a:solidFill>
            </a:endParaRPr>
          </a:p>
          <a:p>
            <a:pPr indent="-228600" lvl="0" marL="457200" rtl="0" algn="l">
              <a:spcBef>
                <a:spcPts val="0"/>
              </a:spcBef>
              <a:buClr>
                <a:srgbClr val="FFFFFF"/>
              </a:buClr>
            </a:pPr>
            <a:r>
              <a:rPr lang="it">
                <a:solidFill>
                  <a:srgbClr val="FFFFFF"/>
                </a:solidFill>
              </a:rPr>
              <a:t>Why many high quality files are not used?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600">
              <a:solidFill>
                <a:srgbClr val="FFFFFF"/>
              </a:solidFill>
            </a:endParaRPr>
          </a:p>
          <a:p>
            <a:pPr indent="-228600" lvl="0" marL="457200" rtl="0" algn="l">
              <a:spcBef>
                <a:spcPts val="0"/>
              </a:spcBef>
              <a:buClr>
                <a:srgbClr val="FFFFFF"/>
              </a:buClr>
            </a:pPr>
            <a:r>
              <a:rPr lang="it">
                <a:solidFill>
                  <a:srgbClr val="FFFFFF"/>
                </a:solidFill>
              </a:rPr>
              <a:t>Which is the Wikipedia field I have improved with this group of files?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hermata del 2017-03-22 23-32-58.png" id="197" name="Shape 197"/>
          <p:cNvPicPr preferRelativeResize="0"/>
          <p:nvPr/>
        </p:nvPicPr>
        <p:blipFill rotWithShape="1">
          <a:blip r:embed="rId3">
            <a:alphaModFix/>
          </a:blip>
          <a:srcRect b="0" l="0" r="4789" t="0"/>
          <a:stretch/>
        </p:blipFill>
        <p:spPr>
          <a:xfrm>
            <a:off x="63125" y="286975"/>
            <a:ext cx="8943074" cy="467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 flipH="1" rot="5400000">
            <a:off x="6385775" y="2151450"/>
            <a:ext cx="4054200" cy="84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3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Keep in touch!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548275" y="460500"/>
            <a:ext cx="1852500" cy="7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Made in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1908125" y="3154700"/>
            <a:ext cx="4458000" cy="15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r">
              <a:spcBef>
                <a:spcPts val="0"/>
              </a:spcBef>
              <a:buNone/>
            </a:pPr>
            <a:r>
              <a:rPr lang="it" sz="2400">
                <a:solidFill>
                  <a:srgbClr val="FFFFFF"/>
                </a:solidFill>
                <a:latin typeface="Proza Libre"/>
                <a:ea typeface="Proza Libre"/>
                <a:cs typeface="Proza Libre"/>
                <a:sym typeface="Proza Libre"/>
                <a:hlinkClick r:id="rId4"/>
              </a:rPr>
              <a:t>alessio.melandri@synapta.it</a:t>
            </a:r>
          </a:p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  <a:latin typeface="Proza Libre"/>
              <a:ea typeface="Proza Libre"/>
              <a:cs typeface="Proza Libre"/>
              <a:sym typeface="Proza Libre"/>
            </a:endParaRPr>
          </a:p>
          <a:p>
            <a:pPr lvl="0" rtl="0" algn="r">
              <a:spcBef>
                <a:spcPts val="0"/>
              </a:spcBef>
              <a:buNone/>
            </a:pPr>
            <a:r>
              <a:rPr lang="it" sz="2400">
                <a:solidFill>
                  <a:srgbClr val="FFFFFF"/>
                </a:solidFill>
                <a:latin typeface="Proza Libre"/>
                <a:ea typeface="Proza Libre"/>
                <a:cs typeface="Proza Libre"/>
                <a:sym typeface="Proza Libre"/>
              </a:rPr>
              <a:t>@AlessioMelandri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548275" y="1205700"/>
            <a:ext cx="4458000" cy="15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it" sz="2400">
                <a:solidFill>
                  <a:srgbClr val="FFFFFF"/>
                </a:solidFill>
                <a:latin typeface="Proza Libre"/>
                <a:ea typeface="Proza Libre"/>
                <a:cs typeface="Proza Libre"/>
                <a:sym typeface="Proza Libre"/>
                <a:hlinkClick r:id="rId5"/>
              </a:rPr>
              <a:t>https://synapta.it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  <a:latin typeface="Proza Libre"/>
              <a:ea typeface="Proza Libre"/>
              <a:cs typeface="Proza Libre"/>
              <a:sym typeface="Proza Libre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it" sz="2400">
                <a:solidFill>
                  <a:srgbClr val="FFFFFF"/>
                </a:solidFill>
                <a:latin typeface="Proza Libre"/>
                <a:ea typeface="Proza Libre"/>
                <a:cs typeface="Proza Libre"/>
                <a:sym typeface="Proza Libre"/>
              </a:rPr>
              <a:t>@synapta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4851450" y="2409500"/>
            <a:ext cx="1514700" cy="7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CC-BY</a:t>
            </a:r>
          </a:p>
        </p:txBody>
      </p:sp>
      <p:cxnSp>
        <p:nvCxnSpPr>
          <p:cNvPr id="207" name="Shape 207"/>
          <p:cNvCxnSpPr/>
          <p:nvPr/>
        </p:nvCxnSpPr>
        <p:spPr>
          <a:xfrm>
            <a:off x="496825" y="632000"/>
            <a:ext cx="0" cy="1777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8" name="Shape 208"/>
          <p:cNvCxnSpPr/>
          <p:nvPr/>
        </p:nvCxnSpPr>
        <p:spPr>
          <a:xfrm>
            <a:off x="6366125" y="2576425"/>
            <a:ext cx="0" cy="1777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209" name="Shape 20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00767" y="564299"/>
            <a:ext cx="2521375" cy="53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89100" y="530825"/>
            <a:ext cx="8365800" cy="1895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3600"/>
              <a:t>Good architectures for </a:t>
            </a:r>
          </a:p>
          <a:p>
            <a:pPr lvl="0" rtl="0">
              <a:spcBef>
                <a:spcPts val="0"/>
              </a:spcBef>
              <a:buNone/>
            </a:pPr>
            <a:r>
              <a:rPr lang="it" sz="3600"/>
              <a:t>future proven applications</a:t>
            </a:r>
          </a:p>
        </p:txBody>
      </p:sp>
      <p:sp>
        <p:nvSpPr>
          <p:cNvPr id="120" name="Shape 120"/>
          <p:cNvSpPr txBox="1"/>
          <p:nvPr>
            <p:ph idx="1" type="subTitle"/>
          </p:nvPr>
        </p:nvSpPr>
        <p:spPr>
          <a:xfrm>
            <a:off x="1095600" y="2685700"/>
            <a:ext cx="6952800" cy="115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2400"/>
              <a:t>Like in house building, foundations are important: they are invisible but enable all the features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B5394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1169125" y="1640750"/>
            <a:ext cx="3082800" cy="24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Styles change over time, interfaces may become obsolete and when software age, tends to not work anymore!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it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Having data only drowned in visualizations makes difficult changes and new features. 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1590000" y="278375"/>
            <a:ext cx="5964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it"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 modular data driven architecture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4927775" y="14251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To afford all the needs of tomorrow a step at a time, a </a:t>
            </a:r>
            <a:r>
              <a:rPr b="1" lang="it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modular architecture</a:t>
            </a:r>
            <a:r>
              <a:rPr lang="it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, with </a:t>
            </a:r>
            <a:r>
              <a:rPr b="1" lang="it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data as protagonist</a:t>
            </a:r>
            <a:r>
              <a:rPr lang="it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chitettura.png"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525" y="1104900"/>
            <a:ext cx="7600950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B5394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/>
        </p:nvSpPr>
        <p:spPr>
          <a:xfrm>
            <a:off x="2645400" y="541350"/>
            <a:ext cx="38532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Backend architecture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507300" y="1782525"/>
            <a:ext cx="2429700" cy="24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it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GET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it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An ETL service extract data from Wiki*, parsing and loading them to the database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3357150" y="1729925"/>
            <a:ext cx="2429700" cy="24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it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STORE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it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 MongoDB instance store all the data collected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6207000" y="1782525"/>
            <a:ext cx="2429700" cy="24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it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SERVE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it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 node.js server exposes REST API to interact with the database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B5394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/>
        </p:nvSpPr>
        <p:spPr>
          <a:xfrm>
            <a:off x="3085050" y="257325"/>
            <a:ext cx="29739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Make it modular!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507300" y="1403825"/>
            <a:ext cx="2429700" cy="3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it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GET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it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Data are taken via SQL queries or API: it’s simple to change an existing rule or to add a new one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it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If data format change we also change with little effort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3357150" y="1403825"/>
            <a:ext cx="2429700" cy="3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it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STORE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it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We choose</a:t>
            </a:r>
            <a:r>
              <a:rPr lang="it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MongoDB because is a noSQL database (so is schemaless)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it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Old schemas and decisions aren’t blocking anymore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6207000" y="1403825"/>
            <a:ext cx="2429700" cy="3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it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SERVE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it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Data are served via HTTP REST API: it’s easier for who write applications, it’s fast to adapt to new data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it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Infinite frontends are possible with zero changes here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B5394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4184250" y="330975"/>
            <a:ext cx="775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API</a:t>
            </a:r>
          </a:p>
        </p:txBody>
      </p:sp>
      <p:pic>
        <p:nvPicPr>
          <p:cNvPr descr="Schermata del 2017-03-21 18-22-29.png" id="154" name="Shape 154"/>
          <p:cNvPicPr preferRelativeResize="0"/>
          <p:nvPr/>
        </p:nvPicPr>
        <p:blipFill rotWithShape="1">
          <a:blip r:embed="rId3">
            <a:alphaModFix/>
          </a:blip>
          <a:srcRect b="0" l="0" r="0" t="35467"/>
          <a:stretch/>
        </p:blipFill>
        <p:spPr>
          <a:xfrm>
            <a:off x="5137875" y="1708875"/>
            <a:ext cx="3341725" cy="235642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/>
        </p:nvSpPr>
        <p:spPr>
          <a:xfrm>
            <a:off x="685450" y="1140875"/>
            <a:ext cx="3713100" cy="3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b="1" lang="it" sz="1800">
                <a:solidFill>
                  <a:srgbClr val="FFFFFF"/>
                </a:solidFill>
              </a:rPr>
              <a:t>Modularity</a:t>
            </a:r>
            <a:r>
              <a:rPr lang="it" sz="1800">
                <a:solidFill>
                  <a:srgbClr val="FFFFFF"/>
                </a:solidFill>
              </a:rPr>
              <a:t>: it’s easy to add new ones and change the existing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b="1" lang="it" sz="1800">
                <a:solidFill>
                  <a:srgbClr val="FFFFFF"/>
                </a:solidFill>
              </a:rPr>
              <a:t>Security</a:t>
            </a:r>
            <a:r>
              <a:rPr lang="it" sz="1800">
                <a:solidFill>
                  <a:srgbClr val="FFFFFF"/>
                </a:solidFill>
              </a:rPr>
              <a:t>: authentication and encrypted connection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b="1" lang="it" sz="1800">
                <a:solidFill>
                  <a:srgbClr val="FFFFFF"/>
                </a:solidFill>
              </a:rPr>
              <a:t>Applications</a:t>
            </a:r>
            <a:r>
              <a:rPr lang="it" sz="1800">
                <a:solidFill>
                  <a:srgbClr val="FFFFFF"/>
                </a:solidFill>
              </a:rPr>
              <a:t>: you can build any kind of service (websites, dashboards, reports, visualizations) or integrate with existing ones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89100" y="530825"/>
            <a:ext cx="8365800" cy="1895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3600"/>
              <a:t>Which data Wiki*world provide?</a:t>
            </a:r>
          </a:p>
        </p:txBody>
      </p:sp>
      <p:sp>
        <p:nvSpPr>
          <p:cNvPr id="161" name="Shape 161"/>
          <p:cNvSpPr txBox="1"/>
          <p:nvPr>
            <p:ph idx="1" type="subTitle"/>
          </p:nvPr>
        </p:nvSpPr>
        <p:spPr>
          <a:xfrm>
            <a:off x="1095600" y="2685700"/>
            <a:ext cx="6952800" cy="115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2400"/>
              <a:t>Let’s have a look on </a:t>
            </a:r>
          </a:p>
          <a:p>
            <a:pPr lvl="0" rtl="0">
              <a:spcBef>
                <a:spcPts val="0"/>
              </a:spcBef>
              <a:buNone/>
            </a:pPr>
            <a:r>
              <a:rPr lang="it" sz="2400"/>
              <a:t>what are the data that flow here...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chitettura-dati.png"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7975" y="152400"/>
            <a:ext cx="574804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