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</p:sldMasterIdLst>
  <p:notesMasterIdLst>
    <p:notesMasterId r:id="rId37"/>
  </p:notesMasterIdLst>
  <p:sldIdLst>
    <p:sldId id="256" r:id="rId4"/>
    <p:sldId id="406" r:id="rId5"/>
    <p:sldId id="283" r:id="rId6"/>
    <p:sldId id="257" r:id="rId7"/>
    <p:sldId id="409" r:id="rId8"/>
    <p:sldId id="412" r:id="rId9"/>
    <p:sldId id="258" r:id="rId10"/>
    <p:sldId id="410" r:id="rId11"/>
    <p:sldId id="407" r:id="rId12"/>
    <p:sldId id="414" r:id="rId13"/>
    <p:sldId id="411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16" r:id="rId22"/>
    <p:sldId id="418" r:id="rId23"/>
    <p:sldId id="419" r:id="rId24"/>
    <p:sldId id="420" r:id="rId25"/>
    <p:sldId id="421" r:id="rId26"/>
    <p:sldId id="422" r:id="rId27"/>
    <p:sldId id="408" r:id="rId28"/>
    <p:sldId id="284" r:id="rId29"/>
    <p:sldId id="413" r:id="rId30"/>
    <p:sldId id="415" r:id="rId31"/>
    <p:sldId id="424" r:id="rId32"/>
    <p:sldId id="423" r:id="rId33"/>
    <p:sldId id="405" r:id="rId34"/>
    <p:sldId id="403" r:id="rId35"/>
    <p:sldId id="4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C8383-52E2-4C53-AD2F-D066DDD2E51B}">
          <p14:sldIdLst>
            <p14:sldId id="256"/>
            <p14:sldId id="406"/>
          </p14:sldIdLst>
        </p14:section>
        <p14:section name="SOAP Basics" id="{BEADEFE6-1E6F-4FB7-9CDA-16D184D6C6EC}">
          <p14:sldIdLst>
            <p14:sldId id="283"/>
            <p14:sldId id="257"/>
            <p14:sldId id="409"/>
            <p14:sldId id="412"/>
            <p14:sldId id="258"/>
          </p14:sldIdLst>
        </p14:section>
        <p14:section name="SOAP Architecture" id="{ADB77CB3-A231-41BA-8EB6-19A494CB1288}">
          <p14:sldIdLst>
            <p14:sldId id="410"/>
            <p14:sldId id="407"/>
            <p14:sldId id="414"/>
            <p14:sldId id="411"/>
            <p14:sldId id="425"/>
            <p14:sldId id="426"/>
            <p14:sldId id="427"/>
            <p14:sldId id="428"/>
            <p14:sldId id="429"/>
            <p14:sldId id="430"/>
            <p14:sldId id="431"/>
            <p14:sldId id="416"/>
            <p14:sldId id="418"/>
            <p14:sldId id="419"/>
            <p14:sldId id="420"/>
            <p14:sldId id="421"/>
            <p14:sldId id="422"/>
            <p14:sldId id="408"/>
          </p14:sldIdLst>
        </p14:section>
        <p14:section name="Spring Web Service" id="{F801AF68-436B-43F7-948C-6B5AF8894FCF}">
          <p14:sldIdLst>
            <p14:sldId id="284"/>
            <p14:sldId id="413"/>
            <p14:sldId id="415"/>
            <p14:sldId id="424"/>
            <p14:sldId id="423"/>
            <p14:sldId id="405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0" d="100"/>
          <a:sy n="70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6BB-B91D-4109-9037-CC50C5C80585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3F0D8-51BC-4D3B-8B41-73524C0D4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46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  <a:prstGeom prst="rect">
            <a:avLst/>
          </a:prstGeo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3522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126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Second level</a:t>
            </a:r>
          </a:p>
          <a:p>
            <a:pPr marL="126000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Third level</a:t>
            </a:r>
          </a:p>
          <a:p>
            <a:pPr marL="126000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898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8BD116-2C56-4960-9148-E30902D398A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40A78D-6A80-4A8A-BDF0-EC8EB4C8E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0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0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aIAAABmCAMAAAC+22VLAAAA51BMVEX///8TGygIaKwAZqsAZKoAYakMFiQPGCYAECAADR4AAAAAX6ivsrYAABYAABmJjJJkaXHO0NM5Pki8v8MjKTXn6OqZm6AAXacAABPh4uUACBtRVVzX2NoAABDi7vZCR1AtMjx3eX3v9vphlMJAf7jy8/MAAAjt9frj7vYAWKXA2OnBw8cic7LV5fCmyeF+golPi765yt+Os9Rrn8l9psyTlpoaIzHJ3ewyOUS20uakp6xfYmmVu9kve7ZRkcJDhryGrtEAT6GfuNWUsNE0d7NJj8JxmcSatNOswtuqzOMASp9dmshTWmOpQGGSAAAZ1UlEQVR4nO1dCVviuteHNl1YFRUriIgFZLHFsgiCIFyvevXV7/953qSlS07SBR2vc+fv73lmplO6pDk5+0mSSv3WaJdrh3v756eNdDo9PT2/uzisldvf3agfeKhcLfan2bOqKssKJlFaltXMWXZ6d3xV/u6m/YCgdHyaPsvYtKGgqAVMpdp3N+8HpbtGRmXps6VSRj24+ZF334rSe5bDP0HIJ5n8d7fyfxjlm6NqJH0cVrq8rnx3S/9XUboryvEUwsi8/4EaqV2B2Ol2/YuaRSHfyCQiEKHRwR/HR/mD2wMat7vcrg++qmE+2ntnyVjIhlr8w2h0dYk9DArFu13u35hf1TIfe2fJCURodP5HuUjtAxV+4E6CYr7+sqZ5uClGG3Isja7/JOP75gR8njKNsVs7neB/rPGXNo/gONQVCoOiHn55q/41HB7Bz8/sRd9B656X3vIrm0ew2JWHMOTGH6OOKqfQUKrux8iITTfwH/2tN//SBmJrOx1iKShqJqPKIeQrXHxxs/417BXg8JvGaNrhffB/XSP3Swy6MmXzBwcJqyvtZlbPssrp/v7dwTR7wpODysmvaBYP7dLh4uZ6i5vF4Rez6xUMqChxARRzRZFkpkmTX9CO/FEjiKMAja7ZkIKiqo3rfHuL8uJU4cSFTm6oN5T3KbdiwWnEInhBg98PV3unt0dTRa1uoaanjfP9sD47vtuPxfUiksbtKZQh1Zuo6zEmPcpTHeTQU8wdSdCg7f6sT6L8lOl9dQr7pLbPfEhaPqcE9k0h+IIzzmdWssFGnFwzF5RL18VsEYvWYIsURZYzZ/I1L6JxWKxmYlE9yR4twiXXPhyh6kWMIuqLa4pEI0kQou9IggpNB7nh/VJ+Z4IKmXMOCywaUBwqR5RRRzOjzHnE4WXwijPIGeX8XbEQGmQvTI9ZZjhO6G7LJ6dhBigzQuUDOBj0Gf3/tXRPkWgsCejzrms+TTUks+/9smDEXOGdO+TyrGV6HPi58h4kISCfA5qIWdDjh+9yZARKqd4xjHSRPGbVKHE7pnIOR172Cl4zoO21uSaNqBNLTKLPK6M9uiEnXue2GWsucxr2jCK8MigRSrfBB8nnHPlPXaEcUeKkvJ+O9c1U2M3lU56hE3LzlPdN7Qs4Qk8Yj2gGQgf3CJBonhPE1afZaJ8ebgVvPF5Dg1MNdwkagJryeWBYH1IEVHkRrmzwigz1ntI0iWumTmnClw52iCue8bzRRRZclWE+H5hvKfNRBCTqiqIg0qd2R+2c+hb51v3UMpTEKm/4u98D4njKUWBUL6gYSpW1BVIlShUVglLy8CgZO1Rpyh+ylk445HO2SRXIueop/PzOuNehTgwEhkRrTKJHoLB2xdURUEXuUNkDwlyZRsR1ytDyzvhiu03zaYFjLRxTDFsMiPx8QgqlFZmyMY4TZCD9e1ltBBpNBh2jiDa5FX1iIgmARKmHnCCgt8+ljBa0Gim4FjEjzItRIYM2vPrMp2eZUjTpS46JTPWH0vCvKCmJ5ZV6F5BDrCKJBjNsjmHk5OwYXoJtgw11ottEDDlmK1EQtE+FUtvAO/XGIjD0sNUU6RJAgyFgN1coKcaNPFDCVvXNxrKaXKNQlmLlfAdVxAmNXh2B+6usBjVErU+dMNeYRGvAMRMkCCJ6ieq7GABmURpbdmaGIWvOUMiDmH1xz6NontJT8gF7c6kRHA5FT1m173bhhWJgnNeUnaK/6h3tTLTfwYszbBJsmRO0LnXGbCFBFAGJTAOzkSh8It5do9WqpxNrwNWRj6LDYVcUqxASeT/RfFrlyMsFxbEZT+osWFYgAQUSiOBQoBow9OGIiQFUNDfAmJVZXw5bb6JBWwszQo1cH1y4zOGz2Dvi6qMO7yRAKVsNwgu9LMK5ggtIooBVBlQRx+i4oVSR1x2s4Yw92KNG4/S80ZjKjBkRdLigDJBjcEnZGjVo5quMIkptMMesOCSSGL0zxqJOEHMrjl03S2Lrla8vgtjb8nMbyHIlHZOmuwJWd8BcoP2LAhufoK0nz6VqX4NhIhfP9/JbMpSO76BVrEx9M4NuviLDAhEIikvKMKzASa7ULax36GCPLegE0YCXdu4lgfCRsQEE0R82kX0ajQrocZUf+fEBua7qfTPt88gHLDdWKH3oubY1YLCojZugMVjeg65P0f+ZFlTVRSkGVEk6iLek5Qb78UOsX7gkEiQo6VKmJRFZJ6LH5iDAd6/WUxI5FwbY43HZYGjRKWlPuNOPYl106Jpl3CF7QfezegsYub0HpFnW825osau+7/TtJWDNKUU2hqePMWdAEtUtW+s02Ue+ieQXTCRRWN0v5xjLN0NqfSoyBNycSLeVoH1H3xAIANE+4Akr1YHJ51oLbZqR5SNmKFdO6b689LqSVkUFzjvDUQZpTEXl+NodonYgifRnW+sYDBthm6GFbCJhiw9JOQxJkprJKFReHAex2A7xNrBZ5UZMnqQNDMCMb8XS1C4yPjrmBopdqtuOvqb5knNj6pqOAPgkopXJGSeSXc5TH3586H3gPrDmuAVNXaJeIIlSIySEGW/mxsg5RHIolTMeEoYc9rOFILLbsX8FSKSGhbhdVKAq8gRjjQ5zcwL/tGumqNvTtMYvcCJ7qRuai3xBRwfOpxx/IV88CX74yaXb4EPgg/PLAl9zpJ+BRUdidDYb8ew0vTsytJyEMCRJM0aJhRwQu27G9QYGf+JUEdRdftqOrnJiY5GYRNQV8rYal46DUmFZD3QzFdUVriXK0JB5nXwFYvPykXMehiWULDeZZBvSAvCLUt1Hm1GYCIOL+mDyhjFe7qCErmijye0emKBI89sZwDuQ3z6zUD4P5V66oE0+NxAOHF7uGKFNL+Woxj1f4Ll0UHluRyeMhylFfmnE2qZFrwtON23KCblNTHftAMAtrucP9XD6LO5BBSgYvV4BXc3R3LQrf+nonDLdhZkL1lCuXZ2G5FFoHcXvZaDHtkHFPHBaMzz5mnJJlHsFp+eao2kQx2L4IED2+GwrnqBbz4urUSgBFetHeUBSnFdsS3PgmSOVroDTI0+PGICssOe7tffpRDzH0MCCFHCRzb0VIP4yYe7gyiYRW4BlOCYB+pw9HQDkdtcBgHUVgXoGPqCH4kd5StRHy7cciUmlmlzXdgFTvgoHoJNdIUqPMCoBHPbarUUEwrYyVwMSbC3oFTw/kByLDVm/iEZ0UYEvKUAOKX3Cq3wLAmaLst4vh1RXg+ItG2U6Ke70M5NRSwDP/aHzKDxnmdNmUuUMxwVTieRhazv3YHhAtxxtJEhJaRRjeucBW+9v2RoGesOb6gCQGntF3k90PpVXt0A7rltZW4bFEAngFYrmqREWpk5ALl85OqyBz4ioe94KNImpBnbsbptG9ehO2+I1mkbHIOO6HYZMrigbMztyAWSOL+cAN/DqFih7QlEd0VLaLZlg3+qluqhglMJmVB2U4Sv2gdivRsQl11udwwR79OetqEvIR/Poku8ykCbuMCy/Q7kVQyJoqfqxGpAU59UtUALHLSaEflYCeDqHdm34HhVGG/BMWgY2UoNrZjhYO/JMfGTIUF9tRZ2ADGjwsZivo3mtAlTRwfZjKlC18MoNgs8BNnrVD5lU6EzEJeu40o1wZS0cJAng2TQ1uvY1NHYFxTkNRYmS7m9bEolsNnWA3ECPiCbQcQKYCw/RFwBT2fP8YZcrcnTGtQQyNxk/5korGqXA3kxHH1wXdZcSK7f5rndbo94ZHuYuRVok3No6D0vXcmuy+YSR5kXiJCuqaEEfCVaMtQCkiZcFgGozjovAc4JWLq3VePVqdO31NqrchmWG8VDSeW5zeOrPQWQJisqxPQOYbckgCqyTqk/8gCkSrNApYH0LoTiTAjiu/jCEYzhaF0HvKlidQPvAvLoF2lpoOAxIx4QSQfHmZtE9z0vEb9sdUcglq9Ehr44rzRCPDzauOiLCTlsNOJk7ffakITF2Bh9NCT8nxJDoJNLoLoNsXjCCQMdTOMY7Hehxyw+Y8o5qMQ5nXjCeNqazzCs9LEIVnqLE5Mc6a5cK3Fl4GxRIPCDNmAxnQa3Unb1YEkpQFgRUuW+HMYIuXFgQ5OkhH3RPgcCCMx5S0KVy/SYwvpXzvXiUuO+UI5axuILf6bcjppjGmTjksInBUydLIUAjrJOklTX5ZzDo9/uvg9Hk3tAQvmAUmzGCKsQLxDEWXdR3MmHxoDSr0VWOCuto0KEy180EBl2M1KFB12dlIpaxYEpovZveY5clmIsuDWCJ8PZ3QxKCEBHCfGdgCEiyqx9Zt5cFUEV+II4hUTobVVwC7Llg4uKQNujY3DaIPrhJcTAVIFp1A9zRFeRRhlnIHCQl8nMdmJ6kEwyuRtEnQlDaOSa6Y2EQ4ScmCrSCcLYfiGszTa9GxFGvaFXk5sZs0IzKIRGIPhTLvKbtRiI6dHQWZelccblIUSN8Vg8Tj0Sixfd+XpsiEviQVqMkxT9lUG7gK4r2NZzRFRLQt7HHT2jYoHmEQ6IyRQwl7ZwFOQEwJSwabZDDjXLp2mme+6XGTTm2MTd8e2DDv6Q7fMpBTiIkzQkJ1wUCGVdF8X+CkW78qZyE9hZ3IPUZJAOIDLFljnSgzC2RAGEPj7mSgA5zw2JtAJ4yytwlGxBrv/NRmFrRZ/coh7WQW/2DNZKkGcuYmIMHUJsRrCDhzJ8KpRGYQkZnvoFlxhrddPTBVRyQRIVE49oBnRSPqXM+ZkOBiZdemWs+X/QiCn/nY6vVMmysWtZ4uUN5I+i+YDfUOH63mj3mrvVMl8wHShwJYHyVYSO6Ea6lAZOfSiGJduA9sRCdRikzi4Tt8CrDZyN+0Y8Hvd63YSbLT3itA0x+FmwaN6FWaFznr65KNQqHtH0Mpr0fAxc0c1eiyUxVICnF7Y9lJgh9dFNLJn7oUEeUDrWvZsYiv46Fi2XArEbrL1h1DtQnBGvWw/xuuXo2nR6cUwDzHJXpheNIOl3D5BQyjYubxaEHOqHuF6UwPadUD6gbITzhdNWg67Ni0igwBqSeJld7HStgsKFVUgWTHGAWHt22dtgCTGR6DwV4nZKxwzFZZzDC+RKEzGraLxABwT0viMHJRcjVTJqtMHELTbw78xT/qzGqn8m/xwhGGn0jWF8apY9CoUdpJqApgV7d2z2lFoQbp+NHrMPqQ/xQILOOA7wRwI9o0OUH0ZErsgwVLHXaJY4R8I1sffSBZc1eI3gPjp8qnQ8tw7meu0G+3QqYXfI+Strrn9KOyQivPgFEr+WYgnuYHM9E2+gQ3RZNo82uM8OXUUsygGQJs+oLUyS1EzwLfpeJ20HFESZow251B1gNVHPHBKzzQBDHcR3ErEdFS8X1bgppuYqiaY2OrMnngMPb+3xZkwye4NmFHYLVVLsJWsULOtWK9PkYpgCiJHbZU7aTqeCBiIxBckbSN1pk0Sq9dBWn2KzGLFK0A7w8WvsueT1ccK233Yq0/GwuPfcrtooWlrxGhou4mNARHlEcJ60VNp970Qs4gRUlOcVmNWYJs+S49J5yyA2D8eBntgkWie9LB/MftGCNq6KtgfETO0eHRWdMh0pFyUgWgHttaTHVP3COBqd6qpRkmwguAqO3fZFUYCpUUVTy+9LBuc8088VNzzsGJNpVFRF01nRiiEi7caxKmt0LKM4CpGU9v9isclf4mF0XnI5UPk9IaJn2Gtvvydc29heipMV33JwbmHQJr3OIgN4SYV5Iyo1nEVTqzO57SBRjUnpAjQeWcgyifXybcDsPGifBrmmfVxM9g5FKF9OEesxnWro+PG7OTRnO0Ymoc4hAd8xmHCRk/dPnUqkze7BEhMkYV7gA6jdCi81K143dOUm+pfihvDetJmAIdlJ6/j3Zu31VdB1bExYEHSyKvz4MUB854k4yrOfR6yxo4XVmg0nzkRSWcOa9QEDHNVQIt2uL22xBZSIB0V0GzMPSxclJRo5+hlJkpUw537isxrtIfhaRDg1z58cGsADzV052yHnQGEmc/KpI5vAbxuM9mTo5uX+7fySFCzbH8apYIYBNexkVEG5Xbk6naUVWk4IzLa58fHdEylrDoaa5765dNNL4zRnyXCcoyLbDnxF+kAk+chqjim5OQBM+vur3vMVJrxJaEEKRCchkHjJZ4dE+i4z4lbVKwCG4jL2jcrVIUCjlIETpVmqH+QiEepnl/M31/t0pxsHt7W3j/BTC38OvtAg+MW63qwpowWd2xzI5CikEorROEM0Dc1xjXbzvR7tcLlfspWBqZYjvbpsNvW9IiYgkonECx4kp8f2AP/ADiM7GiOckFOsOOYC1CWd/0G4234n6ZhVNJIRam0S1C3CxRCVmOcAfJMZstJbCqCRKaP2QMH8OEw0xlUw/2AXd/hvSSHGwH3MglpwoacaY78xywE58+LA/8AMe9Pl4ZQjbujnRJpWxhusFRqFyCyLY3E0cfvBJmPPBaDSaTPBfg35C8dZ2qqoWU2aHxR2qXn7whWjvObUyZ+yWRMlLx37wlSjdqpyimzRTQPqDb0M+LGisfjC++4NfjdBVBj6Ux/rBr0cZLpHngrcq86+H/vJPVHB3RvDBR88Sexu/OSrMXmpb7FQi+2FspJwW/uus9fhofHB3ktlq9dWb2/5LCCto462E+QVYSZKBfYX7NTdhvxSRmPvgxhcbibfo8n8RIVXS7B6LX4Nl8xm7b0skcFcuMkeGmPvY7A+9KcXUOv1nwC9cVOQvtxWCufux5G39p3epjhVEwbmw3vVvqHMPA4+ud1LmSnre/o8TQrZPBV7UDT7GO+7+HjTmrtiiZOOWa9wBS8uapfRxs9nEumFijXW9aS1HTaupdyf45CZlWYZgWE0LXztvWutW09ch3R56wj3WWVqttTWxe8ycWC2rOSEFuOakiQ/HsBZ3sl6vn9+cycCdJX5iMxDo7zebg43VGpkjq3XvSNf+pLm2mjYbj60NvqFJLJTOBjfF2ny/yQH3rrGhTn8hhVJWThum+j2E0DLV6WlvOu53JGEls5kJEtI29b+QKCBJW6c6TclO5uc8I2+QI3ue9Q37PJFc+sZO+EvafSe1lJxDevXruiGRS5AgYEr3BedOf+HsBw1J23XLEeoR3h3n7OMcKb2xz4vSiqzCuH3nZ3bY+CXgqCK1+P4rwwr1FhKHzjptA9KrL2SiodEyBGnSfcZ/D83mShRbzedBapNDRrNpCDbn2BhL0pAstieum5YgYlLPJVFYY96zXlJ9TRRW5PBv6n1jhIxWa4VfV0+ZAhJXzXVger0+RsKqhcUnvgbZC4xMJGSsm4YoGvXUDP/dwq1ZpWYGEjFjI+FDE7h+KZglY4on5xGba38AmETYtJKElYD/sYjSucdsYj5IZM+lNTJmqc4bys0xUbpkiTA9NZD8Bf3t3zHlml1dX5Pta5/wX/WO3uno9na2Jj7qUEzUN9Dji2nO8T/22vOTWac+EdGz2xryRHMsoubMbCJpSa5vzc3OfC1irlsiaWL2c5hEmHCTbqqzErmrLf2rOM9iXF5e2n+y2ZOD69IvDm8TEs1ec2tLNPozg1TyGUjopl7++gvLvRZZuLqzRj1y5TKHnszX14nkbZneeSTTeQUhN58NBi0xN0zlRGk5r9u2xSMSNvgQKKIHyeaYmYSesGsk2UuOzQXXdEiZBiJSTJT+JtOGMc03kr1uFdnUZk6mMwxT5v/9da9jS7LfHwwMIXoeyb8Fb5n4L0mD2yRqSpu/sZ+C/2Cm0URXwGMl86ynuiKy93t+QgIi28Mgbbzt97khjXVTE0RJy2lYfc1SfyGyh4yUM0yic8ihRFnlnXskENGEu3+ZepGcDYhffEE31Mgg2SDphSySqc26FrL1VPceGaZuoe2uaTP8zhx+J37b99sLXw5MovXyUej/IxlLS2qS7bUld5eYpYD+tvdBtSMIgiA2bXgLHmLX9QGbDFhT2RjXU8/N5horGrTupjb4QnwoisFOrK8cK/0JaSbZ8dZ+EuYUV1xtJCK5mpIxT+kGkghXPZLzNneZLXeFZqwuH513Tr7dXPh6EBK9ia0U5qCxQcTGRvJ2M/3b7ruN5Kzv1RM0UyfwemUiGa/k+knHPk/6vqPX6wMBWR1y2DX7mETBt5GtOMll5LSOSURMaXOFvLXhnlAPqxiLbLSlE52Dr7dJRLQQZlo0cV+M3pymfG7/4v8GMIkeH3MbEpDBqhqfsJC3pMckR4I0a4TGRKf0BDR+NTE8Ej1LWPAsJfFx2SfnsUwk/8zeRMyNHXJoYvttnZqNPb4jJHobDLDJsSYkEq2+OWihnBfnE0kTMLc09VRdQ2P7+o3ZH2O51sV6zF1PERPXsN9ZJ1vb/apNBH5X1Mk0Gw37q8hZjLKL+2dLA+wHtfAoXWEdpGENspLIZmWa1nOnS+PfseGAjWtRIsrosZ6672mahv0Yw0w9O4dYhXRXkuQuXd4lD8MqSiD+1AsiD8Q+z5PbGFNDb1jTPBKFNM/h5nTvsRuUI27UKyGpsY0nzHPOO3vrekdDn9tn+vdH/RF3+hPubtylxJjuC5obGO1aPRJSwEJGyj1hr2Qtari7BMtlMrPVI10/MYiBIBgTwnAavlawwxUCMRVEzD91Q0ReJ74YmCYtS+sNMYkn9jUrP0Sw7PWWZOVF0gR8jLmjvyber3A/JAa53Rwb+J2Y0OJqhEdITvwtrLqvg94fDoe4L2b4H9L33eGw6/9EzujDf0bkilS3P9y8DPteZKzTt0/jW19Gw/4M09fsv4w2D3YiyOwP3cOlgbxwuD57eRia9eGwY7/gZbQcBsSUab/caQI+1u1TD/jhXac5/qUz+zR+p/4w+kOSGt8JcyX+Jtri/wHmmbnglIWpC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Academy 2015 </a:t>
            </a:r>
            <a:r>
              <a:rPr lang="en-US" dirty="0"/>
              <a:t>–SOAP Web Services</a:t>
            </a:r>
          </a:p>
        </p:txBody>
      </p:sp>
      <p:pic>
        <p:nvPicPr>
          <p:cNvPr id="2" name="Picture 2" descr="SO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1981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6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XML Schema Definition.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/>
              <a:t>D</a:t>
            </a:r>
            <a:r>
              <a:rPr lang="en-US" dirty="0" smtClean="0"/>
              <a:t>escribes </a:t>
            </a:r>
            <a:r>
              <a:rPr lang="en-US" dirty="0"/>
              <a:t>the structure of an XML </a:t>
            </a:r>
            <a:r>
              <a:rPr lang="en-US" dirty="0" smtClean="0"/>
              <a:t>document.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the legal building blocks of an XML </a:t>
            </a:r>
            <a:r>
              <a:rPr lang="en-US" dirty="0" smtClean="0"/>
              <a:t>document.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166"/>
          <a:stretch/>
        </p:blipFill>
        <p:spPr>
          <a:xfrm>
            <a:off x="1219200" y="3429000"/>
            <a:ext cx="6458560" cy="28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Web Service Description Language.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Lists all operations available in the service as well as all required parameters.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Provides all necessary information to consume the web service.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Is a </a:t>
            </a:r>
            <a:r>
              <a:rPr lang="en-US" b="1" i="1" dirty="0" smtClean="0"/>
              <a:t>contract</a:t>
            </a:r>
            <a:r>
              <a:rPr lang="en-US" dirty="0" smtClean="0"/>
              <a:t> for clients defined inside an XML file.</a:t>
            </a:r>
          </a:p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Structure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39789"/>
            <a:ext cx="4191000" cy="51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Definitions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Is the </a:t>
            </a:r>
            <a:r>
              <a:rPr lang="en-US" dirty="0"/>
              <a:t>root element of all WSDL documents. </a:t>
            </a:r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It </a:t>
            </a:r>
            <a:r>
              <a:rPr lang="en-US" dirty="0"/>
              <a:t>defines the name of the web service, declares multiple namespaces used throughout the remainder of the document, and contains all the service </a:t>
            </a:r>
            <a:r>
              <a:rPr lang="en-US" dirty="0" smtClean="0"/>
              <a:t>elements.</a:t>
            </a:r>
            <a:endParaRPr lang="en-US" dirty="0"/>
          </a:p>
          <a:p>
            <a:pPr marL="285750" indent="-285750"/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Types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The data types to be used in the messages are in the form of XML </a:t>
            </a:r>
            <a:r>
              <a:rPr lang="en-US" dirty="0" smtClean="0"/>
              <a:t>schemas.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XSD is used to define this data types.</a:t>
            </a: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Message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Represents </a:t>
            </a:r>
            <a:r>
              <a:rPr lang="en-US" dirty="0"/>
              <a:t>an abstract definition of the data being </a:t>
            </a:r>
            <a:r>
              <a:rPr lang="en-US" dirty="0" smtClean="0"/>
              <a:t>transmitted.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Consist </a:t>
            </a:r>
            <a:r>
              <a:rPr lang="en-US" dirty="0"/>
              <a:t>of logical parts, each of which is associated with </a:t>
            </a:r>
            <a:r>
              <a:rPr lang="en-US" dirty="0" smtClean="0"/>
              <a:t>some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en-US" dirty="0" smtClean="0"/>
              <a:t>Port type and operations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Port type is </a:t>
            </a:r>
            <a:r>
              <a:rPr lang="en-US" dirty="0"/>
              <a:t>an abstract set of operations mapped to one or more </a:t>
            </a:r>
            <a:r>
              <a:rPr lang="en-US" dirty="0" smtClean="0"/>
              <a:t>end-points.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Each operation refers to an input message and output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Is the </a:t>
            </a:r>
            <a:r>
              <a:rPr lang="en-US" dirty="0"/>
              <a:t>concrete protocol and data formats for the operations and messages defined for a particular port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</a:t>
            </a:r>
            <a:r>
              <a:rPr lang="en-US" dirty="0" smtClean="0"/>
              <a:t>Service and Port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Service is </a:t>
            </a:r>
            <a:r>
              <a:rPr lang="en-US" dirty="0"/>
              <a:t>a collection of related </a:t>
            </a:r>
            <a:r>
              <a:rPr lang="en-US" dirty="0" smtClean="0"/>
              <a:t>end-points.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Service </a:t>
            </a:r>
            <a:r>
              <a:rPr lang="en-US" dirty="0"/>
              <a:t>map the binding to the port and include any extensibility </a:t>
            </a:r>
            <a:r>
              <a:rPr lang="en-US" dirty="0" smtClean="0"/>
              <a:t>definitions.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Port is </a:t>
            </a:r>
            <a:r>
              <a:rPr lang="en-US" dirty="0"/>
              <a:t>a combination of a binding and a network address, providing the target address of the service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request and response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sent to server and retrieved from server.</a:t>
            </a:r>
          </a:p>
          <a:p>
            <a:endParaRPr lang="en-US" dirty="0"/>
          </a:p>
          <a:p>
            <a:r>
              <a:rPr lang="en-US" dirty="0" smtClean="0"/>
              <a:t>Data in XML format which follows SOAP protocol.</a:t>
            </a:r>
          </a:p>
          <a:p>
            <a:endParaRPr lang="en-US" dirty="0"/>
          </a:p>
          <a:p>
            <a:r>
              <a:rPr lang="es-MX" dirty="0" err="1" smtClean="0"/>
              <a:t>Contains</a:t>
            </a:r>
            <a:r>
              <a:rPr lang="es-MX" dirty="0" smtClean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following</a:t>
            </a:r>
            <a:r>
              <a:rPr lang="es-MX" dirty="0"/>
              <a:t> </a:t>
            </a:r>
            <a:r>
              <a:rPr lang="es-MX" dirty="0" err="1" smtClean="0"/>
              <a:t>elements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endParaRPr lang="en-U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24539"/>
              </p:ext>
            </p:extLst>
          </p:nvPr>
        </p:nvGraphicFramePr>
        <p:xfrm>
          <a:off x="1143000" y="3352800"/>
          <a:ext cx="6699249" cy="2804160"/>
        </p:xfrm>
        <a:graphic>
          <a:graphicData uri="http://schemas.openxmlformats.org/drawingml/2006/table">
            <a:tbl>
              <a:tblPr/>
              <a:tblGrid>
                <a:gridCol w="2233083"/>
                <a:gridCol w="2233083"/>
                <a:gridCol w="2233083"/>
              </a:tblGrid>
              <a:tr h="200343"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Element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>
                          <a:effectLst/>
                        </a:rPr>
                        <a:t>Required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00856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Envelope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Identifies the XML document as a SOAP message.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Yes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99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Header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Contains header information.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50599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Body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Contains call, and response information.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Yes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0856">
                <a:tc>
                  <a:txBody>
                    <a:bodyPr/>
                    <a:lstStyle/>
                    <a:p>
                      <a:r>
                        <a:rPr lang="es-MX" sz="1400">
                          <a:effectLst/>
                        </a:rPr>
                        <a:t>Fault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Provides information about errors that occurred while processing the message.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10981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Academy</a:t>
                      </a:r>
                      <a:r>
                        <a:rPr lang="en-US" sz="1200" baseline="0" dirty="0" smtClean="0"/>
                        <a:t> trainees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85049"/>
              </p:ext>
            </p:extLst>
          </p:nvPr>
        </p:nvGraphicFramePr>
        <p:xfrm>
          <a:off x="899592" y="4538816"/>
          <a:ext cx="756084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4096"/>
                <a:gridCol w="979512"/>
                <a:gridCol w="2438400"/>
                <a:gridCol w="1910680"/>
                <a:gridCol w="1368152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20-10-2015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Initial draft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 Antonio Hernandez Vazquez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 ACADEMY 2015 – SOAP WEB SERVICES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request example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6931436" cy="32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response example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19674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SOAP Provider </a:t>
            </a:r>
            <a:r>
              <a:rPr lang="en-US" dirty="0" smtClean="0"/>
              <a:t>is a software </a:t>
            </a:r>
            <a:r>
              <a:rPr lang="en-US" dirty="0"/>
              <a:t>system that </a:t>
            </a:r>
            <a:r>
              <a:rPr lang="en-US" dirty="0" smtClean="0"/>
              <a:t>process </a:t>
            </a:r>
            <a:r>
              <a:rPr lang="en-US" dirty="0"/>
              <a:t>the request and provide the </a:t>
            </a:r>
            <a:r>
              <a:rPr lang="en-US" dirty="0" smtClean="0"/>
              <a:t>response.</a:t>
            </a:r>
            <a:endParaRPr lang="es-MX" dirty="0"/>
          </a:p>
          <a:p>
            <a:endParaRPr lang="en-US" dirty="0" smtClean="0"/>
          </a:p>
          <a:p>
            <a:r>
              <a:rPr lang="en-US" dirty="0" smtClean="0"/>
              <a:t>Exposes services to be consumed by the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software system that requests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UDDI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Universal Description, Discovery and </a:t>
            </a:r>
            <a:r>
              <a:rPr lang="en-US" dirty="0" smtClean="0"/>
              <a:t>Integration.</a:t>
            </a:r>
          </a:p>
          <a:p>
            <a:endParaRPr lang="en-US" dirty="0"/>
          </a:p>
          <a:p>
            <a:r>
              <a:rPr lang="en-US" dirty="0" smtClean="0"/>
              <a:t>Registry based on XML to list services on </a:t>
            </a:r>
            <a:r>
              <a:rPr lang="en-US" dirty="0"/>
              <a:t>the Internet, and a mechanism to register and locate web service </a:t>
            </a:r>
            <a:r>
              <a:rPr lang="en-US" dirty="0" smtClean="0"/>
              <a:t>applications.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3" y="1828800"/>
            <a:ext cx="7924800" cy="358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3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b="1" dirty="0" smtClean="0"/>
              <a:t>Spring Web Service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WS</a:t>
            </a:r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Spring Web Services </a:t>
            </a:r>
            <a:r>
              <a:rPr lang="en-US" dirty="0" smtClean="0"/>
              <a:t>facilitates </a:t>
            </a:r>
            <a:r>
              <a:rPr lang="en-US" b="1" i="1" dirty="0" smtClean="0"/>
              <a:t>contract-first</a:t>
            </a:r>
            <a:r>
              <a:rPr lang="en-US" dirty="0" smtClean="0"/>
              <a:t> </a:t>
            </a:r>
            <a:r>
              <a:rPr lang="en-US" dirty="0"/>
              <a:t>SOAP </a:t>
            </a:r>
            <a:r>
              <a:rPr lang="en-US" dirty="0" smtClean="0"/>
              <a:t>web service development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smtClean="0"/>
              <a:t>Allows the </a:t>
            </a:r>
            <a:r>
              <a:rPr lang="en-US" dirty="0"/>
              <a:t>creation of flexible web services using one of the many ways to manipulate XML payloads.</a:t>
            </a:r>
            <a:endParaRPr lang="es-MX" dirty="0"/>
          </a:p>
          <a:p>
            <a:endParaRPr lang="es-MX" dirty="0" smtClean="0"/>
          </a:p>
          <a:p>
            <a:r>
              <a:rPr lang="en-US" dirty="0" smtClean="0"/>
              <a:t>Based on JAX-WS.</a:t>
            </a:r>
          </a:p>
          <a:p>
            <a:endParaRPr lang="es-MX" dirty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71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smtClean="0"/>
              <a:t>Start with </a:t>
            </a:r>
            <a:r>
              <a:rPr lang="en-US" dirty="0"/>
              <a:t>the WSDL contract, and use Java to implement said contract.</a:t>
            </a:r>
            <a:endParaRPr lang="es-MX" dirty="0"/>
          </a:p>
          <a:p>
            <a:endParaRPr lang="es-MX" dirty="0" smtClean="0"/>
          </a:p>
          <a:p>
            <a:r>
              <a:rPr lang="en-US" dirty="0" smtClean="0"/>
              <a:t>WSDL is based on XSD.</a:t>
            </a:r>
          </a:p>
          <a:p>
            <a:endParaRPr lang="en-US" dirty="0" smtClean="0"/>
          </a:p>
          <a:p>
            <a:r>
              <a:rPr lang="en-US" dirty="0"/>
              <a:t>When using contract-first, you explicitly describe what XML is sent where, thus making sure that it is exactly what you want.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Contract-first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800"/>
            <a:ext cx="681708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/>
              <a:t>4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dirty="0"/>
              <a:t>Writing Contract-First Web </a:t>
            </a:r>
            <a:r>
              <a:rPr lang="en-US" dirty="0" smtClean="0"/>
              <a:t>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1</a:t>
            </a:r>
            <a:br>
              <a:rPr lang="en-US" sz="9600" dirty="0" smtClean="0"/>
            </a:br>
            <a:r>
              <a:rPr lang="en-US" b="1" dirty="0" smtClean="0"/>
              <a:t>SOAP Web Services in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The most important thing when doing contract-first Web service development is to try and think in terms of XML</a:t>
            </a:r>
            <a:r>
              <a:rPr lang="en-US" dirty="0" smtClean="0"/>
              <a:t>.</a:t>
            </a:r>
          </a:p>
          <a:p>
            <a:pPr marL="285750" indent="-285750"/>
            <a:endParaRPr lang="en-US" dirty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Define XML messages (request and response).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Define format and rules for messages (XSD).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Define contract for service (WSDL). </a:t>
            </a:r>
            <a:r>
              <a:rPr lang="en-US" dirty="0"/>
              <a:t>Based on the </a:t>
            </a:r>
            <a:r>
              <a:rPr lang="en-US" dirty="0" smtClean="0"/>
              <a:t>XSD.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Spring-WS </a:t>
            </a:r>
            <a:r>
              <a:rPr lang="en-US" dirty="0"/>
              <a:t>can create the WSDL for </a:t>
            </a:r>
            <a:r>
              <a:rPr lang="en-US" dirty="0" smtClean="0"/>
              <a:t>you.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Implementing </a:t>
            </a:r>
            <a:r>
              <a:rPr lang="en-US" dirty="0" smtClean="0"/>
              <a:t>Endpoint. Create java class for handling SOAP request and SOAP response (@Endpoint, </a:t>
            </a:r>
            <a:r>
              <a:rPr lang="en-US" dirty="0"/>
              <a:t>@</a:t>
            </a:r>
            <a:r>
              <a:rPr lang="en-US" dirty="0" err="1" smtClean="0"/>
              <a:t>PayloadRoot</a:t>
            </a:r>
            <a:r>
              <a:rPr lang="en-US" dirty="0" smtClean="0"/>
              <a:t>, </a:t>
            </a:r>
            <a:r>
              <a:rPr lang="en-US" dirty="0" smtClean="0"/>
              <a:t>).</a:t>
            </a: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Publishing WSDL.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r>
              <a:rPr lang="en-US" dirty="0" smtClean="0"/>
              <a:t>Consume Web Service.</a:t>
            </a:r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  <a:p>
            <a:pPr marL="756900" lvl="1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Contract-First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519863"/>
            <a:ext cx="360363" cy="222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23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Official Spring WS page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48064" y="990600"/>
            <a:ext cx="3411538" cy="997891"/>
          </a:xfrm>
        </p:spPr>
        <p:txBody>
          <a:bodyPr/>
          <a:lstStyle/>
          <a:p>
            <a:r>
              <a:rPr lang="en-US" dirty="0"/>
              <a:t>http://projects.spring.io/spring-ws/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192088"/>
            <a:ext cx="6889750" cy="84931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References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122862" y="1435325"/>
            <a:ext cx="3411538" cy="546100"/>
          </a:xfrm>
        </p:spPr>
        <p:txBody>
          <a:bodyPr/>
          <a:lstStyle/>
          <a:p>
            <a:r>
              <a:rPr lang="en-US" dirty="0" smtClean="0"/>
              <a:t>W3C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22862" y="1745309"/>
            <a:ext cx="3411538" cy="997891"/>
          </a:xfrm>
        </p:spPr>
        <p:txBody>
          <a:bodyPr/>
          <a:lstStyle/>
          <a:p>
            <a:r>
              <a:rPr lang="en-US" dirty="0"/>
              <a:t>http://www.w3.org/TR/wsdl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9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web service is a network accessible interface to application functionality, built using standard Internet </a:t>
            </a:r>
            <a:r>
              <a:rPr lang="en-US" dirty="0" smtClean="0"/>
              <a:t>technologies.</a:t>
            </a:r>
            <a:r>
              <a:rPr lang="en-US" dirty="0"/>
              <a:t/>
            </a:r>
            <a:br>
              <a:rPr lang="en-US" dirty="0"/>
            </a:b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Services?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26" y="2895600"/>
            <a:ext cx="79105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SOAP is stand for </a:t>
            </a:r>
            <a:r>
              <a:rPr lang="en-US" i="1" dirty="0" smtClean="0"/>
              <a:t>Simple Object Access Protocol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SOAP Web services are web services which use </a:t>
            </a:r>
            <a:r>
              <a:rPr lang="en-US" dirty="0"/>
              <a:t>a standardized XML messaging </a:t>
            </a:r>
            <a:r>
              <a:rPr lang="en-US" dirty="0" smtClean="0"/>
              <a:t>system (</a:t>
            </a:r>
            <a:r>
              <a:rPr lang="en-US" b="1" dirty="0" smtClean="0"/>
              <a:t>SOAP</a:t>
            </a:r>
            <a:r>
              <a:rPr lang="en-US" dirty="0" smtClean="0"/>
              <a:t>).</a:t>
            </a:r>
            <a:endParaRPr lang="es-MX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SOAP Web Services?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76" y="2743200"/>
            <a:ext cx="3316213" cy="34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SOAP Web Services work?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34" y="1981200"/>
            <a:ext cx="4948961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b</a:t>
            </a:r>
            <a:r>
              <a:rPr lang="en-US" dirty="0" smtClean="0"/>
              <a:t>ased protocol.</a:t>
            </a:r>
          </a:p>
          <a:p>
            <a:endParaRPr lang="en-US" dirty="0" smtClean="0"/>
          </a:p>
          <a:p>
            <a:r>
              <a:rPr lang="en-US" dirty="0" smtClean="0"/>
              <a:t>Loosely coupled.</a:t>
            </a:r>
          </a:p>
          <a:p>
            <a:endParaRPr lang="es-MX" dirty="0"/>
          </a:p>
          <a:p>
            <a:r>
              <a:rPr lang="en-US" dirty="0" smtClean="0"/>
              <a:t>Interoperability</a:t>
            </a:r>
            <a:r>
              <a:rPr lang="es-MX" dirty="0" smtClean="0"/>
              <a:t>.</a:t>
            </a:r>
            <a:endParaRPr lang="es-MX" dirty="0" smtClean="0"/>
          </a:p>
          <a:p>
            <a:endParaRPr lang="en-US" dirty="0" smtClean="0"/>
          </a:p>
          <a:p>
            <a:r>
              <a:rPr lang="es-MX" dirty="0"/>
              <a:t>S</a:t>
            </a:r>
            <a:r>
              <a:rPr lang="es-MX" dirty="0" smtClean="0"/>
              <a:t>imple </a:t>
            </a:r>
            <a:r>
              <a:rPr lang="es-MX" dirty="0"/>
              <a:t>and </a:t>
            </a:r>
            <a:r>
              <a:rPr lang="es-MX" dirty="0" smtClean="0"/>
              <a:t>extensible.</a:t>
            </a:r>
          </a:p>
          <a:p>
            <a:endParaRPr lang="es-MX" dirty="0"/>
          </a:p>
          <a:p>
            <a:r>
              <a:rPr lang="en-US" dirty="0" smtClean="0"/>
              <a:t>Neutrality</a:t>
            </a:r>
            <a:r>
              <a:rPr lang="es-MX" dirty="0" smtClean="0"/>
              <a:t>. </a:t>
            </a:r>
            <a:endParaRPr lang="es-MX" dirty="0" smtClean="0"/>
          </a:p>
          <a:p>
            <a:endParaRPr lang="es-MX" dirty="0"/>
          </a:p>
          <a:p>
            <a:endParaRPr lang="en-US" dirty="0"/>
          </a:p>
        </p:txBody>
      </p:sp>
      <p:sp>
        <p:nvSpPr>
          <p:cNvPr id="3" name="AutoShape 2" descr="Resultado de imagen para x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 smtClean="0"/>
              <a:t>2</a:t>
            </a:r>
            <a:br>
              <a:rPr lang="en-US" sz="9600" dirty="0" smtClean="0"/>
            </a:br>
            <a:r>
              <a:rPr lang="en-US" b="1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MX" dirty="0"/>
          </a:p>
          <a:p>
            <a:endParaRPr lang="en-US" dirty="0"/>
          </a:p>
        </p:txBody>
      </p:sp>
      <p:sp>
        <p:nvSpPr>
          <p:cNvPr id="4" name="Marcador de contenido 14"/>
          <p:cNvSpPr txBox="1">
            <a:spLocks/>
          </p:cNvSpPr>
          <p:nvPr/>
        </p:nvSpPr>
        <p:spPr bwMode="auto">
          <a:xfrm>
            <a:off x="614627" y="1492189"/>
            <a:ext cx="8208912" cy="49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9500" indent="-777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XSD</a:t>
            </a:r>
            <a:r>
              <a:rPr lang="es-MX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WSDL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smtClean="0"/>
              <a:t>SOAP </a:t>
            </a:r>
            <a:r>
              <a:rPr lang="en-US" dirty="0" smtClean="0"/>
              <a:t>request and </a:t>
            </a:r>
            <a:r>
              <a:rPr lang="es-MX" dirty="0" smtClean="0"/>
              <a:t>SOAP response.</a:t>
            </a:r>
          </a:p>
          <a:p>
            <a:endParaRPr lang="es-MX" dirty="0"/>
          </a:p>
          <a:p>
            <a:r>
              <a:rPr lang="en-US" dirty="0" smtClean="0"/>
              <a:t>Provider.</a:t>
            </a:r>
          </a:p>
          <a:p>
            <a:endParaRPr lang="es-MX" dirty="0"/>
          </a:p>
          <a:p>
            <a:r>
              <a:rPr lang="en-US" dirty="0" smtClean="0"/>
              <a:t>Consumer.</a:t>
            </a:r>
          </a:p>
          <a:p>
            <a:endParaRPr lang="en-US" dirty="0"/>
          </a:p>
          <a:p>
            <a:r>
              <a:rPr lang="en-US" dirty="0" smtClean="0"/>
              <a:t>UDDI.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B2D2E"/>
    </a:dk1>
    <a:lt1>
      <a:srgbClr val="FFFFFF"/>
    </a:lt1>
    <a:dk2>
      <a:srgbClr val="008CD2"/>
    </a:dk2>
    <a:lt2>
      <a:srgbClr val="FFFFFF"/>
    </a:lt2>
    <a:accent1>
      <a:srgbClr val="FF6600"/>
    </a:accent1>
    <a:accent2>
      <a:srgbClr val="004569"/>
    </a:accent2>
    <a:accent3>
      <a:srgbClr val="00CC66"/>
    </a:accent3>
    <a:accent4>
      <a:srgbClr val="C90000"/>
    </a:accent4>
    <a:accent5>
      <a:srgbClr val="841A7C"/>
    </a:accent5>
    <a:accent6>
      <a:srgbClr val="1CA49D"/>
    </a:accent6>
    <a:hlink>
      <a:srgbClr val="00B0F0"/>
    </a:hlink>
    <a:folHlink>
      <a:srgbClr val="575A5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1368</TotalTime>
  <Words>787</Words>
  <Application>Microsoft Office PowerPoint</Application>
  <PresentationFormat>On-screen Show (4:3)</PresentationFormat>
  <Paragraphs>179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MS PGothic</vt:lpstr>
      <vt:lpstr>Arial</vt:lpstr>
      <vt:lpstr>Arial Rounded MT Bold</vt:lpstr>
      <vt:lpstr>Calibri</vt:lpstr>
      <vt:lpstr>Lucida Grande</vt:lpstr>
      <vt:lpstr>Rockwell</vt:lpstr>
      <vt:lpstr>PPT_InternalTemplate_EN_2015</vt:lpstr>
      <vt:lpstr>Original_Logo/ Upper layout</vt:lpstr>
      <vt:lpstr>1_Original_Logo/ Upper layout</vt:lpstr>
      <vt:lpstr>Academy 2015 –SOAP Web Services</vt:lpstr>
      <vt:lpstr>Disclaimer</vt:lpstr>
      <vt:lpstr>1 SOAP Web Services in nutshell</vt:lpstr>
      <vt:lpstr>What are Web Services?</vt:lpstr>
      <vt:lpstr>What are SOAP Web Services?</vt:lpstr>
      <vt:lpstr>How does SOAP Web Services work?</vt:lpstr>
      <vt:lpstr>Characteristics</vt:lpstr>
      <vt:lpstr>2 Architecture</vt:lpstr>
      <vt:lpstr>Components</vt:lpstr>
      <vt:lpstr>XSD</vt:lpstr>
      <vt:lpstr>WSDL</vt:lpstr>
      <vt:lpstr>WSDL Structure</vt:lpstr>
      <vt:lpstr>WSDL Definitions</vt:lpstr>
      <vt:lpstr>WSDL Types</vt:lpstr>
      <vt:lpstr>WSDL Message</vt:lpstr>
      <vt:lpstr>WSDL Port type and operations</vt:lpstr>
      <vt:lpstr>WSDL Binding</vt:lpstr>
      <vt:lpstr>WSDL Service and Port</vt:lpstr>
      <vt:lpstr>SOAP request and response</vt:lpstr>
      <vt:lpstr>SOAP request example</vt:lpstr>
      <vt:lpstr>SOAP response example</vt:lpstr>
      <vt:lpstr>Provider</vt:lpstr>
      <vt:lpstr>Consumer</vt:lpstr>
      <vt:lpstr>UDDI</vt:lpstr>
      <vt:lpstr>Architecture</vt:lpstr>
      <vt:lpstr>3 Spring Web Service </vt:lpstr>
      <vt:lpstr>Spring WS</vt:lpstr>
      <vt:lpstr>Contract-first</vt:lpstr>
      <vt:lpstr>4 Writing Contract-First Web Services </vt:lpstr>
      <vt:lpstr>Writing Contract-First Web Services</vt:lpstr>
      <vt:lpstr>PowerPoint Presentation</vt:lpstr>
      <vt:lpstr>The End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Daved</dc:creator>
  <cp:lastModifiedBy>Jose Antonio Hernandez Vazquez</cp:lastModifiedBy>
  <cp:revision>355</cp:revision>
  <dcterms:created xsi:type="dcterms:W3CDTF">2015-07-26T19:04:21Z</dcterms:created>
  <dcterms:modified xsi:type="dcterms:W3CDTF">2015-10-20T15:08:54Z</dcterms:modified>
</cp:coreProperties>
</file>