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147481150" r:id="rId2"/>
    <p:sldId id="2076138247" r:id="rId3"/>
    <p:sldId id="2147470283" r:id="rId4"/>
    <p:sldId id="2076138254" r:id="rId5"/>
    <p:sldId id="2147478922" r:id="rId6"/>
    <p:sldId id="2147470284" r:id="rId7"/>
    <p:sldId id="21474811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00DBB-9117-4F9E-92F2-14653D93B7B7}" v="1" dt="2024-04-22T19:27:16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B4E5-20D4-4E04-9A85-B910CB059E28}" type="doc">
      <dgm:prSet loTypeId="urn:microsoft.com/office/officeart/2005/8/layout/pyramid1" loCatId="pyramid" qsTypeId="urn:microsoft.com/office/officeart/2005/8/quickstyle/simple1" qsCatId="simple" csTypeId="urn:microsoft.com/office/officeart/2005/8/colors/accent1_5" csCatId="accent1" phldr="1"/>
      <dgm:spPr/>
    </dgm:pt>
    <dgm:pt modelId="{2B50C8B4-80DB-4E65-A1B3-E30F02FD7916}">
      <dgm:prSet phldrT="[Text]" custT="1"/>
      <dgm:spPr/>
      <dgm:t>
        <a:bodyPr/>
        <a:lstStyle/>
        <a:p>
          <a:r>
            <a:rPr lang="en-US" sz="1600"/>
            <a:t>Advanced customizations</a:t>
          </a:r>
        </a:p>
      </dgm:t>
    </dgm:pt>
    <dgm:pt modelId="{FD6D582C-2DE8-47D5-9507-80E1CEF57166}" type="parTrans" cxnId="{1B8D426F-F27A-4DA0-8D5C-3F38792F69B5}">
      <dgm:prSet/>
      <dgm:spPr/>
      <dgm:t>
        <a:bodyPr/>
        <a:lstStyle/>
        <a:p>
          <a:endParaRPr lang="en-US" sz="1600"/>
        </a:p>
      </dgm:t>
    </dgm:pt>
    <dgm:pt modelId="{2C80E942-AE9F-4BEF-978F-56045EE84425}" type="sibTrans" cxnId="{1B8D426F-F27A-4DA0-8D5C-3F38792F69B5}">
      <dgm:prSet/>
      <dgm:spPr/>
      <dgm:t>
        <a:bodyPr/>
        <a:lstStyle/>
        <a:p>
          <a:endParaRPr lang="en-US" sz="1600"/>
        </a:p>
      </dgm:t>
    </dgm:pt>
    <dgm:pt modelId="{BCD83CF0-4D8C-4217-BA93-D2F7F2EC0AA2}">
      <dgm:prSet phldrT="[Text]" custT="1"/>
      <dgm:spPr/>
      <dgm:t>
        <a:bodyPr/>
        <a:lstStyle/>
        <a:p>
          <a:r>
            <a:rPr lang="en-US" sz="4000"/>
            <a:t>Core capabilities</a:t>
          </a:r>
        </a:p>
      </dgm:t>
    </dgm:pt>
    <dgm:pt modelId="{72FCA583-0BE9-4736-BE0A-4518A2D297CE}" type="parTrans" cxnId="{95FB4D13-621B-48AE-B996-6E0E9AFAF552}">
      <dgm:prSet/>
      <dgm:spPr/>
      <dgm:t>
        <a:bodyPr/>
        <a:lstStyle/>
        <a:p>
          <a:endParaRPr lang="en-US" sz="1600"/>
        </a:p>
      </dgm:t>
    </dgm:pt>
    <dgm:pt modelId="{92878B81-F6A3-449E-B1DD-B949BF188684}" type="sibTrans" cxnId="{95FB4D13-621B-48AE-B996-6E0E9AFAF552}">
      <dgm:prSet/>
      <dgm:spPr/>
      <dgm:t>
        <a:bodyPr/>
        <a:lstStyle/>
        <a:p>
          <a:endParaRPr lang="en-US" sz="1600"/>
        </a:p>
      </dgm:t>
    </dgm:pt>
    <dgm:pt modelId="{9E3338DF-1923-4605-BF22-1683C1885A19}">
      <dgm:prSet phldrT="[Text]" custT="1"/>
      <dgm:spPr/>
      <dgm:t>
        <a:bodyPr/>
        <a:lstStyle/>
        <a:p>
          <a:r>
            <a:rPr lang="en-US" sz="2800"/>
            <a:t>Customization</a:t>
          </a:r>
        </a:p>
      </dgm:t>
    </dgm:pt>
    <dgm:pt modelId="{49976BEB-105E-4774-98DF-6352A2D0D993}" type="parTrans" cxnId="{8E7B4EAA-81F7-4059-AD07-15E77B822590}">
      <dgm:prSet/>
      <dgm:spPr/>
      <dgm:t>
        <a:bodyPr/>
        <a:lstStyle/>
        <a:p>
          <a:endParaRPr lang="en-US" sz="1600"/>
        </a:p>
      </dgm:t>
    </dgm:pt>
    <dgm:pt modelId="{C7537BE1-AEA4-4E73-A90C-0D678D1ED40A}" type="sibTrans" cxnId="{8E7B4EAA-81F7-4059-AD07-15E77B822590}">
      <dgm:prSet/>
      <dgm:spPr/>
      <dgm:t>
        <a:bodyPr/>
        <a:lstStyle/>
        <a:p>
          <a:endParaRPr lang="en-US" sz="1600"/>
        </a:p>
      </dgm:t>
    </dgm:pt>
    <dgm:pt modelId="{A9C96F91-1137-4A40-AABC-2E3086D25A2F}" type="pres">
      <dgm:prSet presAssocID="{E306B4E5-20D4-4E04-9A85-B910CB059E28}" presName="Name0" presStyleCnt="0">
        <dgm:presLayoutVars>
          <dgm:dir/>
          <dgm:animLvl val="lvl"/>
          <dgm:resizeHandles val="exact"/>
        </dgm:presLayoutVars>
      </dgm:prSet>
      <dgm:spPr/>
    </dgm:pt>
    <dgm:pt modelId="{5C109CED-163D-40D9-91DE-86621A9D9053}" type="pres">
      <dgm:prSet presAssocID="{2B50C8B4-80DB-4E65-A1B3-E30F02FD7916}" presName="Name8" presStyleCnt="0"/>
      <dgm:spPr/>
    </dgm:pt>
    <dgm:pt modelId="{A0036B1A-8111-4A80-8568-87EFA6A42BD8}" type="pres">
      <dgm:prSet presAssocID="{2B50C8B4-80DB-4E65-A1B3-E30F02FD7916}" presName="level" presStyleLbl="node1" presStyleIdx="0" presStyleCnt="3">
        <dgm:presLayoutVars>
          <dgm:chMax val="1"/>
          <dgm:bulletEnabled val="1"/>
        </dgm:presLayoutVars>
      </dgm:prSet>
      <dgm:spPr/>
    </dgm:pt>
    <dgm:pt modelId="{066736E6-C02F-4A8C-A39E-4325C7AB3047}" type="pres">
      <dgm:prSet presAssocID="{2B50C8B4-80DB-4E65-A1B3-E30F02FD791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1E154D4-805A-40C2-BBAD-5AAAF3EA0E69}" type="pres">
      <dgm:prSet presAssocID="{9E3338DF-1923-4605-BF22-1683C1885A19}" presName="Name8" presStyleCnt="0"/>
      <dgm:spPr/>
    </dgm:pt>
    <dgm:pt modelId="{511E85DA-4FAF-45B2-8F01-6F09D8216C2C}" type="pres">
      <dgm:prSet presAssocID="{9E3338DF-1923-4605-BF22-1683C1885A19}" presName="level" presStyleLbl="node1" presStyleIdx="1" presStyleCnt="3">
        <dgm:presLayoutVars>
          <dgm:chMax val="1"/>
          <dgm:bulletEnabled val="1"/>
        </dgm:presLayoutVars>
      </dgm:prSet>
      <dgm:spPr/>
    </dgm:pt>
    <dgm:pt modelId="{B4F5E103-4796-4DAA-957C-33C96508CB78}" type="pres">
      <dgm:prSet presAssocID="{9E3338DF-1923-4605-BF22-1683C1885A1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6875770-68FE-46E5-94B3-10EF57502E14}" type="pres">
      <dgm:prSet presAssocID="{BCD83CF0-4D8C-4217-BA93-D2F7F2EC0AA2}" presName="Name8" presStyleCnt="0"/>
      <dgm:spPr/>
    </dgm:pt>
    <dgm:pt modelId="{765B899A-2433-4C44-902C-A7ED3123D41E}" type="pres">
      <dgm:prSet presAssocID="{BCD83CF0-4D8C-4217-BA93-D2F7F2EC0AA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A36A3-A697-4BAE-B8A0-C49152E6F4EA}" type="pres">
      <dgm:prSet presAssocID="{BCD83CF0-4D8C-4217-BA93-D2F7F2EC0AA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FB4D13-621B-48AE-B996-6E0E9AFAF552}" srcId="{E306B4E5-20D4-4E04-9A85-B910CB059E28}" destId="{BCD83CF0-4D8C-4217-BA93-D2F7F2EC0AA2}" srcOrd="2" destOrd="0" parTransId="{72FCA583-0BE9-4736-BE0A-4518A2D297CE}" sibTransId="{92878B81-F6A3-449E-B1DD-B949BF188684}"/>
    <dgm:cxn modelId="{312C8B13-CA55-478F-8DDF-DD9CE8DC263D}" type="presOf" srcId="{E306B4E5-20D4-4E04-9A85-B910CB059E28}" destId="{A9C96F91-1137-4A40-AABC-2E3086D25A2F}" srcOrd="0" destOrd="0" presId="urn:microsoft.com/office/officeart/2005/8/layout/pyramid1"/>
    <dgm:cxn modelId="{C643431F-012A-4190-9112-14FE3BFB12E3}" type="presOf" srcId="{2B50C8B4-80DB-4E65-A1B3-E30F02FD7916}" destId="{066736E6-C02F-4A8C-A39E-4325C7AB3047}" srcOrd="1" destOrd="0" presId="urn:microsoft.com/office/officeart/2005/8/layout/pyramid1"/>
    <dgm:cxn modelId="{43477D42-A4EB-478E-8B80-F740177DF910}" type="presOf" srcId="{2B50C8B4-80DB-4E65-A1B3-E30F02FD7916}" destId="{A0036B1A-8111-4A80-8568-87EFA6A42BD8}" srcOrd="0" destOrd="0" presId="urn:microsoft.com/office/officeart/2005/8/layout/pyramid1"/>
    <dgm:cxn modelId="{1B8D426F-F27A-4DA0-8D5C-3F38792F69B5}" srcId="{E306B4E5-20D4-4E04-9A85-B910CB059E28}" destId="{2B50C8B4-80DB-4E65-A1B3-E30F02FD7916}" srcOrd="0" destOrd="0" parTransId="{FD6D582C-2DE8-47D5-9507-80E1CEF57166}" sibTransId="{2C80E942-AE9F-4BEF-978F-56045EE84425}"/>
    <dgm:cxn modelId="{769D2055-815D-4B23-9420-FA4A734BE34E}" type="presOf" srcId="{9E3338DF-1923-4605-BF22-1683C1885A19}" destId="{511E85DA-4FAF-45B2-8F01-6F09D8216C2C}" srcOrd="0" destOrd="0" presId="urn:microsoft.com/office/officeart/2005/8/layout/pyramid1"/>
    <dgm:cxn modelId="{5F1CA07D-8AF7-4ABF-AB21-F0829C4D5446}" type="presOf" srcId="{BCD83CF0-4D8C-4217-BA93-D2F7F2EC0AA2}" destId="{765B899A-2433-4C44-902C-A7ED3123D41E}" srcOrd="0" destOrd="0" presId="urn:microsoft.com/office/officeart/2005/8/layout/pyramid1"/>
    <dgm:cxn modelId="{F7B6F782-5EF7-461D-9D87-A643690C9CC3}" type="presOf" srcId="{BCD83CF0-4D8C-4217-BA93-D2F7F2EC0AA2}" destId="{BB9A36A3-A697-4BAE-B8A0-C49152E6F4EA}" srcOrd="1" destOrd="0" presId="urn:microsoft.com/office/officeart/2005/8/layout/pyramid1"/>
    <dgm:cxn modelId="{812478A1-5693-4BC1-B249-D63261A03EDD}" type="presOf" srcId="{9E3338DF-1923-4605-BF22-1683C1885A19}" destId="{B4F5E103-4796-4DAA-957C-33C96508CB78}" srcOrd="1" destOrd="0" presId="urn:microsoft.com/office/officeart/2005/8/layout/pyramid1"/>
    <dgm:cxn modelId="{8E7B4EAA-81F7-4059-AD07-15E77B822590}" srcId="{E306B4E5-20D4-4E04-9A85-B910CB059E28}" destId="{9E3338DF-1923-4605-BF22-1683C1885A19}" srcOrd="1" destOrd="0" parTransId="{49976BEB-105E-4774-98DF-6352A2D0D993}" sibTransId="{C7537BE1-AEA4-4E73-A90C-0D678D1ED40A}"/>
    <dgm:cxn modelId="{BE4B6838-F309-44CB-9802-C82A1F4A3063}" type="presParOf" srcId="{A9C96F91-1137-4A40-AABC-2E3086D25A2F}" destId="{5C109CED-163D-40D9-91DE-86621A9D9053}" srcOrd="0" destOrd="0" presId="urn:microsoft.com/office/officeart/2005/8/layout/pyramid1"/>
    <dgm:cxn modelId="{7D757268-C7E6-4783-9396-FB79EF66D1DE}" type="presParOf" srcId="{5C109CED-163D-40D9-91DE-86621A9D9053}" destId="{A0036B1A-8111-4A80-8568-87EFA6A42BD8}" srcOrd="0" destOrd="0" presId="urn:microsoft.com/office/officeart/2005/8/layout/pyramid1"/>
    <dgm:cxn modelId="{6DC0F98B-4BB0-42B7-A803-CCC546BC30AB}" type="presParOf" srcId="{5C109CED-163D-40D9-91DE-86621A9D9053}" destId="{066736E6-C02F-4A8C-A39E-4325C7AB3047}" srcOrd="1" destOrd="0" presId="urn:microsoft.com/office/officeart/2005/8/layout/pyramid1"/>
    <dgm:cxn modelId="{A16B7336-6D85-4219-999C-8D798EEE395C}" type="presParOf" srcId="{A9C96F91-1137-4A40-AABC-2E3086D25A2F}" destId="{61E154D4-805A-40C2-BBAD-5AAAF3EA0E69}" srcOrd="1" destOrd="0" presId="urn:microsoft.com/office/officeart/2005/8/layout/pyramid1"/>
    <dgm:cxn modelId="{75A1F24F-16D6-4F55-AD8E-395EC410B3B8}" type="presParOf" srcId="{61E154D4-805A-40C2-BBAD-5AAAF3EA0E69}" destId="{511E85DA-4FAF-45B2-8F01-6F09D8216C2C}" srcOrd="0" destOrd="0" presId="urn:microsoft.com/office/officeart/2005/8/layout/pyramid1"/>
    <dgm:cxn modelId="{7F3950EF-3458-459E-8B62-1C548997F484}" type="presParOf" srcId="{61E154D4-805A-40C2-BBAD-5AAAF3EA0E69}" destId="{B4F5E103-4796-4DAA-957C-33C96508CB78}" srcOrd="1" destOrd="0" presId="urn:microsoft.com/office/officeart/2005/8/layout/pyramid1"/>
    <dgm:cxn modelId="{3B2D2155-8A0F-4992-BB69-63C0B317015E}" type="presParOf" srcId="{A9C96F91-1137-4A40-AABC-2E3086D25A2F}" destId="{66875770-68FE-46E5-94B3-10EF57502E14}" srcOrd="2" destOrd="0" presId="urn:microsoft.com/office/officeart/2005/8/layout/pyramid1"/>
    <dgm:cxn modelId="{AD62C1F0-4980-43E9-9903-218431E4A3B6}" type="presParOf" srcId="{66875770-68FE-46E5-94B3-10EF57502E14}" destId="{765B899A-2433-4C44-902C-A7ED3123D41E}" srcOrd="0" destOrd="0" presId="urn:microsoft.com/office/officeart/2005/8/layout/pyramid1"/>
    <dgm:cxn modelId="{A616F707-43EC-438C-9F5F-CCFC2B444377}" type="presParOf" srcId="{66875770-68FE-46E5-94B3-10EF57502E14}" destId="{BB9A36A3-A697-4BAE-B8A0-C49152E6F4E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36B1A-8111-4A80-8568-87EFA6A42BD8}">
      <dsp:nvSpPr>
        <dsp:cNvPr id="0" name=""/>
        <dsp:cNvSpPr/>
      </dsp:nvSpPr>
      <dsp:spPr>
        <a:xfrm>
          <a:off x="2272486" y="0"/>
          <a:ext cx="2272486" cy="1555207"/>
        </a:xfrm>
        <a:prstGeom prst="trapezoid">
          <a:avLst>
            <a:gd name="adj" fmla="val 73061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Advanced customizations</a:t>
          </a:r>
        </a:p>
      </dsp:txBody>
      <dsp:txXfrm>
        <a:off x="2272486" y="0"/>
        <a:ext cx="2272486" cy="1555207"/>
      </dsp:txXfrm>
    </dsp:sp>
    <dsp:sp modelId="{511E85DA-4FAF-45B2-8F01-6F09D8216C2C}">
      <dsp:nvSpPr>
        <dsp:cNvPr id="0" name=""/>
        <dsp:cNvSpPr/>
      </dsp:nvSpPr>
      <dsp:spPr>
        <a:xfrm>
          <a:off x="1136243" y="1555207"/>
          <a:ext cx="4544972" cy="1555207"/>
        </a:xfrm>
        <a:prstGeom prst="trapezoid">
          <a:avLst>
            <a:gd name="adj" fmla="val 73061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Customization</a:t>
          </a:r>
        </a:p>
      </dsp:txBody>
      <dsp:txXfrm>
        <a:off x="1931613" y="1555207"/>
        <a:ext cx="2954231" cy="1555207"/>
      </dsp:txXfrm>
    </dsp:sp>
    <dsp:sp modelId="{765B899A-2433-4C44-902C-A7ED3123D41E}">
      <dsp:nvSpPr>
        <dsp:cNvPr id="0" name=""/>
        <dsp:cNvSpPr/>
      </dsp:nvSpPr>
      <dsp:spPr>
        <a:xfrm>
          <a:off x="0" y="3110414"/>
          <a:ext cx="6817458" cy="1555207"/>
        </a:xfrm>
        <a:prstGeom prst="trapezoid">
          <a:avLst>
            <a:gd name="adj" fmla="val 73061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Core capabilities</a:t>
          </a:r>
        </a:p>
      </dsp:txBody>
      <dsp:txXfrm>
        <a:off x="1193055" y="3110414"/>
        <a:ext cx="4431347" cy="1555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862D5-D12D-4F2F-A9EB-B32EB3C4E1D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7177-6950-4524-A63B-858AD1D94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4/22/2024 2:03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98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4/22/2024 2:07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6EE4-0E59-32C3-5561-73A1F6D2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27DEB-40B3-5292-E3DE-9E58B4543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1D4C-4A5F-40A1-1AFC-626A0224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A134-27EA-6797-87B5-BE4947C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F4AC-DA31-A054-AEF6-91088BE4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0DE2-2C81-97ED-F0BA-AE82C28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4B7F4-D351-649E-82B8-DF58DD09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800F-E199-A968-1FEC-B24812EA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7BAB-00A4-EAF8-C4EC-69FBBCF5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D19B-497C-9582-C55F-70A09720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F24F8-7F1B-3CB3-4F61-65040642D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0957D-E180-C09A-2248-B8910A79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9FDA-9272-52E9-2886-36982A8E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AF7F6-332C-7BD2-E4D7-AA6D14DD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BE74-6F8E-B45A-9643-3C71CC51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32137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dentity and Access Management_Title Slide gr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495574" cy="5539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495574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321EF-5297-4BC8-853D-BAA6A1AF47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044" y="585789"/>
            <a:ext cx="2308795" cy="29413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C58369-026C-4974-B869-BE8D4ADCB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5" r="-18"/>
          <a:stretch/>
        </p:blipFill>
        <p:spPr bwMode="invGray">
          <a:xfrm>
            <a:off x="7076792" y="0"/>
            <a:ext cx="5115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3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4251465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182282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9B6F-9BA7-A051-1208-0190BA6E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A0C5-8746-E065-18B1-243CC2FE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5EC0-38BE-A390-2F19-9CF9791B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3A77-981A-6FBB-4D58-C5D2B806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7B98-2345-BDF4-DCBB-9E2848C8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ABE8-713D-F87F-4F48-C8162911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C36EE-0F3D-EBCB-BA67-543BC19F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45CD-271D-E648-A152-C6E5757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02BC-F9E9-E229-91D3-7D75F35D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12D9-0B65-851A-E6A4-4A2BF10F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00CA-F725-E2BB-5107-2530531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2B0B-1A29-DE66-99A4-8FB6BE7D0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2F26E-48D7-AA3B-FECF-7FC9648E0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991B-1C01-02B8-DBF9-401F53D3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CA2F-15D2-1DA3-A9BD-874948EF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15D0-C3C8-B7A8-1D81-6FF7610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3EED-DC4C-CDD7-2586-FD664B66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D6CD-C5FE-D21D-C2FC-3D8B0FEF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142A3-C6E7-D1D8-A501-5042C3AD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AD354-7BDE-2320-1E95-8EB741C3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AE5B0-29EE-38DA-CCDE-3B3B833FB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4EF39-7157-AED6-D32A-B5813D17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16CEC-B6B3-D436-80C5-91A64782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1149F-93AA-9790-6CA5-F7D9A345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B911-82F1-4ED9-B527-99A0A7CF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30AAD-649C-1051-99DF-326CBFDC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7A001-F6FF-E8EC-3AE1-C41939FE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0BFD6-2493-946E-515A-469ED6A9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B044B-25FF-7E49-9CEC-F84ECBD1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8093E-9A31-F4FA-154E-88E93DF9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7D6D8-8B09-2D4F-985D-E3BFD4AC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E9AC-33FF-5E8F-42E9-E4C39395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7FA8-F0EE-8022-6843-C17C22D5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36C62-1F80-FF30-A0B6-58B3AEAD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5F67-85C9-8347-E0B5-6AC08B0D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79DDB-C6A0-CD61-B69D-52CA5A1D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8F168-2C9F-58E9-D19B-2041993C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22D-BDD6-9D9B-DE7A-DAD2508F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0267B-2808-D325-223B-A2865CDE1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197CB-D2AF-4D0A-0DEC-A4F54114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1C32-0BED-EF34-63E9-145CAB6C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BC5F-99CF-6AB6-A700-1270227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4E9F-A7AA-1170-628C-C1E95FBD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136C-A1A5-7E7D-96C1-C1C2EAE3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0E70-C9CA-A532-9116-DC08AA31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FFAE-77D8-296E-2A2E-E0E7FABA1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72D4E-FE00-4083-8D84-66184887243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D5BC-91D3-F722-F751-85B9E4A75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FEE1-7AFC-9CB3-9A9E-0E3037515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3DE2C-70CB-4FAA-924B-AF524838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governance/licensing-fundamentals#starting-a-t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CDD0-48B0-48FB-B639-2797692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34"/>
            <a:ext cx="10515600" cy="1325563"/>
          </a:xfrm>
        </p:spPr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Entra</a:t>
            </a:r>
            <a:r>
              <a:rPr lang="en-US" dirty="0"/>
              <a:t> ID Governance POC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16CC5-72D7-4C3C-AC59-88E1E3E544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(DO NOT SHOW)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92730-9F20-4B04-AB0F-E212312F9E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5561" y="1188576"/>
            <a:ext cx="2686957" cy="4937161"/>
          </a:xfrm>
          <a:prstGeom prst="rect">
            <a:avLst/>
          </a:prstGeom>
          <a:solidFill>
            <a:srgbClr val="333333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29316" tIns="64649" rIns="129316" bIns="64649" anchor="ctr"/>
          <a:lstStyle/>
          <a:p>
            <a:pPr marL="0" marR="0" lvl="0" indent="0" algn="ctr" defTabSz="12927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3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05ADFEA0-8038-431D-9476-EA6593728959}"/>
              </a:ext>
            </a:extLst>
          </p:cNvPr>
          <p:cNvSpPr>
            <a:spLocks noChangeShapeType="1"/>
          </p:cNvSpPr>
          <p:nvPr/>
        </p:nvSpPr>
        <p:spPr bwMode="white">
          <a:xfrm>
            <a:off x="347130" y="2084746"/>
            <a:ext cx="10305961" cy="0"/>
          </a:xfrm>
          <a:prstGeom prst="line">
            <a:avLst/>
          </a:prstGeom>
          <a:noFill/>
          <a:ln w="12700">
            <a:solidFill>
              <a:srgbClr val="505050"/>
            </a:solidFill>
            <a:round/>
            <a:headEnd type="none" w="sm" len="sm"/>
            <a:tailEnd type="none" w="sm" len="sm"/>
          </a:ln>
        </p:spPr>
        <p:txBody>
          <a:bodyPr lIns="129318" tIns="64649" rIns="129318" bIns="64649"/>
          <a:lstStyle/>
          <a:p>
            <a:pPr marL="0" marR="0" lvl="0" indent="0" algn="l" defTabSz="12928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Adobe Arabic" panose="02040503050201020203" pitchFamily="18" charset="-78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E8E36D70-EE24-4670-95FF-A63FBA1ABC7F}"/>
              </a:ext>
            </a:extLst>
          </p:cNvPr>
          <p:cNvSpPr>
            <a:spLocks noChangeShapeType="1"/>
          </p:cNvSpPr>
          <p:nvPr/>
        </p:nvSpPr>
        <p:spPr bwMode="white">
          <a:xfrm>
            <a:off x="5770827" y="687593"/>
            <a:ext cx="0" cy="5716199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wrap="square" lIns="130218" tIns="65101" rIns="130218" bIns="65101" anchor="ctr">
            <a:spAutoFit/>
          </a:bodyPr>
          <a:lstStyle/>
          <a:p>
            <a:pPr marL="0" marR="0" lvl="0" indent="0" algn="l" defTabSz="12928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Adobe Arabic" panose="02040503050201020203" pitchFamily="18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D8B68-C75F-42C2-95EA-0A490970216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54313" y="1216967"/>
            <a:ext cx="8236678" cy="35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0" marR="0" lvl="0" indent="0" algn="l" defTabSz="911599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charset="0"/>
              </a:rPr>
              <a:t>Partner engagement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5FCD5C96-F05E-40B7-A1AE-39C0FFD28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-225424" y="1258833"/>
            <a:ext cx="3206611" cy="37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477579" marR="0" lvl="0" indent="-477579" algn="r" defTabSz="1292727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kumimoji="0" lang="en-US" sz="186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Speaker: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0221E96-8FC8-46A6-92A2-CF469C775B3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54313" y="1672767"/>
            <a:ext cx="8236678" cy="38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0" marR="0" lvl="0" indent="0" algn="l" defTabSz="911599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charset="0"/>
              </a:rPr>
              <a:t>Sr. IT Pro/Security/Governance/Compliance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AD7390CC-EB61-4050-872A-C124AC098D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-237870" y="1678912"/>
            <a:ext cx="3208165" cy="37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477579" marR="0" lvl="0" indent="-477579" algn="r" defTabSz="1292727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kumimoji="0" lang="en-US" sz="186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Audience:</a:t>
            </a: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EDE31C14-E793-412D-8A37-89CB3844E16C}"/>
              </a:ext>
            </a:extLst>
          </p:cNvPr>
          <p:cNvSpPr>
            <a:spLocks noChangeShapeType="1"/>
          </p:cNvSpPr>
          <p:nvPr/>
        </p:nvSpPr>
        <p:spPr bwMode="white">
          <a:xfrm>
            <a:off x="347128" y="2549041"/>
            <a:ext cx="10305961" cy="0"/>
          </a:xfrm>
          <a:prstGeom prst="line">
            <a:avLst/>
          </a:prstGeom>
          <a:noFill/>
          <a:ln w="12700">
            <a:solidFill>
              <a:srgbClr val="505050"/>
            </a:solidFill>
            <a:round/>
            <a:headEnd type="none" w="sm" len="sm"/>
            <a:tailEnd type="none" w="sm" len="sm"/>
          </a:ln>
        </p:spPr>
        <p:txBody>
          <a:bodyPr lIns="129318" tIns="64649" rIns="129318" bIns="64649"/>
          <a:lstStyle/>
          <a:p>
            <a:pPr marL="0" marR="0" lvl="0" indent="0" algn="l" defTabSz="12928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Adobe Arabic" panose="02040503050201020203" pitchFamily="18" charset="-78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3608BAE2-F839-4FC1-AEB4-E5794E6CAB2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-236317" y="2117844"/>
            <a:ext cx="3206611" cy="37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477579" marR="0" lvl="0" indent="-477579" algn="r" defTabSz="1292727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kumimoji="0" lang="en-US" sz="186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Key contact for support: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0E7E4E5-7832-4802-82F8-2DCF4C6231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54311" y="2109196"/>
            <a:ext cx="9347556" cy="3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0" marR="0" lvl="0" indent="0" algn="l" defTabSz="1292727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lang="en-US" altLang="ja-JP" sz="1863" dirty="0">
                <a:solidFill>
                  <a:srgbClr val="FFFFFF"/>
                </a:solidFill>
                <a:latin typeface="Segoe UI"/>
                <a:ea typeface="MS PGothic" charset="0"/>
              </a:rPr>
              <a:t>Reach out to your Microsoft’s partner contact if you need support on this. </a:t>
            </a:r>
            <a:r>
              <a:rPr kumimoji="0" lang="en-US" altLang="ja-JP" sz="186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MS PGothic" charset="0"/>
                <a:cs typeface="+mn-cs"/>
              </a:rPr>
              <a:t> 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9DD97F14-88E6-45B7-AD45-775CC13F5DD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1347" y="2576858"/>
            <a:ext cx="2651171" cy="63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243" tIns="53621" rIns="107243" bIns="53621" anchor="ctr">
            <a:spAutoFit/>
          </a:bodyPr>
          <a:lstStyle/>
          <a:p>
            <a:pPr marL="477579" marR="0" lvl="0" indent="-477579" algn="r" defTabSz="1292727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FFFF99"/>
              </a:buClr>
              <a:buSzPct val="75000"/>
              <a:buFontTx/>
              <a:buNone/>
              <a:tabLst/>
              <a:defRPr/>
            </a:pPr>
            <a:r>
              <a:rPr kumimoji="0" lang="en-US" sz="186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Additional supporting materials:</a:t>
            </a: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4D253E28-4691-4445-A0C1-839110D46A96}"/>
              </a:ext>
            </a:extLst>
          </p:cNvPr>
          <p:cNvSpPr>
            <a:spLocks noChangeShapeType="1"/>
          </p:cNvSpPr>
          <p:nvPr/>
        </p:nvSpPr>
        <p:spPr bwMode="white">
          <a:xfrm>
            <a:off x="347130" y="1635103"/>
            <a:ext cx="10305961" cy="0"/>
          </a:xfrm>
          <a:prstGeom prst="line">
            <a:avLst/>
          </a:prstGeom>
          <a:noFill/>
          <a:ln w="12700">
            <a:solidFill>
              <a:srgbClr val="505050"/>
            </a:solidFill>
            <a:round/>
            <a:headEnd type="none" w="sm" len="sm"/>
            <a:tailEnd type="none" w="sm" len="sm"/>
          </a:ln>
        </p:spPr>
        <p:txBody>
          <a:bodyPr lIns="129318" tIns="64649" rIns="129318" bIns="64649"/>
          <a:lstStyle/>
          <a:p>
            <a:pPr marL="0" marR="0" lvl="0" indent="0" algn="l" defTabSz="12928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29918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2568-F975-449A-8C09-9FCEF1AC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91679"/>
            <a:ext cx="6359526" cy="334515"/>
          </a:xfrm>
        </p:spPr>
        <p:txBody>
          <a:bodyPr/>
          <a:lstStyle/>
          <a:p>
            <a:r>
              <a:rPr lang="en-US" sz="2400"/>
              <a:t>Microsoft Entra ID Governance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609FD-2D12-9603-7A55-467AC484AFDE}"/>
              </a:ext>
            </a:extLst>
          </p:cNvPr>
          <p:cNvSpPr txBox="1">
            <a:spLocks/>
          </p:cNvSpPr>
          <p:nvPr/>
        </p:nvSpPr>
        <p:spPr>
          <a:xfrm>
            <a:off x="584200" y="2969777"/>
            <a:ext cx="6495574" cy="553998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Pre-engagement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72CDB9-4FA0-53F3-3FF0-6DAECD209AC9}"/>
              </a:ext>
            </a:extLst>
          </p:cNvPr>
          <p:cNvSpPr txBox="1">
            <a:spLocks/>
          </p:cNvSpPr>
          <p:nvPr/>
        </p:nvSpPr>
        <p:spPr>
          <a:xfrm>
            <a:off x="584200" y="3439154"/>
            <a:ext cx="8734612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sz="2000" dirty="0"/>
              <a:t>Proof of concept – Pre-work, goals, scoping guide and checklist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DBE354-6971-BF5E-CD15-BE801E79D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064BE-95E2-70D3-CBBC-6C2F318D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50" y="743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Proof of concept (PoC) |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7DAC29-7CB9-AB19-FDE4-93FA7B4CAF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81" y="1616007"/>
            <a:ext cx="11018838" cy="4240905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Segoe UI"/>
              </a:rPr>
              <a:t>Demonstrate the value of Microsoft </a:t>
            </a:r>
            <a:r>
              <a:rPr lang="en-US" sz="2000" dirty="0" err="1">
                <a:cs typeface="Segoe UI"/>
              </a:rPr>
              <a:t>Entra</a:t>
            </a:r>
            <a:r>
              <a:rPr lang="en-US" sz="2000" dirty="0">
                <a:cs typeface="Segoe UI"/>
              </a:rPr>
              <a:t> ID Governance in your environment:</a:t>
            </a:r>
          </a:p>
          <a:p>
            <a:pPr marL="0" indent="0">
              <a:buNone/>
            </a:pPr>
            <a:endParaRPr lang="en-US" sz="2000" dirty="0"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Discovery:</a:t>
            </a:r>
            <a:r>
              <a:rPr lang="en-US" sz="2000" dirty="0"/>
              <a:t> Review the  current onboarding and lifecycle processes for identities</a:t>
            </a:r>
          </a:p>
          <a:p>
            <a:pPr lvl="1"/>
            <a:r>
              <a:rPr lang="en-US" sz="1800" dirty="0"/>
              <a:t>What is the current HR system and onboarding process?</a:t>
            </a:r>
          </a:p>
          <a:p>
            <a:pPr lvl="1"/>
            <a:r>
              <a:rPr lang="en-US" sz="1800" dirty="0"/>
              <a:t>How does the organization manage lifecycle for identities after onboarding?</a:t>
            </a:r>
          </a:p>
          <a:p>
            <a:pPr lvl="1"/>
            <a:r>
              <a:rPr lang="en-US" sz="1800" dirty="0"/>
              <a:t>Is there any automation in place that helps alleviate all manual / disjoined processes? </a:t>
            </a:r>
          </a:p>
          <a:p>
            <a:pPr lvl="1"/>
            <a:r>
              <a:rPr lang="en-US" sz="1800" dirty="0"/>
              <a:t>What is the current process to provide access to applications as well as certification of such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Segoe UI"/>
              </a:rPr>
              <a:t>Define: </a:t>
            </a:r>
            <a:r>
              <a:rPr lang="en-US" sz="2000" dirty="0">
                <a:cs typeface="Segoe UI"/>
              </a:rPr>
              <a:t>Criteria for success will be based on a successful provisioning of employee with its lifecycle (Joiner/Mover/Leaver) , application assignments and certifications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cs typeface="Segoe UI"/>
              </a:rPr>
              <a:t>Evaluate: </a:t>
            </a:r>
            <a:r>
              <a:rPr lang="en-US" sz="2000" dirty="0">
                <a:cs typeface="Segoe UI"/>
              </a:rPr>
              <a:t>Evaluate the result of the POC by collecting customer feedback and team insights </a:t>
            </a:r>
            <a:endParaRPr lang="en-US" sz="2000" b="1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62755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61656" cy="553998"/>
          </a:xfrm>
        </p:spPr>
        <p:txBody>
          <a:bodyPr>
            <a:normAutofit/>
          </a:bodyPr>
          <a:lstStyle/>
          <a:p>
            <a:r>
              <a:rPr lang="en-US" sz="3200" dirty="0"/>
              <a:t>Key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588263" y="1101725"/>
            <a:ext cx="11018838" cy="4308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Make sure you meet these requirements to avoid any roadblocks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A24BB-6642-429C-9613-B0B1DB310251}"/>
              </a:ext>
            </a:extLst>
          </p:cNvPr>
          <p:cNvSpPr/>
          <p:nvPr/>
        </p:nvSpPr>
        <p:spPr bwMode="auto">
          <a:xfrm>
            <a:off x="588263" y="1825484"/>
            <a:ext cx="10464366" cy="31762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932472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ID Governance SKU (Logic Apps and Auto Assignment Policies) - </a:t>
            </a:r>
            <a:r>
              <a:rPr lang="en-US" sz="1800" dirty="0">
                <a:hlinkClick r:id="rId3"/>
              </a:rPr>
              <a:t>How to start a Microsoft </a:t>
            </a:r>
            <a:r>
              <a:rPr lang="en-US" sz="1800" dirty="0" err="1">
                <a:hlinkClick r:id="rId3"/>
              </a:rPr>
              <a:t>Entra</a:t>
            </a:r>
            <a:r>
              <a:rPr lang="en-US" sz="1800" dirty="0">
                <a:hlinkClick r:id="rId3"/>
              </a:rPr>
              <a:t> ID Governance Trial</a:t>
            </a:r>
            <a:r>
              <a:rPr lang="en-US" sz="1800" dirty="0"/>
              <a:t>) </a:t>
            </a:r>
            <a:endParaRPr lang="en-US" sz="16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defTabSz="932472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dirty="0" err="1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ID non-production Tenant</a:t>
            </a:r>
          </a:p>
          <a:p>
            <a:pPr marL="171450" indent="-171450" defTabSz="932472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Account with User administrator, Identity Governance Administrator, Privileged Role Administrator or Global administrator on the target tenant</a:t>
            </a:r>
          </a:p>
          <a:p>
            <a:pPr marL="171450" indent="-171450" defTabSz="932472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2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141138F-BE89-18E1-5F17-52FA1DD9104E}"/>
              </a:ext>
            </a:extLst>
          </p:cNvPr>
          <p:cNvSpPr txBox="1">
            <a:spLocks/>
          </p:cNvSpPr>
          <p:nvPr/>
        </p:nvSpPr>
        <p:spPr>
          <a:xfrm>
            <a:off x="483550" y="74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Microsoft Entra ID Governance Journey | POC scope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583DAE2-F07E-F4E3-C54A-1504AB74B0CD}"/>
              </a:ext>
            </a:extLst>
          </p:cNvPr>
          <p:cNvGraphicFramePr/>
          <p:nvPr/>
        </p:nvGraphicFramePr>
        <p:xfrm>
          <a:off x="4730259" y="1296703"/>
          <a:ext cx="6817458" cy="4665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A131D929-7310-702C-584F-8B2099E7EB63}"/>
              </a:ext>
            </a:extLst>
          </p:cNvPr>
          <p:cNvSpPr/>
          <p:nvPr/>
        </p:nvSpPr>
        <p:spPr>
          <a:xfrm rot="10800000">
            <a:off x="4486017" y="4409749"/>
            <a:ext cx="237393" cy="1552575"/>
          </a:xfrm>
          <a:prstGeom prst="rightBrace">
            <a:avLst>
              <a:gd name="adj1" fmla="val 8333"/>
              <a:gd name="adj2" fmla="val 509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2F21621-9000-6676-A358-EAC91A8BDCEB}"/>
              </a:ext>
            </a:extLst>
          </p:cNvPr>
          <p:cNvSpPr/>
          <p:nvPr/>
        </p:nvSpPr>
        <p:spPr>
          <a:xfrm rot="10800000">
            <a:off x="4475285" y="2857337"/>
            <a:ext cx="237393" cy="1459523"/>
          </a:xfrm>
          <a:prstGeom prst="rightBrace">
            <a:avLst>
              <a:gd name="adj1" fmla="val 8333"/>
              <a:gd name="adj2" fmla="val 509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AA2A5A9-3BC5-82D8-B354-31EDB7A962E0}"/>
              </a:ext>
            </a:extLst>
          </p:cNvPr>
          <p:cNvSpPr/>
          <p:nvPr/>
        </p:nvSpPr>
        <p:spPr>
          <a:xfrm rot="10800000">
            <a:off x="4475284" y="1304762"/>
            <a:ext cx="237393" cy="1459523"/>
          </a:xfrm>
          <a:prstGeom prst="rightBrace">
            <a:avLst>
              <a:gd name="adj1" fmla="val 8333"/>
              <a:gd name="adj2" fmla="val 509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C1D09A-9A0A-C28A-356B-48BF5F00AF52}"/>
              </a:ext>
            </a:extLst>
          </p:cNvPr>
          <p:cNvCxnSpPr/>
          <p:nvPr/>
        </p:nvCxnSpPr>
        <p:spPr>
          <a:xfrm>
            <a:off x="4766896" y="1309159"/>
            <a:ext cx="319600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C150F2-A2B8-2847-C401-D0C6BDFEAEA2}"/>
              </a:ext>
            </a:extLst>
          </p:cNvPr>
          <p:cNvCxnSpPr>
            <a:cxnSpLocks/>
          </p:cNvCxnSpPr>
          <p:nvPr/>
        </p:nvCxnSpPr>
        <p:spPr>
          <a:xfrm>
            <a:off x="4803531" y="2764285"/>
            <a:ext cx="221712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D875D6-E0A1-A9A6-F31A-B5B42E7EEBBD}"/>
              </a:ext>
            </a:extLst>
          </p:cNvPr>
          <p:cNvCxnSpPr>
            <a:cxnSpLocks/>
          </p:cNvCxnSpPr>
          <p:nvPr/>
        </p:nvCxnSpPr>
        <p:spPr>
          <a:xfrm flipV="1">
            <a:off x="4803531" y="2857337"/>
            <a:ext cx="2072054" cy="1522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7142F0-7937-778B-9F6A-2B3480292FEB}"/>
              </a:ext>
            </a:extLst>
          </p:cNvPr>
          <p:cNvCxnSpPr>
            <a:cxnSpLocks/>
          </p:cNvCxnSpPr>
          <p:nvPr/>
        </p:nvCxnSpPr>
        <p:spPr>
          <a:xfrm>
            <a:off x="4766896" y="4316860"/>
            <a:ext cx="114519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D166FC-1B3D-A812-2B27-FABE5B9B36C7}"/>
              </a:ext>
            </a:extLst>
          </p:cNvPr>
          <p:cNvCxnSpPr>
            <a:cxnSpLocks/>
          </p:cNvCxnSpPr>
          <p:nvPr/>
        </p:nvCxnSpPr>
        <p:spPr>
          <a:xfrm>
            <a:off x="4742459" y="4407225"/>
            <a:ext cx="1097099" cy="25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334494-1E48-0ACF-2C94-4BD078723649}"/>
              </a:ext>
            </a:extLst>
          </p:cNvPr>
          <p:cNvSpPr txBox="1"/>
          <p:nvPr/>
        </p:nvSpPr>
        <p:spPr>
          <a:xfrm>
            <a:off x="430823" y="4425688"/>
            <a:ext cx="4118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Provision non-prod users from HR system with key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Provision non-prod users to up to 4 SaaS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Run Lifecycle Workflows for J/M/L (On-demand)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Demo of Custom Extension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Simple attributes flow/transformation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Single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On-prem apps with built-in connectors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872F0-1F95-377A-DD15-99F2FE608111}"/>
              </a:ext>
            </a:extLst>
          </p:cNvPr>
          <p:cNvSpPr txBox="1"/>
          <p:nvPr/>
        </p:nvSpPr>
        <p:spPr>
          <a:xfrm>
            <a:off x="7310556" y="5453695"/>
            <a:ext cx="217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3"/>
                </a:solidFill>
              </a:rPr>
              <a:t>(You are here)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E9F8A4-E4B5-28D0-6840-96AD04692A77}"/>
              </a:ext>
            </a:extLst>
          </p:cNvPr>
          <p:cNvSpPr txBox="1"/>
          <p:nvPr/>
        </p:nvSpPr>
        <p:spPr>
          <a:xfrm>
            <a:off x="422317" y="1505367"/>
            <a:ext cx="402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Advanced data extraction / Transformation / load with external source of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Customized logic apps with 3</a:t>
            </a:r>
            <a:r>
              <a:rPr lang="en-US" sz="1200" baseline="30000"/>
              <a:t>rd</a:t>
            </a:r>
            <a:r>
              <a:rPr lang="en-US" sz="1200"/>
              <a:t> party connectors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Legacy workloads with on-prem IGA and cloud only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CE8EDB-0FB2-DD85-1DC6-08EC7C4E062F}"/>
              </a:ext>
            </a:extLst>
          </p:cNvPr>
          <p:cNvSpPr txBox="1"/>
          <p:nvPr/>
        </p:nvSpPr>
        <p:spPr>
          <a:xfrm>
            <a:off x="430823" y="3061301"/>
            <a:ext cx="3983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Provisioning from multiple source of records to multiple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Complex mapping/transformation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On-prem apps with 3</a:t>
            </a:r>
            <a:r>
              <a:rPr lang="en-US" sz="1200" baseline="30000"/>
              <a:t>rd</a:t>
            </a:r>
            <a:r>
              <a:rPr lang="en-US" sz="1200"/>
              <a:t> party ECMA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Multiple Identities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14B2BB-B494-E811-1DF9-0B5B6C9F92B0}"/>
              </a:ext>
            </a:extLst>
          </p:cNvPr>
          <p:cNvSpPr txBox="1"/>
          <p:nvPr/>
        </p:nvSpPr>
        <p:spPr>
          <a:xfrm rot="3276226">
            <a:off x="10683615" y="4862813"/>
            <a:ext cx="7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70C378-6A01-566D-E604-3D7EBA180551}"/>
              </a:ext>
            </a:extLst>
          </p:cNvPr>
          <p:cNvSpPr txBox="1"/>
          <p:nvPr/>
        </p:nvSpPr>
        <p:spPr>
          <a:xfrm rot="3276226">
            <a:off x="9165721" y="3496444"/>
            <a:ext cx="184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BFFBC-6300-800C-751C-306327F5900A}"/>
              </a:ext>
            </a:extLst>
          </p:cNvPr>
          <p:cNvSpPr txBox="1"/>
          <p:nvPr/>
        </p:nvSpPr>
        <p:spPr>
          <a:xfrm rot="3276226">
            <a:off x="8046872" y="1897427"/>
            <a:ext cx="184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51B10C-C721-B485-8FB2-AF284098D951}"/>
              </a:ext>
            </a:extLst>
          </p:cNvPr>
          <p:cNvSpPr txBox="1"/>
          <p:nvPr/>
        </p:nvSpPr>
        <p:spPr>
          <a:xfrm>
            <a:off x="1365675" y="1120096"/>
            <a:ext cx="124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Examples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B1AE9B-956F-9DF4-C290-DAEF08810A2D}"/>
              </a:ext>
            </a:extLst>
          </p:cNvPr>
          <p:cNvSpPr txBox="1"/>
          <p:nvPr/>
        </p:nvSpPr>
        <p:spPr>
          <a:xfrm rot="3225559">
            <a:off x="8409405" y="2847090"/>
            <a:ext cx="432934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i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Phases</a:t>
            </a:r>
            <a:endParaRPr lang="en-US" sz="1100" i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EE7E6ABC-FB87-183C-92F2-936D42DB272C}"/>
              </a:ext>
            </a:extLst>
          </p:cNvPr>
          <p:cNvSpPr/>
          <p:nvPr/>
        </p:nvSpPr>
        <p:spPr>
          <a:xfrm rot="19441584">
            <a:off x="10042732" y="1078700"/>
            <a:ext cx="330278" cy="4313735"/>
          </a:xfrm>
          <a:prstGeom prst="rightBrace">
            <a:avLst>
              <a:gd name="adj1" fmla="val 8333"/>
              <a:gd name="adj2" fmla="val 509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399A98-03A0-F3CE-E61E-C31A3B68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3182027" cy="5683250"/>
          </a:xfrm>
        </p:spPr>
        <p:txBody>
          <a:bodyPr wrap="square" anchor="ctr">
            <a:normAutofit/>
          </a:bodyPr>
          <a:lstStyle/>
          <a:p>
            <a:r>
              <a:rPr lang="en-US"/>
              <a:t>PoC  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22DEDE-4605-DB9E-4999-72AC8D6325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wrap="square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Common customer stakeholders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We will engage the following stakeholders at specific stages of the POC: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Identity team: Microsoft </a:t>
            </a:r>
            <a:r>
              <a:rPr lang="en-US" sz="2000" dirty="0" err="1"/>
              <a:t>Entra</a:t>
            </a:r>
            <a:r>
              <a:rPr lang="en-US" sz="2000" dirty="0"/>
              <a:t> ID Global Administrator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Azure logic app contributor (or similar)		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Security Admin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Compliance Manager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Development Teams (Graph API, Custom workflows)</a:t>
            </a:r>
          </a:p>
        </p:txBody>
      </p:sp>
    </p:spTree>
    <p:extLst>
      <p:ext uri="{BB962C8B-B14F-4D97-AF65-F5344CB8AC3E}">
        <p14:creationId xmlns:p14="http://schemas.microsoft.com/office/powerpoint/2010/main" val="33502881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549-F871-8CA2-35F5-7E44DE32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Entra ID Governance POC Outcomes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37DCB4-D1D2-AB21-CCF4-A7F485F1C1C9}"/>
              </a:ext>
            </a:extLst>
          </p:cNvPr>
          <p:cNvGraphicFramePr>
            <a:graphicFrameLocks noGrp="1"/>
          </p:cNvGraphicFramePr>
          <p:nvPr/>
        </p:nvGraphicFramePr>
        <p:xfrm>
          <a:off x="1256809" y="1734820"/>
          <a:ext cx="9322534" cy="439420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583227">
                  <a:extLst>
                    <a:ext uri="{9D8B030D-6E8A-4147-A177-3AD203B41FA5}">
                      <a16:colId xmlns:a16="http://schemas.microsoft.com/office/drawing/2014/main" val="18946214"/>
                    </a:ext>
                  </a:extLst>
                </a:gridCol>
                <a:gridCol w="739307">
                  <a:extLst>
                    <a:ext uri="{9D8B030D-6E8A-4147-A177-3AD203B41FA5}">
                      <a16:colId xmlns:a16="http://schemas.microsoft.com/office/drawing/2014/main" val="1692364568"/>
                    </a:ext>
                  </a:extLst>
                </a:gridCol>
              </a:tblGrid>
              <a:tr h="68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The organization uses a cloud HR like Workday or SuccessFactors  or willing to use the generic API-driven inbound provisioning by providing an export of HR data in CSV format</a:t>
                      </a:r>
                    </a:p>
                    <a:p>
                      <a:endParaRPr lang="en-US" sz="1300" dirty="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1011587529"/>
                  </a:ext>
                </a:extLst>
              </a:tr>
              <a:tr h="68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The organization is evaluating an automated way to provision users from HR sources as well as manage identities and access lifecycle, guest's lifecycle or access recertifications. </a:t>
                      </a:r>
                    </a:p>
                    <a:p>
                      <a:endParaRPr lang="en-US" sz="1300" dirty="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3020008141"/>
                  </a:ext>
                </a:extLst>
              </a:tr>
              <a:tr h="68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The organization is looking to automate lifecycle of Joiner/Mover/Leaver scenarios through specific events (triggers) </a:t>
                      </a:r>
                    </a:p>
                    <a:p>
                      <a:endParaRPr lang="en-US" sz="130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3311178269"/>
                  </a:ext>
                </a:extLst>
              </a:tr>
              <a:tr h="68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Documentation such as current process flow, architectural diagrams or customer’s Identity and Access Management requirements. </a:t>
                      </a:r>
                    </a:p>
                    <a:p>
                      <a:endParaRPr lang="en-US" sz="130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2349275504"/>
                  </a:ext>
                </a:extLst>
              </a:tr>
              <a:tr h="489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</a:rPr>
                        <a:t>non-production environment </a:t>
                      </a: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 (including cloud HR environment if applies)</a:t>
                      </a:r>
                      <a:r>
                        <a:rPr lang="en-US" sz="1300" b="1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3776347271"/>
                  </a:ext>
                </a:extLst>
              </a:tr>
              <a:tr h="68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An Azure subscription (for custom extensions ) and trial license of Microsoft Entra ID Governance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(See appendix A) </a:t>
                      </a:r>
                    </a:p>
                    <a:p>
                      <a:endParaRPr lang="en-US" sz="1300" dirty="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494639172"/>
                  </a:ext>
                </a:extLst>
              </a:tr>
              <a:tr h="489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Identify customer’s technical owners of the PoC resources, in case remediation/investigations are needed</a:t>
                      </a:r>
                    </a:p>
                    <a:p>
                      <a:endParaRPr lang="en-US" sz="1300" dirty="0"/>
                    </a:p>
                  </a:txBody>
                  <a:tcPr marL="72671" marR="72671" marT="36336" marB="36336"/>
                </a:tc>
                <a:tc>
                  <a:txBody>
                    <a:bodyPr/>
                    <a:lstStyle/>
                    <a:p>
                      <a:endParaRPr lang="en-US" sz="25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72671" marR="72671" marT="36336" marB="36336"/>
                </a:tc>
                <a:extLst>
                  <a:ext uri="{0D108BD9-81ED-4DB2-BD59-A6C34878D82A}">
                    <a16:rowId xmlns:a16="http://schemas.microsoft.com/office/drawing/2014/main" val="3417168822"/>
                  </a:ext>
                </a:extLst>
              </a:tr>
            </a:tbl>
          </a:graphicData>
        </a:graphic>
      </p:graphicFrame>
      <p:sp>
        <p:nvSpPr>
          <p:cNvPr id="17" name="Title 16"/>
          <p:cNvSpPr txBox="1">
            <a:spLocks/>
          </p:cNvSpPr>
          <p:nvPr/>
        </p:nvSpPr>
        <p:spPr>
          <a:xfrm>
            <a:off x="1151752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PoC Qualification Criteria (Requirements)</a:t>
            </a:r>
          </a:p>
        </p:txBody>
      </p:sp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BD696E44-D927-D804-E3AE-6C025E1E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343" y="1684914"/>
            <a:ext cx="659507" cy="6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904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636</Words>
  <Application>Microsoft Office PowerPoint</Application>
  <PresentationFormat>Widescreen</PresentationFormat>
  <Paragraphs>77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Segoe UI Symbol</vt:lpstr>
      <vt:lpstr>Wingdings</vt:lpstr>
      <vt:lpstr>Office Theme</vt:lpstr>
      <vt:lpstr>Microsoft Entra ID Governance POC</vt:lpstr>
      <vt:lpstr>Microsoft Entra ID Governance</vt:lpstr>
      <vt:lpstr>Proof of concept (PoC) | Goals</vt:lpstr>
      <vt:lpstr>Key Requirements</vt:lpstr>
      <vt:lpstr>PowerPoint Presentation</vt:lpstr>
      <vt:lpstr>PoC  Stakeholders</vt:lpstr>
      <vt:lpstr>Entra ID Governance POC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Entra ID Governance POC</dc:title>
  <dc:creator>Jorge Lopez</dc:creator>
  <cp:lastModifiedBy>Jorge Lopez</cp:lastModifiedBy>
  <cp:revision>1</cp:revision>
  <dcterms:created xsi:type="dcterms:W3CDTF">2024-04-22T18:00:39Z</dcterms:created>
  <dcterms:modified xsi:type="dcterms:W3CDTF">2024-04-22T19:27:17Z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