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147478921" r:id="rId2"/>
    <p:sldId id="2076137600" r:id="rId3"/>
    <p:sldId id="2145706188" r:id="rId4"/>
    <p:sldId id="2145706189" r:id="rId5"/>
    <p:sldId id="2145706221" r:id="rId6"/>
    <p:sldId id="2076138282" r:id="rId7"/>
    <p:sldId id="2147478953" r:id="rId8"/>
    <p:sldId id="2147478954" r:id="rId9"/>
    <p:sldId id="2145706226" r:id="rId10"/>
    <p:sldId id="2076138288" r:id="rId11"/>
    <p:sldId id="2076138275" r:id="rId12"/>
    <p:sldId id="2147478947" r:id="rId13"/>
    <p:sldId id="2076138269" r:id="rId14"/>
    <p:sldId id="256" r:id="rId15"/>
    <p:sldId id="2147478910" r:id="rId16"/>
    <p:sldId id="2147478923" r:id="rId17"/>
    <p:sldId id="2147478863" r:id="rId18"/>
    <p:sldId id="2147478928" r:id="rId19"/>
    <p:sldId id="2147478929" r:id="rId20"/>
    <p:sldId id="2147478930" r:id="rId21"/>
    <p:sldId id="2147478932" r:id="rId22"/>
    <p:sldId id="2147478940" r:id="rId23"/>
    <p:sldId id="2147478938" r:id="rId24"/>
    <p:sldId id="2147478941" r:id="rId25"/>
    <p:sldId id="2147478935" r:id="rId26"/>
    <p:sldId id="2147478936" r:id="rId27"/>
    <p:sldId id="2147478949" r:id="rId28"/>
    <p:sldId id="2147478951" r:id="rId29"/>
    <p:sldId id="2147478955" r:id="rId30"/>
    <p:sldId id="2147478957" r:id="rId31"/>
    <p:sldId id="2147481135" r:id="rId32"/>
    <p:sldId id="2076138289" r:id="rId33"/>
    <p:sldId id="2076138291" r:id="rId34"/>
    <p:sldId id="2076138293" r:id="rId35"/>
    <p:sldId id="293" r:id="rId36"/>
    <p:sldId id="2147478958" r:id="rId37"/>
    <p:sldId id="2147478959" r:id="rId38"/>
    <p:sldId id="2147478960" r:id="rId39"/>
    <p:sldId id="2147478961" r:id="rId40"/>
    <p:sldId id="2076138294" r:id="rId41"/>
    <p:sldId id="2147478922" r:id="rId42"/>
    <p:sldId id="2147478911" r:id="rId43"/>
    <p:sldId id="2147478962" r:id="rId44"/>
    <p:sldId id="2147478963" r:id="rId45"/>
    <p:sldId id="2147478964" r:id="rId46"/>
    <p:sldId id="2076138295" r:id="rId47"/>
    <p:sldId id="2147478965" r:id="rId48"/>
    <p:sldId id="2147478966" r:id="rId49"/>
    <p:sldId id="2147478916" r:id="rId50"/>
    <p:sldId id="2147478920" r:id="rId51"/>
    <p:sldId id="2147478919" r:id="rId52"/>
    <p:sldId id="214748113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FEF9EF3-B5A0-4CCF-9078-698830427D96}">
          <p14:sldIdLst>
            <p14:sldId id="2147478921"/>
            <p14:sldId id="2076137600"/>
            <p14:sldId id="2145706188"/>
            <p14:sldId id="2145706189"/>
            <p14:sldId id="2145706221"/>
          </p14:sldIdLst>
        </p14:section>
        <p14:section name="Onboarding" id="{C7BCAAAA-1249-43A4-83A7-6475C3C5E5B4}">
          <p14:sldIdLst>
            <p14:sldId id="2076138282"/>
            <p14:sldId id="2147478953"/>
            <p14:sldId id="2147478954"/>
            <p14:sldId id="2145706226"/>
            <p14:sldId id="2076138288"/>
            <p14:sldId id="2076138275"/>
            <p14:sldId id="2147478947"/>
            <p14:sldId id="2076138269"/>
            <p14:sldId id="256"/>
            <p14:sldId id="2147478910"/>
          </p14:sldIdLst>
        </p14:section>
        <p14:section name="Auto-Assignment" id="{7A9700A0-D90B-436B-B3A3-912CB02D1958}">
          <p14:sldIdLst>
            <p14:sldId id="2147478923"/>
            <p14:sldId id="2147478863"/>
            <p14:sldId id="2147478928"/>
            <p14:sldId id="2147478929"/>
            <p14:sldId id="2147478930"/>
          </p14:sldIdLst>
        </p14:section>
        <p14:section name="Custom Extensions" id="{78B2DF63-0012-485F-9111-D10E440A4F76}">
          <p14:sldIdLst>
            <p14:sldId id="2147478932"/>
            <p14:sldId id="2147478940"/>
            <p14:sldId id="2147478938"/>
            <p14:sldId id="2147478941"/>
            <p14:sldId id="2147478935"/>
            <p14:sldId id="2147478936"/>
          </p14:sldIdLst>
        </p14:section>
        <p14:section name="Guest conversion" id="{45A5E0DB-FC52-472B-8E2D-C082524EDC16}">
          <p14:sldIdLst>
            <p14:sldId id="2147478949"/>
            <p14:sldId id="2147478951"/>
            <p14:sldId id="2147478955"/>
            <p14:sldId id="2147478957"/>
          </p14:sldIdLst>
        </p14:section>
        <p14:section name="Access Reviews" id="{7736EE4A-EEDB-4B1A-9042-40C62653C270}">
          <p14:sldIdLst>
            <p14:sldId id="2147481135"/>
            <p14:sldId id="2076138289"/>
            <p14:sldId id="2076138291"/>
            <p14:sldId id="2076138293"/>
            <p14:sldId id="293"/>
            <p14:sldId id="2147478958"/>
            <p14:sldId id="2147478959"/>
            <p14:sldId id="2147478960"/>
            <p14:sldId id="2147478961"/>
            <p14:sldId id="2076138294"/>
            <p14:sldId id="2147478922"/>
            <p14:sldId id="2147478911"/>
            <p14:sldId id="2147478962"/>
            <p14:sldId id="2147478963"/>
            <p14:sldId id="2147478964"/>
            <p14:sldId id="2076138295"/>
            <p14:sldId id="2147478965"/>
            <p14:sldId id="2147478966"/>
            <p14:sldId id="2147478916"/>
          </p14:sldIdLst>
        </p14:section>
        <p14:section name="Close" id="{7F59E8F6-06BD-42D3-AA35-146E0A58C972}">
          <p14:sldIdLst>
            <p14:sldId id="2147478920"/>
            <p14:sldId id="2147478919"/>
            <p14:sldId id="214748113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4D4509-3EAB-ED61-DB8E-92512EBEC085}" name="Jorge Lopez" initials="JL" userId="S::jorlop@microsoft.com::de523948-0a37-4855-b48b-ebfd2c5eb591" providerId="AD"/>
  <p188:author id="{0E019039-A9B1-BA95-B421-8328C68341AA}" name="Ben Athawes" initials="BA" userId="S::beathawe@microsoft.com::80957fe8-3c7d-48d1-8442-1301722aee29" providerId="AD"/>
  <p188:author id="{2A837A65-1FD5-561A-605C-036EDAD26BDC}" name="Rodrigo Castillo" initials="RC" userId="S::rodcas@microsoft.com::f57b9950-bfd2-4b6a-a91d-4ce24ad5dbf7" providerId="AD"/>
  <p188:author id="{283841AD-B317-7A5F-4723-807249B055C0}" name="Tosin Lufadeju" initials="TL" userId="S::tolufade@microsoft.com::eb47d412-be29-48f6-ae28-3174c737c0fc" providerId="AD"/>
  <p188:author id="{C057F2F0-8A53-F6EC-EA6C-4884CC218086}" name="Ramiro Calderon" initials="RC" userId="S::ramical@ntdev.microsoft.com::beb35d85-c9f9-4a8c-83a2-cce77f8feff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04" d="100"/>
          <a:sy n="104" d="100"/>
        </p:scale>
        <p:origin x="67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Lopez" userId="de523948-0a37-4855-b48b-ebfd2c5eb591" providerId="ADAL" clId="{01D6180B-AA20-4D34-A4FD-48B136564B90}"/>
    <pc:docChg chg="custSel modSld">
      <pc:chgData name="Jorge Lopez" userId="de523948-0a37-4855-b48b-ebfd2c5eb591" providerId="ADAL" clId="{01D6180B-AA20-4D34-A4FD-48B136564B90}" dt="2023-11-21T23:50:35.589" v="1" actId="478"/>
      <pc:docMkLst>
        <pc:docMk/>
      </pc:docMkLst>
      <pc:sldChg chg="addSp delSp modSp mod">
        <pc:chgData name="Jorge Lopez" userId="de523948-0a37-4855-b48b-ebfd2c5eb591" providerId="ADAL" clId="{01D6180B-AA20-4D34-A4FD-48B136564B90}" dt="2023-11-21T23:50:35.589" v="1" actId="478"/>
        <pc:sldMkLst>
          <pc:docMk/>
          <pc:sldMk cId="143118982" sldId="2147478921"/>
        </pc:sldMkLst>
        <pc:spChg chg="del">
          <ac:chgData name="Jorge Lopez" userId="de523948-0a37-4855-b48b-ebfd2c5eb591" providerId="ADAL" clId="{01D6180B-AA20-4D34-A4FD-48B136564B90}" dt="2023-11-21T23:50:33.244" v="0" actId="478"/>
          <ac:spMkLst>
            <pc:docMk/>
            <pc:sldMk cId="143118982" sldId="2147478921"/>
            <ac:spMk id="3" creationId="{8C3F8CE0-B741-41ED-A76C-465371BF9AD4}"/>
          </ac:spMkLst>
        </pc:spChg>
        <pc:spChg chg="add del mod">
          <ac:chgData name="Jorge Lopez" userId="de523948-0a37-4855-b48b-ebfd2c5eb591" providerId="ADAL" clId="{01D6180B-AA20-4D34-A4FD-48B136564B90}" dt="2023-11-21T23:50:35.589" v="1" actId="478"/>
          <ac:spMkLst>
            <pc:docMk/>
            <pc:sldMk cId="143118982" sldId="2147478921"/>
            <ac:spMk id="7" creationId="{6D8983A4-595D-5004-2B4E-4747682F27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27AAC-984C-4714-9CD6-529E95D8995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0FD5EDC-B2D5-4490-B6A6-F350ACF244DD}">
      <dgm:prSet/>
      <dgm:spPr/>
      <dgm:t>
        <a:bodyPr/>
        <a:lstStyle/>
        <a:p>
          <a:r>
            <a:rPr lang="en-US" b="0" i="0" dirty="0"/>
            <a:t>Send custom email Notifications</a:t>
          </a:r>
          <a:endParaRPr lang="en-US" dirty="0"/>
        </a:p>
      </dgm:t>
    </dgm:pt>
    <dgm:pt modelId="{B656D7DA-823C-434C-824E-F21023015B5E}" type="parTrans" cxnId="{B982843E-3F39-459F-9E39-DED7ED438B53}">
      <dgm:prSet/>
      <dgm:spPr/>
      <dgm:t>
        <a:bodyPr/>
        <a:lstStyle/>
        <a:p>
          <a:endParaRPr lang="en-US"/>
        </a:p>
      </dgm:t>
    </dgm:pt>
    <dgm:pt modelId="{6BA9337B-71BB-498A-9945-27FB16347852}" type="sibTrans" cxnId="{B982843E-3F39-459F-9E39-DED7ED438B53}">
      <dgm:prSet phldrT="1" phldr="0"/>
      <dgm:spPr/>
      <dgm:t>
        <a:bodyPr/>
        <a:lstStyle/>
        <a:p>
          <a:endParaRPr lang="en-US"/>
        </a:p>
      </dgm:t>
    </dgm:pt>
    <dgm:pt modelId="{CA571F52-FB92-476C-8D3C-23BA34643DA2}">
      <dgm:prSet/>
      <dgm:spPr/>
      <dgm:t>
        <a:bodyPr/>
        <a:lstStyle/>
        <a:p>
          <a:r>
            <a:rPr lang="en-US" dirty="0"/>
            <a:t>Send Teams notification </a:t>
          </a:r>
        </a:p>
      </dgm:t>
    </dgm:pt>
    <dgm:pt modelId="{ACDB22F5-E11B-40BD-8569-B7F97C3F308B}" type="parTrans" cxnId="{7A1F15B6-D8AB-4B14-AF3E-C71A0DF02405}">
      <dgm:prSet/>
      <dgm:spPr/>
      <dgm:t>
        <a:bodyPr/>
        <a:lstStyle/>
        <a:p>
          <a:endParaRPr lang="en-US"/>
        </a:p>
      </dgm:t>
    </dgm:pt>
    <dgm:pt modelId="{61B2AB4A-2E5B-43D2-BDC0-D5C9856310A4}" type="sibTrans" cxnId="{7A1F15B6-D8AB-4B14-AF3E-C71A0DF02405}">
      <dgm:prSet phldrT="2" phldr="0"/>
      <dgm:spPr/>
      <dgm:t>
        <a:bodyPr/>
        <a:lstStyle/>
        <a:p>
          <a:endParaRPr lang="en-US"/>
        </a:p>
      </dgm:t>
    </dgm:pt>
    <dgm:pt modelId="{0D83AFA0-3791-4CB6-88C7-A99221BDBEA5}">
      <dgm:prSet/>
      <dgm:spPr/>
      <dgm:t>
        <a:bodyPr/>
        <a:lstStyle/>
        <a:p>
          <a:r>
            <a:rPr lang="en-US" b="0" i="0" dirty="0"/>
            <a:t>Get user information from other applications  </a:t>
          </a:r>
          <a:endParaRPr lang="en-US" dirty="0"/>
        </a:p>
      </dgm:t>
    </dgm:pt>
    <dgm:pt modelId="{E9A7FC92-94C7-4BFB-82D1-0D97238188C9}" type="parTrans" cxnId="{95C4AD56-0D0F-4665-8D52-EFB55240C8C9}">
      <dgm:prSet/>
      <dgm:spPr/>
      <dgm:t>
        <a:bodyPr/>
        <a:lstStyle/>
        <a:p>
          <a:endParaRPr lang="en-US"/>
        </a:p>
      </dgm:t>
    </dgm:pt>
    <dgm:pt modelId="{A0AB0E4D-D4E4-45BA-BD27-BECB9798CB27}" type="sibTrans" cxnId="{95C4AD56-0D0F-4665-8D52-EFB55240C8C9}">
      <dgm:prSet phldrT="3" phldr="0"/>
      <dgm:spPr/>
      <dgm:t>
        <a:bodyPr/>
        <a:lstStyle/>
        <a:p>
          <a:endParaRPr lang="en-US"/>
        </a:p>
      </dgm:t>
    </dgm:pt>
    <dgm:pt modelId="{F4092EBA-B0D3-4A2E-9217-5B0ADF8D496B}">
      <dgm:prSet/>
      <dgm:spPr/>
      <dgm:t>
        <a:bodyPr/>
        <a:lstStyle/>
        <a:p>
          <a:r>
            <a:rPr lang="en-US" dirty="0"/>
            <a:t>Writeback user information to external systems</a:t>
          </a:r>
        </a:p>
      </dgm:t>
    </dgm:pt>
    <dgm:pt modelId="{792F3FB8-5EB1-4E07-B854-401614637917}" type="parTrans" cxnId="{19EFD776-BF54-4F2B-8822-CFCD090C3E90}">
      <dgm:prSet/>
      <dgm:spPr/>
      <dgm:t>
        <a:bodyPr/>
        <a:lstStyle/>
        <a:p>
          <a:endParaRPr lang="en-US"/>
        </a:p>
      </dgm:t>
    </dgm:pt>
    <dgm:pt modelId="{E6374933-9A6D-4BAB-8216-0DD8B7B63B2A}" type="sibTrans" cxnId="{19EFD776-BF54-4F2B-8822-CFCD090C3E90}">
      <dgm:prSet phldrT="4" phldr="0"/>
      <dgm:spPr/>
      <dgm:t>
        <a:bodyPr/>
        <a:lstStyle/>
        <a:p>
          <a:endParaRPr lang="en-US"/>
        </a:p>
      </dgm:t>
    </dgm:pt>
    <dgm:pt modelId="{C24B33F4-E604-445B-B4D8-24ACDC762707}">
      <dgm:prSet/>
      <dgm:spPr/>
      <dgm:t>
        <a:bodyPr/>
        <a:lstStyle/>
        <a:p>
          <a:r>
            <a:rPr lang="en-US" dirty="0"/>
            <a:t>Call an External web </a:t>
          </a:r>
          <a:r>
            <a:rPr lang="en-US" dirty="0" err="1"/>
            <a:t>api</a:t>
          </a:r>
          <a:r>
            <a:rPr lang="en-US" dirty="0"/>
            <a:t> to trigger actions on external systems</a:t>
          </a:r>
        </a:p>
      </dgm:t>
    </dgm:pt>
    <dgm:pt modelId="{0F8155E7-6B5F-4570-969B-A9529A7E654F}" type="parTrans" cxnId="{53912B5F-3AEA-47D8-8134-EDA16E7B1E0A}">
      <dgm:prSet/>
      <dgm:spPr/>
      <dgm:t>
        <a:bodyPr/>
        <a:lstStyle/>
        <a:p>
          <a:endParaRPr lang="en-US"/>
        </a:p>
      </dgm:t>
    </dgm:pt>
    <dgm:pt modelId="{2A02E7D3-582E-427D-9298-5A6BA6A9872D}" type="sibTrans" cxnId="{53912B5F-3AEA-47D8-8134-EDA16E7B1E0A}">
      <dgm:prSet phldrT="5" phldr="0"/>
      <dgm:spPr/>
      <dgm:t>
        <a:bodyPr/>
        <a:lstStyle/>
        <a:p>
          <a:endParaRPr lang="en-US"/>
        </a:p>
      </dgm:t>
    </dgm:pt>
    <dgm:pt modelId="{E3CAEDFC-0F95-40F1-B980-590C371A3C6C}">
      <dgm:prSet/>
      <dgm:spPr/>
      <dgm:t>
        <a:bodyPr/>
        <a:lstStyle/>
        <a:p>
          <a:r>
            <a:rPr lang="en-US" dirty="0"/>
            <a:t>Creating a set of tasks in Microsoft  planner</a:t>
          </a:r>
        </a:p>
      </dgm:t>
    </dgm:pt>
    <dgm:pt modelId="{DCF2F0F3-5964-448A-AF8C-4894ECA3216F}" type="parTrans" cxnId="{87A2BAD0-6844-4D2D-9EB1-B89D40237985}">
      <dgm:prSet/>
      <dgm:spPr/>
      <dgm:t>
        <a:bodyPr/>
        <a:lstStyle/>
        <a:p>
          <a:endParaRPr lang="en-US"/>
        </a:p>
      </dgm:t>
    </dgm:pt>
    <dgm:pt modelId="{6A227DB1-CC9D-415F-AE02-7F1B4BC69677}" type="sibTrans" cxnId="{87A2BAD0-6844-4D2D-9EB1-B89D40237985}">
      <dgm:prSet phldrT="6" phldr="0"/>
      <dgm:spPr/>
      <dgm:t>
        <a:bodyPr/>
        <a:lstStyle/>
        <a:p>
          <a:endParaRPr lang="en-US"/>
        </a:p>
      </dgm:t>
    </dgm:pt>
    <dgm:pt modelId="{E6E28A00-2BC9-4917-94D9-E3DEDB6702FA}">
      <dgm:prSet/>
      <dgm:spPr/>
      <dgm:t>
        <a:bodyPr/>
        <a:lstStyle/>
        <a:p>
          <a:r>
            <a:rPr lang="en-US" b="0" i="0" dirty="0"/>
            <a:t>Generate a T</a:t>
          </a:r>
          <a:r>
            <a:rPr lang="en-US" dirty="0"/>
            <a:t>AP </a:t>
          </a:r>
        </a:p>
      </dgm:t>
    </dgm:pt>
    <dgm:pt modelId="{55126880-8F1E-4C41-883A-CB55E50A7956}" type="parTrans" cxnId="{B1D9D15C-3716-4CC9-AA52-FB87D1A7B87E}">
      <dgm:prSet/>
      <dgm:spPr/>
      <dgm:t>
        <a:bodyPr/>
        <a:lstStyle/>
        <a:p>
          <a:endParaRPr lang="en-US"/>
        </a:p>
      </dgm:t>
    </dgm:pt>
    <dgm:pt modelId="{63F8C42F-5961-44E0-9FBB-EF26262F5405}" type="sibTrans" cxnId="{B1D9D15C-3716-4CC9-AA52-FB87D1A7B87E}">
      <dgm:prSet phldrT="7" phldr="0"/>
      <dgm:spPr/>
      <dgm:t>
        <a:bodyPr/>
        <a:lstStyle/>
        <a:p>
          <a:endParaRPr lang="en-US"/>
        </a:p>
      </dgm:t>
    </dgm:pt>
    <dgm:pt modelId="{F1667367-F9FD-438B-B255-435BF99F801E}" type="pres">
      <dgm:prSet presAssocID="{24727AAC-984C-4714-9CD6-529E95D89950}" presName="vert0" presStyleCnt="0">
        <dgm:presLayoutVars>
          <dgm:dir/>
          <dgm:animOne val="branch"/>
          <dgm:animLvl val="lvl"/>
        </dgm:presLayoutVars>
      </dgm:prSet>
      <dgm:spPr/>
    </dgm:pt>
    <dgm:pt modelId="{E6E90E33-B746-4F54-B836-7D77D9DC315E}" type="pres">
      <dgm:prSet presAssocID="{10FD5EDC-B2D5-4490-B6A6-F350ACF244DD}" presName="thickLine" presStyleLbl="alignNode1" presStyleIdx="0" presStyleCnt="7"/>
      <dgm:spPr/>
    </dgm:pt>
    <dgm:pt modelId="{F697AB5F-2B6F-48F4-B06E-871CF748ABB9}" type="pres">
      <dgm:prSet presAssocID="{10FD5EDC-B2D5-4490-B6A6-F350ACF244DD}" presName="horz1" presStyleCnt="0"/>
      <dgm:spPr/>
    </dgm:pt>
    <dgm:pt modelId="{102469CE-CB57-43FD-A438-38E7BF6528FA}" type="pres">
      <dgm:prSet presAssocID="{10FD5EDC-B2D5-4490-B6A6-F350ACF244DD}" presName="tx1" presStyleLbl="revTx" presStyleIdx="0" presStyleCnt="7"/>
      <dgm:spPr/>
    </dgm:pt>
    <dgm:pt modelId="{A791955C-B787-4233-AC9F-BA454DB21BD0}" type="pres">
      <dgm:prSet presAssocID="{10FD5EDC-B2D5-4490-B6A6-F350ACF244DD}" presName="vert1" presStyleCnt="0"/>
      <dgm:spPr/>
    </dgm:pt>
    <dgm:pt modelId="{D3B19E3C-2B9D-4D3A-A8F4-4F2DE7976441}" type="pres">
      <dgm:prSet presAssocID="{CA571F52-FB92-476C-8D3C-23BA34643DA2}" presName="thickLine" presStyleLbl="alignNode1" presStyleIdx="1" presStyleCnt="7"/>
      <dgm:spPr/>
    </dgm:pt>
    <dgm:pt modelId="{EBA9BAD3-AD9F-4ACD-9A16-C9545D59902D}" type="pres">
      <dgm:prSet presAssocID="{CA571F52-FB92-476C-8D3C-23BA34643DA2}" presName="horz1" presStyleCnt="0"/>
      <dgm:spPr/>
    </dgm:pt>
    <dgm:pt modelId="{F266C259-A97F-4C07-8803-B34A29E7F75B}" type="pres">
      <dgm:prSet presAssocID="{CA571F52-FB92-476C-8D3C-23BA34643DA2}" presName="tx1" presStyleLbl="revTx" presStyleIdx="1" presStyleCnt="7"/>
      <dgm:spPr/>
    </dgm:pt>
    <dgm:pt modelId="{C9F5DFC1-54E3-4971-BE03-8CDE4599EC0F}" type="pres">
      <dgm:prSet presAssocID="{CA571F52-FB92-476C-8D3C-23BA34643DA2}" presName="vert1" presStyleCnt="0"/>
      <dgm:spPr/>
    </dgm:pt>
    <dgm:pt modelId="{C8044C6C-AC48-4771-AC06-A3F9AA2EF0F7}" type="pres">
      <dgm:prSet presAssocID="{0D83AFA0-3791-4CB6-88C7-A99221BDBEA5}" presName="thickLine" presStyleLbl="alignNode1" presStyleIdx="2" presStyleCnt="7"/>
      <dgm:spPr/>
    </dgm:pt>
    <dgm:pt modelId="{DEE44099-D9A5-414B-BFA9-5BE931410E9E}" type="pres">
      <dgm:prSet presAssocID="{0D83AFA0-3791-4CB6-88C7-A99221BDBEA5}" presName="horz1" presStyleCnt="0"/>
      <dgm:spPr/>
    </dgm:pt>
    <dgm:pt modelId="{4D5877A6-AE10-4F6D-8E18-768C988B6C6E}" type="pres">
      <dgm:prSet presAssocID="{0D83AFA0-3791-4CB6-88C7-A99221BDBEA5}" presName="tx1" presStyleLbl="revTx" presStyleIdx="2" presStyleCnt="7"/>
      <dgm:spPr/>
    </dgm:pt>
    <dgm:pt modelId="{956AAC59-C1F4-4D37-91E0-674A4CADB5E0}" type="pres">
      <dgm:prSet presAssocID="{0D83AFA0-3791-4CB6-88C7-A99221BDBEA5}" presName="vert1" presStyleCnt="0"/>
      <dgm:spPr/>
    </dgm:pt>
    <dgm:pt modelId="{88A83386-7643-4710-A1FA-8DD0D9111EE8}" type="pres">
      <dgm:prSet presAssocID="{F4092EBA-B0D3-4A2E-9217-5B0ADF8D496B}" presName="thickLine" presStyleLbl="alignNode1" presStyleIdx="3" presStyleCnt="7"/>
      <dgm:spPr/>
    </dgm:pt>
    <dgm:pt modelId="{5ACD0541-1512-4AD9-BA2C-4BB8A29FFE3D}" type="pres">
      <dgm:prSet presAssocID="{F4092EBA-B0D3-4A2E-9217-5B0ADF8D496B}" presName="horz1" presStyleCnt="0"/>
      <dgm:spPr/>
    </dgm:pt>
    <dgm:pt modelId="{54F2A034-4CF3-433E-8A58-6B68D882C5E5}" type="pres">
      <dgm:prSet presAssocID="{F4092EBA-B0D3-4A2E-9217-5B0ADF8D496B}" presName="tx1" presStyleLbl="revTx" presStyleIdx="3" presStyleCnt="7"/>
      <dgm:spPr/>
    </dgm:pt>
    <dgm:pt modelId="{CCC61B4B-DE40-4AB8-87D2-0AFB73BF0BEF}" type="pres">
      <dgm:prSet presAssocID="{F4092EBA-B0D3-4A2E-9217-5B0ADF8D496B}" presName="vert1" presStyleCnt="0"/>
      <dgm:spPr/>
    </dgm:pt>
    <dgm:pt modelId="{629B1DC1-4790-48EB-832C-8240405DA0C5}" type="pres">
      <dgm:prSet presAssocID="{C24B33F4-E604-445B-B4D8-24ACDC762707}" presName="thickLine" presStyleLbl="alignNode1" presStyleIdx="4" presStyleCnt="7"/>
      <dgm:spPr/>
    </dgm:pt>
    <dgm:pt modelId="{B12F2DF9-7F07-4FB8-874F-3130BCE3DF86}" type="pres">
      <dgm:prSet presAssocID="{C24B33F4-E604-445B-B4D8-24ACDC762707}" presName="horz1" presStyleCnt="0"/>
      <dgm:spPr/>
    </dgm:pt>
    <dgm:pt modelId="{F51AFB0C-5DC2-4582-B9BB-EAE38B71F4E8}" type="pres">
      <dgm:prSet presAssocID="{C24B33F4-E604-445B-B4D8-24ACDC762707}" presName="tx1" presStyleLbl="revTx" presStyleIdx="4" presStyleCnt="7"/>
      <dgm:spPr/>
    </dgm:pt>
    <dgm:pt modelId="{11981D37-E084-4CC2-ABC3-93507769858E}" type="pres">
      <dgm:prSet presAssocID="{C24B33F4-E604-445B-B4D8-24ACDC762707}" presName="vert1" presStyleCnt="0"/>
      <dgm:spPr/>
    </dgm:pt>
    <dgm:pt modelId="{1FA6CEDD-279A-454A-A242-7362DA0AD995}" type="pres">
      <dgm:prSet presAssocID="{E3CAEDFC-0F95-40F1-B980-590C371A3C6C}" presName="thickLine" presStyleLbl="alignNode1" presStyleIdx="5" presStyleCnt="7"/>
      <dgm:spPr/>
    </dgm:pt>
    <dgm:pt modelId="{16FA8066-4CDC-4DA8-865C-AA39E2A0559D}" type="pres">
      <dgm:prSet presAssocID="{E3CAEDFC-0F95-40F1-B980-590C371A3C6C}" presName="horz1" presStyleCnt="0"/>
      <dgm:spPr/>
    </dgm:pt>
    <dgm:pt modelId="{D9F0A4C2-26C7-4E12-80D7-FB743A5EAB5F}" type="pres">
      <dgm:prSet presAssocID="{E3CAEDFC-0F95-40F1-B980-590C371A3C6C}" presName="tx1" presStyleLbl="revTx" presStyleIdx="5" presStyleCnt="7"/>
      <dgm:spPr/>
    </dgm:pt>
    <dgm:pt modelId="{2EC4ED1E-B195-4A9B-AEDE-D77A7B7FCDAA}" type="pres">
      <dgm:prSet presAssocID="{E3CAEDFC-0F95-40F1-B980-590C371A3C6C}" presName="vert1" presStyleCnt="0"/>
      <dgm:spPr/>
    </dgm:pt>
    <dgm:pt modelId="{C736B407-E248-48BB-8177-2238D2126C55}" type="pres">
      <dgm:prSet presAssocID="{E6E28A00-2BC9-4917-94D9-E3DEDB6702FA}" presName="thickLine" presStyleLbl="alignNode1" presStyleIdx="6" presStyleCnt="7"/>
      <dgm:spPr/>
    </dgm:pt>
    <dgm:pt modelId="{3873A8D7-0C42-4A77-BF95-335A16237356}" type="pres">
      <dgm:prSet presAssocID="{E6E28A00-2BC9-4917-94D9-E3DEDB6702FA}" presName="horz1" presStyleCnt="0"/>
      <dgm:spPr/>
    </dgm:pt>
    <dgm:pt modelId="{85EA9A7F-65C3-4B6F-B590-2F86D3DE6A94}" type="pres">
      <dgm:prSet presAssocID="{E6E28A00-2BC9-4917-94D9-E3DEDB6702FA}" presName="tx1" presStyleLbl="revTx" presStyleIdx="6" presStyleCnt="7"/>
      <dgm:spPr/>
    </dgm:pt>
    <dgm:pt modelId="{D6E47A1B-F3F1-421E-9864-0683F9C735A4}" type="pres">
      <dgm:prSet presAssocID="{E6E28A00-2BC9-4917-94D9-E3DEDB6702FA}" presName="vert1" presStyleCnt="0"/>
      <dgm:spPr/>
    </dgm:pt>
  </dgm:ptLst>
  <dgm:cxnLst>
    <dgm:cxn modelId="{B982843E-3F39-459F-9E39-DED7ED438B53}" srcId="{24727AAC-984C-4714-9CD6-529E95D89950}" destId="{10FD5EDC-B2D5-4490-B6A6-F350ACF244DD}" srcOrd="0" destOrd="0" parTransId="{B656D7DA-823C-434C-824E-F21023015B5E}" sibTransId="{6BA9337B-71BB-498A-9945-27FB16347852}"/>
    <dgm:cxn modelId="{B1D9D15C-3716-4CC9-AA52-FB87D1A7B87E}" srcId="{24727AAC-984C-4714-9CD6-529E95D89950}" destId="{E6E28A00-2BC9-4917-94D9-E3DEDB6702FA}" srcOrd="6" destOrd="0" parTransId="{55126880-8F1E-4C41-883A-CB55E50A7956}" sibTransId="{63F8C42F-5961-44E0-9FBB-EF26262F5405}"/>
    <dgm:cxn modelId="{53912B5F-3AEA-47D8-8134-EDA16E7B1E0A}" srcId="{24727AAC-984C-4714-9CD6-529E95D89950}" destId="{C24B33F4-E604-445B-B4D8-24ACDC762707}" srcOrd="4" destOrd="0" parTransId="{0F8155E7-6B5F-4570-969B-A9529A7E654F}" sibTransId="{2A02E7D3-582E-427D-9298-5A6BA6A9872D}"/>
    <dgm:cxn modelId="{A7D15046-E4E5-454D-A6A0-9752EFB46AA9}" type="presOf" srcId="{C24B33F4-E604-445B-B4D8-24ACDC762707}" destId="{F51AFB0C-5DC2-4582-B9BB-EAE38B71F4E8}" srcOrd="0" destOrd="0" presId="urn:microsoft.com/office/officeart/2008/layout/LinedList"/>
    <dgm:cxn modelId="{0CDC444A-8D9F-425D-A180-BB8C36B98046}" type="presOf" srcId="{F4092EBA-B0D3-4A2E-9217-5B0ADF8D496B}" destId="{54F2A034-4CF3-433E-8A58-6B68D882C5E5}" srcOrd="0" destOrd="0" presId="urn:microsoft.com/office/officeart/2008/layout/LinedList"/>
    <dgm:cxn modelId="{95C4AD56-0D0F-4665-8D52-EFB55240C8C9}" srcId="{24727AAC-984C-4714-9CD6-529E95D89950}" destId="{0D83AFA0-3791-4CB6-88C7-A99221BDBEA5}" srcOrd="2" destOrd="0" parTransId="{E9A7FC92-94C7-4BFB-82D1-0D97238188C9}" sibTransId="{A0AB0E4D-D4E4-45BA-BD27-BECB9798CB27}"/>
    <dgm:cxn modelId="{19EFD776-BF54-4F2B-8822-CFCD090C3E90}" srcId="{24727AAC-984C-4714-9CD6-529E95D89950}" destId="{F4092EBA-B0D3-4A2E-9217-5B0ADF8D496B}" srcOrd="3" destOrd="0" parTransId="{792F3FB8-5EB1-4E07-B854-401614637917}" sibTransId="{E6374933-9A6D-4BAB-8216-0DD8B7B63B2A}"/>
    <dgm:cxn modelId="{7026E157-BCE5-4BB1-B0E7-77C7B903F0AC}" type="presOf" srcId="{24727AAC-984C-4714-9CD6-529E95D89950}" destId="{F1667367-F9FD-438B-B255-435BF99F801E}" srcOrd="0" destOrd="0" presId="urn:microsoft.com/office/officeart/2008/layout/LinedList"/>
    <dgm:cxn modelId="{31298787-7C67-473E-ABE7-44A210954E9E}" type="presOf" srcId="{E6E28A00-2BC9-4917-94D9-E3DEDB6702FA}" destId="{85EA9A7F-65C3-4B6F-B590-2F86D3DE6A94}" srcOrd="0" destOrd="0" presId="urn:microsoft.com/office/officeart/2008/layout/LinedList"/>
    <dgm:cxn modelId="{FD81A2AE-CE71-4DC4-BB3A-4B0DA5D0367A}" type="presOf" srcId="{E3CAEDFC-0F95-40F1-B980-590C371A3C6C}" destId="{D9F0A4C2-26C7-4E12-80D7-FB743A5EAB5F}" srcOrd="0" destOrd="0" presId="urn:microsoft.com/office/officeart/2008/layout/LinedList"/>
    <dgm:cxn modelId="{7A1F15B6-D8AB-4B14-AF3E-C71A0DF02405}" srcId="{24727AAC-984C-4714-9CD6-529E95D89950}" destId="{CA571F52-FB92-476C-8D3C-23BA34643DA2}" srcOrd="1" destOrd="0" parTransId="{ACDB22F5-E11B-40BD-8569-B7F97C3F308B}" sibTransId="{61B2AB4A-2E5B-43D2-BDC0-D5C9856310A4}"/>
    <dgm:cxn modelId="{87A2BAD0-6844-4D2D-9EB1-B89D40237985}" srcId="{24727AAC-984C-4714-9CD6-529E95D89950}" destId="{E3CAEDFC-0F95-40F1-B980-590C371A3C6C}" srcOrd="5" destOrd="0" parTransId="{DCF2F0F3-5964-448A-AF8C-4894ECA3216F}" sibTransId="{6A227DB1-CC9D-415F-AE02-7F1B4BC69677}"/>
    <dgm:cxn modelId="{8B1AE7EC-12E7-44E1-819A-E88D621F8E8A}" type="presOf" srcId="{10FD5EDC-B2D5-4490-B6A6-F350ACF244DD}" destId="{102469CE-CB57-43FD-A438-38E7BF6528FA}" srcOrd="0" destOrd="0" presId="urn:microsoft.com/office/officeart/2008/layout/LinedList"/>
    <dgm:cxn modelId="{6B5474F6-F519-46BC-969D-E9129587E407}" type="presOf" srcId="{CA571F52-FB92-476C-8D3C-23BA34643DA2}" destId="{F266C259-A97F-4C07-8803-B34A29E7F75B}" srcOrd="0" destOrd="0" presId="urn:microsoft.com/office/officeart/2008/layout/LinedList"/>
    <dgm:cxn modelId="{69FDD6FE-94C7-4C24-97B2-6B2286075B4E}" type="presOf" srcId="{0D83AFA0-3791-4CB6-88C7-A99221BDBEA5}" destId="{4D5877A6-AE10-4F6D-8E18-768C988B6C6E}" srcOrd="0" destOrd="0" presId="urn:microsoft.com/office/officeart/2008/layout/LinedList"/>
    <dgm:cxn modelId="{13391B10-D5BC-400B-8063-1FAD221806AB}" type="presParOf" srcId="{F1667367-F9FD-438B-B255-435BF99F801E}" destId="{E6E90E33-B746-4F54-B836-7D77D9DC315E}" srcOrd="0" destOrd="0" presId="urn:microsoft.com/office/officeart/2008/layout/LinedList"/>
    <dgm:cxn modelId="{FEDF2E3E-C0CD-4CD7-B33F-6BD6FEDC113A}" type="presParOf" srcId="{F1667367-F9FD-438B-B255-435BF99F801E}" destId="{F697AB5F-2B6F-48F4-B06E-871CF748ABB9}" srcOrd="1" destOrd="0" presId="urn:microsoft.com/office/officeart/2008/layout/LinedList"/>
    <dgm:cxn modelId="{3287F9F6-1637-4FB5-99DB-4001C09F660E}" type="presParOf" srcId="{F697AB5F-2B6F-48F4-B06E-871CF748ABB9}" destId="{102469CE-CB57-43FD-A438-38E7BF6528FA}" srcOrd="0" destOrd="0" presId="urn:microsoft.com/office/officeart/2008/layout/LinedList"/>
    <dgm:cxn modelId="{7A13535C-1621-4D60-96E4-91674B3B753B}" type="presParOf" srcId="{F697AB5F-2B6F-48F4-B06E-871CF748ABB9}" destId="{A791955C-B787-4233-AC9F-BA454DB21BD0}" srcOrd="1" destOrd="0" presId="urn:microsoft.com/office/officeart/2008/layout/LinedList"/>
    <dgm:cxn modelId="{3BD71B07-BBA3-47F0-BD68-5FB659C3D407}" type="presParOf" srcId="{F1667367-F9FD-438B-B255-435BF99F801E}" destId="{D3B19E3C-2B9D-4D3A-A8F4-4F2DE7976441}" srcOrd="2" destOrd="0" presId="urn:microsoft.com/office/officeart/2008/layout/LinedList"/>
    <dgm:cxn modelId="{8D031C2B-99E4-4079-BE4C-CDFB37201132}" type="presParOf" srcId="{F1667367-F9FD-438B-B255-435BF99F801E}" destId="{EBA9BAD3-AD9F-4ACD-9A16-C9545D59902D}" srcOrd="3" destOrd="0" presId="urn:microsoft.com/office/officeart/2008/layout/LinedList"/>
    <dgm:cxn modelId="{7D1324FE-39A9-45CB-82A6-E3096A7F7BE3}" type="presParOf" srcId="{EBA9BAD3-AD9F-4ACD-9A16-C9545D59902D}" destId="{F266C259-A97F-4C07-8803-B34A29E7F75B}" srcOrd="0" destOrd="0" presId="urn:microsoft.com/office/officeart/2008/layout/LinedList"/>
    <dgm:cxn modelId="{C0365731-5560-4B89-AE5B-A22BA547DE53}" type="presParOf" srcId="{EBA9BAD3-AD9F-4ACD-9A16-C9545D59902D}" destId="{C9F5DFC1-54E3-4971-BE03-8CDE4599EC0F}" srcOrd="1" destOrd="0" presId="urn:microsoft.com/office/officeart/2008/layout/LinedList"/>
    <dgm:cxn modelId="{1981F2E0-A8E0-435D-B3AB-62C0DC615A02}" type="presParOf" srcId="{F1667367-F9FD-438B-B255-435BF99F801E}" destId="{C8044C6C-AC48-4771-AC06-A3F9AA2EF0F7}" srcOrd="4" destOrd="0" presId="urn:microsoft.com/office/officeart/2008/layout/LinedList"/>
    <dgm:cxn modelId="{CB352379-06A3-40EF-9C9D-47E9638CFBCF}" type="presParOf" srcId="{F1667367-F9FD-438B-B255-435BF99F801E}" destId="{DEE44099-D9A5-414B-BFA9-5BE931410E9E}" srcOrd="5" destOrd="0" presId="urn:microsoft.com/office/officeart/2008/layout/LinedList"/>
    <dgm:cxn modelId="{DCB76F74-A191-4270-ACAD-991E178D6BE7}" type="presParOf" srcId="{DEE44099-D9A5-414B-BFA9-5BE931410E9E}" destId="{4D5877A6-AE10-4F6D-8E18-768C988B6C6E}" srcOrd="0" destOrd="0" presId="urn:microsoft.com/office/officeart/2008/layout/LinedList"/>
    <dgm:cxn modelId="{C2700D2F-A96C-4E10-A4FD-7EAE769E4475}" type="presParOf" srcId="{DEE44099-D9A5-414B-BFA9-5BE931410E9E}" destId="{956AAC59-C1F4-4D37-91E0-674A4CADB5E0}" srcOrd="1" destOrd="0" presId="urn:microsoft.com/office/officeart/2008/layout/LinedList"/>
    <dgm:cxn modelId="{E0D433E2-3033-4023-BC69-9002E6536212}" type="presParOf" srcId="{F1667367-F9FD-438B-B255-435BF99F801E}" destId="{88A83386-7643-4710-A1FA-8DD0D9111EE8}" srcOrd="6" destOrd="0" presId="urn:microsoft.com/office/officeart/2008/layout/LinedList"/>
    <dgm:cxn modelId="{0D99F9D5-3E78-4280-8947-9F33A3242C13}" type="presParOf" srcId="{F1667367-F9FD-438B-B255-435BF99F801E}" destId="{5ACD0541-1512-4AD9-BA2C-4BB8A29FFE3D}" srcOrd="7" destOrd="0" presId="urn:microsoft.com/office/officeart/2008/layout/LinedList"/>
    <dgm:cxn modelId="{FFB9351A-C53C-4637-9DDB-25F751B33892}" type="presParOf" srcId="{5ACD0541-1512-4AD9-BA2C-4BB8A29FFE3D}" destId="{54F2A034-4CF3-433E-8A58-6B68D882C5E5}" srcOrd="0" destOrd="0" presId="urn:microsoft.com/office/officeart/2008/layout/LinedList"/>
    <dgm:cxn modelId="{1043FA5D-CC14-41E4-AD6C-94744D5B877F}" type="presParOf" srcId="{5ACD0541-1512-4AD9-BA2C-4BB8A29FFE3D}" destId="{CCC61B4B-DE40-4AB8-87D2-0AFB73BF0BEF}" srcOrd="1" destOrd="0" presId="urn:microsoft.com/office/officeart/2008/layout/LinedList"/>
    <dgm:cxn modelId="{440B923B-0D73-4669-853C-C629F6481125}" type="presParOf" srcId="{F1667367-F9FD-438B-B255-435BF99F801E}" destId="{629B1DC1-4790-48EB-832C-8240405DA0C5}" srcOrd="8" destOrd="0" presId="urn:microsoft.com/office/officeart/2008/layout/LinedList"/>
    <dgm:cxn modelId="{D9305633-787E-455A-9581-D75AC7199673}" type="presParOf" srcId="{F1667367-F9FD-438B-B255-435BF99F801E}" destId="{B12F2DF9-7F07-4FB8-874F-3130BCE3DF86}" srcOrd="9" destOrd="0" presId="urn:microsoft.com/office/officeart/2008/layout/LinedList"/>
    <dgm:cxn modelId="{A468828A-65DA-4FA6-90EC-8E58C15D071D}" type="presParOf" srcId="{B12F2DF9-7F07-4FB8-874F-3130BCE3DF86}" destId="{F51AFB0C-5DC2-4582-B9BB-EAE38B71F4E8}" srcOrd="0" destOrd="0" presId="urn:microsoft.com/office/officeart/2008/layout/LinedList"/>
    <dgm:cxn modelId="{863A17E2-7264-4942-92B4-4A01C3C7698A}" type="presParOf" srcId="{B12F2DF9-7F07-4FB8-874F-3130BCE3DF86}" destId="{11981D37-E084-4CC2-ABC3-93507769858E}" srcOrd="1" destOrd="0" presId="urn:microsoft.com/office/officeart/2008/layout/LinedList"/>
    <dgm:cxn modelId="{41140EA0-5F5A-4B66-9EFA-6499FC88AAD3}" type="presParOf" srcId="{F1667367-F9FD-438B-B255-435BF99F801E}" destId="{1FA6CEDD-279A-454A-A242-7362DA0AD995}" srcOrd="10" destOrd="0" presId="urn:microsoft.com/office/officeart/2008/layout/LinedList"/>
    <dgm:cxn modelId="{8C9AB8DA-C11B-4672-A200-50FB8A5634E2}" type="presParOf" srcId="{F1667367-F9FD-438B-B255-435BF99F801E}" destId="{16FA8066-4CDC-4DA8-865C-AA39E2A0559D}" srcOrd="11" destOrd="0" presId="urn:microsoft.com/office/officeart/2008/layout/LinedList"/>
    <dgm:cxn modelId="{40CAA02D-F02C-4FCD-A534-5504FF788AFB}" type="presParOf" srcId="{16FA8066-4CDC-4DA8-865C-AA39E2A0559D}" destId="{D9F0A4C2-26C7-4E12-80D7-FB743A5EAB5F}" srcOrd="0" destOrd="0" presId="urn:microsoft.com/office/officeart/2008/layout/LinedList"/>
    <dgm:cxn modelId="{E449DDA8-5714-455E-AD0E-FA040C0BD84E}" type="presParOf" srcId="{16FA8066-4CDC-4DA8-865C-AA39E2A0559D}" destId="{2EC4ED1E-B195-4A9B-AEDE-D77A7B7FCDAA}" srcOrd="1" destOrd="0" presId="urn:microsoft.com/office/officeart/2008/layout/LinedList"/>
    <dgm:cxn modelId="{49A9311F-5894-46CF-99CE-4DB82334FD4B}" type="presParOf" srcId="{F1667367-F9FD-438B-B255-435BF99F801E}" destId="{C736B407-E248-48BB-8177-2238D2126C55}" srcOrd="12" destOrd="0" presId="urn:microsoft.com/office/officeart/2008/layout/LinedList"/>
    <dgm:cxn modelId="{39EF70BD-36F5-4A7C-84AD-2E989775F40C}" type="presParOf" srcId="{F1667367-F9FD-438B-B255-435BF99F801E}" destId="{3873A8D7-0C42-4A77-BF95-335A16237356}" srcOrd="13" destOrd="0" presId="urn:microsoft.com/office/officeart/2008/layout/LinedList"/>
    <dgm:cxn modelId="{2B293A3C-AEAA-4599-AF97-664FB930BD76}" type="presParOf" srcId="{3873A8D7-0C42-4A77-BF95-335A16237356}" destId="{85EA9A7F-65C3-4B6F-B590-2F86D3DE6A94}" srcOrd="0" destOrd="0" presId="urn:microsoft.com/office/officeart/2008/layout/LinedList"/>
    <dgm:cxn modelId="{02EE6E07-A43B-45BF-A07D-6361093AEEA6}" type="presParOf" srcId="{3873A8D7-0C42-4A77-BF95-335A16237356}" destId="{D6E47A1B-F3F1-421E-9864-0683F9C735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C49B1-2A4D-4724-B1AD-7EEF494FAFE4}"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A7284D98-E740-48E0-89A0-9E23AB88D42B}">
      <dgm:prSet/>
      <dgm:spPr/>
      <dgm:t>
        <a:bodyPr/>
        <a:lstStyle/>
        <a:p>
          <a:r>
            <a:rPr lang="en-US"/>
            <a:t>Give us feedback, let us know your comments:  </a:t>
          </a:r>
          <a:r>
            <a:rPr lang="en-US" b="1"/>
            <a:t>aka.ms/idnacat/igapocsurvey</a:t>
          </a:r>
        </a:p>
      </dgm:t>
    </dgm:pt>
    <dgm:pt modelId="{F84CAB11-B2A3-4FC4-A219-B44CCFA2CCAF}" type="parTrans" cxnId="{D36B8680-4607-4220-A64D-92FF024DF048}">
      <dgm:prSet/>
      <dgm:spPr/>
      <dgm:t>
        <a:bodyPr/>
        <a:lstStyle/>
        <a:p>
          <a:endParaRPr lang="en-US"/>
        </a:p>
      </dgm:t>
    </dgm:pt>
    <dgm:pt modelId="{3EB4F0D8-C4C6-4285-80A6-D65896F3D6F4}" type="sibTrans" cxnId="{D36B8680-4607-4220-A64D-92FF024DF048}">
      <dgm:prSet/>
      <dgm:spPr/>
      <dgm:t>
        <a:bodyPr/>
        <a:lstStyle/>
        <a:p>
          <a:endParaRPr lang="en-US"/>
        </a:p>
      </dgm:t>
    </dgm:pt>
    <dgm:pt modelId="{9A121358-05E1-430E-AF5E-5C391D623701}">
      <dgm:prSet/>
      <dgm:spPr/>
      <dgm:t>
        <a:bodyPr/>
        <a:lstStyle/>
        <a:p>
          <a:r>
            <a:rPr lang="en-US"/>
            <a:t>Are you ready for deployment? </a:t>
          </a:r>
        </a:p>
      </dgm:t>
    </dgm:pt>
    <dgm:pt modelId="{5892CAA0-0254-43F0-9B8F-2286E1771547}" type="parTrans" cxnId="{E4590CA2-4E04-4DDF-B879-92021BD81B8D}">
      <dgm:prSet/>
      <dgm:spPr/>
      <dgm:t>
        <a:bodyPr/>
        <a:lstStyle/>
        <a:p>
          <a:endParaRPr lang="en-US"/>
        </a:p>
      </dgm:t>
    </dgm:pt>
    <dgm:pt modelId="{48840EFE-3300-44E3-874C-F3062284CDBD}" type="sibTrans" cxnId="{E4590CA2-4E04-4DDF-B879-92021BD81B8D}">
      <dgm:prSet/>
      <dgm:spPr/>
      <dgm:t>
        <a:bodyPr/>
        <a:lstStyle/>
        <a:p>
          <a:endParaRPr lang="en-US"/>
        </a:p>
      </dgm:t>
    </dgm:pt>
    <dgm:pt modelId="{992A417D-ED2C-4005-9A1F-B09643F5F115}" type="pres">
      <dgm:prSet presAssocID="{1CDC49B1-2A4D-4724-B1AD-7EEF494FAFE4}" presName="Name0" presStyleCnt="0">
        <dgm:presLayoutVars>
          <dgm:dir/>
          <dgm:resizeHandles val="exact"/>
        </dgm:presLayoutVars>
      </dgm:prSet>
      <dgm:spPr/>
    </dgm:pt>
    <dgm:pt modelId="{CC44F40F-9CD7-4634-8984-D13664ED8B1D}" type="pres">
      <dgm:prSet presAssocID="{A7284D98-E740-48E0-89A0-9E23AB88D42B}" presName="node" presStyleLbl="node1" presStyleIdx="0" presStyleCnt="2">
        <dgm:presLayoutVars>
          <dgm:bulletEnabled val="1"/>
        </dgm:presLayoutVars>
      </dgm:prSet>
      <dgm:spPr/>
    </dgm:pt>
    <dgm:pt modelId="{AAF22414-080C-43A6-B1A6-BFD4AC9B60FF}" type="pres">
      <dgm:prSet presAssocID="{3EB4F0D8-C4C6-4285-80A6-D65896F3D6F4}" presName="sibTrans" presStyleLbl="sibTrans1D1" presStyleIdx="0" presStyleCnt="1"/>
      <dgm:spPr/>
    </dgm:pt>
    <dgm:pt modelId="{54E04CF8-072E-4698-BCE1-AF9F66FF35FA}" type="pres">
      <dgm:prSet presAssocID="{3EB4F0D8-C4C6-4285-80A6-D65896F3D6F4}" presName="connectorText" presStyleLbl="sibTrans1D1" presStyleIdx="0" presStyleCnt="1"/>
      <dgm:spPr/>
    </dgm:pt>
    <dgm:pt modelId="{3634FF84-E802-49E7-A6FA-81C0B393AAD8}" type="pres">
      <dgm:prSet presAssocID="{9A121358-05E1-430E-AF5E-5C391D623701}" presName="node" presStyleLbl="node1" presStyleIdx="1" presStyleCnt="2">
        <dgm:presLayoutVars>
          <dgm:bulletEnabled val="1"/>
        </dgm:presLayoutVars>
      </dgm:prSet>
      <dgm:spPr/>
    </dgm:pt>
  </dgm:ptLst>
  <dgm:cxnLst>
    <dgm:cxn modelId="{E2513B36-1CF2-46EA-AF84-95FC5FC3572D}" type="presOf" srcId="{9A121358-05E1-430E-AF5E-5C391D623701}" destId="{3634FF84-E802-49E7-A6FA-81C0B393AAD8}" srcOrd="0" destOrd="0" presId="urn:microsoft.com/office/officeart/2016/7/layout/RepeatingBendingProcessNew"/>
    <dgm:cxn modelId="{D055B67B-0D79-419E-B476-AC46BF823B11}" type="presOf" srcId="{3EB4F0D8-C4C6-4285-80A6-D65896F3D6F4}" destId="{54E04CF8-072E-4698-BCE1-AF9F66FF35FA}" srcOrd="1" destOrd="0" presId="urn:microsoft.com/office/officeart/2016/7/layout/RepeatingBendingProcessNew"/>
    <dgm:cxn modelId="{0A38737D-9036-4BF7-AB1F-4FCE4B535FFF}" type="presOf" srcId="{3EB4F0D8-C4C6-4285-80A6-D65896F3D6F4}" destId="{AAF22414-080C-43A6-B1A6-BFD4AC9B60FF}" srcOrd="0" destOrd="0" presId="urn:microsoft.com/office/officeart/2016/7/layout/RepeatingBendingProcessNew"/>
    <dgm:cxn modelId="{97F0EC7D-2EE6-4516-A5DE-8727EF035F06}" type="presOf" srcId="{1CDC49B1-2A4D-4724-B1AD-7EEF494FAFE4}" destId="{992A417D-ED2C-4005-9A1F-B09643F5F115}" srcOrd="0" destOrd="0" presId="urn:microsoft.com/office/officeart/2016/7/layout/RepeatingBendingProcessNew"/>
    <dgm:cxn modelId="{D36B8680-4607-4220-A64D-92FF024DF048}" srcId="{1CDC49B1-2A4D-4724-B1AD-7EEF494FAFE4}" destId="{A7284D98-E740-48E0-89A0-9E23AB88D42B}" srcOrd="0" destOrd="0" parTransId="{F84CAB11-B2A3-4FC4-A219-B44CCFA2CCAF}" sibTransId="{3EB4F0D8-C4C6-4285-80A6-D65896F3D6F4}"/>
    <dgm:cxn modelId="{E4590CA2-4E04-4DDF-B879-92021BD81B8D}" srcId="{1CDC49B1-2A4D-4724-B1AD-7EEF494FAFE4}" destId="{9A121358-05E1-430E-AF5E-5C391D623701}" srcOrd="1" destOrd="0" parTransId="{5892CAA0-0254-43F0-9B8F-2286E1771547}" sibTransId="{48840EFE-3300-44E3-874C-F3062284CDBD}"/>
    <dgm:cxn modelId="{76F2BBAD-0AA6-4199-B045-5ADEBFDADD83}" type="presOf" srcId="{A7284D98-E740-48E0-89A0-9E23AB88D42B}" destId="{CC44F40F-9CD7-4634-8984-D13664ED8B1D}" srcOrd="0" destOrd="0" presId="urn:microsoft.com/office/officeart/2016/7/layout/RepeatingBendingProcessNew"/>
    <dgm:cxn modelId="{751C61FC-46F9-4D63-B92A-EDEC9937F1F2}" type="presParOf" srcId="{992A417D-ED2C-4005-9A1F-B09643F5F115}" destId="{CC44F40F-9CD7-4634-8984-D13664ED8B1D}" srcOrd="0" destOrd="0" presId="urn:microsoft.com/office/officeart/2016/7/layout/RepeatingBendingProcessNew"/>
    <dgm:cxn modelId="{91CE613C-364C-4D5F-AF73-AD5D3B476229}" type="presParOf" srcId="{992A417D-ED2C-4005-9A1F-B09643F5F115}" destId="{AAF22414-080C-43A6-B1A6-BFD4AC9B60FF}" srcOrd="1" destOrd="0" presId="urn:microsoft.com/office/officeart/2016/7/layout/RepeatingBendingProcessNew"/>
    <dgm:cxn modelId="{4E9A061E-9CF0-4F92-9743-F7DD8B7FED18}" type="presParOf" srcId="{AAF22414-080C-43A6-B1A6-BFD4AC9B60FF}" destId="{54E04CF8-072E-4698-BCE1-AF9F66FF35FA}" srcOrd="0" destOrd="0" presId="urn:microsoft.com/office/officeart/2016/7/layout/RepeatingBendingProcessNew"/>
    <dgm:cxn modelId="{C01B8F45-8BED-4C22-A5FD-263BDFA804C5}" type="presParOf" srcId="{992A417D-ED2C-4005-9A1F-B09643F5F115}" destId="{3634FF84-E802-49E7-A6FA-81C0B393AAD8}" srcOrd="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90E33-B746-4F54-B836-7D77D9DC315E}">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2469CE-CB57-43FD-A438-38E7BF6528FA}">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Send custom email Notifications</a:t>
          </a:r>
          <a:endParaRPr lang="en-US" sz="2800" kern="1200" dirty="0"/>
        </a:p>
      </dsp:txBody>
      <dsp:txXfrm>
        <a:off x="0" y="531"/>
        <a:ext cx="10515600" cy="621467"/>
      </dsp:txXfrm>
    </dsp:sp>
    <dsp:sp modelId="{D3B19E3C-2B9D-4D3A-A8F4-4F2DE7976441}">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66C259-A97F-4C07-8803-B34A29E7F75B}">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Send Teams notification </a:t>
          </a:r>
        </a:p>
      </dsp:txBody>
      <dsp:txXfrm>
        <a:off x="0" y="621999"/>
        <a:ext cx="10515600" cy="621467"/>
      </dsp:txXfrm>
    </dsp:sp>
    <dsp:sp modelId="{C8044C6C-AC48-4771-AC06-A3F9AA2EF0F7}">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877A6-AE10-4F6D-8E18-768C988B6C6E}">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Get user information from other applications  </a:t>
          </a:r>
          <a:endParaRPr lang="en-US" sz="2800" kern="1200" dirty="0"/>
        </a:p>
      </dsp:txBody>
      <dsp:txXfrm>
        <a:off x="0" y="1243467"/>
        <a:ext cx="10515600" cy="621467"/>
      </dsp:txXfrm>
    </dsp:sp>
    <dsp:sp modelId="{88A83386-7643-4710-A1FA-8DD0D9111EE8}">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2A034-4CF3-433E-8A58-6B68D882C5E5}">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Writeback user information to external systems</a:t>
          </a:r>
        </a:p>
      </dsp:txBody>
      <dsp:txXfrm>
        <a:off x="0" y="1864935"/>
        <a:ext cx="10515600" cy="621467"/>
      </dsp:txXfrm>
    </dsp:sp>
    <dsp:sp modelId="{629B1DC1-4790-48EB-832C-8240405DA0C5}">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AFB0C-5DC2-4582-B9BB-EAE38B71F4E8}">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Call an External web </a:t>
          </a:r>
          <a:r>
            <a:rPr lang="en-US" sz="2800" kern="1200" dirty="0" err="1"/>
            <a:t>api</a:t>
          </a:r>
          <a:r>
            <a:rPr lang="en-US" sz="2800" kern="1200" dirty="0"/>
            <a:t> to trigger actions on external systems</a:t>
          </a:r>
        </a:p>
      </dsp:txBody>
      <dsp:txXfrm>
        <a:off x="0" y="2486402"/>
        <a:ext cx="10515600" cy="621467"/>
      </dsp:txXfrm>
    </dsp:sp>
    <dsp:sp modelId="{1FA6CEDD-279A-454A-A242-7362DA0AD995}">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0A4C2-26C7-4E12-80D7-FB743A5EAB5F}">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Creating a set of tasks in Microsoft  planner</a:t>
          </a:r>
        </a:p>
      </dsp:txBody>
      <dsp:txXfrm>
        <a:off x="0" y="3107870"/>
        <a:ext cx="10515600" cy="621467"/>
      </dsp:txXfrm>
    </dsp:sp>
    <dsp:sp modelId="{C736B407-E248-48BB-8177-2238D2126C55}">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A9A7F-65C3-4B6F-B590-2F86D3DE6A94}">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Generate a T</a:t>
          </a:r>
          <a:r>
            <a:rPr lang="en-US" sz="2800" kern="1200" dirty="0"/>
            <a:t>AP </a:t>
          </a:r>
        </a:p>
      </dsp:txBody>
      <dsp:txXfrm>
        <a:off x="0" y="3729338"/>
        <a:ext cx="10515600" cy="62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22414-080C-43A6-B1A6-BFD4AC9B60FF}">
      <dsp:nvSpPr>
        <dsp:cNvPr id="0" name=""/>
        <dsp:cNvSpPr/>
      </dsp:nvSpPr>
      <dsp:spPr>
        <a:xfrm>
          <a:off x="4713943" y="2129949"/>
          <a:ext cx="1053513" cy="91440"/>
        </a:xfrm>
        <a:custGeom>
          <a:avLst/>
          <a:gdLst/>
          <a:ahLst/>
          <a:cxnLst/>
          <a:rect l="0" t="0" r="0" b="0"/>
          <a:pathLst>
            <a:path>
              <a:moveTo>
                <a:pt x="0" y="45720"/>
              </a:moveTo>
              <a:lnTo>
                <a:pt x="105351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2170248"/>
        <a:ext cx="54205" cy="10841"/>
      </dsp:txXfrm>
    </dsp:sp>
    <dsp:sp modelId="{CC44F40F-9CD7-4634-8984-D13664ED8B1D}">
      <dsp:nvSpPr>
        <dsp:cNvPr id="0" name=""/>
        <dsp:cNvSpPr/>
      </dsp:nvSpPr>
      <dsp:spPr>
        <a:xfrm>
          <a:off x="2207" y="761608"/>
          <a:ext cx="4713535" cy="28281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066800">
            <a:lnSpc>
              <a:spcPct val="90000"/>
            </a:lnSpc>
            <a:spcBef>
              <a:spcPct val="0"/>
            </a:spcBef>
            <a:spcAft>
              <a:spcPct val="35000"/>
            </a:spcAft>
            <a:buNone/>
          </a:pPr>
          <a:r>
            <a:rPr lang="en-US" sz="2400" kern="1200"/>
            <a:t>Give us feedback, let us know your comments:  </a:t>
          </a:r>
          <a:r>
            <a:rPr lang="en-US" sz="2400" b="1" kern="1200"/>
            <a:t>aka.ms/idnacat/igapocsurvey</a:t>
          </a:r>
        </a:p>
      </dsp:txBody>
      <dsp:txXfrm>
        <a:off x="2207" y="761608"/>
        <a:ext cx="4713535" cy="2828121"/>
      </dsp:txXfrm>
    </dsp:sp>
    <dsp:sp modelId="{3634FF84-E802-49E7-A6FA-81C0B393AAD8}">
      <dsp:nvSpPr>
        <dsp:cNvPr id="0" name=""/>
        <dsp:cNvSpPr/>
      </dsp:nvSpPr>
      <dsp:spPr>
        <a:xfrm>
          <a:off x="5799856" y="761608"/>
          <a:ext cx="4713535" cy="2828121"/>
        </a:xfrm>
        <a:prstGeom prst="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066800">
            <a:lnSpc>
              <a:spcPct val="90000"/>
            </a:lnSpc>
            <a:spcBef>
              <a:spcPct val="0"/>
            </a:spcBef>
            <a:spcAft>
              <a:spcPct val="35000"/>
            </a:spcAft>
            <a:buNone/>
          </a:pPr>
          <a:r>
            <a:rPr lang="en-US" sz="2400" kern="1200"/>
            <a:t>Are you ready for deployment? </a:t>
          </a:r>
        </a:p>
      </dsp:txBody>
      <dsp:txXfrm>
        <a:off x="5799856" y="761608"/>
        <a:ext cx="4713535" cy="28281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FEF8-3621-43CD-B2A7-AD0F1D17446F}"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C3A49-2A98-47D8-8578-2844FDCDCD77}" type="slidenum">
              <a:rPr lang="en-US" smtClean="0"/>
              <a:t>‹#›</a:t>
            </a:fld>
            <a:endParaRPr lang="en-US"/>
          </a:p>
        </p:txBody>
      </p:sp>
    </p:spTree>
    <p:extLst>
      <p:ext uri="{BB962C8B-B14F-4D97-AF65-F5344CB8AC3E}">
        <p14:creationId xmlns:p14="http://schemas.microsoft.com/office/powerpoint/2010/main" val="1545116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chcommunity.microsoft.com/t5/microsoft-entra-azure-ad-blog/microsoft-entra-id-governance-introduces-two-new-features-in/ba-p/2466930"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active-directory/governance/entitlement-management-overview"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ctive-directory/external-identities/self-service-sign-up-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171717"/>
                </a:solidFill>
                <a:effectLst/>
                <a:latin typeface="Segoe UI"/>
                <a:cs typeface="Segoe UI"/>
              </a:rPr>
              <a:t>B2B collaboration</a:t>
            </a:r>
            <a:r>
              <a:rPr lang="en-US" b="0" i="0">
                <a:solidFill>
                  <a:srgbClr val="171717"/>
                </a:solidFill>
                <a:effectLst/>
                <a:latin typeface="Segoe UI"/>
                <a:cs typeface="Segoe UI"/>
              </a:rPr>
              <a:t> - Collaborate with external users by letting them use their preferred identity to sign in to your Microsoft applications or other enterprise applications (SaaS apps, custom-developed apps, etc.). B2B collaboration users are represented in your directory, typically as guest users.</a:t>
            </a:r>
          </a:p>
          <a:p>
            <a:endParaRPr lang="en-US">
              <a:cs typeface="Calibri"/>
            </a:endParaRPr>
          </a:p>
          <a:p>
            <a:r>
              <a:rPr lang="en-US">
                <a:cs typeface="Calibri"/>
              </a:rPr>
              <a:t>Users can either be invited or self-service onboard to your directory.</a:t>
            </a:r>
          </a:p>
        </p:txBody>
      </p:sp>
      <p:sp>
        <p:nvSpPr>
          <p:cNvPr id="4" name="Slide Number Placeholder 3"/>
          <p:cNvSpPr>
            <a:spLocks noGrp="1"/>
          </p:cNvSpPr>
          <p:nvPr>
            <p:ph type="sldNum" sz="quarter" idx="5"/>
          </p:nvPr>
        </p:nvSpPr>
        <p:spPr/>
        <p:txBody>
          <a:bodyPr/>
          <a:lstStyle/>
          <a:p>
            <a:fld id="{07EB0A56-4E20-4981-B9AA-D71F01E14535}" type="slidenum">
              <a:rPr lang="en-US" smtClean="0"/>
              <a:t>2</a:t>
            </a:fld>
            <a:endParaRPr lang="en-US"/>
          </a:p>
        </p:txBody>
      </p:sp>
    </p:spTree>
    <p:extLst>
      <p:ext uri="{BB962C8B-B14F-4D97-AF65-F5344CB8AC3E}">
        <p14:creationId xmlns:p14="http://schemas.microsoft.com/office/powerpoint/2010/main" val="774458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11/21/2023 6:50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49074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995553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Employees:</a:t>
            </a:r>
          </a:p>
          <a:p>
            <a:pPr marL="342900" indent="-342900">
              <a:lnSpc>
                <a:spcPct val="100000"/>
              </a:lnSpc>
              <a:buFont typeface="Arial" panose="020B0604020202020204" pitchFamily="34" charset="0"/>
              <a:buChar char="•"/>
            </a:pPr>
            <a:r>
              <a:rPr lang="en-US" sz="1200">
                <a:solidFill>
                  <a:schemeClr val="tx1"/>
                </a:solidFill>
              </a:rPr>
              <a:t>Forget to remove employee's previous access rights. </a:t>
            </a:r>
          </a:p>
          <a:p>
            <a:pPr marL="342900" indent="-342900">
              <a:lnSpc>
                <a:spcPct val="100000"/>
              </a:lnSpc>
              <a:buFont typeface="Arial" panose="020B0604020202020204" pitchFamily="34" charset="0"/>
              <a:buChar char="•"/>
            </a:pPr>
            <a:r>
              <a:rPr lang="en-US" sz="1200">
                <a:solidFill>
                  <a:schemeClr val="tx1"/>
                </a:solidFill>
              </a:rPr>
              <a:t>Users accumulate excessive permissions, increasing risk and the likelihood of audit findings.</a:t>
            </a:r>
            <a:endParaRPr lang="en-US" sz="1200"/>
          </a:p>
          <a:p>
            <a:endParaRPr lang="en-US"/>
          </a:p>
          <a:p>
            <a:r>
              <a:rPr lang="en-US"/>
              <a:t>Make sure you exclusion groups in CA are always reviewed: https://docs.microsoft.com/en-us/azure/active-directory/governance/conditional-access-exclusion</a:t>
            </a:r>
          </a:p>
          <a:p>
            <a:endParaRPr lang="en-US"/>
          </a:p>
        </p:txBody>
      </p:sp>
      <p:sp>
        <p:nvSpPr>
          <p:cNvPr id="4" name="Slide Number Placeholder 3"/>
          <p:cNvSpPr>
            <a:spLocks noGrp="1"/>
          </p:cNvSpPr>
          <p:nvPr>
            <p:ph type="sldNum" sz="quarter" idx="10"/>
          </p:nvPr>
        </p:nvSpPr>
        <p:spPr/>
        <p:txBody>
          <a:bodyPr/>
          <a:lstStyle/>
          <a:p>
            <a:fld id="{1E8EA7A9-ED42-4850-A374-89B41CFAC741}" type="slidenum">
              <a:rPr lang="en-US" smtClean="0"/>
              <a:t>35</a:t>
            </a:fld>
            <a:endParaRPr lang="en-US"/>
          </a:p>
        </p:txBody>
      </p:sp>
    </p:spTree>
    <p:extLst>
      <p:ext uri="{BB962C8B-B14F-4D97-AF65-F5344CB8AC3E}">
        <p14:creationId xmlns:p14="http://schemas.microsoft.com/office/powerpoint/2010/main" val="142535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a:t>Source: </a:t>
            </a:r>
            <a:r>
              <a:rPr lang="en-US" sz="1200">
                <a:hlinkClick r:id="rId3"/>
              </a:rPr>
              <a:t>Review inactive user accounts</a:t>
            </a:r>
            <a:endParaRPr lang="de-DE" sz="1200"/>
          </a:p>
          <a:p>
            <a:endParaRPr lang="en-DE"/>
          </a:p>
        </p:txBody>
      </p:sp>
      <p:sp>
        <p:nvSpPr>
          <p:cNvPr id="4" name="Slide Number Placeholder 3"/>
          <p:cNvSpPr>
            <a:spLocks noGrp="1"/>
          </p:cNvSpPr>
          <p:nvPr>
            <p:ph type="sldNum" sz="quarter" idx="5"/>
          </p:nvPr>
        </p:nvSpPr>
        <p:spPr/>
        <p:txBody>
          <a:bodyPr/>
          <a:lstStyle/>
          <a:p>
            <a:fld id="{5B88503A-40A3-4BE8-9D3C-6E9A1DC61B3F}" type="slidenum">
              <a:rPr lang="en-DE" smtClean="0"/>
              <a:t>42</a:t>
            </a:fld>
            <a:endParaRPr lang="en-DE"/>
          </a:p>
        </p:txBody>
      </p:sp>
    </p:spTree>
    <p:extLst>
      <p:ext uri="{BB962C8B-B14F-4D97-AF65-F5344CB8AC3E}">
        <p14:creationId xmlns:p14="http://schemas.microsoft.com/office/powerpoint/2010/main" val="232606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spc="-50">
                <a:solidFill>
                  <a:srgbClr val="000000"/>
                </a:solidFill>
                <a:latin typeface="Segoe UI"/>
                <a:cs typeface="Segoe UI" panose="020B0502040204020203" pitchFamily="34" charset="0"/>
              </a:rPr>
              <a:t>Reviewers see the recommendation if a user has </a:t>
            </a:r>
            <a:r>
              <a:rPr lang="en-US" sz="900" b="1" spc="-50">
                <a:solidFill>
                  <a:schemeClr val="accent1"/>
                </a:solidFill>
                <a:latin typeface="Segoe UI"/>
                <a:cs typeface="Segoe UI" panose="020B0502040204020203" pitchFamily="34" charset="0"/>
              </a:rPr>
              <a:t>Low Affiliation</a:t>
            </a:r>
            <a:r>
              <a:rPr lang="en-US" sz="900" spc="-50">
                <a:solidFill>
                  <a:schemeClr val="accent1"/>
                </a:solidFill>
                <a:latin typeface="Segoe UI"/>
                <a:cs typeface="Segoe UI" panose="020B0502040204020203" pitchFamily="34" charset="0"/>
              </a:rPr>
              <a:t> </a:t>
            </a:r>
            <a:r>
              <a:rPr lang="en-US" sz="900" spc="-50">
                <a:solidFill>
                  <a:srgbClr val="000000"/>
                </a:solidFill>
                <a:latin typeface="Segoe UI"/>
                <a:cs typeface="Segoe UI" panose="020B0502040204020203" pitchFamily="34" charset="0"/>
              </a:rPr>
              <a:t>with other users within the group and helps make quicker decisions based on organizational </a:t>
            </a:r>
            <a:r>
              <a:rPr lang="en-US" sz="900" i="1" spc="-50">
                <a:solidFill>
                  <a:srgbClr val="000000"/>
                </a:solidFill>
                <a:latin typeface="Segoe UI"/>
                <a:cs typeface="Segoe UI" panose="020B0502040204020203" pitchFamily="34" charset="0"/>
              </a:rPr>
              <a:t>distance</a:t>
            </a:r>
            <a:r>
              <a:rPr lang="en-US" sz="900" spc="-50">
                <a:solidFill>
                  <a:srgbClr val="000000"/>
                </a:solidFill>
                <a:latin typeface="Segoe UI"/>
                <a:cs typeface="Segoe UI" panose="020B0502040204020203" pitchFamily="34" charset="0"/>
              </a:rPr>
              <a:t> between employees.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092478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D06D6C-330C-4A5B-B08F-4DD3CAB758DD}" type="slidenum">
              <a:rPr lang="en-US" smtClean="0"/>
              <a:t>45</a:t>
            </a:fld>
            <a:endParaRPr lang="en-US"/>
          </a:p>
        </p:txBody>
      </p:sp>
    </p:spTree>
    <p:extLst>
      <p:ext uri="{BB962C8B-B14F-4D97-AF65-F5344CB8AC3E}">
        <p14:creationId xmlns:p14="http://schemas.microsoft.com/office/powerpoint/2010/main" val="4069202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4176756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2723900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11/21/2023 6:50 PM</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980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What is entitlement management? - Azure AD | Microsoft Docs</a:t>
            </a:r>
            <a:endParaRPr lang="en-US"/>
          </a:p>
        </p:txBody>
      </p:sp>
      <p:sp>
        <p:nvSpPr>
          <p:cNvPr id="4" name="Slide Number Placeholder 3"/>
          <p:cNvSpPr>
            <a:spLocks noGrp="1"/>
          </p:cNvSpPr>
          <p:nvPr>
            <p:ph type="sldNum" sz="quarter" idx="5"/>
          </p:nvPr>
        </p:nvSpPr>
        <p:spPr/>
        <p:txBody>
          <a:bodyPr/>
          <a:lstStyle/>
          <a:p>
            <a:fld id="{15DC92B8-C064-4460-8840-4BD480BB1460}" type="slidenum">
              <a:rPr lang="en-US" smtClean="0"/>
              <a:t>3</a:t>
            </a:fld>
            <a:endParaRPr lang="en-US"/>
          </a:p>
        </p:txBody>
      </p:sp>
    </p:spTree>
    <p:extLst>
      <p:ext uri="{BB962C8B-B14F-4D97-AF65-F5344CB8AC3E}">
        <p14:creationId xmlns:p14="http://schemas.microsoft.com/office/powerpoint/2010/main" val="79085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Self-service sign-up for External Identities - Azure AD | Microsoft Docs</a:t>
            </a:r>
            <a:endParaRPr lang="en-US" dirty="0"/>
          </a:p>
        </p:txBody>
      </p:sp>
      <p:sp>
        <p:nvSpPr>
          <p:cNvPr id="4" name="Slide Number Placeholder 3"/>
          <p:cNvSpPr>
            <a:spLocks noGrp="1"/>
          </p:cNvSpPr>
          <p:nvPr>
            <p:ph type="sldNum" sz="quarter" idx="5"/>
          </p:nvPr>
        </p:nvSpPr>
        <p:spPr/>
        <p:txBody>
          <a:bodyPr/>
          <a:lstStyle/>
          <a:p>
            <a:fld id="{15DC92B8-C064-4460-8840-4BD480BB1460}" type="slidenum">
              <a:rPr lang="en-US" smtClean="0"/>
              <a:t>4</a:t>
            </a:fld>
            <a:endParaRPr lang="en-US"/>
          </a:p>
        </p:txBody>
      </p:sp>
    </p:spTree>
    <p:extLst>
      <p:ext uri="{BB962C8B-B14F-4D97-AF65-F5344CB8AC3E}">
        <p14:creationId xmlns:p14="http://schemas.microsoft.com/office/powerpoint/2010/main" val="130920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11/21/2023 6:50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13597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A picture speaks 1,000 words: ID Governance dashboard</a:t>
            </a:r>
          </a:p>
          <a:p>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Visual report of the organization’s identity governance posture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7909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11/21/2023 6:50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79442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6:50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60693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11/21/2023 6:50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81793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11/21/2023 6:50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705776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0EFC-61DF-D765-04FE-02E02448C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AA05ED-1E68-E4DE-6475-5786E6BA2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22F2A-F278-29F9-E167-E248BC1BB0B1}"/>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5" name="Footer Placeholder 4">
            <a:extLst>
              <a:ext uri="{FF2B5EF4-FFF2-40B4-BE49-F238E27FC236}">
                <a16:creationId xmlns:a16="http://schemas.microsoft.com/office/drawing/2014/main" id="{8DA1762F-F15C-F730-0966-10C35FDE0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2B0FF-FF88-A942-6C20-26B2E0E34AAE}"/>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12399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ED3B-EE2C-4CF6-6C01-E1EE60289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96E4D9-C4AA-AAC5-91EC-29C0300270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BCB15-93C1-82E5-CB42-52EFA12390BC}"/>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5" name="Footer Placeholder 4">
            <a:extLst>
              <a:ext uri="{FF2B5EF4-FFF2-40B4-BE49-F238E27FC236}">
                <a16:creationId xmlns:a16="http://schemas.microsoft.com/office/drawing/2014/main" id="{DD19D8B5-8E65-6C13-AF15-C3DEC16FB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4FDFE-BD3A-E1C4-EB67-A946DE2BF776}"/>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385710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3F4A77-E93C-8730-E32A-D9773E475C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44550-DCEE-98EC-076B-08261C147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D0B68-8436-961E-ED1F-CCE3DDC29F3A}"/>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5" name="Footer Placeholder 4">
            <a:extLst>
              <a:ext uri="{FF2B5EF4-FFF2-40B4-BE49-F238E27FC236}">
                <a16:creationId xmlns:a16="http://schemas.microsoft.com/office/drawing/2014/main" id="{33E5C9D8-F490-89B3-6665-B01B1F635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27488-677A-8BFE-D8D0-088F44746B8C}"/>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126917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dentity and Access Management_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6495574" cy="553998"/>
          </a:xfrm>
          <a:prstGeom prst="rect">
            <a:avLst/>
          </a:prstGeo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649557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4" y="585789"/>
            <a:ext cx="2308795" cy="294139"/>
          </a:xfrm>
          <a:prstGeom prst="rect">
            <a:avLst/>
          </a:prstGeom>
        </p:spPr>
      </p:pic>
      <p:pic>
        <p:nvPicPr>
          <p:cNvPr id="6" name="Graphic 5">
            <a:extLst>
              <a:ext uri="{FF2B5EF4-FFF2-40B4-BE49-F238E27FC236}">
                <a16:creationId xmlns:a16="http://schemas.microsoft.com/office/drawing/2014/main" id="{E8C58369-026C-4974-B869-BE8D4ADCB870}"/>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75" r="-18"/>
          <a:stretch/>
        </p:blipFill>
        <p:spPr bwMode="invGray">
          <a:xfrm>
            <a:off x="7076792" y="0"/>
            <a:ext cx="5115208" cy="6858000"/>
          </a:xfrm>
          <a:prstGeom prst="rect">
            <a:avLst/>
          </a:prstGeom>
        </p:spPr>
      </p:pic>
    </p:spTree>
    <p:extLst>
      <p:ext uri="{BB962C8B-B14F-4D97-AF65-F5344CB8AC3E}">
        <p14:creationId xmlns:p14="http://schemas.microsoft.com/office/powerpoint/2010/main" val="250459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74288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3273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Custom layout instruction (remove)">
            <a:extLst>
              <a:ext uri="{FF2B5EF4-FFF2-40B4-BE49-F238E27FC236}">
                <a16:creationId xmlns:a16="http://schemas.microsoft.com/office/drawing/2014/main" id="{510ECBC5-5F80-45C0-861B-258DE65C4C69}"/>
              </a:ext>
            </a:extLst>
          </p:cNvPr>
          <p:cNvSpPr>
            <a:spLocks noGrp="1"/>
          </p:cNvSpPr>
          <p:nvPr>
            <p:ph type="body" sz="quarter" idx="10" hasCustomPrompt="1"/>
          </p:nvPr>
        </p:nvSpPr>
        <p:spPr>
          <a:xfrm>
            <a:off x="584200" y="3808413"/>
            <a:ext cx="9148763" cy="1841500"/>
          </a:xfrm>
          <a:prstGeom prst="rect">
            <a:avLst/>
          </a:prstGeom>
        </p:spPr>
        <p:txBody>
          <a:bodyPr lIns="0" tIns="0" rIns="0" bIns="0"/>
          <a:lstStyle>
            <a:lvl1pPr marL="0" indent="0">
              <a:buNone/>
              <a:defRPr/>
            </a:lvl1pPr>
            <a:lvl2pPr marL="228600" indent="0">
              <a:buNone/>
              <a:defRPr/>
            </a:lvl2pPr>
            <a:lvl3pPr marL="457200" indent="0">
              <a:buNone/>
              <a:defRPr/>
            </a:lvl3pPr>
            <a:lvl4pPr marL="661988" indent="0">
              <a:buNone/>
              <a:defRPr/>
            </a:lvl4pPr>
            <a:lvl5pPr marL="855663" indent="0">
              <a:buNone/>
              <a:defRPr/>
            </a:lvl5pPr>
          </a:lstStyle>
          <a:p>
            <a:pPr lvl="0"/>
            <a:r>
              <a:rPr lang="en-US"/>
              <a:t>Delete these text boxes and add or copy/paste elements as needed</a:t>
            </a:r>
          </a:p>
        </p:txBody>
      </p:sp>
      <p:sp>
        <p:nvSpPr>
          <p:cNvPr id="2" name="Custom layout identifier 1 (remove)">
            <a:extLst>
              <a:ext uri="{FF2B5EF4-FFF2-40B4-BE49-F238E27FC236}">
                <a16:creationId xmlns:a16="http://schemas.microsoft.com/office/drawing/2014/main" id="{3DB6CF5E-7B4A-417F-AEEA-1777F34AEF48}"/>
              </a:ext>
            </a:extLst>
          </p:cNvPr>
          <p:cNvSpPr>
            <a:spLocks noGrp="1"/>
          </p:cNvSpPr>
          <p:nvPr>
            <p:ph type="title" hasCustomPrompt="1"/>
          </p:nvPr>
        </p:nvSpPr>
        <p:spPr>
          <a:xfrm>
            <a:off x="588262" y="2968777"/>
            <a:ext cx="9144000" cy="553998"/>
          </a:xfrm>
          <a:prstGeom prst="rect">
            <a:avLst/>
          </a:prstGeom>
        </p:spPr>
        <p:txBody>
          <a:bodyPr wrap="square" lIns="0" tIns="0" rIns="0" bIns="0" anchor="b" anchorCtr="0">
            <a:spAutoFit/>
          </a:bodyPr>
          <a:lstStyle>
            <a:lvl1pPr>
              <a:defRPr>
                <a:solidFill>
                  <a:schemeClr val="tx1"/>
                </a:solidFill>
              </a:defRPr>
            </a:lvl1pPr>
          </a:lstStyle>
          <a:p>
            <a:r>
              <a:rPr lang="en-US"/>
              <a:t>Custom layout </a:t>
            </a:r>
          </a:p>
        </p:txBody>
      </p:sp>
    </p:spTree>
    <p:extLst>
      <p:ext uri="{BB962C8B-B14F-4D97-AF65-F5344CB8AC3E}">
        <p14:creationId xmlns:p14="http://schemas.microsoft.com/office/powerpoint/2010/main" val="74683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26483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3892161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BCFD-C80B-7241-FF1B-6D1EB4363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43B5E-7E08-FB51-A543-D0EF3796A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2EE4E-7918-8FEA-BF8C-075A36E79028}"/>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5" name="Footer Placeholder 4">
            <a:extLst>
              <a:ext uri="{FF2B5EF4-FFF2-40B4-BE49-F238E27FC236}">
                <a16:creationId xmlns:a16="http://schemas.microsoft.com/office/drawing/2014/main" id="{CED56227-ED34-B0E2-95B3-C292740A1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74984-F5AA-A421-22E3-8D496A43C147}"/>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13511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560A-EBDF-8F63-548F-9DFAB5439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004690-A760-83E1-0A1E-B731B2552E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0C455A-74BC-6F08-0160-97757B765957}"/>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5" name="Footer Placeholder 4">
            <a:extLst>
              <a:ext uri="{FF2B5EF4-FFF2-40B4-BE49-F238E27FC236}">
                <a16:creationId xmlns:a16="http://schemas.microsoft.com/office/drawing/2014/main" id="{5772F115-37D2-E243-9820-11C362D13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D167D-EFE6-1961-9A55-61E5F68DFCEC}"/>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391087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5655-8752-EDF0-06C7-860E6E70E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55E0EF-BF79-1244-1D79-2448A230CC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9CD16-8E1A-5157-04E9-ABD02BA49A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28D406-9933-DEB0-FDE8-A9B43CB89FC1}"/>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6" name="Footer Placeholder 5">
            <a:extLst>
              <a:ext uri="{FF2B5EF4-FFF2-40B4-BE49-F238E27FC236}">
                <a16:creationId xmlns:a16="http://schemas.microsoft.com/office/drawing/2014/main" id="{BC0FB36D-2F9E-44AE-01E5-78DB239D4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B6E39-1952-E015-828F-2349F901D2CC}"/>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330326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6F0F-902E-5C56-0E57-8B2C8C013B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66C5FA-D3A5-E950-FE38-B6D48CD6F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4294B8-C0C8-D1E8-1287-63036C0065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A9D14F-CB85-299D-E4B0-E40BFD3FC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36688-7378-DD4D-7507-CBCD91A08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09B490-AFAD-1518-861D-697CB056E8F7}"/>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8" name="Footer Placeholder 7">
            <a:extLst>
              <a:ext uri="{FF2B5EF4-FFF2-40B4-BE49-F238E27FC236}">
                <a16:creationId xmlns:a16="http://schemas.microsoft.com/office/drawing/2014/main" id="{F64C9945-2593-6F4B-D8BB-666ADFF555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A8EAA1-0DAF-64BC-6A08-31B27B9130A7}"/>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337834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5A58-943B-FAB7-F1F3-19E2FE028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B8223D-8B95-5EE6-39A4-80E76E0F205C}"/>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4" name="Footer Placeholder 3">
            <a:extLst>
              <a:ext uri="{FF2B5EF4-FFF2-40B4-BE49-F238E27FC236}">
                <a16:creationId xmlns:a16="http://schemas.microsoft.com/office/drawing/2014/main" id="{3EC8C7AE-3C06-A3ED-B472-983DCB5CAF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4148F-93BF-2544-AB2A-41EAFA993389}"/>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104648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568078-A34E-BB9E-6299-3DA4E866D46E}"/>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3" name="Footer Placeholder 2">
            <a:extLst>
              <a:ext uri="{FF2B5EF4-FFF2-40B4-BE49-F238E27FC236}">
                <a16:creationId xmlns:a16="http://schemas.microsoft.com/office/drawing/2014/main" id="{582FE58B-5590-5264-F31D-93BE523297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1FAC45-EA59-4AFA-626C-435EF09F910E}"/>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3428389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9046-3D93-DF93-06C0-57E28D128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4D4D6-B231-D090-7892-E8DDDBA5F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BCBB8F-B777-3479-46C2-1AC8DFD38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790C89-900C-09DB-1F17-E7ED6E08FF3F}"/>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6" name="Footer Placeholder 5">
            <a:extLst>
              <a:ext uri="{FF2B5EF4-FFF2-40B4-BE49-F238E27FC236}">
                <a16:creationId xmlns:a16="http://schemas.microsoft.com/office/drawing/2014/main" id="{6580BE96-001D-566A-12C5-CF69DC314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A92D7-A072-CBD5-5B57-35833FA46550}"/>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237324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CEAB-16FD-475B-99EB-65483E784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F3B27C-C71F-0DF5-B9CD-468987D27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4419F3-F987-BB23-6EF4-0E892E26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A79B8-D0BE-A929-4512-D764D94DDE60}"/>
              </a:ext>
            </a:extLst>
          </p:cNvPr>
          <p:cNvSpPr>
            <a:spLocks noGrp="1"/>
          </p:cNvSpPr>
          <p:nvPr>
            <p:ph type="dt" sz="half" idx="10"/>
          </p:nvPr>
        </p:nvSpPr>
        <p:spPr/>
        <p:txBody>
          <a:bodyPr/>
          <a:lstStyle/>
          <a:p>
            <a:fld id="{717E0DF7-2C47-408C-B988-8DDEBA848CD1}" type="datetimeFigureOut">
              <a:rPr lang="en-US" smtClean="0"/>
              <a:t>11/21/2023</a:t>
            </a:fld>
            <a:endParaRPr lang="en-US"/>
          </a:p>
        </p:txBody>
      </p:sp>
      <p:sp>
        <p:nvSpPr>
          <p:cNvPr id="6" name="Footer Placeholder 5">
            <a:extLst>
              <a:ext uri="{FF2B5EF4-FFF2-40B4-BE49-F238E27FC236}">
                <a16:creationId xmlns:a16="http://schemas.microsoft.com/office/drawing/2014/main" id="{FECEB189-A174-4BD4-D881-5AEECCA27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E1AC9-A5A2-374F-C228-94D76CA384A4}"/>
              </a:ext>
            </a:extLst>
          </p:cNvPr>
          <p:cNvSpPr>
            <a:spLocks noGrp="1"/>
          </p:cNvSpPr>
          <p:nvPr>
            <p:ph type="sldNum" sz="quarter" idx="12"/>
          </p:nvPr>
        </p:nvSpPr>
        <p:spPr/>
        <p:txBody>
          <a:bodyPr/>
          <a:lstStyle/>
          <a:p>
            <a:fld id="{54CBF70B-B0B9-41FA-8310-226E51A9A7F9}" type="slidenum">
              <a:rPr lang="en-US" smtClean="0"/>
              <a:t>‹#›</a:t>
            </a:fld>
            <a:endParaRPr lang="en-US"/>
          </a:p>
        </p:txBody>
      </p:sp>
    </p:spTree>
    <p:extLst>
      <p:ext uri="{BB962C8B-B14F-4D97-AF65-F5344CB8AC3E}">
        <p14:creationId xmlns:p14="http://schemas.microsoft.com/office/powerpoint/2010/main" val="1475022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A8D83-73F2-CF8C-3EC8-BBF3D7DA9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27EDA9-17C2-DFAF-6128-CA5382A9F8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7D4E2-6ABA-4D57-4C31-0C316D5D4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7E0DF7-2C47-408C-B988-8DDEBA848CD1}" type="datetimeFigureOut">
              <a:rPr lang="en-US" smtClean="0"/>
              <a:t>11/21/2023</a:t>
            </a:fld>
            <a:endParaRPr lang="en-US"/>
          </a:p>
        </p:txBody>
      </p:sp>
      <p:sp>
        <p:nvSpPr>
          <p:cNvPr id="5" name="Footer Placeholder 4">
            <a:extLst>
              <a:ext uri="{FF2B5EF4-FFF2-40B4-BE49-F238E27FC236}">
                <a16:creationId xmlns:a16="http://schemas.microsoft.com/office/drawing/2014/main" id="{3B84AB8A-25A4-FDB4-928B-B441C97AB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B90452-A6AE-8FAE-6162-36B4CF8B3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CBF70B-B0B9-41FA-8310-226E51A9A7F9}" type="slidenum">
              <a:rPr lang="en-US" smtClean="0"/>
              <a:t>‹#›</a:t>
            </a:fld>
            <a:endParaRPr lang="en-US"/>
          </a:p>
        </p:txBody>
      </p:sp>
    </p:spTree>
    <p:extLst>
      <p:ext uri="{BB962C8B-B14F-4D97-AF65-F5344CB8AC3E}">
        <p14:creationId xmlns:p14="http://schemas.microsoft.com/office/powerpoint/2010/main" val="200924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emf"/><Relationship Id="rId7" Type="http://schemas.openxmlformats.org/officeDocument/2006/relationships/image" Target="../media/image35.png"/><Relationship Id="rId2" Type="http://schemas.openxmlformats.org/officeDocument/2006/relationships/image" Target="../media/image30.emf"/><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emf"/></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learn.microsoft.com/en-us/azure/active-directory/governance/entitlement-management-access-package-settings" TargetMode="External"/><Relationship Id="rId3" Type="http://schemas.openxmlformats.org/officeDocument/2006/relationships/hyperlink" Target="https://learn.microsoft.com/en-us/azure/active-directory/governance/entitlement-management-external-users#settings-for-external-users" TargetMode="External"/><Relationship Id="rId7" Type="http://schemas.openxmlformats.org/officeDocument/2006/relationships/hyperlink" Target="https://learn.microsoft.com/en-us/azure/active-directory/governance/entitlement-management-access-package-assignments#directly-assign-any-user-preview" TargetMode="External"/><Relationship Id="rId2" Type="http://schemas.openxmlformats.org/officeDocument/2006/relationships/hyperlink" Target="https://learn.microsoft.com/en-us/azure/active-directory/governance/entitlement-management-organization#add-a-connected-organization" TargetMode="External"/><Relationship Id="rId1" Type="http://schemas.openxmlformats.org/officeDocument/2006/relationships/slideLayout" Target="../slideLayouts/slideLayout13.xml"/><Relationship Id="rId6" Type="http://schemas.openxmlformats.org/officeDocument/2006/relationships/hyperlink" Target="https://learn.microsoft.com/en-us/azure/active-directory/governance/entitlement-management-verified-id-settings#create-an-access-package-with-verified-id-requirements" TargetMode="External"/><Relationship Id="rId5" Type="http://schemas.openxmlformats.org/officeDocument/2006/relationships/hyperlink" Target="https://learn.microsoft.com/en-us/azure/active-directory/governance/entitlement-management-access-package-edit#change-the-hidden-setting" TargetMode="External"/><Relationship Id="rId4" Type="http://schemas.openxmlformats.org/officeDocument/2006/relationships/hyperlink" Target="https://learn.microsoft.com/en-us/azure/active-directory/governance/entitlement-management-access-package-create#allow-users-not-in-your-directory-to-request-the-access-package" TargetMode="External"/><Relationship Id="rId9" Type="http://schemas.openxmlformats.org/officeDocument/2006/relationships/hyperlink" Target="https://learn.microsoft.com/en-us/azure/active-directory/governance/entitlement-management-external-users#enable-catalog-for-external-user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e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jpeg"/></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active-directory/governance/entitlement-management-access-package-auto-assignment-policy#create-an-automatic-assignment-policy" TargetMode="External"/><Relationship Id="rId2" Type="http://schemas.openxmlformats.org/officeDocument/2006/relationships/hyperlink" Target="https://learn.microsoft.com/en-us/azure/active-directory/governance/entitlement-management-access-package-create#allow-users-not-in-your-directory-to-request-the-access-package" TargetMode="External"/><Relationship Id="rId1" Type="http://schemas.openxmlformats.org/officeDocument/2006/relationships/slideLayout" Target="../slideLayouts/slideLayout13.xml"/><Relationship Id="rId4" Type="http://schemas.openxmlformats.org/officeDocument/2006/relationships/hyperlink" Target="https://learn.microsoft.com/en-us/azure/active-directory/governance/entitlement-management-access-package-auto-assignment-policy"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azure/active-directory/governance/entitlement-management-logic-apps-integration#add-custom-extension-to-a-policy-in-an-access-package" TargetMode="External"/><Relationship Id="rId2" Type="http://schemas.openxmlformats.org/officeDocument/2006/relationships/hyperlink" Target="https://learn.microsoft.com/en-us/azure/active-directory/governance/entitlement-management-logic-apps-integration#create-and-add-a-logic-app-workflow-to-a-catalog-for-use-in-entitlement-management" TargetMode="External"/><Relationship Id="rId1" Type="http://schemas.openxmlformats.org/officeDocument/2006/relationships/slideLayout" Target="../slideLayouts/slideLayout13.xml"/><Relationship Id="rId4" Type="http://schemas.openxmlformats.org/officeDocument/2006/relationships/hyperlink" Target="https://learn.microsoft.com/en-us/azure/active-directory/governance/entitlement-management-logic-apps-integratio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azure/active-directory/governance/entitlement-management-access-package-auto-assignment-policy#create-an-automatic-assignment-policy" TargetMode="External"/><Relationship Id="rId2" Type="http://schemas.openxmlformats.org/officeDocument/2006/relationships/hyperlink" Target="https://learn.microsoft.com/en-us/azure/active-directory/governance/entitlement-management-access-package-create#allow-users-not-in-your-directory-to-request-the-access-package" TargetMode="External"/><Relationship Id="rId1" Type="http://schemas.openxmlformats.org/officeDocument/2006/relationships/slideLayout" Target="../slideLayouts/slideLayout13.xml"/><Relationship Id="rId4" Type="http://schemas.openxmlformats.org/officeDocument/2006/relationships/hyperlink" Target="https://learn.microsoft.com/en-us/azure/active-directory/governance/entitlement-management-access-package-manage-lifecycle#manage-guest-user-lifecycle-in-the-azure-portal"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emf"/><Relationship Id="rId7" Type="http://schemas.openxmlformats.org/officeDocument/2006/relationships/image" Target="../media/image45.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svg"/><Relationship Id="rId10" Type="http://schemas.openxmlformats.org/officeDocument/2006/relationships/image" Target="../media/image48.emf"/><Relationship Id="rId4" Type="http://schemas.openxmlformats.org/officeDocument/2006/relationships/image" Target="../media/image42.png"/><Relationship Id="rId9" Type="http://schemas.openxmlformats.org/officeDocument/2006/relationships/image" Target="../media/image47.sv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50.emf"/></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72.svg"/><Relationship Id="rId13" Type="http://schemas.openxmlformats.org/officeDocument/2006/relationships/image" Target="../media/image77.png"/><Relationship Id="rId18" Type="http://schemas.openxmlformats.org/officeDocument/2006/relationships/image" Target="../media/image82.svg"/><Relationship Id="rId3" Type="http://schemas.openxmlformats.org/officeDocument/2006/relationships/image" Target="../media/image67.png"/><Relationship Id="rId7" Type="http://schemas.openxmlformats.org/officeDocument/2006/relationships/image" Target="../media/image71.png"/><Relationship Id="rId12" Type="http://schemas.openxmlformats.org/officeDocument/2006/relationships/image" Target="../media/image76.svg"/><Relationship Id="rId17" Type="http://schemas.openxmlformats.org/officeDocument/2006/relationships/image" Target="../media/image81.png"/><Relationship Id="rId2" Type="http://schemas.openxmlformats.org/officeDocument/2006/relationships/notesSlide" Target="../notesSlides/notesSlide14.xml"/><Relationship Id="rId16" Type="http://schemas.openxmlformats.org/officeDocument/2006/relationships/image" Target="../media/image80.png"/><Relationship Id="rId20" Type="http://schemas.openxmlformats.org/officeDocument/2006/relationships/hyperlink" Target="https://microsofteur-my.sharepoint.com/personal/beathawe_microsoft_com/_layouts/15/stream.aspx?id=%2Fpersonal%2Fbeathawe%5Fmicrosoft%5Fcom%2FDocuments%2FFY24%2FIAM%20BU%20Work%20%2D%2050%20Percent%2FIGA%20%2D%20ML%2Dassisted%20Access%20Reviews%2FExports%2FAR%20User%2Dto%2Dgroup%20affiliation%20Demo%2Emp4&amp;referrer=Teams%2ETEAMS%2DELECTRON&amp;referrerScenario=teams%5Fns%2Dbim&amp;ga=1" TargetMode="External"/><Relationship Id="rId1" Type="http://schemas.openxmlformats.org/officeDocument/2006/relationships/slideLayout" Target="../slideLayouts/slideLayout6.xml"/><Relationship Id="rId6" Type="http://schemas.openxmlformats.org/officeDocument/2006/relationships/image" Target="../media/image70.sv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svg"/><Relationship Id="rId10" Type="http://schemas.openxmlformats.org/officeDocument/2006/relationships/image" Target="../media/image74.svg"/><Relationship Id="rId19" Type="http://schemas.openxmlformats.org/officeDocument/2006/relationships/hyperlink" Target="https://teams.microsoft.com/l/message/19:76f137459d904615bfccca62f1ad0e4e@thread.tacv2/1691772527654?tenantId=72f988bf-86f1-41af-91ab-2d7cd011db47&amp;groupId=cb53fe14-ebbe-41e7-ae4c-79798117dac3&amp;parentMessageId=1690819874324&amp;teamName=CxE%20IAM%20BU%20v-team&amp;channelName=AskEntra%20Requests%20-%20IAM%20BU%20CxE&amp;createdTime=1691772527654" TargetMode="External"/><Relationship Id="rId4" Type="http://schemas.openxmlformats.org/officeDocument/2006/relationships/image" Target="../media/image68.svg"/><Relationship Id="rId9" Type="http://schemas.openxmlformats.org/officeDocument/2006/relationships/image" Target="../media/image73.png"/><Relationship Id="rId14" Type="http://schemas.openxmlformats.org/officeDocument/2006/relationships/image" Target="../media/image78.svg"/></Relationships>
</file>

<file path=ppt/slides/_rels/slide44.xml.rels><?xml version="1.0" encoding="UTF-8" standalone="yes"?>
<Relationships xmlns="http://schemas.openxmlformats.org/package/2006/relationships"><Relationship Id="rId3" Type="http://schemas.openxmlformats.org/officeDocument/2006/relationships/hyperlink" Target="https://microsoft-my.sharepoint.com/:v:/p/rfonseca/EVvkwglVKaxItHmME-yab8cBQ3Q_qAg3B9R0ea-zwaiJEA?e=jQSON9" TargetMode="External"/><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5.png"/></Relationships>
</file>

<file path=ppt/slides/_rels/slide4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azure/active-directory/governance/create-access-review-pim-for-groups" TargetMode="External"/><Relationship Id="rId2" Type="http://schemas.openxmlformats.org/officeDocument/2006/relationships/hyperlink" Target="https://learn.microsoft.com/en-us/azure/active-directory/governance/deploy-access-reviews" TargetMode="External"/><Relationship Id="rId1" Type="http://schemas.openxmlformats.org/officeDocument/2006/relationships/slideLayout" Target="../slideLayouts/slideLayout13.xml"/><Relationship Id="rId5" Type="http://schemas.openxmlformats.org/officeDocument/2006/relationships/hyperlink" Target="https://learn.microsoft.com/en-us/azure/active-directory/governance/entitlement-management-access-reviews-create" TargetMode="External"/><Relationship Id="rId4" Type="http://schemas.openxmlformats.org/officeDocument/2006/relationships/hyperlink" Target="https://learn.microsoft.com/en-us/azure/active-directory/privileged-identity-management/pim-complete-roles-and-resource-roles-review?toc=%2Fazure%2Factive-directory%2Fgovernance%2Ftoc.j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hyperlink" Target="https://aka.ms/MicrosoftEntraAdvisors/"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8.jpeg"/><Relationship Id="rId7" Type="http://schemas.openxmlformats.org/officeDocument/2006/relationships/diagramColors" Target="../diagrams/colors2.xm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2.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2568-F975-449A-8C09-9FCEF1ACCCE8}"/>
              </a:ext>
            </a:extLst>
          </p:cNvPr>
          <p:cNvSpPr>
            <a:spLocks noGrp="1"/>
          </p:cNvSpPr>
          <p:nvPr>
            <p:ph type="title"/>
          </p:nvPr>
        </p:nvSpPr>
        <p:spPr>
          <a:xfrm>
            <a:off x="584200" y="1591679"/>
            <a:ext cx="6359526" cy="334515"/>
          </a:xfrm>
        </p:spPr>
        <p:txBody>
          <a:bodyPr/>
          <a:lstStyle/>
          <a:p>
            <a:r>
              <a:rPr lang="en-US" sz="2400"/>
              <a:t>Microsoft Entra ID Governance</a:t>
            </a:r>
          </a:p>
        </p:txBody>
      </p:sp>
      <p:sp>
        <p:nvSpPr>
          <p:cNvPr id="4" name="Title 1">
            <a:extLst>
              <a:ext uri="{FF2B5EF4-FFF2-40B4-BE49-F238E27FC236}">
                <a16:creationId xmlns:a16="http://schemas.microsoft.com/office/drawing/2014/main" id="{95A609FD-2D12-9603-7A55-467AC484AFDE}"/>
              </a:ext>
            </a:extLst>
          </p:cNvPr>
          <p:cNvSpPr txBox="1">
            <a:spLocks/>
          </p:cNvSpPr>
          <p:nvPr/>
        </p:nvSpPr>
        <p:spPr>
          <a:xfrm>
            <a:off x="584200" y="2415779"/>
            <a:ext cx="6495574"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Govern guest and partner access to resources</a:t>
            </a:r>
          </a:p>
        </p:txBody>
      </p:sp>
      <p:sp>
        <p:nvSpPr>
          <p:cNvPr id="5" name="Title 1">
            <a:extLst>
              <a:ext uri="{FF2B5EF4-FFF2-40B4-BE49-F238E27FC236}">
                <a16:creationId xmlns:a16="http://schemas.microsoft.com/office/drawing/2014/main" id="{9972CDB9-4FA0-53F3-3FF0-6DAECD209AC9}"/>
              </a:ext>
            </a:extLst>
          </p:cNvPr>
          <p:cNvSpPr txBox="1">
            <a:spLocks/>
          </p:cNvSpPr>
          <p:nvPr/>
        </p:nvSpPr>
        <p:spPr>
          <a:xfrm>
            <a:off x="584200" y="3439154"/>
            <a:ext cx="8734612"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sz="2000"/>
              <a:t>Proof of concept deployment</a:t>
            </a:r>
          </a:p>
        </p:txBody>
      </p:sp>
    </p:spTree>
    <p:extLst>
      <p:ext uri="{BB962C8B-B14F-4D97-AF65-F5344CB8AC3E}">
        <p14:creationId xmlns:p14="http://schemas.microsoft.com/office/powerpoint/2010/main" val="14311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1107996"/>
          </a:xfrm>
        </p:spPr>
        <p:txBody>
          <a:bodyPr>
            <a:normAutofit/>
          </a:bodyPr>
          <a:lstStyle/>
          <a:p>
            <a:r>
              <a:rPr lang="en-US" sz="3200" dirty="0">
                <a:latin typeface="+mn-lt"/>
              </a:rPr>
              <a:t>Guest attribute management</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62749" y="63499"/>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4" name="Straight Arrow Connector 3">
            <a:extLst>
              <a:ext uri="{FF2B5EF4-FFF2-40B4-BE49-F238E27FC236}">
                <a16:creationId xmlns:a16="http://schemas.microsoft.com/office/drawing/2014/main" id="{B7FD88B2-60A7-9AD4-E140-BDA6E3A4A171}"/>
              </a:ext>
            </a:extLst>
          </p:cNvPr>
          <p:cNvCxnSpPr>
            <a:cxnSpLocks/>
          </p:cNvCxnSpPr>
          <p:nvPr/>
        </p:nvCxnSpPr>
        <p:spPr>
          <a:xfrm>
            <a:off x="9352267" y="3072223"/>
            <a:ext cx="0" cy="36576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47ACF2-60CD-AC09-B5DC-437DAA15FB5C}"/>
              </a:ext>
            </a:extLst>
          </p:cNvPr>
          <p:cNvCxnSpPr>
            <a:cxnSpLocks/>
          </p:cNvCxnSpPr>
          <p:nvPr/>
        </p:nvCxnSpPr>
        <p:spPr>
          <a:xfrm>
            <a:off x="9352267" y="4305337"/>
            <a:ext cx="0" cy="36576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7FEBF68-54AA-44D8-117D-03B81369BE07}"/>
              </a:ext>
            </a:extLst>
          </p:cNvPr>
          <p:cNvCxnSpPr>
            <a:cxnSpLocks/>
          </p:cNvCxnSpPr>
          <p:nvPr/>
        </p:nvCxnSpPr>
        <p:spPr>
          <a:xfrm>
            <a:off x="9352267" y="1840001"/>
            <a:ext cx="0" cy="365760"/>
          </a:xfrm>
          <a:prstGeom prst="straightConnector1">
            <a:avLst/>
          </a:prstGeom>
          <a:ln w="19050">
            <a:solidFill>
              <a:schemeClr val="accent1"/>
            </a:solidFill>
            <a:prstDash val="sysDot"/>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30388E2-950B-11AD-4750-477563E1C7FD}"/>
              </a:ext>
            </a:extLst>
          </p:cNvPr>
          <p:cNvGrpSpPr/>
          <p:nvPr/>
        </p:nvGrpSpPr>
        <p:grpSpPr>
          <a:xfrm>
            <a:off x="7506000" y="3346113"/>
            <a:ext cx="3446467" cy="959225"/>
            <a:chOff x="8060182" y="3714772"/>
            <a:chExt cx="3446467" cy="959225"/>
          </a:xfrm>
        </p:grpSpPr>
        <p:sp>
          <p:nvSpPr>
            <p:cNvPr id="11" name="Rectangle: Rounded Corners 10">
              <a:extLst>
                <a:ext uri="{FF2B5EF4-FFF2-40B4-BE49-F238E27FC236}">
                  <a16:creationId xmlns:a16="http://schemas.microsoft.com/office/drawing/2014/main" id="{489B8C41-106E-9842-7616-2CDA5824911A}"/>
                </a:ext>
              </a:extLst>
            </p:cNvPr>
            <p:cNvSpPr/>
            <p:nvPr/>
          </p:nvSpPr>
          <p:spPr>
            <a:xfrm>
              <a:off x="8306249" y="3942477"/>
              <a:ext cx="3200400" cy="73152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spc="-30" dirty="0">
                  <a:solidFill>
                    <a:schemeClr val="accent1"/>
                  </a:solidFill>
                  <a:latin typeface="+mj-lt"/>
                </a:rPr>
                <a:t>Approver views answers and approves</a:t>
              </a:r>
            </a:p>
            <a:p>
              <a:pPr>
                <a:tabLst>
                  <a:tab pos="2001838" algn="l"/>
                </a:tabLst>
              </a:pPr>
              <a:r>
                <a:rPr lang="en-US" sz="1100" b="1" dirty="0">
                  <a:solidFill>
                    <a:schemeClr val="tx1"/>
                  </a:solidFill>
                </a:rPr>
                <a:t>Have you read the NDA?	</a:t>
              </a:r>
              <a:r>
                <a:rPr lang="en-US" sz="1100" i="1" dirty="0">
                  <a:solidFill>
                    <a:schemeClr val="accent1"/>
                  </a:solidFill>
                </a:rPr>
                <a:t>Yes</a:t>
              </a:r>
            </a:p>
            <a:p>
              <a:pPr>
                <a:tabLst>
                  <a:tab pos="2001838" algn="l"/>
                </a:tabLst>
              </a:pPr>
              <a:r>
                <a:rPr lang="en-US" sz="1100" b="1" dirty="0">
                  <a:solidFill>
                    <a:schemeClr val="tx1"/>
                  </a:solidFill>
                </a:rPr>
                <a:t>What company are you from?	</a:t>
              </a:r>
              <a:r>
                <a:rPr lang="en-US" sz="1100" i="1" dirty="0">
                  <a:solidFill>
                    <a:schemeClr val="accent1"/>
                  </a:solidFill>
                </a:rPr>
                <a:t>Fabrikam</a:t>
              </a:r>
              <a:endParaRPr lang="en-US" sz="1100" dirty="0">
                <a:solidFill>
                  <a:schemeClr val="accent1"/>
                </a:solidFill>
              </a:endParaRPr>
            </a:p>
          </p:txBody>
        </p:sp>
        <p:sp>
          <p:nvSpPr>
            <p:cNvPr id="12" name="Oval 11">
              <a:extLst>
                <a:ext uri="{FF2B5EF4-FFF2-40B4-BE49-F238E27FC236}">
                  <a16:creationId xmlns:a16="http://schemas.microsoft.com/office/drawing/2014/main" id="{0572FE45-B397-7E2E-A558-0364D36B42CC}"/>
                </a:ext>
              </a:extLst>
            </p:cNvPr>
            <p:cNvSpPr/>
            <p:nvPr/>
          </p:nvSpPr>
          <p:spPr bwMode="auto">
            <a:xfrm>
              <a:off x="8060182" y="3714772"/>
              <a:ext cx="457200" cy="4572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3" name="Graphic 12">
              <a:extLst>
                <a:ext uri="{FF2B5EF4-FFF2-40B4-BE49-F238E27FC236}">
                  <a16:creationId xmlns:a16="http://schemas.microsoft.com/office/drawing/2014/main" id="{38F86434-2C53-1885-901B-74FB68B44EC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143368" y="3760492"/>
              <a:ext cx="327922" cy="365760"/>
            </a:xfrm>
            <a:prstGeom prst="rect">
              <a:avLst/>
            </a:prstGeom>
          </p:spPr>
        </p:pic>
      </p:grpSp>
      <p:grpSp>
        <p:nvGrpSpPr>
          <p:cNvPr id="14" name="Group 13">
            <a:extLst>
              <a:ext uri="{FF2B5EF4-FFF2-40B4-BE49-F238E27FC236}">
                <a16:creationId xmlns:a16="http://schemas.microsoft.com/office/drawing/2014/main" id="{BBA00A89-6566-8501-4E50-7B86DF712381}"/>
              </a:ext>
            </a:extLst>
          </p:cNvPr>
          <p:cNvGrpSpPr/>
          <p:nvPr/>
        </p:nvGrpSpPr>
        <p:grpSpPr>
          <a:xfrm>
            <a:off x="7524547" y="882560"/>
            <a:ext cx="3427920" cy="957441"/>
            <a:chOff x="8078729" y="1119860"/>
            <a:chExt cx="3427920" cy="957441"/>
          </a:xfrm>
        </p:grpSpPr>
        <p:sp>
          <p:nvSpPr>
            <p:cNvPr id="15" name="Rectangle: Rounded Corners 14">
              <a:extLst>
                <a:ext uri="{FF2B5EF4-FFF2-40B4-BE49-F238E27FC236}">
                  <a16:creationId xmlns:a16="http://schemas.microsoft.com/office/drawing/2014/main" id="{5794FA4F-A97F-0346-098F-75D1A93B8D64}"/>
                </a:ext>
              </a:extLst>
            </p:cNvPr>
            <p:cNvSpPr/>
            <p:nvPr/>
          </p:nvSpPr>
          <p:spPr>
            <a:xfrm>
              <a:off x="8306249" y="1345781"/>
              <a:ext cx="3200400" cy="73152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spc="-30">
                  <a:solidFill>
                    <a:schemeClr val="accent1"/>
                  </a:solidFill>
                  <a:latin typeface="+mj-lt"/>
                </a:rPr>
                <a:t>Administrator configures questions</a:t>
              </a:r>
            </a:p>
            <a:p>
              <a:pPr>
                <a:tabLst>
                  <a:tab pos="687388" algn="l"/>
                </a:tabLst>
              </a:pPr>
              <a:r>
                <a:rPr lang="en-US" sz="1100" b="1">
                  <a:solidFill>
                    <a:schemeClr val="tx1"/>
                  </a:solidFill>
                </a:rPr>
                <a:t>Question</a:t>
              </a:r>
              <a:r>
                <a:rPr lang="en-US" sz="1100">
                  <a:solidFill>
                    <a:schemeClr val="tx1"/>
                  </a:solidFill>
                </a:rPr>
                <a:t>:	</a:t>
              </a:r>
              <a:r>
                <a:rPr lang="en-US" sz="1100" i="1">
                  <a:solidFill>
                    <a:schemeClr val="accent1"/>
                  </a:solidFill>
                </a:rPr>
                <a:t>Have you read the NDA?</a:t>
              </a:r>
              <a:endParaRPr lang="en-US" sz="1100">
                <a:solidFill>
                  <a:schemeClr val="accent1"/>
                </a:solidFill>
              </a:endParaRPr>
            </a:p>
            <a:p>
              <a:pPr>
                <a:tabLst>
                  <a:tab pos="687388" algn="l"/>
                </a:tabLst>
              </a:pPr>
              <a:r>
                <a:rPr lang="en-US" sz="1100" b="1">
                  <a:solidFill>
                    <a:schemeClr val="tx1"/>
                  </a:solidFill>
                </a:rPr>
                <a:t>Attribute</a:t>
              </a:r>
              <a:r>
                <a:rPr lang="en-US" sz="1100">
                  <a:solidFill>
                    <a:schemeClr val="tx1"/>
                  </a:solidFill>
                </a:rPr>
                <a:t>:	</a:t>
              </a:r>
              <a:r>
                <a:rPr lang="en-US" sz="1100" i="1">
                  <a:solidFill>
                    <a:schemeClr val="accent1"/>
                  </a:solidFill>
                </a:rPr>
                <a:t>What company are you from?</a:t>
              </a:r>
              <a:endParaRPr lang="en-US" sz="1100">
                <a:solidFill>
                  <a:schemeClr val="accent1"/>
                </a:solidFill>
              </a:endParaRPr>
            </a:p>
          </p:txBody>
        </p:sp>
        <p:sp>
          <p:nvSpPr>
            <p:cNvPr id="16" name="Oval 15">
              <a:extLst>
                <a:ext uri="{FF2B5EF4-FFF2-40B4-BE49-F238E27FC236}">
                  <a16:creationId xmlns:a16="http://schemas.microsoft.com/office/drawing/2014/main" id="{2D1DA92C-D687-D899-A010-62617D203AD4}"/>
                </a:ext>
              </a:extLst>
            </p:cNvPr>
            <p:cNvSpPr/>
            <p:nvPr/>
          </p:nvSpPr>
          <p:spPr bwMode="auto">
            <a:xfrm>
              <a:off x="8078729" y="1119860"/>
              <a:ext cx="457200" cy="4572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7" name="Graphic 16">
              <a:extLst>
                <a:ext uri="{FF2B5EF4-FFF2-40B4-BE49-F238E27FC236}">
                  <a16:creationId xmlns:a16="http://schemas.microsoft.com/office/drawing/2014/main" id="{26755A75-D4C3-31C9-1E74-3A1D41B8E5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4449" y="1165580"/>
              <a:ext cx="365760" cy="365760"/>
            </a:xfrm>
            <a:prstGeom prst="rect">
              <a:avLst/>
            </a:prstGeom>
          </p:spPr>
        </p:pic>
      </p:grpSp>
      <p:grpSp>
        <p:nvGrpSpPr>
          <p:cNvPr id="18" name="Group 17">
            <a:extLst>
              <a:ext uri="{FF2B5EF4-FFF2-40B4-BE49-F238E27FC236}">
                <a16:creationId xmlns:a16="http://schemas.microsoft.com/office/drawing/2014/main" id="{D2C7BBF6-1577-6D34-A4E3-93470AD5DC35}"/>
              </a:ext>
            </a:extLst>
          </p:cNvPr>
          <p:cNvGrpSpPr/>
          <p:nvPr/>
        </p:nvGrpSpPr>
        <p:grpSpPr>
          <a:xfrm>
            <a:off x="7524547" y="4579226"/>
            <a:ext cx="3427920" cy="960120"/>
            <a:chOff x="8078729" y="5012227"/>
            <a:chExt cx="3427920" cy="960120"/>
          </a:xfrm>
        </p:grpSpPr>
        <p:sp>
          <p:nvSpPr>
            <p:cNvPr id="19" name="Rectangle: Rounded Corners 18">
              <a:extLst>
                <a:ext uri="{FF2B5EF4-FFF2-40B4-BE49-F238E27FC236}">
                  <a16:creationId xmlns:a16="http://schemas.microsoft.com/office/drawing/2014/main" id="{D6A065FF-2081-D3D7-79A6-C7B72CD47393}"/>
                </a:ext>
              </a:extLst>
            </p:cNvPr>
            <p:cNvSpPr/>
            <p:nvPr/>
          </p:nvSpPr>
          <p:spPr>
            <a:xfrm>
              <a:off x="8306249" y="5240827"/>
              <a:ext cx="3200400" cy="73152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spc="-30" dirty="0">
                  <a:solidFill>
                    <a:schemeClr val="accent1"/>
                  </a:solidFill>
                  <a:latin typeface="+mj-lt"/>
                </a:rPr>
                <a:t>Write attribute values to User object</a:t>
              </a:r>
            </a:p>
            <a:p>
              <a:r>
                <a:rPr lang="en-US" sz="1100" b="1" dirty="0">
                  <a:solidFill>
                    <a:schemeClr val="tx1"/>
                  </a:solidFill>
                  <a:latin typeface="Consolas" panose="020B0609020204030204" pitchFamily="49" charset="0"/>
                </a:rPr>
                <a:t>User.Company = Fabrikam</a:t>
              </a:r>
              <a:br>
                <a:rPr lang="en-US" sz="1100" dirty="0">
                  <a:solidFill>
                    <a:schemeClr val="tx1"/>
                  </a:solidFill>
                  <a:latin typeface="Consolas" panose="020B0609020204030204" pitchFamily="49" charset="0"/>
                </a:rPr>
              </a:br>
              <a:endParaRPr lang="en-US" sz="1100" dirty="0">
                <a:solidFill>
                  <a:schemeClr val="tx1"/>
                </a:solidFill>
                <a:latin typeface="Consolas" panose="020B0609020204030204" pitchFamily="49" charset="0"/>
              </a:endParaRPr>
            </a:p>
          </p:txBody>
        </p:sp>
        <p:sp>
          <p:nvSpPr>
            <p:cNvPr id="20" name="Oval 19">
              <a:extLst>
                <a:ext uri="{FF2B5EF4-FFF2-40B4-BE49-F238E27FC236}">
                  <a16:creationId xmlns:a16="http://schemas.microsoft.com/office/drawing/2014/main" id="{88A2C8FC-B578-215E-5563-6A4EAB2CAE9F}"/>
                </a:ext>
              </a:extLst>
            </p:cNvPr>
            <p:cNvSpPr/>
            <p:nvPr/>
          </p:nvSpPr>
          <p:spPr bwMode="auto">
            <a:xfrm>
              <a:off x="8078729" y="5012227"/>
              <a:ext cx="457200" cy="4572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21" name="Graphic 20">
              <a:extLst>
                <a:ext uri="{FF2B5EF4-FFF2-40B4-BE49-F238E27FC236}">
                  <a16:creationId xmlns:a16="http://schemas.microsoft.com/office/drawing/2014/main" id="{84301775-3258-852B-1566-856F1684160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4449" y="5057947"/>
              <a:ext cx="365760" cy="365760"/>
            </a:xfrm>
            <a:prstGeom prst="rect">
              <a:avLst/>
            </a:prstGeom>
          </p:spPr>
        </p:pic>
      </p:grpSp>
      <p:grpSp>
        <p:nvGrpSpPr>
          <p:cNvPr id="22" name="Group 21">
            <a:extLst>
              <a:ext uri="{FF2B5EF4-FFF2-40B4-BE49-F238E27FC236}">
                <a16:creationId xmlns:a16="http://schemas.microsoft.com/office/drawing/2014/main" id="{DB0345D9-1A04-076C-1F32-DE45EE41A390}"/>
              </a:ext>
            </a:extLst>
          </p:cNvPr>
          <p:cNvGrpSpPr/>
          <p:nvPr/>
        </p:nvGrpSpPr>
        <p:grpSpPr>
          <a:xfrm>
            <a:off x="7504385" y="2136059"/>
            <a:ext cx="3448082" cy="936165"/>
            <a:chOff x="8058567" y="2569060"/>
            <a:chExt cx="3448082" cy="936165"/>
          </a:xfrm>
        </p:grpSpPr>
        <p:sp>
          <p:nvSpPr>
            <p:cNvPr id="23" name="Rectangle: Rounded Corners 22">
              <a:extLst>
                <a:ext uri="{FF2B5EF4-FFF2-40B4-BE49-F238E27FC236}">
                  <a16:creationId xmlns:a16="http://schemas.microsoft.com/office/drawing/2014/main" id="{13E903FD-1DB1-95B9-A2D5-270ABB4B6105}"/>
                </a:ext>
              </a:extLst>
            </p:cNvPr>
            <p:cNvSpPr/>
            <p:nvPr/>
          </p:nvSpPr>
          <p:spPr>
            <a:xfrm>
              <a:off x="8306249" y="2773705"/>
              <a:ext cx="3200400" cy="731520"/>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spc="-30" dirty="0">
                  <a:solidFill>
                    <a:schemeClr val="accent1"/>
                  </a:solidFill>
                  <a:latin typeface="+mj-lt"/>
                </a:rPr>
                <a:t>Requestor provides answers</a:t>
              </a:r>
            </a:p>
            <a:p>
              <a:pPr>
                <a:tabLst>
                  <a:tab pos="2001838" algn="l"/>
                </a:tabLst>
              </a:pPr>
              <a:r>
                <a:rPr lang="en-US" sz="1100" b="1" dirty="0">
                  <a:solidFill>
                    <a:schemeClr val="tx1"/>
                  </a:solidFill>
                </a:rPr>
                <a:t>Have you read the NDA?	</a:t>
              </a:r>
              <a:r>
                <a:rPr lang="en-US" sz="1100" i="1" dirty="0">
                  <a:solidFill>
                    <a:schemeClr val="accent1"/>
                  </a:solidFill>
                </a:rPr>
                <a:t>Yes</a:t>
              </a:r>
            </a:p>
            <a:p>
              <a:pPr>
                <a:tabLst>
                  <a:tab pos="2001838" algn="l"/>
                </a:tabLst>
              </a:pPr>
              <a:r>
                <a:rPr lang="en-US" sz="1100" b="1" dirty="0">
                  <a:solidFill>
                    <a:schemeClr val="tx1"/>
                  </a:solidFill>
                </a:rPr>
                <a:t>What company are you from?	</a:t>
              </a:r>
              <a:r>
                <a:rPr lang="en-US" sz="1100" i="1" dirty="0">
                  <a:solidFill>
                    <a:schemeClr val="accent1"/>
                  </a:solidFill>
                </a:rPr>
                <a:t>Fabrikam</a:t>
              </a:r>
              <a:endParaRPr lang="en-US" sz="1100" dirty="0">
                <a:solidFill>
                  <a:schemeClr val="accent1"/>
                </a:solidFill>
              </a:endParaRPr>
            </a:p>
          </p:txBody>
        </p:sp>
        <p:sp>
          <p:nvSpPr>
            <p:cNvPr id="24" name="Oval 23">
              <a:extLst>
                <a:ext uri="{FF2B5EF4-FFF2-40B4-BE49-F238E27FC236}">
                  <a16:creationId xmlns:a16="http://schemas.microsoft.com/office/drawing/2014/main" id="{41CF1FEB-1B72-2A41-13DD-04A7F8794773}"/>
                </a:ext>
              </a:extLst>
            </p:cNvPr>
            <p:cNvSpPr/>
            <p:nvPr/>
          </p:nvSpPr>
          <p:spPr bwMode="auto">
            <a:xfrm>
              <a:off x="8058567" y="2569060"/>
              <a:ext cx="457200" cy="45720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C4DFAE65-B426-B31E-9C7C-8B9FB0B807C6}"/>
                </a:ext>
              </a:extLst>
            </p:cNvPr>
            <p:cNvGrpSpPr>
              <a:grpSpLocks noChangeAspect="1"/>
            </p:cNvGrpSpPr>
            <p:nvPr/>
          </p:nvGrpSpPr>
          <p:grpSpPr>
            <a:xfrm>
              <a:off x="8141149" y="2592612"/>
              <a:ext cx="332360" cy="365760"/>
              <a:chOff x="8427220" y="2816640"/>
              <a:chExt cx="610686" cy="672055"/>
            </a:xfrm>
          </p:grpSpPr>
          <p:sp>
            <p:nvSpPr>
              <p:cNvPr id="26" name="Freeform: Shape 25">
                <a:extLst>
                  <a:ext uri="{FF2B5EF4-FFF2-40B4-BE49-F238E27FC236}">
                    <a16:creationId xmlns:a16="http://schemas.microsoft.com/office/drawing/2014/main" id="{909C9346-3622-B848-40E3-4202F26942C9}"/>
                  </a:ext>
                </a:extLst>
              </p:cNvPr>
              <p:cNvSpPr/>
              <p:nvPr/>
            </p:nvSpPr>
            <p:spPr>
              <a:xfrm>
                <a:off x="8427220" y="3118691"/>
                <a:ext cx="610686" cy="370004"/>
              </a:xfrm>
              <a:custGeom>
                <a:avLst/>
                <a:gdLst>
                  <a:gd name="connsiteX0" fmla="*/ 556260 w 610686"/>
                  <a:gd name="connsiteY0" fmla="*/ 370004 h 370004"/>
                  <a:gd name="connsiteX1" fmla="*/ 610398 w 610686"/>
                  <a:gd name="connsiteY1" fmla="*/ 315866 h 370004"/>
                  <a:gd name="connsiteX2" fmla="*/ 610398 w 610686"/>
                  <a:gd name="connsiteY2" fmla="*/ 309519 h 370004"/>
                  <a:gd name="connsiteX3" fmla="*/ 305359 w 610686"/>
                  <a:gd name="connsiteY3" fmla="*/ 0 h 370004"/>
                  <a:gd name="connsiteX4" fmla="*/ 320 w 610686"/>
                  <a:gd name="connsiteY4" fmla="*/ 309892 h 370004"/>
                  <a:gd name="connsiteX5" fmla="*/ 48659 w 610686"/>
                  <a:gd name="connsiteY5" fmla="*/ 369944 h 370004"/>
                  <a:gd name="connsiteX6" fmla="*/ 49231 w 610686"/>
                  <a:gd name="connsiteY6" fmla="*/ 370004 h 370004"/>
                  <a:gd name="connsiteX7" fmla="*/ 556260 w 610686"/>
                  <a:gd name="connsiteY7" fmla="*/ 370004 h 37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86" h="370004">
                    <a:moveTo>
                      <a:pt x="556260" y="370004"/>
                    </a:moveTo>
                    <a:cubicBezTo>
                      <a:pt x="586159" y="370004"/>
                      <a:pt x="610398" y="345765"/>
                      <a:pt x="610398" y="315866"/>
                    </a:cubicBezTo>
                    <a:cubicBezTo>
                      <a:pt x="610782" y="313768"/>
                      <a:pt x="610782" y="311617"/>
                      <a:pt x="610398" y="309519"/>
                    </a:cubicBezTo>
                    <a:cubicBezTo>
                      <a:pt x="588743" y="138892"/>
                      <a:pt x="492041" y="0"/>
                      <a:pt x="305359" y="0"/>
                    </a:cubicBezTo>
                    <a:cubicBezTo>
                      <a:pt x="118677" y="0"/>
                      <a:pt x="19362" y="117610"/>
                      <a:pt x="320" y="309892"/>
                    </a:cubicBezTo>
                    <a:cubicBezTo>
                      <a:pt x="-2915" y="339825"/>
                      <a:pt x="18727" y="366711"/>
                      <a:pt x="48659" y="369944"/>
                    </a:cubicBezTo>
                    <a:cubicBezTo>
                      <a:pt x="48849" y="369967"/>
                      <a:pt x="49040" y="369986"/>
                      <a:pt x="49231" y="370004"/>
                    </a:cubicBezTo>
                    <a:lnTo>
                      <a:pt x="556260" y="370004"/>
                    </a:lnTo>
                    <a:close/>
                  </a:path>
                </a:pathLst>
              </a:custGeom>
              <a:solidFill>
                <a:schemeClr val="accent1"/>
              </a:solidFill>
              <a:ln w="37042"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8F45BA8-E580-FADA-A98C-7809750F5EBB}"/>
                  </a:ext>
                </a:extLst>
              </p:cNvPr>
              <p:cNvSpPr/>
              <p:nvPr/>
            </p:nvSpPr>
            <p:spPr>
              <a:xfrm>
                <a:off x="8639984" y="3131759"/>
                <a:ext cx="183695" cy="239699"/>
              </a:xfrm>
              <a:custGeom>
                <a:avLst/>
                <a:gdLst>
                  <a:gd name="connsiteX0" fmla="*/ 92594 w 183695"/>
                  <a:gd name="connsiteY0" fmla="*/ 27256 h 239699"/>
                  <a:gd name="connsiteX1" fmla="*/ 0 w 183695"/>
                  <a:gd name="connsiteY1" fmla="*/ 0 h 239699"/>
                  <a:gd name="connsiteX2" fmla="*/ 92594 w 183695"/>
                  <a:gd name="connsiteY2" fmla="*/ 239700 h 239699"/>
                  <a:gd name="connsiteX3" fmla="*/ 183695 w 183695"/>
                  <a:gd name="connsiteY3" fmla="*/ 1493 h 239699"/>
                  <a:gd name="connsiteX4" fmla="*/ 92594 w 183695"/>
                  <a:gd name="connsiteY4" fmla="*/ 27256 h 239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95" h="239699">
                    <a:moveTo>
                      <a:pt x="92594" y="27256"/>
                    </a:moveTo>
                    <a:cubicBezTo>
                      <a:pt x="59756" y="27229"/>
                      <a:pt x="27616" y="17769"/>
                      <a:pt x="0" y="0"/>
                    </a:cubicBezTo>
                    <a:lnTo>
                      <a:pt x="92594" y="239700"/>
                    </a:lnTo>
                    <a:lnTo>
                      <a:pt x="183695" y="1493"/>
                    </a:lnTo>
                    <a:cubicBezTo>
                      <a:pt x="156399" y="18578"/>
                      <a:pt x="124794" y="27515"/>
                      <a:pt x="92594" y="27256"/>
                    </a:cubicBezTo>
                    <a:close/>
                  </a:path>
                </a:pathLst>
              </a:custGeom>
              <a:solidFill>
                <a:srgbClr val="FFFFFF">
                  <a:alpha val="80000"/>
                </a:srgbClr>
              </a:solidFill>
              <a:ln w="37042"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0E13CD7-9343-DD54-F33B-7ECE499F9CFE}"/>
                  </a:ext>
                </a:extLst>
              </p:cNvPr>
              <p:cNvSpPr/>
              <p:nvPr/>
            </p:nvSpPr>
            <p:spPr>
              <a:xfrm>
                <a:off x="8561951" y="2816640"/>
                <a:ext cx="342001" cy="342001"/>
              </a:xfrm>
              <a:custGeom>
                <a:avLst/>
                <a:gdLst>
                  <a:gd name="connsiteX0" fmla="*/ 342002 w 342001"/>
                  <a:gd name="connsiteY0" fmla="*/ 171001 h 342001"/>
                  <a:gd name="connsiteX1" fmla="*/ 171001 w 342001"/>
                  <a:gd name="connsiteY1" fmla="*/ 342002 h 342001"/>
                  <a:gd name="connsiteX2" fmla="*/ 0 w 342001"/>
                  <a:gd name="connsiteY2" fmla="*/ 171001 h 342001"/>
                  <a:gd name="connsiteX3" fmla="*/ 171001 w 342001"/>
                  <a:gd name="connsiteY3" fmla="*/ 0 h 342001"/>
                  <a:gd name="connsiteX4" fmla="*/ 342002 w 342001"/>
                  <a:gd name="connsiteY4" fmla="*/ 171001 h 342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001" h="342001">
                    <a:moveTo>
                      <a:pt x="342002" y="171001"/>
                    </a:moveTo>
                    <a:cubicBezTo>
                      <a:pt x="342002" y="265442"/>
                      <a:pt x="265442" y="342002"/>
                      <a:pt x="171001" y="342002"/>
                    </a:cubicBezTo>
                    <a:cubicBezTo>
                      <a:pt x="76560" y="342002"/>
                      <a:pt x="0" y="265442"/>
                      <a:pt x="0" y="171001"/>
                    </a:cubicBezTo>
                    <a:cubicBezTo>
                      <a:pt x="0" y="76560"/>
                      <a:pt x="76560" y="0"/>
                      <a:pt x="171001" y="0"/>
                    </a:cubicBezTo>
                    <a:cubicBezTo>
                      <a:pt x="265442" y="0"/>
                      <a:pt x="342002" y="76560"/>
                      <a:pt x="342002" y="171001"/>
                    </a:cubicBezTo>
                    <a:close/>
                  </a:path>
                </a:pathLst>
              </a:custGeom>
              <a:solidFill>
                <a:schemeClr val="accent1"/>
              </a:solidFill>
              <a:ln w="37042" cap="flat">
                <a:noFill/>
                <a:prstDash val="solid"/>
                <a:miter/>
              </a:ln>
            </p:spPr>
            <p:txBody>
              <a:bodyPr rtlCol="0" anchor="ctr"/>
              <a:lstStyle/>
              <a:p>
                <a:endParaRPr lang="en-US"/>
              </a:p>
            </p:txBody>
          </p:sp>
        </p:grpSp>
      </p:grpSp>
      <p:sp>
        <p:nvSpPr>
          <p:cNvPr id="29" name="Text Placeholder 2">
            <a:extLst>
              <a:ext uri="{FF2B5EF4-FFF2-40B4-BE49-F238E27FC236}">
                <a16:creationId xmlns:a16="http://schemas.microsoft.com/office/drawing/2014/main" id="{68F0AD19-9E6D-7506-8246-C3FD7E8D4887}"/>
              </a:ext>
            </a:extLst>
          </p:cNvPr>
          <p:cNvSpPr txBox="1">
            <a:spLocks/>
          </p:cNvSpPr>
          <p:nvPr/>
        </p:nvSpPr>
        <p:spPr>
          <a:xfrm>
            <a:off x="588964" y="1936788"/>
            <a:ext cx="5229946"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lang="en-US" sz="2400" spc="-50" dirty="0"/>
              <a:t>Collect additional information from requestors</a:t>
            </a:r>
          </a:p>
          <a:p>
            <a:pPr marL="228600" marR="0" lvl="0" indent="-228600" algn="l" defTabSz="932742"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lang="en-US" sz="1800" dirty="0">
                <a:gradFill>
                  <a:gsLst>
                    <a:gs pos="1250">
                      <a:srgbClr val="000000"/>
                    </a:gs>
                    <a:gs pos="100000">
                      <a:srgbClr val="000000"/>
                    </a:gs>
                  </a:gsLst>
                  <a:lin ang="5400000" scaled="0"/>
                </a:gradFill>
              </a:rPr>
              <a:t>Include custom questions that are surfaced</a:t>
            </a:r>
            <a:br>
              <a:rPr lang="en-US" sz="1800" dirty="0">
                <a:gradFill>
                  <a:gsLst>
                    <a:gs pos="1250">
                      <a:srgbClr val="000000"/>
                    </a:gs>
                    <a:gs pos="100000">
                      <a:srgbClr val="000000"/>
                    </a:gs>
                  </a:gsLst>
                  <a:lin ang="5400000" scaled="0"/>
                </a:gradFill>
              </a:rPr>
            </a:br>
            <a:r>
              <a:rPr lang="en-US" sz="1800" dirty="0">
                <a:gradFill>
                  <a:gsLst>
                    <a:gs pos="1250">
                      <a:srgbClr val="000000"/>
                    </a:gs>
                    <a:gs pos="100000">
                      <a:srgbClr val="000000"/>
                    </a:gs>
                  </a:gsLst>
                  <a:lin ang="5400000" scaled="0"/>
                </a:gradFill>
              </a:rPr>
              <a:t>within the request flow.</a:t>
            </a:r>
          </a:p>
          <a:p>
            <a:pPr marL="228600" marR="0" lvl="0" indent="-228600" algn="l" defTabSz="932742"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Approvers are shown the information as part</a:t>
            </a:r>
            <a:b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b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of the request so they can make better decisions.</a:t>
            </a:r>
          </a:p>
        </p:txBody>
      </p:sp>
      <p:sp>
        <p:nvSpPr>
          <p:cNvPr id="30" name="Text Placeholder 2">
            <a:extLst>
              <a:ext uri="{FF2B5EF4-FFF2-40B4-BE49-F238E27FC236}">
                <a16:creationId xmlns:a16="http://schemas.microsoft.com/office/drawing/2014/main" id="{16443295-6550-3549-A628-DBA8CC6F190F}"/>
              </a:ext>
            </a:extLst>
          </p:cNvPr>
          <p:cNvSpPr txBox="1">
            <a:spLocks/>
          </p:cNvSpPr>
          <p:nvPr/>
        </p:nvSpPr>
        <p:spPr>
          <a:xfrm>
            <a:off x="588964" y="4429985"/>
            <a:ext cx="5185612"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a:pPr>
            <a:r>
              <a:rPr lang="en-US" sz="2400" spc="-50" dirty="0"/>
              <a:t>Store provided information in User attributes</a:t>
            </a:r>
          </a:p>
          <a:p>
            <a:pPr marL="285750" marR="0" lvl="0" indent="-285750" algn="l" defTabSz="932742"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If your apps or </a:t>
            </a:r>
            <a:r>
              <a:rPr lang="en-US" sz="1800" dirty="0">
                <a:gradFill>
                  <a:gsLst>
                    <a:gs pos="1250">
                      <a:srgbClr val="000000"/>
                    </a:gs>
                    <a:gs pos="100000">
                      <a:srgbClr val="000000"/>
                    </a:gs>
                  </a:gsLst>
                  <a:lin ang="5400000" scaled="0"/>
                </a:gradFill>
              </a:rPr>
              <a:t>processes need to reference it later, you can also store requestor information in attributes automatically.</a:t>
            </a:r>
          </a:p>
          <a:p>
            <a:pPr marL="285750" marR="0" lvl="0" indent="-285750" algn="l" defTabSz="932742" rtl="0" eaLnBrk="1" fontAlgn="auto" latinLnBrk="0" hangingPunct="1">
              <a:lnSpc>
                <a:spcPct val="100000"/>
              </a:lnSpc>
              <a:spcBef>
                <a:spcPts val="1200"/>
              </a:spcBef>
              <a:spcAft>
                <a:spcPts val="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Especially useful for onboarding external users</a:t>
            </a:r>
            <a:r>
              <a:rPr lang="en-US" sz="1800" dirty="0">
                <a:gradFill>
                  <a:gsLst>
                    <a:gs pos="1250">
                      <a:srgbClr val="000000"/>
                    </a:gs>
                    <a:gs pos="100000">
                      <a:srgbClr val="000000"/>
                    </a:gs>
                  </a:gsLst>
                  <a:lin ang="5400000" scaled="0"/>
                </a:gradFill>
              </a:rPr>
              <a:t>.</a:t>
            </a:r>
            <a:endParaRPr kumimoji="0" lang="en-US" sz="18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endParaRPr>
          </a:p>
        </p:txBody>
      </p:sp>
    </p:spTree>
    <p:extLst>
      <p:ext uri="{BB962C8B-B14F-4D97-AF65-F5344CB8AC3E}">
        <p14:creationId xmlns:p14="http://schemas.microsoft.com/office/powerpoint/2010/main" val="320561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BB21-8104-7140-FB0C-CC40AE62488E}"/>
              </a:ext>
            </a:extLst>
          </p:cNvPr>
          <p:cNvSpPr>
            <a:spLocks noGrp="1"/>
          </p:cNvSpPr>
          <p:nvPr>
            <p:ph type="title"/>
          </p:nvPr>
        </p:nvSpPr>
        <p:spPr>
          <a:xfrm>
            <a:off x="588263" y="457200"/>
            <a:ext cx="11018520" cy="923330"/>
          </a:xfrm>
        </p:spPr>
        <p:txBody>
          <a:bodyPr>
            <a:normAutofit/>
          </a:bodyPr>
          <a:lstStyle/>
          <a:p>
            <a:r>
              <a:rPr lang="en-US" sz="3600" dirty="0"/>
              <a:t>Improving onboarding with decentralized IDs</a:t>
            </a:r>
            <a:br>
              <a:rPr lang="en-US" dirty="0"/>
            </a:br>
            <a:r>
              <a:rPr lang="en-US" sz="2400" dirty="0">
                <a:solidFill>
                  <a:schemeClr val="accent1"/>
                </a:solidFill>
              </a:rPr>
              <a:t>Microsoft </a:t>
            </a:r>
            <a:r>
              <a:rPr lang="en-US" sz="2400" dirty="0" err="1">
                <a:solidFill>
                  <a:schemeClr val="accent1"/>
                </a:solidFill>
              </a:rPr>
              <a:t>Entra</a:t>
            </a:r>
            <a:r>
              <a:rPr lang="en-US" sz="2400" dirty="0">
                <a:solidFill>
                  <a:schemeClr val="accent1"/>
                </a:solidFill>
              </a:rPr>
              <a:t> Verified ID in entitlement management</a:t>
            </a:r>
            <a:endParaRPr lang="en-US" dirty="0">
              <a:solidFill>
                <a:schemeClr val="accent1"/>
              </a:solidFill>
            </a:endParaRPr>
          </a:p>
        </p:txBody>
      </p:sp>
      <p:sp>
        <p:nvSpPr>
          <p:cNvPr id="3" name="Rectangle: Rounded Corners 2">
            <a:extLst>
              <a:ext uri="{FF2B5EF4-FFF2-40B4-BE49-F238E27FC236}">
                <a16:creationId xmlns:a16="http://schemas.microsoft.com/office/drawing/2014/main" id="{FE7A54BE-0EB4-BAA3-33F3-D5836152BC4F}"/>
              </a:ext>
            </a:extLst>
          </p:cNvPr>
          <p:cNvSpPr/>
          <p:nvPr/>
        </p:nvSpPr>
        <p:spPr bwMode="auto">
          <a:xfrm>
            <a:off x="6410120" y="2631582"/>
            <a:ext cx="4945922" cy="2286000"/>
          </a:xfrm>
          <a:prstGeom prst="roundRect">
            <a:avLst>
              <a:gd name="adj" fmla="val 18000"/>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Semibold"/>
              <a:ea typeface="Segoe UI" pitchFamily="34" charset="0"/>
              <a:cs typeface="Segoe UI" pitchFamily="34" charset="0"/>
            </a:endParaRPr>
          </a:p>
        </p:txBody>
      </p:sp>
      <p:pic>
        <p:nvPicPr>
          <p:cNvPr id="4" name="Picture 3">
            <a:extLst>
              <a:ext uri="{FF2B5EF4-FFF2-40B4-BE49-F238E27FC236}">
                <a16:creationId xmlns:a16="http://schemas.microsoft.com/office/drawing/2014/main" id="{329BD970-47E9-5A1D-FEEF-7BBC307595FF}"/>
              </a:ext>
            </a:extLst>
          </p:cNvPr>
          <p:cNvPicPr>
            <a:picLocks noChangeAspect="1"/>
          </p:cNvPicPr>
          <p:nvPr/>
        </p:nvPicPr>
        <p:blipFill>
          <a:blip r:embed="rId2"/>
          <a:stretch>
            <a:fillRect/>
          </a:stretch>
        </p:blipFill>
        <p:spPr>
          <a:xfrm>
            <a:off x="586406" y="4456227"/>
            <a:ext cx="337253" cy="337253"/>
          </a:xfrm>
          <a:prstGeom prst="rect">
            <a:avLst/>
          </a:prstGeom>
        </p:spPr>
      </p:pic>
      <p:sp>
        <p:nvSpPr>
          <p:cNvPr id="5" name="Content Placeholder 3">
            <a:extLst>
              <a:ext uri="{FF2B5EF4-FFF2-40B4-BE49-F238E27FC236}">
                <a16:creationId xmlns:a16="http://schemas.microsoft.com/office/drawing/2014/main" id="{77FF16C6-DDC8-7620-6D51-02C830E77CED}"/>
              </a:ext>
            </a:extLst>
          </p:cNvPr>
          <p:cNvSpPr txBox="1">
            <a:spLocks/>
          </p:cNvSpPr>
          <p:nvPr/>
        </p:nvSpPr>
        <p:spPr>
          <a:xfrm>
            <a:off x="1097096" y="2330486"/>
            <a:ext cx="4682836" cy="98488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ea typeface="+mn-ea"/>
                <a:cs typeface="Segoe UI" panose="020B0502040204020203" pitchFamily="34" charset="0"/>
              </a:rPr>
              <a:t>Reduces need for self-attestation by new employees or business partners. Users requesting access will be able to obtain identity attributes from a wide set of issuers.</a:t>
            </a:r>
          </a:p>
        </p:txBody>
      </p:sp>
      <p:sp>
        <p:nvSpPr>
          <p:cNvPr id="6" name="TextBox 5">
            <a:extLst>
              <a:ext uri="{FF2B5EF4-FFF2-40B4-BE49-F238E27FC236}">
                <a16:creationId xmlns:a16="http://schemas.microsoft.com/office/drawing/2014/main" id="{DCFEFEAF-6C2F-5602-835B-CC30AD3B7153}"/>
              </a:ext>
            </a:extLst>
          </p:cNvPr>
          <p:cNvSpPr txBox="1"/>
          <p:nvPr/>
        </p:nvSpPr>
        <p:spPr>
          <a:xfrm>
            <a:off x="1097096" y="3521224"/>
            <a:ext cx="4682836" cy="738664"/>
          </a:xfrm>
          <a:prstGeom prst="rect">
            <a:avLst/>
          </a:prstGeom>
        </p:spPr>
        <p:txBody>
          <a:bodyPr vert="horz" wrap="square" lIns="0" tIns="0" rIns="0" bIns="0" rtlCol="0">
            <a:spAutoFit/>
          </a:bodyPr>
          <a:lstStyle>
            <a:defPPr>
              <a:defRPr lang="en-US"/>
            </a:defPPr>
            <a:lvl1pPr marR="0" lvl="0" indent="0" defTabSz="932742" fontAlgn="auto">
              <a:lnSpc>
                <a:spcPct val="100000"/>
              </a:lnSpc>
              <a:spcBef>
                <a:spcPct val="20000"/>
              </a:spcBef>
              <a:spcAft>
                <a:spcPts val="0"/>
              </a:spcAft>
              <a:buClrTx/>
              <a:buSzPct val="90000"/>
              <a:buFont typeface="Wingdings" panose="05000000000000000000" pitchFamily="2" charset="2"/>
              <a:buNone/>
              <a:tabLst/>
              <a:defRPr kumimoji="0" sz="1600" b="0" i="0" u="none" strike="noStrike" cap="none" spc="0" normalizeH="0" baseline="0">
                <a:ln>
                  <a:noFill/>
                </a:ln>
                <a:gradFill>
                  <a:gsLst>
                    <a:gs pos="1250">
                      <a:srgbClr val="000000"/>
                    </a:gs>
                    <a:gs pos="100000">
                      <a:srgbClr val="000000"/>
                    </a:gs>
                  </a:gsLst>
                  <a:lin ang="5400000" scaled="0"/>
                </a:gradFill>
                <a:effectLst/>
                <a:uLnTx/>
                <a:uFillTx/>
                <a:latin typeface="Segoe UI" panose="020B0502040204020203" pitchFamily="34" charset="0"/>
                <a:cs typeface="Segoe UI" panose="020B0502040204020203" pitchFamily="34" charset="0"/>
              </a:defRPr>
            </a:lvl1pPr>
            <a:lvl2pPr marL="228600"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gradFill>
                  <a:gsLst>
                    <a:gs pos="1250">
                      <a:schemeClr val="tx1"/>
                    </a:gs>
                    <a:gs pos="100000">
                      <a:schemeClr val="tx1"/>
                    </a:gs>
                  </a:gsLst>
                  <a:lin ang="5400000" scaled="0"/>
                </a:gradFill>
              </a:defRPr>
            </a:lvl2pPr>
            <a:lvl3pPr marL="457200" marR="0" indent="0" defTabSz="932742" fontAlgn="auto">
              <a:lnSpc>
                <a:spcPct val="100000"/>
              </a:lnSpc>
              <a:spcBef>
                <a:spcPct val="20000"/>
              </a:spcBef>
              <a:spcAft>
                <a:spcPts val="0"/>
              </a:spcAft>
              <a:buClrTx/>
              <a:buSzPct val="90000"/>
              <a:buFont typeface="Wingdings" panose="05000000000000000000" pitchFamily="2" charset="2"/>
              <a:buNone/>
              <a:tabLst/>
              <a:defRPr sz="1600" spc="0" baseline="0">
                <a:gradFill>
                  <a:gsLst>
                    <a:gs pos="1250">
                      <a:schemeClr val="tx1"/>
                    </a:gs>
                    <a:gs pos="100000">
                      <a:schemeClr val="tx1"/>
                    </a:gs>
                  </a:gsLst>
                  <a:lin ang="5400000" scaled="0"/>
                </a:gradFill>
              </a:defRPr>
            </a:lvl3pPr>
            <a:lvl4pPr marL="685800" marR="0" indent="0" defTabSz="932742" fontAlgn="auto">
              <a:lnSpc>
                <a:spcPct val="100000"/>
              </a:lnSpc>
              <a:spcBef>
                <a:spcPct val="20000"/>
              </a:spcBef>
              <a:spcAft>
                <a:spcPts val="0"/>
              </a:spcAft>
              <a:buClrTx/>
              <a:buSzPct val="90000"/>
              <a:buFont typeface="Wingdings" panose="05000000000000000000" pitchFamily="2" charset="2"/>
              <a:buNone/>
              <a:tabLst/>
              <a:defRPr sz="1400" spc="0" baseline="0">
                <a:gradFill>
                  <a:gsLst>
                    <a:gs pos="1250">
                      <a:schemeClr val="tx1"/>
                    </a:gs>
                    <a:gs pos="100000">
                      <a:schemeClr val="tx1"/>
                    </a:gs>
                  </a:gsLst>
                  <a:lin ang="5400000" scaled="0"/>
                </a:gradFill>
              </a:defRPr>
            </a:lvl4pPr>
            <a:lvl5pPr marL="914400" marR="0" indent="0" defTabSz="932742" fontAlgn="auto">
              <a:lnSpc>
                <a:spcPct val="100000"/>
              </a:lnSpc>
              <a:spcBef>
                <a:spcPct val="20000"/>
              </a:spcBef>
              <a:spcAft>
                <a:spcPts val="0"/>
              </a:spcAft>
              <a:buClrTx/>
              <a:buSzPct val="90000"/>
              <a:buFont typeface="Wingdings" panose="05000000000000000000" pitchFamily="2" charset="2"/>
              <a:buNone/>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gradFill>
                  <a:gsLst>
                    <a:gs pos="1250">
                      <a:srgbClr val="000000"/>
                    </a:gs>
                    <a:gs pos="100000">
                      <a:srgbClr val="000000"/>
                    </a:gs>
                  </a:gsLst>
                  <a:lin ang="5400000" scaled="0"/>
                </a:gradFill>
                <a:effectLst/>
                <a:uLnTx/>
                <a:uFillTx/>
                <a:latin typeface="+mn-lt"/>
                <a:ea typeface="+mn-ea"/>
                <a:cs typeface="Segoe UI" panose="020B0502040204020203" pitchFamily="34" charset="0"/>
              </a:rPr>
              <a:t>Simplifies approval processes, as approvers do not need to personally vet requestor’s authenticity of claims</a:t>
            </a:r>
          </a:p>
        </p:txBody>
      </p:sp>
      <p:sp>
        <p:nvSpPr>
          <p:cNvPr id="7" name="TextBox 6">
            <a:extLst>
              <a:ext uri="{FF2B5EF4-FFF2-40B4-BE49-F238E27FC236}">
                <a16:creationId xmlns:a16="http://schemas.microsoft.com/office/drawing/2014/main" id="{72388227-DDF4-933C-30CD-7BD273519A98}"/>
              </a:ext>
            </a:extLst>
          </p:cNvPr>
          <p:cNvSpPr txBox="1"/>
          <p:nvPr/>
        </p:nvSpPr>
        <p:spPr>
          <a:xfrm>
            <a:off x="1097096" y="4439237"/>
            <a:ext cx="4682836" cy="738664"/>
          </a:xfrm>
          <a:prstGeom prst="rect">
            <a:avLst/>
          </a:prstGeom>
        </p:spPr>
        <p:txBody>
          <a:bodyPr vert="horz" wrap="square" lIns="0" tIns="0" rIns="0" bIns="0" rtlCol="0">
            <a:spAutoFit/>
          </a:bodyPr>
          <a:lstStyle>
            <a:defPPr>
              <a:defRPr lang="en-US"/>
            </a:defPPr>
            <a:lvl1pPr marR="0" lvl="0" indent="0" defTabSz="932742" fontAlgn="auto">
              <a:lnSpc>
                <a:spcPct val="100000"/>
              </a:lnSpc>
              <a:spcBef>
                <a:spcPct val="20000"/>
              </a:spcBef>
              <a:spcAft>
                <a:spcPts val="0"/>
              </a:spcAft>
              <a:buClrTx/>
              <a:buSzPct val="90000"/>
              <a:buFont typeface="Wingdings" panose="05000000000000000000" pitchFamily="2" charset="2"/>
              <a:buNone/>
              <a:tabLst/>
              <a:defRPr kumimoji="0" sz="1600" b="0" i="0" u="none" strike="noStrike" cap="none" spc="0" normalizeH="0" baseline="0">
                <a:ln>
                  <a:noFill/>
                </a:ln>
                <a:gradFill>
                  <a:gsLst>
                    <a:gs pos="1250">
                      <a:srgbClr val="000000"/>
                    </a:gs>
                    <a:gs pos="100000">
                      <a:srgbClr val="000000"/>
                    </a:gs>
                  </a:gsLst>
                  <a:lin ang="5400000" scaled="0"/>
                </a:gradFill>
                <a:effectLst/>
                <a:uLnTx/>
                <a:uFillTx/>
                <a:latin typeface="Segoe UI" panose="020B0502040204020203" pitchFamily="34" charset="0"/>
                <a:cs typeface="Segoe UI" panose="020B0502040204020203" pitchFamily="34" charset="0"/>
              </a:defRPr>
            </a:lvl1pPr>
            <a:lvl2pPr marL="228600" marR="0" indent="0" defTabSz="932742" fontAlgn="auto">
              <a:lnSpc>
                <a:spcPct val="100000"/>
              </a:lnSpc>
              <a:spcBef>
                <a:spcPct val="20000"/>
              </a:spcBef>
              <a:spcAft>
                <a:spcPts val="0"/>
              </a:spcAft>
              <a:buClrTx/>
              <a:buSzPct val="90000"/>
              <a:buFont typeface="Wingdings" panose="05000000000000000000" pitchFamily="2" charset="2"/>
              <a:buNone/>
              <a:tabLst/>
              <a:defRPr sz="2000" spc="0" baseline="0">
                <a:gradFill>
                  <a:gsLst>
                    <a:gs pos="1250">
                      <a:schemeClr val="tx1"/>
                    </a:gs>
                    <a:gs pos="100000">
                      <a:schemeClr val="tx1"/>
                    </a:gs>
                  </a:gsLst>
                  <a:lin ang="5400000" scaled="0"/>
                </a:gradFill>
              </a:defRPr>
            </a:lvl2pPr>
            <a:lvl3pPr marL="457200" marR="0" indent="0" defTabSz="932742" fontAlgn="auto">
              <a:lnSpc>
                <a:spcPct val="100000"/>
              </a:lnSpc>
              <a:spcBef>
                <a:spcPct val="20000"/>
              </a:spcBef>
              <a:spcAft>
                <a:spcPts val="0"/>
              </a:spcAft>
              <a:buClrTx/>
              <a:buSzPct val="90000"/>
              <a:buFont typeface="Wingdings" panose="05000000000000000000" pitchFamily="2" charset="2"/>
              <a:buNone/>
              <a:tabLst/>
              <a:defRPr sz="1600" spc="0" baseline="0">
                <a:gradFill>
                  <a:gsLst>
                    <a:gs pos="1250">
                      <a:schemeClr val="tx1"/>
                    </a:gs>
                    <a:gs pos="100000">
                      <a:schemeClr val="tx1"/>
                    </a:gs>
                  </a:gsLst>
                  <a:lin ang="5400000" scaled="0"/>
                </a:gradFill>
              </a:defRPr>
            </a:lvl3pPr>
            <a:lvl4pPr marL="685800" marR="0" indent="0" defTabSz="932742" fontAlgn="auto">
              <a:lnSpc>
                <a:spcPct val="100000"/>
              </a:lnSpc>
              <a:spcBef>
                <a:spcPct val="20000"/>
              </a:spcBef>
              <a:spcAft>
                <a:spcPts val="0"/>
              </a:spcAft>
              <a:buClrTx/>
              <a:buSzPct val="90000"/>
              <a:buFont typeface="Wingdings" panose="05000000000000000000" pitchFamily="2" charset="2"/>
              <a:buNone/>
              <a:tabLst/>
              <a:defRPr sz="1400" spc="0" baseline="0">
                <a:gradFill>
                  <a:gsLst>
                    <a:gs pos="1250">
                      <a:schemeClr val="tx1"/>
                    </a:gs>
                    <a:gs pos="100000">
                      <a:schemeClr val="tx1"/>
                    </a:gs>
                  </a:gsLst>
                  <a:lin ang="5400000" scaled="0"/>
                </a:gradFill>
              </a:defRPr>
            </a:lvl4pPr>
            <a:lvl5pPr marL="914400" marR="0" indent="0" defTabSz="932742" fontAlgn="auto">
              <a:lnSpc>
                <a:spcPct val="100000"/>
              </a:lnSpc>
              <a:spcBef>
                <a:spcPct val="20000"/>
              </a:spcBef>
              <a:spcAft>
                <a:spcPts val="0"/>
              </a:spcAft>
              <a:buClrTx/>
              <a:buSzPct val="90000"/>
              <a:buFont typeface="Wingdings" panose="05000000000000000000" pitchFamily="2" charset="2"/>
              <a:buNone/>
              <a:tabLst/>
              <a:defRPr sz="14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000000"/>
                    </a:gs>
                    <a:gs pos="100000">
                      <a:srgbClr val="000000"/>
                    </a:gs>
                  </a:gsLst>
                  <a:lin ang="5400000" scaled="0"/>
                </a:gradFill>
                <a:effectLst/>
                <a:uLnTx/>
                <a:uFillTx/>
                <a:latin typeface="+mn-lt"/>
                <a:ea typeface="+mn-ea"/>
                <a:cs typeface="Segoe UI" panose="020B0502040204020203" pitchFamily="34" charset="0"/>
              </a:rPr>
              <a:t>Simplifies compliance posture with increased consistency and reduced need for manual intervention</a:t>
            </a:r>
          </a:p>
        </p:txBody>
      </p:sp>
      <p:pic>
        <p:nvPicPr>
          <p:cNvPr id="8" name="Picture 7">
            <a:extLst>
              <a:ext uri="{FF2B5EF4-FFF2-40B4-BE49-F238E27FC236}">
                <a16:creationId xmlns:a16="http://schemas.microsoft.com/office/drawing/2014/main" id="{94888EB4-6921-7F60-F294-EAC7AA0B0F91}"/>
              </a:ext>
            </a:extLst>
          </p:cNvPr>
          <p:cNvPicPr>
            <a:picLocks noChangeAspect="1"/>
          </p:cNvPicPr>
          <p:nvPr/>
        </p:nvPicPr>
        <p:blipFill>
          <a:blip r:embed="rId3"/>
          <a:stretch>
            <a:fillRect/>
          </a:stretch>
        </p:blipFill>
        <p:spPr>
          <a:xfrm>
            <a:off x="596821" y="2381286"/>
            <a:ext cx="357472" cy="357472"/>
          </a:xfrm>
          <a:prstGeom prst="rect">
            <a:avLst/>
          </a:prstGeom>
        </p:spPr>
      </p:pic>
      <p:pic>
        <p:nvPicPr>
          <p:cNvPr id="9" name="Picture 8">
            <a:extLst>
              <a:ext uri="{FF2B5EF4-FFF2-40B4-BE49-F238E27FC236}">
                <a16:creationId xmlns:a16="http://schemas.microsoft.com/office/drawing/2014/main" id="{3CE62B5E-B239-9B75-D0C1-8ED84D99146A}"/>
              </a:ext>
            </a:extLst>
          </p:cNvPr>
          <p:cNvPicPr>
            <a:picLocks noChangeAspect="1"/>
          </p:cNvPicPr>
          <p:nvPr/>
        </p:nvPicPr>
        <p:blipFill>
          <a:blip r:embed="rId4"/>
          <a:stretch>
            <a:fillRect/>
          </a:stretch>
        </p:blipFill>
        <p:spPr>
          <a:xfrm>
            <a:off x="586406" y="3613748"/>
            <a:ext cx="338749" cy="307393"/>
          </a:xfrm>
          <a:prstGeom prst="rect">
            <a:avLst/>
          </a:prstGeom>
        </p:spPr>
      </p:pic>
      <p:cxnSp>
        <p:nvCxnSpPr>
          <p:cNvPr id="10" name="Straight Arrow Connector 9">
            <a:extLst>
              <a:ext uri="{FF2B5EF4-FFF2-40B4-BE49-F238E27FC236}">
                <a16:creationId xmlns:a16="http://schemas.microsoft.com/office/drawing/2014/main" id="{EA7FA990-BF67-B26C-D5F2-5442D8A76BD1}"/>
              </a:ext>
            </a:extLst>
          </p:cNvPr>
          <p:cNvCxnSpPr>
            <a:cxnSpLocks/>
          </p:cNvCxnSpPr>
          <p:nvPr/>
        </p:nvCxnSpPr>
        <p:spPr>
          <a:xfrm>
            <a:off x="7894320" y="4765304"/>
            <a:ext cx="1837740" cy="0"/>
          </a:xfrm>
          <a:prstGeom prst="straightConnector1">
            <a:avLst/>
          </a:prstGeom>
          <a:ln w="38100" cap="rnd">
            <a:solidFill>
              <a:schemeClr val="accent1"/>
            </a:solidFill>
            <a:headEnd type="none" w="lg" len="med"/>
            <a:tailEnd type="arrow" w="lg"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8507B30-A8F9-A704-E792-F4BF94F5FC5A}"/>
              </a:ext>
            </a:extLst>
          </p:cNvPr>
          <p:cNvGrpSpPr/>
          <p:nvPr/>
        </p:nvGrpSpPr>
        <p:grpSpPr>
          <a:xfrm>
            <a:off x="9777983" y="2190357"/>
            <a:ext cx="1828800" cy="3394449"/>
            <a:chOff x="7811880" y="1546036"/>
            <a:chExt cx="2452106" cy="4702370"/>
          </a:xfrm>
        </p:grpSpPr>
        <p:pic>
          <p:nvPicPr>
            <p:cNvPr id="12" name="Picture 8">
              <a:extLst>
                <a:ext uri="{FF2B5EF4-FFF2-40B4-BE49-F238E27FC236}">
                  <a16:creationId xmlns:a16="http://schemas.microsoft.com/office/drawing/2014/main" id="{4CA18EF2-0BE9-0B20-5A55-7C71BC3C9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5615" y="1661369"/>
              <a:ext cx="2164636" cy="4465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282C5923-E346-DF70-3E58-634DB89EF3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1880" y="1546036"/>
              <a:ext cx="2452106" cy="47023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A62C38AC-1328-32C7-B5C8-6D7F078A302F}"/>
              </a:ext>
            </a:extLst>
          </p:cNvPr>
          <p:cNvGrpSpPr/>
          <p:nvPr/>
        </p:nvGrpSpPr>
        <p:grpSpPr>
          <a:xfrm>
            <a:off x="8153502" y="2787427"/>
            <a:ext cx="1459158" cy="1832071"/>
            <a:chOff x="8255000" y="2823410"/>
            <a:chExt cx="1459158" cy="1832071"/>
          </a:xfrm>
        </p:grpSpPr>
        <p:grpSp>
          <p:nvGrpSpPr>
            <p:cNvPr id="15" name="Group 14">
              <a:extLst>
                <a:ext uri="{FF2B5EF4-FFF2-40B4-BE49-F238E27FC236}">
                  <a16:creationId xmlns:a16="http://schemas.microsoft.com/office/drawing/2014/main" id="{F443A987-9E38-3FC4-4B2B-2369BE6910E4}"/>
                </a:ext>
              </a:extLst>
            </p:cNvPr>
            <p:cNvGrpSpPr/>
            <p:nvPr/>
          </p:nvGrpSpPr>
          <p:grpSpPr>
            <a:xfrm>
              <a:off x="8413079" y="3512481"/>
              <a:ext cx="1143000" cy="1143000"/>
              <a:chOff x="8413079" y="3507401"/>
              <a:chExt cx="1143000" cy="1143000"/>
            </a:xfrm>
          </p:grpSpPr>
          <p:grpSp>
            <p:nvGrpSpPr>
              <p:cNvPr id="17" name="Group 16">
                <a:extLst>
                  <a:ext uri="{FF2B5EF4-FFF2-40B4-BE49-F238E27FC236}">
                    <a16:creationId xmlns:a16="http://schemas.microsoft.com/office/drawing/2014/main" id="{DF54C9CB-AE14-8337-FD72-4C4BFD9444F5}"/>
                  </a:ext>
                </a:extLst>
              </p:cNvPr>
              <p:cNvGrpSpPr/>
              <p:nvPr/>
            </p:nvGrpSpPr>
            <p:grpSpPr>
              <a:xfrm>
                <a:off x="8413079" y="3507401"/>
                <a:ext cx="1143000" cy="1143000"/>
                <a:chOff x="8413079" y="3507401"/>
                <a:chExt cx="1143000" cy="1143000"/>
              </a:xfrm>
            </p:grpSpPr>
            <p:sp>
              <p:nvSpPr>
                <p:cNvPr id="19" name="Rectangle: Rounded Corners 18">
                  <a:extLst>
                    <a:ext uri="{FF2B5EF4-FFF2-40B4-BE49-F238E27FC236}">
                      <a16:creationId xmlns:a16="http://schemas.microsoft.com/office/drawing/2014/main" id="{3A21618C-24F1-AEF0-AA9B-E6F03FB91EB1}"/>
                    </a:ext>
                  </a:extLst>
                </p:cNvPr>
                <p:cNvSpPr/>
                <p:nvPr/>
              </p:nvSpPr>
              <p:spPr bwMode="auto">
                <a:xfrm>
                  <a:off x="8413079" y="3507401"/>
                  <a:ext cx="1143000" cy="1143000"/>
                </a:xfrm>
                <a:prstGeom prst="roundRect">
                  <a:avLst>
                    <a:gd name="adj" fmla="val 10000"/>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0" name="Rectangle: Rounded Corners 19">
                  <a:extLst>
                    <a:ext uri="{FF2B5EF4-FFF2-40B4-BE49-F238E27FC236}">
                      <a16:creationId xmlns:a16="http://schemas.microsoft.com/office/drawing/2014/main" id="{EB74684E-442D-4503-0A37-ADC3192F254C}"/>
                    </a:ext>
                  </a:extLst>
                </p:cNvPr>
                <p:cNvSpPr/>
                <p:nvPr/>
              </p:nvSpPr>
              <p:spPr bwMode="auto">
                <a:xfrm>
                  <a:off x="8477250" y="3571572"/>
                  <a:ext cx="1014658" cy="1014658"/>
                </a:xfrm>
                <a:prstGeom prst="roundRect">
                  <a:avLst>
                    <a:gd name="adj" fmla="val 751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pic>
            <p:nvPicPr>
              <p:cNvPr id="18" name="Picture 14" descr="See the source image">
                <a:extLst>
                  <a:ext uri="{FF2B5EF4-FFF2-40B4-BE49-F238E27FC236}">
                    <a16:creationId xmlns:a16="http://schemas.microsoft.com/office/drawing/2014/main" id="{D0964774-FB56-F497-1030-0B4BC3E5842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30" t="9530" r="9530" b="9530"/>
              <a:stretch/>
            </p:blipFill>
            <p:spPr bwMode="auto">
              <a:xfrm>
                <a:off x="8515350" y="3610869"/>
                <a:ext cx="938458" cy="938458"/>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FCAEBCF6-BBB8-89CF-05CB-8B7BFEFE282C}"/>
                </a:ext>
              </a:extLst>
            </p:cNvPr>
            <p:cNvSpPr txBox="1"/>
            <p:nvPr/>
          </p:nvSpPr>
          <p:spPr>
            <a:xfrm>
              <a:off x="8255000" y="2823410"/>
              <a:ext cx="1459158" cy="54938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50" normalizeH="0" baseline="0" noProof="0">
                  <a:ln>
                    <a:noFill/>
                  </a:ln>
                  <a:solidFill>
                    <a:prstClr val="black"/>
                  </a:solidFill>
                  <a:effectLst/>
                  <a:uLnTx/>
                  <a:uFillTx/>
                  <a:latin typeface="Segoe UI Semibold"/>
                  <a:ea typeface="+mn-ea"/>
                  <a:cs typeface="Segoe UI" panose="020B0502040204020203" pitchFamily="34" charset="0"/>
                </a:rPr>
                <a:t>Scan the QR code below to submit your True ID credential. </a:t>
              </a:r>
            </a:p>
          </p:txBody>
        </p:sp>
      </p:grpSp>
      <p:grpSp>
        <p:nvGrpSpPr>
          <p:cNvPr id="21" name="Group 20">
            <a:extLst>
              <a:ext uri="{FF2B5EF4-FFF2-40B4-BE49-F238E27FC236}">
                <a16:creationId xmlns:a16="http://schemas.microsoft.com/office/drawing/2014/main" id="{87221758-E228-6F82-7E17-2261DAFF8ED7}"/>
              </a:ext>
            </a:extLst>
          </p:cNvPr>
          <p:cNvGrpSpPr/>
          <p:nvPr/>
        </p:nvGrpSpPr>
        <p:grpSpPr>
          <a:xfrm>
            <a:off x="6159379" y="2190357"/>
            <a:ext cx="1828800" cy="3394449"/>
            <a:chOff x="7491143" y="2279182"/>
            <a:chExt cx="1805595" cy="3394449"/>
          </a:xfrm>
        </p:grpSpPr>
        <p:grpSp>
          <p:nvGrpSpPr>
            <p:cNvPr id="22" name="Group 21">
              <a:extLst>
                <a:ext uri="{FF2B5EF4-FFF2-40B4-BE49-F238E27FC236}">
                  <a16:creationId xmlns:a16="http://schemas.microsoft.com/office/drawing/2014/main" id="{49B47BD8-C0E1-3C63-B4D2-C19A8950E039}"/>
                </a:ext>
              </a:extLst>
            </p:cNvPr>
            <p:cNvGrpSpPr/>
            <p:nvPr/>
          </p:nvGrpSpPr>
          <p:grpSpPr>
            <a:xfrm>
              <a:off x="7491143" y="2279182"/>
              <a:ext cx="1805595" cy="3394449"/>
              <a:chOff x="7811880" y="1546036"/>
              <a:chExt cx="2452106" cy="4702370"/>
            </a:xfrm>
          </p:grpSpPr>
          <p:pic>
            <p:nvPicPr>
              <p:cNvPr id="24" name="Picture 8">
                <a:extLst>
                  <a:ext uri="{FF2B5EF4-FFF2-40B4-BE49-F238E27FC236}">
                    <a16:creationId xmlns:a16="http://schemas.microsoft.com/office/drawing/2014/main" id="{8A695260-1114-A4F5-34C8-2AC2CC59C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5615" y="1661369"/>
                <a:ext cx="2164636" cy="446556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91407FB6-178E-CD9C-E493-864593043D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1880" y="1546036"/>
                <a:ext cx="2452106" cy="4702370"/>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22">
              <a:extLst>
                <a:ext uri="{FF2B5EF4-FFF2-40B4-BE49-F238E27FC236}">
                  <a16:creationId xmlns:a16="http://schemas.microsoft.com/office/drawing/2014/main" id="{E3F68308-F5EC-0E70-B80B-F2466E511D1B}"/>
                </a:ext>
              </a:extLst>
            </p:cNvPr>
            <p:cNvPicPr>
              <a:picLocks noChangeAspect="1"/>
            </p:cNvPicPr>
            <p:nvPr/>
          </p:nvPicPr>
          <p:blipFill rotWithShape="1">
            <a:blip r:embed="rId8"/>
            <a:srcRect l="40936" t="14326" r="41702" b="24031"/>
            <a:stretch/>
          </p:blipFill>
          <p:spPr>
            <a:xfrm>
              <a:off x="7677272" y="2845687"/>
              <a:ext cx="1418171" cy="2602613"/>
            </a:xfrm>
            <a:prstGeom prst="rect">
              <a:avLst/>
            </a:prstGeom>
          </p:spPr>
        </p:pic>
      </p:grpSp>
    </p:spTree>
    <p:extLst>
      <p:ext uri="{BB962C8B-B14F-4D97-AF65-F5344CB8AC3E}">
        <p14:creationId xmlns:p14="http://schemas.microsoft.com/office/powerpoint/2010/main" val="262850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DBF33A-C413-05E2-74EE-D911E89B97C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Directly assign any user (Preview)</a:t>
            </a:r>
          </a:p>
        </p:txBody>
      </p:sp>
      <p:pic>
        <p:nvPicPr>
          <p:cNvPr id="8" name="Picture 7">
            <a:extLst>
              <a:ext uri="{FF2B5EF4-FFF2-40B4-BE49-F238E27FC236}">
                <a16:creationId xmlns:a16="http://schemas.microsoft.com/office/drawing/2014/main" id="{EC7AC85A-35D2-9074-82D0-C68C72B8C2E5}"/>
              </a:ext>
            </a:extLst>
          </p:cNvPr>
          <p:cNvPicPr>
            <a:picLocks noChangeAspect="1"/>
          </p:cNvPicPr>
          <p:nvPr/>
        </p:nvPicPr>
        <p:blipFill>
          <a:blip r:embed="rId2"/>
          <a:stretch>
            <a:fillRect/>
          </a:stretch>
        </p:blipFill>
        <p:spPr>
          <a:xfrm>
            <a:off x="7515225" y="1423988"/>
            <a:ext cx="3686175" cy="4775657"/>
          </a:xfrm>
          <a:prstGeom prst="rect">
            <a:avLst/>
          </a:prstGeom>
        </p:spPr>
      </p:pic>
      <p:sp>
        <p:nvSpPr>
          <p:cNvPr id="11" name="TextBox 10">
            <a:extLst>
              <a:ext uri="{FF2B5EF4-FFF2-40B4-BE49-F238E27FC236}">
                <a16:creationId xmlns:a16="http://schemas.microsoft.com/office/drawing/2014/main" id="{45E8E29A-0777-DB4F-A13A-5656B6861F98}"/>
              </a:ext>
            </a:extLst>
          </p:cNvPr>
          <p:cNvSpPr txBox="1"/>
          <p:nvPr/>
        </p:nvSpPr>
        <p:spPr>
          <a:xfrm>
            <a:off x="990600" y="2135236"/>
            <a:ext cx="4275712" cy="2308324"/>
          </a:xfrm>
          <a:prstGeom prst="rect">
            <a:avLst/>
          </a:prstGeom>
          <a:noFill/>
        </p:spPr>
        <p:txBody>
          <a:bodyPr wrap="square">
            <a:spAutoFit/>
          </a:bodyPr>
          <a:lstStyle/>
          <a:p>
            <a:r>
              <a:rPr lang="en-US" dirty="0"/>
              <a:t>Entitlement management also allows you to directly assign external users to an access package to make collaborating with partners easier. To do this, the access package must have a policy that allows users not yet in your directory to request access.</a:t>
            </a:r>
          </a:p>
          <a:p>
            <a:endParaRPr lang="en-US" dirty="0"/>
          </a:p>
        </p:txBody>
      </p:sp>
    </p:spTree>
    <p:extLst>
      <p:ext uri="{BB962C8B-B14F-4D97-AF65-F5344CB8AC3E}">
        <p14:creationId xmlns:p14="http://schemas.microsoft.com/office/powerpoint/2010/main" val="400043016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32CD-3480-6E6B-79ED-7DDAC9A579E7}"/>
              </a:ext>
            </a:extLst>
          </p:cNvPr>
          <p:cNvSpPr>
            <a:spLocks noGrp="1"/>
          </p:cNvSpPr>
          <p:nvPr>
            <p:ph type="title"/>
          </p:nvPr>
        </p:nvSpPr>
        <p:spPr/>
        <p:txBody>
          <a:bodyPr>
            <a:normAutofit/>
          </a:bodyPr>
          <a:lstStyle/>
          <a:p>
            <a:r>
              <a:rPr lang="en-US" sz="3200" dirty="0"/>
              <a:t>Features</a:t>
            </a:r>
          </a:p>
        </p:txBody>
      </p:sp>
      <p:sp>
        <p:nvSpPr>
          <p:cNvPr id="3" name="Content Placeholder 2">
            <a:extLst>
              <a:ext uri="{FF2B5EF4-FFF2-40B4-BE49-F238E27FC236}">
                <a16:creationId xmlns:a16="http://schemas.microsoft.com/office/drawing/2014/main" id="{0F58439F-FDDF-16D3-6443-261C493BA377}"/>
              </a:ext>
            </a:extLst>
          </p:cNvPr>
          <p:cNvSpPr>
            <a:spLocks noGrp="1"/>
          </p:cNvSpPr>
          <p:nvPr>
            <p:ph sz="quarter" idx="10"/>
          </p:nvPr>
        </p:nvSpPr>
        <p:spPr>
          <a:xfrm>
            <a:off x="584200" y="1435100"/>
            <a:ext cx="11018838" cy="4431983"/>
          </a:xfrm>
        </p:spPr>
        <p:txBody>
          <a:bodyPr>
            <a:normAutofit fontScale="92500" lnSpcReduction="20000"/>
          </a:bodyPr>
          <a:lstStyle/>
          <a:p>
            <a:pPr lvl="1"/>
            <a:r>
              <a:rPr lang="en-US" b="1" dirty="0"/>
              <a:t>Request Access for external users</a:t>
            </a:r>
            <a:r>
              <a:rPr lang="en-US" dirty="0"/>
              <a:t>: When a user who isn't yet in your directory requests access, and is approved, they're automatically invited into your directory and assigned access.</a:t>
            </a:r>
          </a:p>
          <a:p>
            <a:pPr lvl="1"/>
            <a:endParaRPr lang="en-US" dirty="0"/>
          </a:p>
          <a:p>
            <a:pPr lvl="1"/>
            <a:r>
              <a:rPr lang="en-US" b="1" dirty="0"/>
              <a:t>Grant Access to Resources</a:t>
            </a:r>
            <a:r>
              <a:rPr lang="en-US" dirty="0"/>
              <a:t>: Control who can get access to applications, groups, Teams and SharePoint sites, with multi-stage approval</a:t>
            </a:r>
          </a:p>
          <a:p>
            <a:pPr lvl="1"/>
            <a:endParaRPr lang="en-US" dirty="0"/>
          </a:p>
          <a:p>
            <a:pPr lvl="1"/>
            <a:r>
              <a:rPr lang="en-US" b="1" i="0" dirty="0">
                <a:solidFill>
                  <a:srgbClr val="161616"/>
                </a:solidFill>
                <a:effectLst/>
                <a:latin typeface="Segoe UI" panose="020B0502040204020203" pitchFamily="34" charset="0"/>
              </a:rPr>
              <a:t>Delegate </a:t>
            </a:r>
            <a:r>
              <a:rPr lang="en-US" b="1" dirty="0">
                <a:solidFill>
                  <a:srgbClr val="161616"/>
                </a:solidFill>
                <a:latin typeface="Segoe UI" panose="020B0502040204020203" pitchFamily="34" charset="0"/>
              </a:rPr>
              <a:t>external users </a:t>
            </a:r>
            <a:r>
              <a:rPr lang="en-US" b="1" i="0" dirty="0">
                <a:solidFill>
                  <a:srgbClr val="161616"/>
                </a:solidFill>
                <a:effectLst/>
                <a:latin typeface="Segoe UI" panose="020B0502040204020203" pitchFamily="34" charset="0"/>
              </a:rPr>
              <a:t>administration</a:t>
            </a:r>
            <a:r>
              <a:rPr lang="en-US" b="0" i="0" dirty="0">
                <a:solidFill>
                  <a:srgbClr val="161616"/>
                </a:solidFill>
                <a:effectLst/>
                <a:latin typeface="Segoe UI" panose="020B0502040204020203" pitchFamily="34" charset="0"/>
              </a:rPr>
              <a:t>:   delegate to access package managers policies definitions with rules for which users can request, who must approve their access, and when access expires.</a:t>
            </a:r>
          </a:p>
          <a:p>
            <a:pPr lvl="1"/>
            <a:endParaRPr lang="en-US" dirty="0">
              <a:solidFill>
                <a:srgbClr val="161616"/>
              </a:solidFill>
              <a:latin typeface="Segoe UI" panose="020B0502040204020203" pitchFamily="34" charset="0"/>
            </a:endParaRPr>
          </a:p>
          <a:p>
            <a:pPr lvl="1"/>
            <a:r>
              <a:rPr lang="en-US" b="1" dirty="0">
                <a:solidFill>
                  <a:srgbClr val="161616"/>
                </a:solidFill>
                <a:latin typeface="Segoe UI" panose="020B0502040204020203" pitchFamily="34" charset="0"/>
              </a:rPr>
              <a:t>Verified ID:</a:t>
            </a:r>
            <a:r>
              <a:rPr lang="en-US" dirty="0">
                <a:solidFill>
                  <a:srgbClr val="161616"/>
                </a:solidFill>
                <a:latin typeface="Segoe UI" panose="020B0502040204020203" pitchFamily="34" charset="0"/>
              </a:rPr>
              <a:t>  Require the users to present additional identity proofs during the request process such as a training certification, work authorization, or citizenship status. </a:t>
            </a:r>
          </a:p>
          <a:p>
            <a:pPr lvl="1"/>
            <a:endParaRPr lang="en-US" dirty="0">
              <a:solidFill>
                <a:srgbClr val="161616"/>
              </a:solidFill>
              <a:latin typeface="Segoe UI" panose="020B0502040204020203" pitchFamily="34" charset="0"/>
            </a:endParaRPr>
          </a:p>
          <a:p>
            <a:pPr lvl="1"/>
            <a:r>
              <a:rPr lang="en-US" b="1" dirty="0">
                <a:solidFill>
                  <a:srgbClr val="161616"/>
                </a:solidFill>
                <a:latin typeface="Segoe UI" panose="020B0502040204020203" pitchFamily="34" charset="0"/>
              </a:rPr>
              <a:t>Create external user during the Access Package assignment</a:t>
            </a:r>
            <a:endParaRPr lang="en-US" b="1" dirty="0"/>
          </a:p>
        </p:txBody>
      </p:sp>
    </p:spTree>
    <p:extLst>
      <p:ext uri="{BB962C8B-B14F-4D97-AF65-F5344CB8AC3E}">
        <p14:creationId xmlns:p14="http://schemas.microsoft.com/office/powerpoint/2010/main" val="4026547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547076" y="424099"/>
            <a:ext cx="9144000" cy="815907"/>
          </a:xfrm>
        </p:spPr>
        <p:txBody>
          <a:bodyPr>
            <a:normAutofit/>
          </a:bodyPr>
          <a:lstStyle/>
          <a:p>
            <a:r>
              <a:rPr lang="en-US" sz="3200"/>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1459605" y="1820727"/>
            <a:ext cx="8937754" cy="4525606"/>
          </a:xfrm>
        </p:spPr>
        <p:txBody>
          <a:bodyPr>
            <a:normAutofit/>
          </a:bodyPr>
          <a:lstStyle/>
          <a:p>
            <a:pPr algn="l" rtl="0" fontAlgn="base"/>
            <a:r>
              <a:rPr lang="en-US" sz="1800" dirty="0">
                <a:solidFill>
                  <a:srgbClr val="000000"/>
                </a:solidFill>
              </a:rPr>
              <a:t>-Define with which organization(s) you are going to collaborate with.</a:t>
            </a:r>
          </a:p>
          <a:p>
            <a:pPr algn="l" rtl="0" fontAlgn="base"/>
            <a:r>
              <a:rPr lang="en-US" sz="1800" dirty="0">
                <a:solidFill>
                  <a:srgbClr val="000000"/>
                </a:solidFill>
              </a:rPr>
              <a:t>-Access Package name and description </a:t>
            </a:r>
          </a:p>
          <a:p>
            <a:pPr algn="l" rtl="0" fontAlgn="base"/>
            <a:r>
              <a:rPr lang="en-US" sz="1800" dirty="0">
                <a:solidFill>
                  <a:srgbClr val="000000"/>
                </a:solidFill>
              </a:rPr>
              <a:t>-Approval levels does the access package will require</a:t>
            </a:r>
          </a:p>
          <a:p>
            <a:pPr algn="l" rtl="0" fontAlgn="base"/>
            <a:r>
              <a:rPr lang="en-US" sz="1800" dirty="0">
                <a:solidFill>
                  <a:srgbClr val="000000"/>
                </a:solidFill>
              </a:rPr>
              <a:t>-Who will be able to request access?</a:t>
            </a:r>
          </a:p>
          <a:p>
            <a:pPr algn="l" rtl="0" fontAlgn="base"/>
            <a:r>
              <a:rPr lang="en-US" sz="1800" dirty="0">
                <a:solidFill>
                  <a:srgbClr val="000000"/>
                </a:solidFill>
              </a:rPr>
              <a:t>-Approvers</a:t>
            </a:r>
          </a:p>
          <a:p>
            <a:pPr algn="l" rtl="0" fontAlgn="base"/>
            <a:r>
              <a:rPr lang="en-US" sz="1800" dirty="0">
                <a:solidFill>
                  <a:srgbClr val="000000"/>
                </a:solidFill>
              </a:rPr>
              <a:t>-What information do the external users need to provide during the request?"</a:t>
            </a:r>
          </a:p>
          <a:p>
            <a:pPr algn="l" rtl="0" fontAlgn="base"/>
            <a:r>
              <a:rPr lang="en-US" sz="1800" dirty="0">
                <a:solidFill>
                  <a:srgbClr val="000000"/>
                </a:solidFill>
              </a:rPr>
              <a:t>-Access Package expiration time</a:t>
            </a:r>
          </a:p>
          <a:p>
            <a:pPr algn="l" rtl="0" fontAlgn="base"/>
            <a:r>
              <a:rPr lang="en-US" sz="1800" dirty="0">
                <a:solidFill>
                  <a:srgbClr val="000000"/>
                </a:solidFill>
              </a:rPr>
              <a:t>-Access Reviews requirements</a:t>
            </a:r>
          </a:p>
          <a:p>
            <a:pPr algn="l" rtl="0" fontAlgn="base"/>
            <a:r>
              <a:rPr lang="en-US" sz="1800" dirty="0">
                <a:solidFill>
                  <a:srgbClr val="000000"/>
                </a:solidFill>
              </a:rPr>
              <a:t>-Verified ID Requirement </a:t>
            </a:r>
          </a:p>
          <a:p>
            <a:pPr algn="l" rtl="0" fontAlgn="base"/>
            <a:endParaRPr lang="en-US"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3586344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normAutofit/>
          </a:bodyPr>
          <a:lstStyle/>
          <a:p>
            <a:r>
              <a:rPr lang="en-US" sz="3200" dirty="0"/>
              <a:t>Deploy</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1834636"/>
          <a:ext cx="10015226" cy="359156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dirty="0"/>
                        <a:t>Step</a:t>
                      </a:r>
                      <a:endParaRPr lang="de-DE" sz="1600" dirty="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600" noProof="0" dirty="0"/>
                        <a:t>1. Add connected organization in EM</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2"/>
                        </a:rPr>
                        <a:t>Add connected organization</a:t>
                      </a:r>
                      <a:endParaRPr lang="en-US" sz="1600"/>
                    </a:p>
                  </a:txBody>
                  <a:tcPr/>
                </a:tc>
                <a:extLst>
                  <a:ext uri="{0D108BD9-81ED-4DB2-BD59-A6C34878D82A}">
                    <a16:rowId xmlns:a16="http://schemas.microsoft.com/office/drawing/2014/main" val="2668198742"/>
                  </a:ext>
                </a:extLst>
              </a:tr>
              <a:tr h="370840">
                <a:tc>
                  <a:txBody>
                    <a:bodyPr/>
                    <a:lstStyle/>
                    <a:p>
                      <a:r>
                        <a:rPr lang="en-US" sz="1600" noProof="0" dirty="0"/>
                        <a:t>2. Enable Catalog for External Users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3"/>
                        </a:rPr>
                        <a:t>Settings for external users</a:t>
                      </a:r>
                      <a:endParaRPr lang="en-US" sz="1600"/>
                    </a:p>
                  </a:txBody>
                  <a:tcPr/>
                </a:tc>
                <a:extLst>
                  <a:ext uri="{0D108BD9-81ED-4DB2-BD59-A6C34878D82A}">
                    <a16:rowId xmlns:a16="http://schemas.microsoft.com/office/drawing/2014/main" val="3907080854"/>
                  </a:ext>
                </a:extLst>
              </a:tr>
              <a:tr h="370840">
                <a:tc>
                  <a:txBody>
                    <a:bodyPr/>
                    <a:lstStyle/>
                    <a:p>
                      <a:r>
                        <a:rPr lang="en-US" sz="1600" noProof="0" dirty="0"/>
                        <a:t>3. Create an Access Package</a:t>
                      </a:r>
                    </a:p>
                  </a:txBody>
                  <a:tcPr/>
                </a:tc>
                <a:tc>
                  <a:txBody>
                    <a:bodyPr/>
                    <a:lstStyle/>
                    <a:p>
                      <a:r>
                        <a:rPr lang="en-US" sz="1600">
                          <a:hlinkClick r:id="rId4"/>
                        </a:rPr>
                        <a:t>Create an access package in entitlement management</a:t>
                      </a:r>
                      <a:endParaRPr lang="en-US" sz="1600"/>
                    </a:p>
                  </a:txBody>
                  <a:tcPr/>
                </a:tc>
                <a:extLst>
                  <a:ext uri="{0D108BD9-81ED-4DB2-BD59-A6C34878D82A}">
                    <a16:rowId xmlns:a16="http://schemas.microsoft.com/office/drawing/2014/main" val="952396977"/>
                  </a:ext>
                </a:extLst>
              </a:tr>
              <a:tr h="370840">
                <a:tc>
                  <a:txBody>
                    <a:bodyPr/>
                    <a:lstStyle/>
                    <a:p>
                      <a:r>
                        <a:rPr lang="en-US" sz="1600" noProof="0" dirty="0">
                          <a:sym typeface="Wingdings" panose="05000000000000000000" pitchFamily="2" charset="2"/>
                        </a:rPr>
                        <a:t>4. Check the hidden setting on the access package</a:t>
                      </a:r>
                      <a:endParaRPr lang="en-US" sz="1600" noProof="0" dirty="0"/>
                    </a:p>
                  </a:txBody>
                  <a:tcPr/>
                </a:tc>
                <a:tc>
                  <a:txBody>
                    <a:bodyPr/>
                    <a:lstStyle/>
                    <a:p>
                      <a:r>
                        <a:rPr lang="en-US" sz="1600" dirty="0">
                          <a:hlinkClick r:id="rId5"/>
                        </a:rPr>
                        <a:t>Change the Hidden setting</a:t>
                      </a:r>
                      <a:endParaRPr lang="en-US" sz="1600" noProof="0" dirty="0"/>
                    </a:p>
                  </a:txBody>
                  <a:tcPr/>
                </a:tc>
                <a:extLst>
                  <a:ext uri="{0D108BD9-81ED-4DB2-BD59-A6C34878D82A}">
                    <a16:rowId xmlns:a16="http://schemas.microsoft.com/office/drawing/2014/main" val="320479324"/>
                  </a:ext>
                </a:extLst>
              </a:tr>
              <a:tr h="370840">
                <a:tc>
                  <a:txBody>
                    <a:bodyPr/>
                    <a:lstStyle/>
                    <a:p>
                      <a:r>
                        <a:rPr lang="en-US" sz="1600" noProof="0"/>
                        <a:t>5. Required Verified IDs (Optional Step)</a:t>
                      </a:r>
                    </a:p>
                  </a:txBody>
                  <a:tcPr/>
                </a:tc>
                <a:tc>
                  <a:txBody>
                    <a:bodyPr/>
                    <a:lstStyle/>
                    <a:p>
                      <a:r>
                        <a:rPr lang="en-US" sz="1600" noProof="0" dirty="0">
                          <a:hlinkClick r:id="rId6"/>
                        </a:rPr>
                        <a:t>Create an access package with verified ID requirements</a:t>
                      </a:r>
                      <a:endParaRPr lang="en-US" sz="1600" noProof="0" dirty="0"/>
                    </a:p>
                  </a:txBody>
                  <a:tcPr/>
                </a:tc>
                <a:extLst>
                  <a:ext uri="{0D108BD9-81ED-4DB2-BD59-A6C34878D82A}">
                    <a16:rowId xmlns:a16="http://schemas.microsoft.com/office/drawing/2014/main" val="1991874844"/>
                  </a:ext>
                </a:extLst>
              </a:tr>
              <a:tr h="370840">
                <a:tc>
                  <a:txBody>
                    <a:bodyPr/>
                    <a:lstStyle/>
                    <a:p>
                      <a:r>
                        <a:rPr lang="en-US" sz="1600" noProof="0"/>
                        <a:t>6. Onboard users from the access package assignment (Optional Step)</a:t>
                      </a:r>
                    </a:p>
                  </a:txBody>
                  <a:tcPr/>
                </a:tc>
                <a:tc>
                  <a:txBody>
                    <a:bodyPr/>
                    <a:lstStyle/>
                    <a:p>
                      <a:r>
                        <a:rPr lang="en-US" sz="1600" noProof="0" dirty="0">
                          <a:hlinkClick r:id="rId7"/>
                        </a:rPr>
                        <a:t>Directly assign any user (Preview)</a:t>
                      </a:r>
                      <a:endParaRPr lang="en-US" sz="1600" noProof="0" dirty="0"/>
                    </a:p>
                  </a:txBody>
                  <a:tcPr/>
                </a:tc>
                <a:extLst>
                  <a:ext uri="{0D108BD9-81ED-4DB2-BD59-A6C34878D82A}">
                    <a16:rowId xmlns:a16="http://schemas.microsoft.com/office/drawing/2014/main" val="3523660017"/>
                  </a:ext>
                </a:extLst>
              </a:tr>
              <a:tr h="370840">
                <a:tc>
                  <a:txBody>
                    <a:bodyPr/>
                    <a:lstStyle/>
                    <a:p>
                      <a:r>
                        <a:rPr lang="en-US" sz="1600" noProof="0"/>
                        <a:t>7. Send a My Access portal link to the external organization contact</a:t>
                      </a:r>
                    </a:p>
                  </a:txBody>
                  <a:tcPr/>
                </a:tc>
                <a:tc>
                  <a:txBody>
                    <a:bodyPr/>
                    <a:lstStyle/>
                    <a:p>
                      <a:r>
                        <a:rPr lang="en-US" sz="1600" dirty="0">
                          <a:hlinkClick r:id="rId8"/>
                        </a:rPr>
                        <a:t>Share link to request an access package in entitlement management</a:t>
                      </a:r>
                      <a:endParaRPr lang="en-US" sz="1600" noProof="0" dirty="0"/>
                    </a:p>
                  </a:txBody>
                  <a:tcPr/>
                </a:tc>
                <a:extLst>
                  <a:ext uri="{0D108BD9-81ED-4DB2-BD59-A6C34878D82A}">
                    <a16:rowId xmlns:a16="http://schemas.microsoft.com/office/drawing/2014/main" val="1715172316"/>
                  </a:ext>
                </a:extLst>
              </a:tr>
            </a:tbl>
          </a:graphicData>
        </a:graphic>
      </p:graphicFrame>
      <p:sp>
        <p:nvSpPr>
          <p:cNvPr id="3" name="TextBox 2">
            <a:extLst>
              <a:ext uri="{FF2B5EF4-FFF2-40B4-BE49-F238E27FC236}">
                <a16:creationId xmlns:a16="http://schemas.microsoft.com/office/drawing/2014/main" id="{44899918-5F70-F957-DBFE-7BFEF3689BA9}"/>
              </a:ext>
            </a:extLst>
          </p:cNvPr>
          <p:cNvSpPr txBox="1"/>
          <p:nvPr/>
        </p:nvSpPr>
        <p:spPr>
          <a:xfrm>
            <a:off x="838200" y="5415864"/>
            <a:ext cx="10015226" cy="1200329"/>
          </a:xfrm>
          <a:prstGeom prst="rect">
            <a:avLst/>
          </a:prstGeom>
          <a:noFill/>
        </p:spPr>
        <p:txBody>
          <a:bodyPr wrap="square">
            <a:spAutoFit/>
          </a:bodyPr>
          <a:lstStyle/>
          <a:p>
            <a:pPr algn="l" rtl="0" fontAlgn="base"/>
            <a:r>
              <a:rPr lang="en-US" sz="1800" dirty="0">
                <a:solidFill>
                  <a:srgbClr val="000000"/>
                </a:solidFill>
                <a:latin typeface="Segoe UI" panose="020B0502040204020203" pitchFamily="34" charset="0"/>
              </a:rPr>
              <a:t>Detailed Step by step </a:t>
            </a:r>
          </a:p>
          <a:p>
            <a:pPr algn="l" rtl="0" fontAlgn="base"/>
            <a:r>
              <a:rPr lang="en-US" dirty="0">
                <a:hlinkClick r:id="rId9"/>
              </a:rPr>
              <a:t>https://learn.microsoft.com/en-us/azure/active-directory/governance/entitlement-management-external-users#enable-catalog-for-external-users</a:t>
            </a:r>
            <a:endParaRPr lang="en-US" dirty="0">
              <a:solidFill>
                <a:srgbClr val="000000"/>
              </a:solidFill>
              <a:latin typeface="Segoe UI" panose="020B0502040204020203" pitchFamily="34" charset="0"/>
            </a:endParaRPr>
          </a:p>
          <a:p>
            <a:pPr algn="l" rtl="0" fontAlgn="base"/>
            <a:endParaRPr lang="en-US" dirty="0"/>
          </a:p>
        </p:txBody>
      </p:sp>
    </p:spTree>
    <p:extLst>
      <p:ext uri="{BB962C8B-B14F-4D97-AF65-F5344CB8AC3E}">
        <p14:creationId xmlns:p14="http://schemas.microsoft.com/office/powerpoint/2010/main" val="29744391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3C47E81-F319-0C31-9FAE-43FEC592F14C}"/>
              </a:ext>
            </a:extLst>
          </p:cNvPr>
          <p:cNvSpPr txBox="1">
            <a:spLocks/>
          </p:cNvSpPr>
          <p:nvPr/>
        </p:nvSpPr>
        <p:spPr>
          <a:xfrm>
            <a:off x="-532195" y="2277473"/>
            <a:ext cx="5821379" cy="779799"/>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pPr algn="ctr"/>
            <a:r>
              <a:rPr lang="en-US" sz="3200"/>
              <a:t>Auto assignment Rules </a:t>
            </a:r>
          </a:p>
        </p:txBody>
      </p:sp>
    </p:spTree>
    <p:extLst>
      <p:ext uri="{BB962C8B-B14F-4D97-AF65-F5344CB8AC3E}">
        <p14:creationId xmlns:p14="http://schemas.microsoft.com/office/powerpoint/2010/main" val="29142095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1477328"/>
          </a:xfrm>
        </p:spPr>
        <p:txBody>
          <a:bodyPr>
            <a:normAutofit/>
          </a:bodyPr>
          <a:lstStyle/>
          <a:p>
            <a:r>
              <a:rPr lang="en-US" sz="3600" dirty="0">
                <a:latin typeface="+mn-lt"/>
              </a:rPr>
              <a:t>Assign and remove resources automatically</a:t>
            </a:r>
            <a:br>
              <a:rPr lang="en-US" dirty="0">
                <a:latin typeface="+mn-lt"/>
              </a:rPr>
            </a:br>
            <a:r>
              <a:rPr lang="en-US" sz="2400" dirty="0">
                <a:solidFill>
                  <a:schemeClr val="accent1"/>
                </a:solidFill>
                <a:latin typeface="+mn-lt"/>
              </a:rPr>
              <a:t>Birthright assignment</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4C53346C-91F3-0D10-7CC5-22C9D489A0FF}"/>
              </a:ext>
            </a:extLst>
          </p:cNvPr>
          <p:cNvSpPr txBox="1">
            <a:spLocks/>
          </p:cNvSpPr>
          <p:nvPr/>
        </p:nvSpPr>
        <p:spPr>
          <a:xfrm>
            <a:off x="600212" y="2487012"/>
            <a:ext cx="5124485" cy="34163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100000"/>
              </a:lnSpc>
              <a:spcBef>
                <a:spcPts val="1800"/>
              </a:spcBef>
              <a:spcAft>
                <a:spcPts val="0"/>
              </a:spcAft>
              <a:buClrTx/>
              <a:buSzPct val="90000"/>
              <a:buFont typeface="Arial" panose="020B0604020202020204" pitchFamily="34" charset="0"/>
              <a:buChar char="•"/>
              <a:tabLst/>
              <a:defRPr/>
            </a:pPr>
            <a:r>
              <a:rPr lang="en-US" sz="2400" dirty="0">
                <a:gradFill>
                  <a:gsLst>
                    <a:gs pos="1250">
                      <a:srgbClr val="000000"/>
                    </a:gs>
                    <a:gs pos="100000">
                      <a:srgbClr val="000000"/>
                    </a:gs>
                  </a:gsLst>
                  <a:lin ang="5400000" scaled="0"/>
                </a:gradFill>
              </a:rPr>
              <a:t>Use rules to determine access package assignment based on user properties, similar to dynamic groups.</a:t>
            </a:r>
          </a:p>
          <a:p>
            <a:pPr marL="342900" marR="0" lvl="0" indent="-342900" algn="l" defTabSz="932742" rtl="0" eaLnBrk="1" fontAlgn="auto" latinLnBrk="0" hangingPunct="1">
              <a:lnSpc>
                <a:spcPct val="100000"/>
              </a:lnSpc>
              <a:spcBef>
                <a:spcPts val="1800"/>
              </a:spcBef>
              <a:spcAft>
                <a:spcPts val="0"/>
              </a:spcAft>
              <a:buClrTx/>
              <a:buSzPct val="90000"/>
              <a:buFont typeface="Arial" panose="020B0604020202020204" pitchFamily="34" charset="0"/>
              <a:buChar char="•"/>
              <a:tabLst/>
              <a:defRPr/>
            </a:pPr>
            <a:r>
              <a:rPr lang="en-US" sz="2400" dirty="0">
                <a:gradFill>
                  <a:gsLst>
                    <a:gs pos="1250">
                      <a:srgbClr val="000000"/>
                    </a:gs>
                    <a:gs pos="100000">
                      <a:srgbClr val="000000"/>
                    </a:gs>
                  </a:gsLst>
                  <a:lin ang="5400000" scaled="0"/>
                </a:gradFill>
              </a:rPr>
              <a:t>Assignments to users are added or removed depending on whether they meet the rule criteria.</a:t>
            </a:r>
          </a:p>
          <a:p>
            <a:pPr marL="342900" marR="0" lvl="0" indent="-342900" algn="l" defTabSz="932742" rtl="0" eaLnBrk="1" fontAlgn="auto" latinLnBrk="0" hangingPunct="1">
              <a:lnSpc>
                <a:spcPct val="100000"/>
              </a:lnSpc>
              <a:spcBef>
                <a:spcPts val="1800"/>
              </a:spcBef>
              <a:spcAft>
                <a:spcPts val="0"/>
              </a:spcAft>
              <a:buClrTx/>
              <a:buSzPct val="90000"/>
              <a:buFont typeface="Arial" panose="020B0604020202020204" pitchFamily="34" charset="0"/>
              <a:buChar char="•"/>
              <a:tabLst/>
              <a:defRPr/>
            </a:pPr>
            <a:endParaRPr lang="en-US" sz="2400" dirty="0"/>
          </a:p>
        </p:txBody>
      </p:sp>
      <p:pic>
        <p:nvPicPr>
          <p:cNvPr id="4" name="Picture 3">
            <a:extLst>
              <a:ext uri="{FF2B5EF4-FFF2-40B4-BE49-F238E27FC236}">
                <a16:creationId xmlns:a16="http://schemas.microsoft.com/office/drawing/2014/main" id="{D95155E2-FF56-1B48-1776-6A0EAAA6FB1D}"/>
              </a:ext>
            </a:extLst>
          </p:cNvPr>
          <p:cNvPicPr>
            <a:picLocks noChangeAspect="1"/>
          </p:cNvPicPr>
          <p:nvPr/>
        </p:nvPicPr>
        <p:blipFill>
          <a:blip r:embed="rId3"/>
          <a:stretch>
            <a:fillRect/>
          </a:stretch>
        </p:blipFill>
        <p:spPr>
          <a:xfrm>
            <a:off x="6315994" y="1296786"/>
            <a:ext cx="5689260" cy="3696393"/>
          </a:xfrm>
          <a:prstGeom prst="rect">
            <a:avLst/>
          </a:prstGeom>
        </p:spPr>
      </p:pic>
    </p:spTree>
    <p:extLst>
      <p:ext uri="{BB962C8B-B14F-4D97-AF65-F5344CB8AC3E}">
        <p14:creationId xmlns:p14="http://schemas.microsoft.com/office/powerpoint/2010/main" val="1189311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32CD-3480-6E6B-79ED-7DDAC9A579E7}"/>
              </a:ext>
            </a:extLst>
          </p:cNvPr>
          <p:cNvSpPr>
            <a:spLocks noGrp="1"/>
          </p:cNvSpPr>
          <p:nvPr>
            <p:ph type="title"/>
          </p:nvPr>
        </p:nvSpPr>
        <p:spPr/>
        <p:txBody>
          <a:bodyPr>
            <a:normAutofit/>
          </a:bodyPr>
          <a:lstStyle/>
          <a:p>
            <a:r>
              <a:rPr lang="en-US" sz="3200" dirty="0"/>
              <a:t>Features</a:t>
            </a:r>
          </a:p>
        </p:txBody>
      </p:sp>
      <p:sp>
        <p:nvSpPr>
          <p:cNvPr id="3" name="Content Placeholder 2">
            <a:extLst>
              <a:ext uri="{FF2B5EF4-FFF2-40B4-BE49-F238E27FC236}">
                <a16:creationId xmlns:a16="http://schemas.microsoft.com/office/drawing/2014/main" id="{0F58439F-FDDF-16D3-6443-261C493BA377}"/>
              </a:ext>
            </a:extLst>
          </p:cNvPr>
          <p:cNvSpPr>
            <a:spLocks noGrp="1"/>
          </p:cNvSpPr>
          <p:nvPr>
            <p:ph sz="quarter" idx="10"/>
          </p:nvPr>
        </p:nvSpPr>
        <p:spPr>
          <a:xfrm>
            <a:off x="584200" y="1435100"/>
            <a:ext cx="11018838" cy="4431983"/>
          </a:xfrm>
        </p:spPr>
        <p:txBody>
          <a:bodyPr>
            <a:normAutofit/>
          </a:bodyPr>
          <a:lstStyle/>
          <a:p>
            <a:pPr lvl="1"/>
            <a:r>
              <a:rPr lang="en-US" b="1" dirty="0"/>
              <a:t>Automatically create assignments</a:t>
            </a:r>
            <a:r>
              <a:rPr lang="en-US" dirty="0"/>
              <a:t>: Add the user when an user properties matches with the policy's membership rule </a:t>
            </a:r>
          </a:p>
          <a:p>
            <a:pPr lvl="1"/>
            <a:endParaRPr lang="en-US" dirty="0"/>
          </a:p>
          <a:p>
            <a:pPr lvl="1"/>
            <a:r>
              <a:rPr lang="en-US" b="1" dirty="0"/>
              <a:t>Automatically remove assignments </a:t>
            </a:r>
            <a:r>
              <a:rPr lang="en-US" dirty="0"/>
              <a:t>: Remove the user when an user properties matches with the policy's membership rule </a:t>
            </a:r>
          </a:p>
          <a:p>
            <a:pPr lvl="1"/>
            <a:endParaRPr lang="en-US" dirty="0"/>
          </a:p>
          <a:p>
            <a:pPr lvl="1"/>
            <a:endParaRPr lang="en-US" dirty="0"/>
          </a:p>
        </p:txBody>
      </p:sp>
    </p:spTree>
    <p:extLst>
      <p:ext uri="{BB962C8B-B14F-4D97-AF65-F5344CB8AC3E}">
        <p14:creationId xmlns:p14="http://schemas.microsoft.com/office/powerpoint/2010/main" val="22977844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954481" y="451260"/>
            <a:ext cx="9144000" cy="815907"/>
          </a:xfrm>
        </p:spPr>
        <p:txBody>
          <a:bodyPr>
            <a:normAutofit/>
          </a:bodyPr>
          <a:lstStyle/>
          <a:p>
            <a:r>
              <a:rPr lang="en-US" sz="3200" dirty="0"/>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889237" y="1733398"/>
            <a:ext cx="8937754" cy="4525606"/>
          </a:xfrm>
        </p:spPr>
        <p:txBody>
          <a:bodyPr>
            <a:normAutofit/>
          </a:bodyPr>
          <a:lstStyle/>
          <a:p>
            <a:pPr algn="l" rtl="0" fontAlgn="base"/>
            <a:r>
              <a:rPr lang="en-US" sz="1800" dirty="0">
                <a:solidFill>
                  <a:srgbClr val="000000"/>
                </a:solidFill>
              </a:rPr>
              <a:t>-Access Package name and description </a:t>
            </a:r>
          </a:p>
          <a:p>
            <a:pPr algn="l" rtl="0" fontAlgn="base"/>
            <a:r>
              <a:rPr lang="en-US" sz="1800" dirty="0">
                <a:solidFill>
                  <a:srgbClr val="000000"/>
                </a:solidFill>
              </a:rPr>
              <a:t>-Define if this Access Package will have approval stages. If it does, define approvers and requestors. </a:t>
            </a:r>
          </a:p>
          <a:p>
            <a:pPr algn="l" rtl="0" fontAlgn="base"/>
            <a:r>
              <a:rPr lang="en-US" sz="1800" dirty="0">
                <a:solidFill>
                  <a:srgbClr val="000000"/>
                </a:solidFill>
              </a:rPr>
              <a:t>-Attribute</a:t>
            </a:r>
            <a:r>
              <a:rPr lang="es-MX" sz="1800" dirty="0">
                <a:solidFill>
                  <a:srgbClr val="000000"/>
                </a:solidFill>
              </a:rPr>
              <a:t>(s) </a:t>
            </a:r>
            <a:r>
              <a:rPr lang="es-MX" sz="1800" dirty="0" err="1">
                <a:solidFill>
                  <a:srgbClr val="000000"/>
                </a:solidFill>
              </a:rPr>
              <a:t>for</a:t>
            </a:r>
            <a:r>
              <a:rPr lang="es-MX" sz="1800" dirty="0">
                <a:solidFill>
                  <a:srgbClr val="000000"/>
                </a:solidFill>
              </a:rPr>
              <a:t> </a:t>
            </a:r>
            <a:r>
              <a:rPr lang="es-MX" sz="1800" dirty="0" err="1">
                <a:solidFill>
                  <a:srgbClr val="000000"/>
                </a:solidFill>
              </a:rPr>
              <a:t>the</a:t>
            </a:r>
            <a:r>
              <a:rPr lang="es-MX" sz="1800" dirty="0">
                <a:solidFill>
                  <a:srgbClr val="000000"/>
                </a:solidFill>
              </a:rPr>
              <a:t> Business rule definición</a:t>
            </a:r>
          </a:p>
          <a:p>
            <a:pPr algn="l" rtl="0" fontAlgn="base"/>
            <a:r>
              <a:rPr lang="es-MX" sz="1800" dirty="0">
                <a:solidFill>
                  <a:srgbClr val="000000"/>
                </a:solidFill>
              </a:rPr>
              <a:t>-</a:t>
            </a:r>
            <a:r>
              <a:rPr lang="es-MX" sz="1800" dirty="0" err="1">
                <a:solidFill>
                  <a:srgbClr val="000000"/>
                </a:solidFill>
              </a:rPr>
              <a:t>Automatically</a:t>
            </a:r>
            <a:r>
              <a:rPr lang="es-MX" sz="1800" dirty="0">
                <a:solidFill>
                  <a:srgbClr val="000000"/>
                </a:solidFill>
              </a:rPr>
              <a:t> </a:t>
            </a:r>
            <a:r>
              <a:rPr lang="es-MX" sz="1800" dirty="0" err="1">
                <a:solidFill>
                  <a:srgbClr val="000000"/>
                </a:solidFill>
              </a:rPr>
              <a:t>create</a:t>
            </a:r>
            <a:r>
              <a:rPr lang="es-MX" sz="1800" dirty="0">
                <a:solidFill>
                  <a:srgbClr val="000000"/>
                </a:solidFill>
              </a:rPr>
              <a:t> </a:t>
            </a:r>
            <a:r>
              <a:rPr lang="es-MX" sz="1800" dirty="0" err="1">
                <a:solidFill>
                  <a:srgbClr val="000000"/>
                </a:solidFill>
              </a:rPr>
              <a:t>assignment</a:t>
            </a:r>
            <a:endParaRPr lang="es-MX" sz="1800" dirty="0">
              <a:solidFill>
                <a:srgbClr val="000000"/>
              </a:solidFill>
            </a:endParaRPr>
          </a:p>
          <a:p>
            <a:pPr algn="l" rtl="0" fontAlgn="base"/>
            <a:r>
              <a:rPr lang="es-MX" sz="1800" dirty="0">
                <a:solidFill>
                  <a:srgbClr val="000000"/>
                </a:solidFill>
              </a:rPr>
              <a:t>-</a:t>
            </a:r>
            <a:r>
              <a:rPr lang="es-MX" sz="1800" dirty="0" err="1">
                <a:solidFill>
                  <a:srgbClr val="000000"/>
                </a:solidFill>
              </a:rPr>
              <a:t>Automatically</a:t>
            </a:r>
            <a:r>
              <a:rPr lang="es-MX" sz="1800" dirty="0">
                <a:solidFill>
                  <a:srgbClr val="000000"/>
                </a:solidFill>
              </a:rPr>
              <a:t> </a:t>
            </a:r>
            <a:r>
              <a:rPr lang="es-MX" sz="1800" dirty="0" err="1">
                <a:solidFill>
                  <a:srgbClr val="000000"/>
                </a:solidFill>
              </a:rPr>
              <a:t>remove</a:t>
            </a:r>
            <a:r>
              <a:rPr lang="es-MX" sz="1800" dirty="0">
                <a:solidFill>
                  <a:srgbClr val="000000"/>
                </a:solidFill>
              </a:rPr>
              <a:t> </a:t>
            </a:r>
            <a:r>
              <a:rPr lang="es-MX" sz="1800" dirty="0" err="1">
                <a:solidFill>
                  <a:srgbClr val="000000"/>
                </a:solidFill>
              </a:rPr>
              <a:t>assignment</a:t>
            </a:r>
            <a:r>
              <a:rPr lang="es-MX" sz="1800" dirty="0">
                <a:solidFill>
                  <a:srgbClr val="000000"/>
                </a:solidFill>
              </a:rPr>
              <a:t> </a:t>
            </a:r>
          </a:p>
          <a:p>
            <a:pPr algn="l" rtl="0" fontAlgn="base"/>
            <a:endParaRPr lang="es-MX" sz="1800" dirty="0">
              <a:solidFill>
                <a:srgbClr val="000000"/>
              </a:solidFill>
              <a:latin typeface="Segoe UI" panose="020B0502040204020203" pitchFamily="34" charset="0"/>
            </a:endParaRPr>
          </a:p>
          <a:p>
            <a:pPr algn="l" rtl="0" fontAlgn="base"/>
            <a:endParaRPr lang="es-MX"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pPr algn="l" rtl="0" fontAlgn="base"/>
            <a:endParaRPr lang="en-US" sz="1800"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149023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FCDB59-B886-46EA-BEA0-DF4C9E2116B5}"/>
              </a:ext>
            </a:extLst>
          </p:cNvPr>
          <p:cNvSpPr/>
          <p:nvPr/>
        </p:nvSpPr>
        <p:spPr bwMode="auto">
          <a:xfrm>
            <a:off x="7072934" y="1059921"/>
            <a:ext cx="4359765" cy="4525535"/>
          </a:xfrm>
          <a:prstGeom prst="round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2EF58D37-A61E-4D50-88CD-32879566BF93}"/>
              </a:ext>
            </a:extLst>
          </p:cNvPr>
          <p:cNvSpPr>
            <a:spLocks noGrp="1"/>
          </p:cNvSpPr>
          <p:nvPr>
            <p:ph type="title"/>
          </p:nvPr>
        </p:nvSpPr>
        <p:spPr>
          <a:xfrm>
            <a:off x="594360" y="574258"/>
            <a:ext cx="9144000" cy="446084"/>
          </a:xfrm>
        </p:spPr>
        <p:txBody>
          <a:bodyPr/>
          <a:lstStyle/>
          <a:p>
            <a:r>
              <a:rPr lang="en-US" sz="3200"/>
              <a:t>External identities Overview</a:t>
            </a:r>
          </a:p>
        </p:txBody>
      </p:sp>
      <p:pic>
        <p:nvPicPr>
          <p:cNvPr id="9" name="Graphic 96">
            <a:extLst>
              <a:ext uri="{FF2B5EF4-FFF2-40B4-BE49-F238E27FC236}">
                <a16:creationId xmlns:a16="http://schemas.microsoft.com/office/drawing/2014/main" id="{F22C7FE6-95D5-4DB0-BFE4-D36B6D67E7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9420" y="1309567"/>
            <a:ext cx="665857" cy="665858"/>
          </a:xfrm>
          <a:prstGeom prst="rect">
            <a:avLst/>
          </a:prstGeom>
        </p:spPr>
      </p:pic>
      <p:grpSp>
        <p:nvGrpSpPr>
          <p:cNvPr id="15" name="Group 14" descr="Direct federation icon">
            <a:extLst>
              <a:ext uri="{FF2B5EF4-FFF2-40B4-BE49-F238E27FC236}">
                <a16:creationId xmlns:a16="http://schemas.microsoft.com/office/drawing/2014/main" id="{A60469AC-639F-4C47-BFA2-AC1E48764057}"/>
              </a:ext>
            </a:extLst>
          </p:cNvPr>
          <p:cNvGrpSpPr/>
          <p:nvPr/>
        </p:nvGrpSpPr>
        <p:grpSpPr>
          <a:xfrm>
            <a:off x="872086" y="4236670"/>
            <a:ext cx="1464305" cy="1206894"/>
            <a:chOff x="759300" y="3500434"/>
            <a:chExt cx="1464305" cy="1621416"/>
          </a:xfrm>
        </p:grpSpPr>
        <p:sp>
          <p:nvSpPr>
            <p:cNvPr id="19" name="Oval 18">
              <a:extLst>
                <a:ext uri="{FF2B5EF4-FFF2-40B4-BE49-F238E27FC236}">
                  <a16:creationId xmlns:a16="http://schemas.microsoft.com/office/drawing/2014/main" id="{D4FFA3F8-6484-46F2-9465-7D03109B4801}"/>
                </a:ext>
              </a:extLst>
            </p:cNvPr>
            <p:cNvSpPr/>
            <p:nvPr/>
          </p:nvSpPr>
          <p:spPr bwMode="auto">
            <a:xfrm>
              <a:off x="846166" y="3500434"/>
              <a:ext cx="1372055" cy="1372055"/>
            </a:xfrm>
            <a:prstGeom prst="ellipse">
              <a:avLst/>
            </a:prstGeom>
            <a:solidFill>
              <a:schemeClr val="bg1">
                <a:lumMod val="85000"/>
              </a:schemeClr>
            </a:solidFill>
            <a:ln w="12700">
              <a:solidFill>
                <a:schemeClr val="accent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7" name="TextBox 16">
              <a:extLst>
                <a:ext uri="{FF2B5EF4-FFF2-40B4-BE49-F238E27FC236}">
                  <a16:creationId xmlns:a16="http://schemas.microsoft.com/office/drawing/2014/main" id="{D0523DBC-0D35-4B3B-A343-F7A116202587}"/>
                </a:ext>
              </a:extLst>
            </p:cNvPr>
            <p:cNvSpPr txBox="1"/>
            <p:nvPr/>
          </p:nvSpPr>
          <p:spPr>
            <a:xfrm>
              <a:off x="759300" y="4875629"/>
              <a:ext cx="65" cy="246221"/>
            </a:xfrm>
            <a:prstGeom prst="rect">
              <a:avLst/>
            </a:prstGeom>
            <a:noFill/>
          </p:spPr>
          <p:txBody>
            <a:bodyPr wrap="none" lIns="0" tIns="0" rIns="0" bIns="0" rtlCol="0">
              <a:spAutoFit/>
            </a:bodyPr>
            <a:lstStyle/>
            <a:p>
              <a:pPr algn="l"/>
              <a:endParaRPr lang="en-US" sz="1600">
                <a:gradFill>
                  <a:gsLst>
                    <a:gs pos="2917">
                      <a:schemeClr val="tx1"/>
                    </a:gs>
                    <a:gs pos="30000">
                      <a:schemeClr val="tx1"/>
                    </a:gs>
                  </a:gsLst>
                  <a:lin ang="5400000" scaled="0"/>
                </a:gradFill>
              </a:endParaRPr>
            </a:p>
          </p:txBody>
        </p:sp>
        <p:sp>
          <p:nvSpPr>
            <p:cNvPr id="18" name="TextBox 17">
              <a:extLst>
                <a:ext uri="{FF2B5EF4-FFF2-40B4-BE49-F238E27FC236}">
                  <a16:creationId xmlns:a16="http://schemas.microsoft.com/office/drawing/2014/main" id="{92F54C41-CAA9-4DBF-B310-7B447A868931}"/>
                </a:ext>
              </a:extLst>
            </p:cNvPr>
            <p:cNvSpPr txBox="1"/>
            <p:nvPr/>
          </p:nvSpPr>
          <p:spPr>
            <a:xfrm>
              <a:off x="933148" y="3952822"/>
              <a:ext cx="1290457" cy="578880"/>
            </a:xfrm>
            <a:prstGeom prst="rect">
              <a:avLst/>
            </a:prstGeom>
            <a:noFill/>
          </p:spPr>
          <p:txBody>
            <a:bodyPr wrap="square" lIns="0" tIns="0" rIns="0" bIns="0" rtlCol="0" anchor="t">
              <a:spAutoFit/>
            </a:bodyPr>
            <a:lstStyle/>
            <a:p>
              <a:pPr algn="l"/>
              <a:r>
                <a:rPr lang="en-US" sz="1400">
                  <a:solidFill>
                    <a:schemeClr val="accent1"/>
                  </a:solidFill>
                </a:rPr>
                <a:t>SAML/WS-Fed</a:t>
              </a:r>
            </a:p>
            <a:p>
              <a:pPr algn="ctr"/>
              <a:r>
                <a:rPr lang="en-US" sz="1400">
                  <a:solidFill>
                    <a:schemeClr val="accent1"/>
                  </a:solidFill>
                  <a:cs typeface="Segoe UI"/>
                </a:rPr>
                <a:t>Federation</a:t>
              </a:r>
            </a:p>
          </p:txBody>
        </p:sp>
      </p:grpSp>
      <p:cxnSp>
        <p:nvCxnSpPr>
          <p:cNvPr id="22" name="Straight Arrow Connector 21" descr="Pointing direct federation org to accounts AAD">
            <a:extLst>
              <a:ext uri="{FF2B5EF4-FFF2-40B4-BE49-F238E27FC236}">
                <a16:creationId xmlns:a16="http://schemas.microsoft.com/office/drawing/2014/main" id="{AC1E885A-4F5D-4A73-81D1-C7E0AB5DBF10}"/>
              </a:ext>
              <a:ext uri="{C183D7F6-B498-43B3-948B-1728B52AA6E4}">
                <adec:decorative xmlns:adec="http://schemas.microsoft.com/office/drawing/2017/decorative" val="0"/>
              </a:ext>
            </a:extLst>
          </p:cNvPr>
          <p:cNvCxnSpPr>
            <a:cxnSpLocks/>
          </p:cNvCxnSpPr>
          <p:nvPr/>
        </p:nvCxnSpPr>
        <p:spPr>
          <a:xfrm flipV="1">
            <a:off x="4058399" y="3971005"/>
            <a:ext cx="3514605" cy="11678"/>
          </a:xfrm>
          <a:prstGeom prst="straightConnector1">
            <a:avLst/>
          </a:prstGeom>
          <a:ln w="12700">
            <a:solidFill>
              <a:srgbClr val="0070C0"/>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grpSp>
        <p:nvGrpSpPr>
          <p:cNvPr id="23" name="Group 22" descr="EOTP connected organization icon">
            <a:extLst>
              <a:ext uri="{FF2B5EF4-FFF2-40B4-BE49-F238E27FC236}">
                <a16:creationId xmlns:a16="http://schemas.microsoft.com/office/drawing/2014/main" id="{834314EA-7548-4419-8A48-3646B99EFAA2}"/>
              </a:ext>
            </a:extLst>
          </p:cNvPr>
          <p:cNvGrpSpPr/>
          <p:nvPr/>
        </p:nvGrpSpPr>
        <p:grpSpPr>
          <a:xfrm>
            <a:off x="681705" y="2957113"/>
            <a:ext cx="2015808" cy="1083131"/>
            <a:chOff x="505427" y="5090194"/>
            <a:chExt cx="2184294" cy="1382555"/>
          </a:xfrm>
        </p:grpSpPr>
        <p:sp>
          <p:nvSpPr>
            <p:cNvPr id="24" name="TextBox 23">
              <a:extLst>
                <a:ext uri="{FF2B5EF4-FFF2-40B4-BE49-F238E27FC236}">
                  <a16:creationId xmlns:a16="http://schemas.microsoft.com/office/drawing/2014/main" id="{609D79A5-332E-4A73-9921-A5886AE04678}"/>
                </a:ext>
              </a:extLst>
            </p:cNvPr>
            <p:cNvSpPr txBox="1"/>
            <p:nvPr/>
          </p:nvSpPr>
          <p:spPr>
            <a:xfrm>
              <a:off x="730422" y="6190741"/>
              <a:ext cx="1545786" cy="209288"/>
            </a:xfrm>
            <a:prstGeom prst="rect">
              <a:avLst/>
            </a:prstGeom>
            <a:noFill/>
          </p:spPr>
          <p:txBody>
            <a:bodyPr wrap="square" lIns="0" tIns="0" rIns="0" bIns="0" rtlCol="0">
              <a:spAutoFit/>
            </a:bodyPr>
            <a:lstStyle/>
            <a:p>
              <a:pPr marL="0" marR="0" lvl="0" indent="0" algn="ctr" defTabSz="914367" rtl="0" eaLnBrk="1" fontAlgn="auto" latinLnBrk="0" hangingPunct="1">
                <a:lnSpc>
                  <a:spcPct val="85000"/>
                </a:lnSpc>
                <a:spcBef>
                  <a:spcPts val="0"/>
                </a:spcBef>
                <a:spcAft>
                  <a:spcPts val="0"/>
                </a:spcAft>
                <a:buClrTx/>
                <a:buSzTx/>
                <a:buFontTx/>
                <a:buNone/>
                <a:tabLst/>
                <a:defRPr/>
              </a:pPr>
              <a:endParaRPr kumimoji="0" lang="en-US" sz="1600" b="0" i="1" u="none" strike="noStrike" kern="1200" cap="none" spc="0" normalizeH="0" baseline="0" noProof="0">
                <a:ln>
                  <a:noFill/>
                </a:ln>
                <a:solidFill>
                  <a:schemeClr val="accent6"/>
                </a:solidFill>
                <a:effectLst/>
                <a:uLnTx/>
                <a:uFillTx/>
                <a:latin typeface="Segoe UI"/>
                <a:ea typeface="+mn-ea"/>
                <a:cs typeface="+mn-cs"/>
              </a:endParaRPr>
            </a:p>
          </p:txBody>
        </p:sp>
        <p:grpSp>
          <p:nvGrpSpPr>
            <p:cNvPr id="25" name="!!Partner">
              <a:extLst>
                <a:ext uri="{FF2B5EF4-FFF2-40B4-BE49-F238E27FC236}">
                  <a16:creationId xmlns:a16="http://schemas.microsoft.com/office/drawing/2014/main" id="{1CF101C4-F215-4D49-B33D-69B38C01A10F}"/>
                </a:ext>
              </a:extLst>
            </p:cNvPr>
            <p:cNvGrpSpPr/>
            <p:nvPr/>
          </p:nvGrpSpPr>
          <p:grpSpPr>
            <a:xfrm>
              <a:off x="877080" y="5090194"/>
              <a:ext cx="1292743" cy="1292743"/>
              <a:chOff x="5602288" y="2266950"/>
              <a:chExt cx="1296987" cy="1296988"/>
            </a:xfrm>
            <a:effectLst>
              <a:outerShdw blurRad="50800" dist="25400" dir="2700000" algn="tl" rotWithShape="0">
                <a:prstClr val="black">
                  <a:alpha val="0"/>
                </a:prstClr>
              </a:outerShdw>
            </a:effectLst>
          </p:grpSpPr>
          <p:sp>
            <p:nvSpPr>
              <p:cNvPr id="27" name="AutoShape 8">
                <a:extLst>
                  <a:ext uri="{FF2B5EF4-FFF2-40B4-BE49-F238E27FC236}">
                    <a16:creationId xmlns:a16="http://schemas.microsoft.com/office/drawing/2014/main" id="{9E551335-CF54-4656-989F-785C0D1F505D}"/>
                  </a:ext>
                </a:extLst>
              </p:cNvPr>
              <p:cNvSpPr>
                <a:spLocks noChangeAspect="1" noChangeArrowheads="1" noTextEdit="1"/>
              </p:cNvSpPr>
              <p:nvPr/>
            </p:nvSpPr>
            <p:spPr bwMode="auto">
              <a:xfrm>
                <a:off x="5602288" y="2266950"/>
                <a:ext cx="1296987" cy="12969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28" name="Freeform 10">
                <a:extLst>
                  <a:ext uri="{FF2B5EF4-FFF2-40B4-BE49-F238E27FC236}">
                    <a16:creationId xmlns:a16="http://schemas.microsoft.com/office/drawing/2014/main" id="{E7E63513-C013-407D-A112-B06784EDA0F7}"/>
                  </a:ext>
                </a:extLst>
              </p:cNvPr>
              <p:cNvSpPr>
                <a:spLocks/>
              </p:cNvSpPr>
              <p:nvPr/>
            </p:nvSpPr>
            <p:spPr bwMode="auto">
              <a:xfrm>
                <a:off x="6105525" y="2763838"/>
                <a:ext cx="292100" cy="160338"/>
              </a:xfrm>
              <a:custGeom>
                <a:avLst/>
                <a:gdLst>
                  <a:gd name="T0" fmla="*/ 93 w 93"/>
                  <a:gd name="T1" fmla="*/ 51 h 51"/>
                  <a:gd name="T2" fmla="*/ 93 w 93"/>
                  <a:gd name="T3" fmla="*/ 51 h 51"/>
                  <a:gd name="T4" fmla="*/ 93 w 93"/>
                  <a:gd name="T5" fmla="*/ 19 h 51"/>
                  <a:gd name="T6" fmla="*/ 91 w 93"/>
                  <a:gd name="T7" fmla="*/ 12 h 51"/>
                  <a:gd name="T8" fmla="*/ 87 w 93"/>
                  <a:gd name="T9" fmla="*/ 6 h 51"/>
                  <a:gd name="T10" fmla="*/ 81 w 93"/>
                  <a:gd name="T11" fmla="*/ 2 h 51"/>
                  <a:gd name="T12" fmla="*/ 74 w 93"/>
                  <a:gd name="T13" fmla="*/ 0 h 51"/>
                  <a:gd name="T14" fmla="*/ 18 w 93"/>
                  <a:gd name="T15" fmla="*/ 0 h 51"/>
                  <a:gd name="T16" fmla="*/ 11 w 93"/>
                  <a:gd name="T17" fmla="*/ 2 h 51"/>
                  <a:gd name="T18" fmla="*/ 6 w 93"/>
                  <a:gd name="T19" fmla="*/ 6 h 51"/>
                  <a:gd name="T20" fmla="*/ 1 w 93"/>
                  <a:gd name="T21" fmla="*/ 12 h 51"/>
                  <a:gd name="T22" fmla="*/ 0 w 93"/>
                  <a:gd name="T23" fmla="*/ 19 h 51"/>
                  <a:gd name="T24" fmla="*/ 0 w 93"/>
                  <a:gd name="T25" fmla="*/ 51 h 51"/>
                  <a:gd name="T26" fmla="*/ 48 w 93"/>
                  <a:gd name="T27" fmla="*/ 49 h 51"/>
                  <a:gd name="T28" fmla="*/ 93 w 93"/>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51">
                    <a:moveTo>
                      <a:pt x="93" y="51"/>
                    </a:moveTo>
                    <a:lnTo>
                      <a:pt x="93" y="51"/>
                    </a:lnTo>
                    <a:lnTo>
                      <a:pt x="93" y="19"/>
                    </a:lnTo>
                    <a:cubicBezTo>
                      <a:pt x="93" y="17"/>
                      <a:pt x="92" y="14"/>
                      <a:pt x="91" y="12"/>
                    </a:cubicBezTo>
                    <a:cubicBezTo>
                      <a:pt x="90" y="10"/>
                      <a:pt x="89" y="8"/>
                      <a:pt x="87" y="6"/>
                    </a:cubicBezTo>
                    <a:cubicBezTo>
                      <a:pt x="85" y="4"/>
                      <a:pt x="83" y="3"/>
                      <a:pt x="81" y="2"/>
                    </a:cubicBezTo>
                    <a:cubicBezTo>
                      <a:pt x="78" y="1"/>
                      <a:pt x="76" y="0"/>
                      <a:pt x="74" y="0"/>
                    </a:cubicBezTo>
                    <a:lnTo>
                      <a:pt x="18" y="0"/>
                    </a:lnTo>
                    <a:cubicBezTo>
                      <a:pt x="16" y="0"/>
                      <a:pt x="14" y="1"/>
                      <a:pt x="11" y="2"/>
                    </a:cubicBezTo>
                    <a:cubicBezTo>
                      <a:pt x="9" y="3"/>
                      <a:pt x="7" y="4"/>
                      <a:pt x="6" y="6"/>
                    </a:cubicBezTo>
                    <a:cubicBezTo>
                      <a:pt x="4" y="8"/>
                      <a:pt x="2" y="10"/>
                      <a:pt x="1" y="12"/>
                    </a:cubicBezTo>
                    <a:cubicBezTo>
                      <a:pt x="0" y="14"/>
                      <a:pt x="0" y="17"/>
                      <a:pt x="0" y="19"/>
                    </a:cubicBezTo>
                    <a:lnTo>
                      <a:pt x="0" y="51"/>
                    </a:lnTo>
                    <a:cubicBezTo>
                      <a:pt x="16" y="49"/>
                      <a:pt x="32" y="49"/>
                      <a:pt x="48" y="49"/>
                    </a:cubicBezTo>
                    <a:cubicBezTo>
                      <a:pt x="63" y="49"/>
                      <a:pt x="78" y="49"/>
                      <a:pt x="93" y="51"/>
                    </a:cubicBezTo>
                    <a:close/>
                  </a:path>
                </a:pathLst>
              </a:custGeom>
              <a:solidFill>
                <a:schemeClr val="bg1"/>
              </a:solidFill>
              <a:ln w="12700">
                <a:solidFill>
                  <a:srgbClr val="0078D7"/>
                </a:solid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29" name="Freeform 11">
                <a:extLst>
                  <a:ext uri="{FF2B5EF4-FFF2-40B4-BE49-F238E27FC236}">
                    <a16:creationId xmlns:a16="http://schemas.microsoft.com/office/drawing/2014/main" id="{43240751-5C76-4488-AFD7-11C8B6276F76}"/>
                  </a:ext>
                </a:extLst>
              </p:cNvPr>
              <p:cNvSpPr>
                <a:spLocks/>
              </p:cNvSpPr>
              <p:nvPr/>
            </p:nvSpPr>
            <p:spPr bwMode="auto">
              <a:xfrm>
                <a:off x="6165850" y="2552700"/>
                <a:ext cx="169862" cy="166688"/>
              </a:xfrm>
              <a:custGeom>
                <a:avLst/>
                <a:gdLst>
                  <a:gd name="T0" fmla="*/ 27 w 54"/>
                  <a:gd name="T1" fmla="*/ 53 h 53"/>
                  <a:gd name="T2" fmla="*/ 27 w 54"/>
                  <a:gd name="T3" fmla="*/ 53 h 53"/>
                  <a:gd name="T4" fmla="*/ 54 w 54"/>
                  <a:gd name="T5" fmla="*/ 26 h 53"/>
                  <a:gd name="T6" fmla="*/ 27 w 54"/>
                  <a:gd name="T7" fmla="*/ 0 h 53"/>
                  <a:gd name="T8" fmla="*/ 0 w 54"/>
                  <a:gd name="T9" fmla="*/ 26 h 53"/>
                  <a:gd name="T10" fmla="*/ 27 w 54"/>
                  <a:gd name="T11" fmla="*/ 53 h 53"/>
                </a:gdLst>
                <a:ahLst/>
                <a:cxnLst>
                  <a:cxn ang="0">
                    <a:pos x="T0" y="T1"/>
                  </a:cxn>
                  <a:cxn ang="0">
                    <a:pos x="T2" y="T3"/>
                  </a:cxn>
                  <a:cxn ang="0">
                    <a:pos x="T4" y="T5"/>
                  </a:cxn>
                  <a:cxn ang="0">
                    <a:pos x="T6" y="T7"/>
                  </a:cxn>
                  <a:cxn ang="0">
                    <a:pos x="T8" y="T9"/>
                  </a:cxn>
                  <a:cxn ang="0">
                    <a:pos x="T10" y="T11"/>
                  </a:cxn>
                </a:cxnLst>
                <a:rect l="0" t="0" r="r" b="b"/>
                <a:pathLst>
                  <a:path w="54" h="53">
                    <a:moveTo>
                      <a:pt x="27" y="53"/>
                    </a:moveTo>
                    <a:lnTo>
                      <a:pt x="27" y="53"/>
                    </a:lnTo>
                    <a:cubicBezTo>
                      <a:pt x="42" y="53"/>
                      <a:pt x="54" y="41"/>
                      <a:pt x="54" y="26"/>
                    </a:cubicBezTo>
                    <a:cubicBezTo>
                      <a:pt x="54" y="11"/>
                      <a:pt x="42" y="0"/>
                      <a:pt x="27" y="0"/>
                    </a:cubicBezTo>
                    <a:cubicBezTo>
                      <a:pt x="12" y="0"/>
                      <a:pt x="0" y="11"/>
                      <a:pt x="0" y="26"/>
                    </a:cubicBezTo>
                    <a:cubicBezTo>
                      <a:pt x="0" y="41"/>
                      <a:pt x="12" y="53"/>
                      <a:pt x="27" y="53"/>
                    </a:cubicBezTo>
                    <a:close/>
                  </a:path>
                </a:pathLst>
              </a:custGeom>
              <a:solidFill>
                <a:schemeClr val="bg1"/>
              </a:solidFill>
              <a:ln w="12700">
                <a:solidFill>
                  <a:srgbClr val="0078D7"/>
                </a:solid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30" name="Freeform 12">
                <a:extLst>
                  <a:ext uri="{FF2B5EF4-FFF2-40B4-BE49-F238E27FC236}">
                    <a16:creationId xmlns:a16="http://schemas.microsoft.com/office/drawing/2014/main" id="{974F52E3-6200-4D5D-AED3-796EDD137778}"/>
                  </a:ext>
                </a:extLst>
              </p:cNvPr>
              <p:cNvSpPr>
                <a:spLocks/>
              </p:cNvSpPr>
              <p:nvPr/>
            </p:nvSpPr>
            <p:spPr bwMode="auto">
              <a:xfrm>
                <a:off x="5727700" y="2849563"/>
                <a:ext cx="292100" cy="196850"/>
              </a:xfrm>
              <a:custGeom>
                <a:avLst/>
                <a:gdLst>
                  <a:gd name="T0" fmla="*/ 93 w 93"/>
                  <a:gd name="T1" fmla="*/ 18 h 63"/>
                  <a:gd name="T2" fmla="*/ 93 w 93"/>
                  <a:gd name="T3" fmla="*/ 18 h 63"/>
                  <a:gd name="T4" fmla="*/ 91 w 93"/>
                  <a:gd name="T5" fmla="*/ 12 h 63"/>
                  <a:gd name="T6" fmla="*/ 87 w 93"/>
                  <a:gd name="T7" fmla="*/ 6 h 63"/>
                  <a:gd name="T8" fmla="*/ 81 w 93"/>
                  <a:gd name="T9" fmla="*/ 1 h 63"/>
                  <a:gd name="T10" fmla="*/ 74 w 93"/>
                  <a:gd name="T11" fmla="*/ 0 h 63"/>
                  <a:gd name="T12" fmla="*/ 18 w 93"/>
                  <a:gd name="T13" fmla="*/ 0 h 63"/>
                  <a:gd name="T14" fmla="*/ 12 w 93"/>
                  <a:gd name="T15" fmla="*/ 1 h 63"/>
                  <a:gd name="T16" fmla="*/ 6 w 93"/>
                  <a:gd name="T17" fmla="*/ 6 h 63"/>
                  <a:gd name="T18" fmla="*/ 1 w 93"/>
                  <a:gd name="T19" fmla="*/ 12 h 63"/>
                  <a:gd name="T20" fmla="*/ 0 w 93"/>
                  <a:gd name="T21" fmla="*/ 18 h 63"/>
                  <a:gd name="T22" fmla="*/ 0 w 93"/>
                  <a:gd name="T23" fmla="*/ 62 h 63"/>
                  <a:gd name="T24" fmla="*/ 0 w 93"/>
                  <a:gd name="T25" fmla="*/ 63 h 63"/>
                  <a:gd name="T26" fmla="*/ 93 w 93"/>
                  <a:gd name="T27" fmla="*/ 28 h 63"/>
                  <a:gd name="T28" fmla="*/ 93 w 93"/>
                  <a:gd name="T29" fmla="*/ 1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63">
                    <a:moveTo>
                      <a:pt x="93" y="18"/>
                    </a:moveTo>
                    <a:lnTo>
                      <a:pt x="93" y="18"/>
                    </a:lnTo>
                    <a:cubicBezTo>
                      <a:pt x="93" y="16"/>
                      <a:pt x="92" y="14"/>
                      <a:pt x="91" y="12"/>
                    </a:cubicBezTo>
                    <a:cubicBezTo>
                      <a:pt x="90" y="10"/>
                      <a:pt x="89" y="8"/>
                      <a:pt x="87" y="6"/>
                    </a:cubicBezTo>
                    <a:cubicBezTo>
                      <a:pt x="85" y="4"/>
                      <a:pt x="83" y="3"/>
                      <a:pt x="81" y="1"/>
                    </a:cubicBezTo>
                    <a:cubicBezTo>
                      <a:pt x="79" y="0"/>
                      <a:pt x="76" y="0"/>
                      <a:pt x="74" y="0"/>
                    </a:cubicBezTo>
                    <a:lnTo>
                      <a:pt x="18" y="0"/>
                    </a:lnTo>
                    <a:cubicBezTo>
                      <a:pt x="16" y="0"/>
                      <a:pt x="14" y="0"/>
                      <a:pt x="12" y="1"/>
                    </a:cubicBezTo>
                    <a:cubicBezTo>
                      <a:pt x="9" y="3"/>
                      <a:pt x="7" y="4"/>
                      <a:pt x="6" y="6"/>
                    </a:cubicBezTo>
                    <a:cubicBezTo>
                      <a:pt x="4" y="7"/>
                      <a:pt x="2" y="9"/>
                      <a:pt x="1" y="12"/>
                    </a:cubicBezTo>
                    <a:cubicBezTo>
                      <a:pt x="0" y="14"/>
                      <a:pt x="0" y="16"/>
                      <a:pt x="0" y="18"/>
                    </a:cubicBezTo>
                    <a:lnTo>
                      <a:pt x="0" y="62"/>
                    </a:lnTo>
                    <a:cubicBezTo>
                      <a:pt x="0" y="62"/>
                      <a:pt x="0" y="63"/>
                      <a:pt x="0" y="63"/>
                    </a:cubicBezTo>
                    <a:cubicBezTo>
                      <a:pt x="21" y="46"/>
                      <a:pt x="55" y="34"/>
                      <a:pt x="93" y="28"/>
                    </a:cubicBezTo>
                    <a:lnTo>
                      <a:pt x="93" y="18"/>
                    </a:lnTo>
                    <a:close/>
                  </a:path>
                </a:pathLst>
              </a:custGeom>
              <a:solidFill>
                <a:schemeClr val="bg1"/>
              </a:solidFill>
              <a:ln w="12700">
                <a:solidFill>
                  <a:srgbClr val="0078D7"/>
                </a:solid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31" name="Freeform 13">
                <a:extLst>
                  <a:ext uri="{FF2B5EF4-FFF2-40B4-BE49-F238E27FC236}">
                    <a16:creationId xmlns:a16="http://schemas.microsoft.com/office/drawing/2014/main" id="{E52C46C4-50ED-434D-8D5C-21C50AE9C4BB}"/>
                  </a:ext>
                </a:extLst>
              </p:cNvPr>
              <p:cNvSpPr>
                <a:spLocks/>
              </p:cNvSpPr>
              <p:nvPr/>
            </p:nvSpPr>
            <p:spPr bwMode="auto">
              <a:xfrm>
                <a:off x="5791200" y="2635250"/>
                <a:ext cx="166687" cy="166688"/>
              </a:xfrm>
              <a:custGeom>
                <a:avLst/>
                <a:gdLst>
                  <a:gd name="T0" fmla="*/ 26 w 53"/>
                  <a:gd name="T1" fmla="*/ 0 h 53"/>
                  <a:gd name="T2" fmla="*/ 26 w 53"/>
                  <a:gd name="T3" fmla="*/ 0 h 53"/>
                  <a:gd name="T4" fmla="*/ 0 w 53"/>
                  <a:gd name="T5" fmla="*/ 27 h 53"/>
                  <a:gd name="T6" fmla="*/ 26 w 53"/>
                  <a:gd name="T7" fmla="*/ 53 h 53"/>
                  <a:gd name="T8" fmla="*/ 53 w 53"/>
                  <a:gd name="T9" fmla="*/ 27 h 53"/>
                  <a:gd name="T10" fmla="*/ 26 w 53"/>
                  <a:gd name="T11" fmla="*/ 0 h 53"/>
                </a:gdLst>
                <a:ahLst/>
                <a:cxnLst>
                  <a:cxn ang="0">
                    <a:pos x="T0" y="T1"/>
                  </a:cxn>
                  <a:cxn ang="0">
                    <a:pos x="T2" y="T3"/>
                  </a:cxn>
                  <a:cxn ang="0">
                    <a:pos x="T4" y="T5"/>
                  </a:cxn>
                  <a:cxn ang="0">
                    <a:pos x="T6" y="T7"/>
                  </a:cxn>
                  <a:cxn ang="0">
                    <a:pos x="T8" y="T9"/>
                  </a:cxn>
                  <a:cxn ang="0">
                    <a:pos x="T10" y="T11"/>
                  </a:cxn>
                </a:cxnLst>
                <a:rect l="0" t="0" r="r" b="b"/>
                <a:pathLst>
                  <a:path w="53" h="53">
                    <a:moveTo>
                      <a:pt x="26" y="0"/>
                    </a:moveTo>
                    <a:lnTo>
                      <a:pt x="26" y="0"/>
                    </a:lnTo>
                    <a:cubicBezTo>
                      <a:pt x="12" y="0"/>
                      <a:pt x="0" y="12"/>
                      <a:pt x="0" y="27"/>
                    </a:cubicBezTo>
                    <a:cubicBezTo>
                      <a:pt x="0" y="42"/>
                      <a:pt x="12" y="53"/>
                      <a:pt x="26" y="53"/>
                    </a:cubicBezTo>
                    <a:cubicBezTo>
                      <a:pt x="41" y="53"/>
                      <a:pt x="53" y="42"/>
                      <a:pt x="53" y="27"/>
                    </a:cubicBezTo>
                    <a:cubicBezTo>
                      <a:pt x="53" y="12"/>
                      <a:pt x="41" y="0"/>
                      <a:pt x="26" y="0"/>
                    </a:cubicBezTo>
                    <a:close/>
                  </a:path>
                </a:pathLst>
              </a:custGeom>
              <a:solidFill>
                <a:schemeClr val="bg1"/>
              </a:solidFill>
              <a:ln w="12700">
                <a:solidFill>
                  <a:srgbClr val="0078D7"/>
                </a:solid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32" name="Freeform 14">
                <a:extLst>
                  <a:ext uri="{FF2B5EF4-FFF2-40B4-BE49-F238E27FC236}">
                    <a16:creationId xmlns:a16="http://schemas.microsoft.com/office/drawing/2014/main" id="{B9847509-D45A-4398-976F-2E85A08E143D}"/>
                  </a:ext>
                </a:extLst>
              </p:cNvPr>
              <p:cNvSpPr>
                <a:spLocks/>
              </p:cNvSpPr>
              <p:nvPr/>
            </p:nvSpPr>
            <p:spPr bwMode="auto">
              <a:xfrm>
                <a:off x="6480175" y="2849563"/>
                <a:ext cx="295275" cy="184150"/>
              </a:xfrm>
              <a:custGeom>
                <a:avLst/>
                <a:gdLst>
                  <a:gd name="T0" fmla="*/ 94 w 94"/>
                  <a:gd name="T1" fmla="*/ 18 h 59"/>
                  <a:gd name="T2" fmla="*/ 94 w 94"/>
                  <a:gd name="T3" fmla="*/ 18 h 59"/>
                  <a:gd name="T4" fmla="*/ 92 w 94"/>
                  <a:gd name="T5" fmla="*/ 12 h 59"/>
                  <a:gd name="T6" fmla="*/ 88 w 94"/>
                  <a:gd name="T7" fmla="*/ 6 h 59"/>
                  <a:gd name="T8" fmla="*/ 82 w 94"/>
                  <a:gd name="T9" fmla="*/ 1 h 59"/>
                  <a:gd name="T10" fmla="*/ 75 w 94"/>
                  <a:gd name="T11" fmla="*/ 0 h 59"/>
                  <a:gd name="T12" fmla="*/ 19 w 94"/>
                  <a:gd name="T13" fmla="*/ 0 h 59"/>
                  <a:gd name="T14" fmla="*/ 12 w 94"/>
                  <a:gd name="T15" fmla="*/ 1 h 59"/>
                  <a:gd name="T16" fmla="*/ 6 w 94"/>
                  <a:gd name="T17" fmla="*/ 6 h 59"/>
                  <a:gd name="T18" fmla="*/ 2 w 94"/>
                  <a:gd name="T19" fmla="*/ 12 h 59"/>
                  <a:gd name="T20" fmla="*/ 0 w 94"/>
                  <a:gd name="T21" fmla="*/ 18 h 59"/>
                  <a:gd name="T22" fmla="*/ 0 w 94"/>
                  <a:gd name="T23" fmla="*/ 27 h 59"/>
                  <a:gd name="T24" fmla="*/ 94 w 94"/>
                  <a:gd name="T25" fmla="*/ 59 h 59"/>
                  <a:gd name="T26" fmla="*/ 94 w 94"/>
                  <a:gd name="T27"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59">
                    <a:moveTo>
                      <a:pt x="94" y="18"/>
                    </a:moveTo>
                    <a:lnTo>
                      <a:pt x="94" y="18"/>
                    </a:lnTo>
                    <a:cubicBezTo>
                      <a:pt x="94" y="16"/>
                      <a:pt x="93" y="14"/>
                      <a:pt x="92" y="12"/>
                    </a:cubicBezTo>
                    <a:cubicBezTo>
                      <a:pt x="91" y="10"/>
                      <a:pt x="89" y="8"/>
                      <a:pt x="88" y="6"/>
                    </a:cubicBezTo>
                    <a:cubicBezTo>
                      <a:pt x="86" y="4"/>
                      <a:pt x="84" y="3"/>
                      <a:pt x="82" y="1"/>
                    </a:cubicBezTo>
                    <a:cubicBezTo>
                      <a:pt x="79" y="0"/>
                      <a:pt x="77" y="0"/>
                      <a:pt x="75" y="0"/>
                    </a:cubicBezTo>
                    <a:lnTo>
                      <a:pt x="19" y="0"/>
                    </a:lnTo>
                    <a:cubicBezTo>
                      <a:pt x="17" y="0"/>
                      <a:pt x="15" y="0"/>
                      <a:pt x="12" y="1"/>
                    </a:cubicBezTo>
                    <a:cubicBezTo>
                      <a:pt x="10" y="3"/>
                      <a:pt x="8" y="4"/>
                      <a:pt x="6" y="6"/>
                    </a:cubicBezTo>
                    <a:cubicBezTo>
                      <a:pt x="5" y="7"/>
                      <a:pt x="3" y="9"/>
                      <a:pt x="2" y="12"/>
                    </a:cubicBezTo>
                    <a:cubicBezTo>
                      <a:pt x="1" y="14"/>
                      <a:pt x="0" y="16"/>
                      <a:pt x="0" y="18"/>
                    </a:cubicBezTo>
                    <a:lnTo>
                      <a:pt x="0" y="27"/>
                    </a:lnTo>
                    <a:cubicBezTo>
                      <a:pt x="38" y="33"/>
                      <a:pt x="71" y="44"/>
                      <a:pt x="94" y="59"/>
                    </a:cubicBezTo>
                    <a:lnTo>
                      <a:pt x="94" y="18"/>
                    </a:lnTo>
                    <a:close/>
                  </a:path>
                </a:pathLst>
              </a:custGeom>
              <a:solidFill>
                <a:schemeClr val="bg1"/>
              </a:solidFill>
              <a:ln w="12700">
                <a:solidFill>
                  <a:srgbClr val="0078D7"/>
                </a:solid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33" name="Freeform 15">
                <a:extLst>
                  <a:ext uri="{FF2B5EF4-FFF2-40B4-BE49-F238E27FC236}">
                    <a16:creationId xmlns:a16="http://schemas.microsoft.com/office/drawing/2014/main" id="{BB548265-E632-4E6B-AA18-599F21C6A6A5}"/>
                  </a:ext>
                </a:extLst>
              </p:cNvPr>
              <p:cNvSpPr>
                <a:spLocks/>
              </p:cNvSpPr>
              <p:nvPr/>
            </p:nvSpPr>
            <p:spPr bwMode="auto">
              <a:xfrm>
                <a:off x="6542088" y="2635250"/>
                <a:ext cx="169862" cy="166688"/>
              </a:xfrm>
              <a:custGeom>
                <a:avLst/>
                <a:gdLst>
                  <a:gd name="T0" fmla="*/ 0 w 54"/>
                  <a:gd name="T1" fmla="*/ 27 h 53"/>
                  <a:gd name="T2" fmla="*/ 0 w 54"/>
                  <a:gd name="T3" fmla="*/ 27 h 53"/>
                  <a:gd name="T4" fmla="*/ 27 w 54"/>
                  <a:gd name="T5" fmla="*/ 53 h 53"/>
                  <a:gd name="T6" fmla="*/ 54 w 54"/>
                  <a:gd name="T7" fmla="*/ 27 h 53"/>
                  <a:gd name="T8" fmla="*/ 27 w 54"/>
                  <a:gd name="T9" fmla="*/ 0 h 53"/>
                  <a:gd name="T10" fmla="*/ 0 w 54"/>
                  <a:gd name="T11" fmla="*/ 27 h 53"/>
                </a:gdLst>
                <a:ahLst/>
                <a:cxnLst>
                  <a:cxn ang="0">
                    <a:pos x="T0" y="T1"/>
                  </a:cxn>
                  <a:cxn ang="0">
                    <a:pos x="T2" y="T3"/>
                  </a:cxn>
                  <a:cxn ang="0">
                    <a:pos x="T4" y="T5"/>
                  </a:cxn>
                  <a:cxn ang="0">
                    <a:pos x="T6" y="T7"/>
                  </a:cxn>
                  <a:cxn ang="0">
                    <a:pos x="T8" y="T9"/>
                  </a:cxn>
                  <a:cxn ang="0">
                    <a:pos x="T10" y="T11"/>
                  </a:cxn>
                </a:cxnLst>
                <a:rect l="0" t="0" r="r" b="b"/>
                <a:pathLst>
                  <a:path w="54" h="53">
                    <a:moveTo>
                      <a:pt x="0" y="27"/>
                    </a:moveTo>
                    <a:lnTo>
                      <a:pt x="0" y="27"/>
                    </a:lnTo>
                    <a:cubicBezTo>
                      <a:pt x="0" y="42"/>
                      <a:pt x="12" y="53"/>
                      <a:pt x="27" y="53"/>
                    </a:cubicBezTo>
                    <a:cubicBezTo>
                      <a:pt x="42" y="53"/>
                      <a:pt x="54" y="42"/>
                      <a:pt x="54" y="27"/>
                    </a:cubicBezTo>
                    <a:cubicBezTo>
                      <a:pt x="54" y="12"/>
                      <a:pt x="42" y="0"/>
                      <a:pt x="27" y="0"/>
                    </a:cubicBezTo>
                    <a:cubicBezTo>
                      <a:pt x="12" y="0"/>
                      <a:pt x="0" y="12"/>
                      <a:pt x="0" y="27"/>
                    </a:cubicBezTo>
                    <a:close/>
                  </a:path>
                </a:pathLst>
              </a:custGeom>
              <a:solidFill>
                <a:schemeClr val="bg1"/>
              </a:solidFill>
              <a:ln w="12700">
                <a:solidFill>
                  <a:srgbClr val="0078D7"/>
                </a:solid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34" name="Freeform 16">
                <a:extLst>
                  <a:ext uri="{FF2B5EF4-FFF2-40B4-BE49-F238E27FC236}">
                    <a16:creationId xmlns:a16="http://schemas.microsoft.com/office/drawing/2014/main" id="{D1D6982A-469C-41C1-9A3A-AF8C1BAB29AE}"/>
                  </a:ext>
                </a:extLst>
              </p:cNvPr>
              <p:cNvSpPr>
                <a:spLocks/>
              </p:cNvSpPr>
              <p:nvPr/>
            </p:nvSpPr>
            <p:spPr bwMode="auto">
              <a:xfrm>
                <a:off x="5737225" y="3000375"/>
                <a:ext cx="1041400" cy="363538"/>
              </a:xfrm>
              <a:custGeom>
                <a:avLst/>
                <a:gdLst>
                  <a:gd name="T0" fmla="*/ 311 w 331"/>
                  <a:gd name="T1" fmla="*/ 31 h 116"/>
                  <a:gd name="T2" fmla="*/ 311 w 331"/>
                  <a:gd name="T3" fmla="*/ 31 h 116"/>
                  <a:gd name="T4" fmla="*/ 236 w 331"/>
                  <a:gd name="T5" fmla="*/ 6 h 116"/>
                  <a:gd name="T6" fmla="*/ 192 w 331"/>
                  <a:gd name="T7" fmla="*/ 1 h 116"/>
                  <a:gd name="T8" fmla="*/ 165 w 331"/>
                  <a:gd name="T9" fmla="*/ 0 h 116"/>
                  <a:gd name="T10" fmla="*/ 135 w 331"/>
                  <a:gd name="T11" fmla="*/ 1 h 116"/>
                  <a:gd name="T12" fmla="*/ 90 w 331"/>
                  <a:gd name="T13" fmla="*/ 7 h 116"/>
                  <a:gd name="T14" fmla="*/ 15 w 331"/>
                  <a:gd name="T15" fmla="*/ 34 h 116"/>
                  <a:gd name="T16" fmla="*/ 0 w 331"/>
                  <a:gd name="T17" fmla="*/ 58 h 116"/>
                  <a:gd name="T18" fmla="*/ 165 w 331"/>
                  <a:gd name="T19" fmla="*/ 116 h 116"/>
                  <a:gd name="T20" fmla="*/ 331 w 331"/>
                  <a:gd name="T21" fmla="*/ 58 h 116"/>
                  <a:gd name="T22" fmla="*/ 311 w 331"/>
                  <a:gd name="T23" fmla="*/ 3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1" h="116">
                    <a:moveTo>
                      <a:pt x="311" y="31"/>
                    </a:moveTo>
                    <a:lnTo>
                      <a:pt x="311" y="31"/>
                    </a:lnTo>
                    <a:cubicBezTo>
                      <a:pt x="295" y="20"/>
                      <a:pt x="268" y="11"/>
                      <a:pt x="236" y="6"/>
                    </a:cubicBezTo>
                    <a:cubicBezTo>
                      <a:pt x="223" y="4"/>
                      <a:pt x="208" y="2"/>
                      <a:pt x="192" y="1"/>
                    </a:cubicBezTo>
                    <a:cubicBezTo>
                      <a:pt x="183" y="1"/>
                      <a:pt x="174" y="0"/>
                      <a:pt x="165" y="0"/>
                    </a:cubicBezTo>
                    <a:cubicBezTo>
                      <a:pt x="155" y="0"/>
                      <a:pt x="145" y="1"/>
                      <a:pt x="135" y="1"/>
                    </a:cubicBezTo>
                    <a:cubicBezTo>
                      <a:pt x="119" y="2"/>
                      <a:pt x="104" y="4"/>
                      <a:pt x="90" y="7"/>
                    </a:cubicBezTo>
                    <a:cubicBezTo>
                      <a:pt x="57" y="13"/>
                      <a:pt x="31" y="22"/>
                      <a:pt x="15" y="34"/>
                    </a:cubicBezTo>
                    <a:cubicBezTo>
                      <a:pt x="5" y="41"/>
                      <a:pt x="0" y="50"/>
                      <a:pt x="0" y="58"/>
                    </a:cubicBezTo>
                    <a:cubicBezTo>
                      <a:pt x="0" y="90"/>
                      <a:pt x="74" y="116"/>
                      <a:pt x="165" y="116"/>
                    </a:cubicBezTo>
                    <a:cubicBezTo>
                      <a:pt x="257" y="116"/>
                      <a:pt x="331" y="90"/>
                      <a:pt x="331" y="58"/>
                    </a:cubicBezTo>
                    <a:cubicBezTo>
                      <a:pt x="331" y="48"/>
                      <a:pt x="324" y="39"/>
                      <a:pt x="311" y="31"/>
                    </a:cubicBezTo>
                    <a:close/>
                  </a:path>
                </a:pathLst>
              </a:custGeom>
              <a:solidFill>
                <a:srgbClr val="0070C0"/>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highlight>
                    <a:srgbClr val="800080"/>
                  </a:highlight>
                  <a:latin typeface="Segoe UI"/>
                </a:endParaRPr>
              </a:p>
            </p:txBody>
          </p:sp>
        </p:grpSp>
        <p:sp>
          <p:nvSpPr>
            <p:cNvPr id="26" name="TextBox 25">
              <a:extLst>
                <a:ext uri="{FF2B5EF4-FFF2-40B4-BE49-F238E27FC236}">
                  <a16:creationId xmlns:a16="http://schemas.microsoft.com/office/drawing/2014/main" id="{59FC34D0-F197-424B-899E-7F761D5AB393}"/>
                </a:ext>
              </a:extLst>
            </p:cNvPr>
            <p:cNvSpPr txBox="1"/>
            <p:nvPr/>
          </p:nvSpPr>
          <p:spPr>
            <a:xfrm>
              <a:off x="505427" y="6197747"/>
              <a:ext cx="2184294" cy="275002"/>
            </a:xfrm>
            <a:prstGeom prst="rect">
              <a:avLst/>
            </a:prstGeom>
            <a:noFill/>
          </p:spPr>
          <p:txBody>
            <a:bodyPr wrap="none" lIns="0" tIns="0" rIns="0" bIns="0" rtlCol="0" anchor="t">
              <a:spAutoFit/>
            </a:bodyPr>
            <a:lstStyle/>
            <a:p>
              <a:pPr algn="l"/>
              <a:r>
                <a:rPr lang="en-US" sz="1400">
                  <a:gradFill>
                    <a:gsLst>
                      <a:gs pos="2917">
                        <a:schemeClr val="tx1"/>
                      </a:gs>
                      <a:gs pos="30000">
                        <a:schemeClr val="tx1"/>
                      </a:gs>
                    </a:gsLst>
                    <a:lin ang="5400000" scaled="0"/>
                  </a:gradFill>
                </a:rPr>
                <a:t>Email One-time passcode</a:t>
              </a:r>
            </a:p>
          </p:txBody>
        </p:sp>
      </p:grpSp>
      <p:grpSp>
        <p:nvGrpSpPr>
          <p:cNvPr id="38" name="Group 37">
            <a:extLst>
              <a:ext uri="{FF2B5EF4-FFF2-40B4-BE49-F238E27FC236}">
                <a16:creationId xmlns:a16="http://schemas.microsoft.com/office/drawing/2014/main" id="{BC8E3DCC-86BF-4E42-9684-8DF1FCEB37C7}"/>
              </a:ext>
            </a:extLst>
          </p:cNvPr>
          <p:cNvGrpSpPr/>
          <p:nvPr/>
        </p:nvGrpSpPr>
        <p:grpSpPr>
          <a:xfrm>
            <a:off x="9681483" y="4259550"/>
            <a:ext cx="1082952" cy="463293"/>
            <a:chOff x="7849935" y="4036475"/>
            <a:chExt cx="1082952" cy="463293"/>
          </a:xfrm>
        </p:grpSpPr>
        <p:sp>
          <p:nvSpPr>
            <p:cNvPr id="41" name="Freeform 215">
              <a:extLst>
                <a:ext uri="{FF2B5EF4-FFF2-40B4-BE49-F238E27FC236}">
                  <a16:creationId xmlns:a16="http://schemas.microsoft.com/office/drawing/2014/main" id="{1F759D81-7D8A-4DD9-A805-A81DD0CF428E}"/>
                </a:ext>
              </a:extLst>
            </p:cNvPr>
            <p:cNvSpPr>
              <a:spLocks noChangeAspect="1"/>
            </p:cNvSpPr>
            <p:nvPr/>
          </p:nvSpPr>
          <p:spPr bwMode="black">
            <a:xfrm>
              <a:off x="8726501" y="4119569"/>
              <a:ext cx="206386" cy="29794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42" name="Picture 2" descr="https://azure.microsoft.com/svghandler/preview/?width=600&amp;amp;height=315">
              <a:extLst>
                <a:ext uri="{FF2B5EF4-FFF2-40B4-BE49-F238E27FC236}">
                  <a16:creationId xmlns:a16="http://schemas.microsoft.com/office/drawing/2014/main" id="{5DFF439E-8F1D-48B3-9BD8-F9103749C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3426" y="4119569"/>
              <a:ext cx="378747" cy="29794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D24FEE73-FD8B-42E0-8A2A-7EAA54339CCA}"/>
                </a:ext>
              </a:extLst>
            </p:cNvPr>
            <p:cNvPicPr>
              <a:picLocks noChangeAspect="1"/>
            </p:cNvPicPr>
            <p:nvPr/>
          </p:nvPicPr>
          <p:blipFill>
            <a:blip r:embed="rId6"/>
            <a:stretch>
              <a:fillRect/>
            </a:stretch>
          </p:blipFill>
          <p:spPr>
            <a:xfrm>
              <a:off x="7849935" y="4036475"/>
              <a:ext cx="463293" cy="463293"/>
            </a:xfrm>
            <a:prstGeom prst="rect">
              <a:avLst/>
            </a:prstGeom>
          </p:spPr>
        </p:pic>
      </p:grpSp>
      <p:pic>
        <p:nvPicPr>
          <p:cNvPr id="40" name="Graphic 96">
            <a:extLst>
              <a:ext uri="{FF2B5EF4-FFF2-40B4-BE49-F238E27FC236}">
                <a16:creationId xmlns:a16="http://schemas.microsoft.com/office/drawing/2014/main" id="{F896EF9C-171A-4A53-B0F0-446731E89C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16567" y="1188232"/>
            <a:ext cx="2039683" cy="2039684"/>
          </a:xfrm>
          <a:prstGeom prst="rect">
            <a:avLst/>
          </a:prstGeom>
        </p:spPr>
      </p:pic>
      <p:grpSp>
        <p:nvGrpSpPr>
          <p:cNvPr id="50" name="Group 49">
            <a:extLst>
              <a:ext uri="{FF2B5EF4-FFF2-40B4-BE49-F238E27FC236}">
                <a16:creationId xmlns:a16="http://schemas.microsoft.com/office/drawing/2014/main" id="{E32B910B-34A5-4284-B08A-29696709EF04}"/>
              </a:ext>
            </a:extLst>
          </p:cNvPr>
          <p:cNvGrpSpPr/>
          <p:nvPr/>
        </p:nvGrpSpPr>
        <p:grpSpPr>
          <a:xfrm>
            <a:off x="9082712" y="3795431"/>
            <a:ext cx="2278443" cy="872954"/>
            <a:chOff x="8839168" y="1766797"/>
            <a:chExt cx="2727309" cy="1026388"/>
          </a:xfrm>
        </p:grpSpPr>
        <p:pic>
          <p:nvPicPr>
            <p:cNvPr id="52" name="Picture 51">
              <a:extLst>
                <a:ext uri="{FF2B5EF4-FFF2-40B4-BE49-F238E27FC236}">
                  <a16:creationId xmlns:a16="http://schemas.microsoft.com/office/drawing/2014/main" id="{881B5DE3-D297-455A-9DA0-AEF86B71CD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51906" y="2051330"/>
              <a:ext cx="715534" cy="233431"/>
            </a:xfrm>
            <a:prstGeom prst="rect">
              <a:avLst/>
            </a:prstGeom>
          </p:spPr>
        </p:pic>
        <p:grpSp>
          <p:nvGrpSpPr>
            <p:cNvPr id="53" name="Group 52">
              <a:extLst>
                <a:ext uri="{FF2B5EF4-FFF2-40B4-BE49-F238E27FC236}">
                  <a16:creationId xmlns:a16="http://schemas.microsoft.com/office/drawing/2014/main" id="{F167329E-B03B-45B4-A768-B15837E7E017}"/>
                </a:ext>
              </a:extLst>
            </p:cNvPr>
            <p:cNvGrpSpPr/>
            <p:nvPr/>
          </p:nvGrpSpPr>
          <p:grpSpPr>
            <a:xfrm>
              <a:off x="8839168" y="2515053"/>
              <a:ext cx="551956" cy="278132"/>
              <a:chOff x="10788478" y="2276710"/>
              <a:chExt cx="452144" cy="227837"/>
            </a:xfrm>
          </p:grpSpPr>
          <p:sp>
            <p:nvSpPr>
              <p:cNvPr id="58" name="Freeform 299">
                <a:extLst>
                  <a:ext uri="{FF2B5EF4-FFF2-40B4-BE49-F238E27FC236}">
                    <a16:creationId xmlns:a16="http://schemas.microsoft.com/office/drawing/2014/main" id="{C74B221A-29F8-4F1C-AC55-2D63F6FBA166}"/>
                  </a:ext>
                </a:extLst>
              </p:cNvPr>
              <p:cNvSpPr/>
              <p:nvPr/>
            </p:nvSpPr>
            <p:spPr bwMode="auto">
              <a:xfrm>
                <a:off x="10788478" y="2289155"/>
                <a:ext cx="374248" cy="197582"/>
              </a:xfrm>
              <a:custGeom>
                <a:avLst/>
                <a:gdLst>
                  <a:gd name="connsiteX0" fmla="*/ 0 w 374248"/>
                  <a:gd name="connsiteY0" fmla="*/ 0 h 197582"/>
                  <a:gd name="connsiteX1" fmla="*/ 374248 w 374248"/>
                  <a:gd name="connsiteY1" fmla="*/ 0 h 197582"/>
                  <a:gd name="connsiteX2" fmla="*/ 374248 w 374248"/>
                  <a:gd name="connsiteY2" fmla="*/ 56976 h 197582"/>
                  <a:gd name="connsiteX3" fmla="*/ 233820 w 374248"/>
                  <a:gd name="connsiteY3" fmla="*/ 197582 h 197582"/>
                  <a:gd name="connsiteX4" fmla="*/ 0 w 374248"/>
                  <a:gd name="connsiteY4" fmla="*/ 197582 h 197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248" h="197582">
                    <a:moveTo>
                      <a:pt x="0" y="0"/>
                    </a:moveTo>
                    <a:lnTo>
                      <a:pt x="374248" y="0"/>
                    </a:lnTo>
                    <a:lnTo>
                      <a:pt x="374248" y="56976"/>
                    </a:lnTo>
                    <a:lnTo>
                      <a:pt x="233820" y="197582"/>
                    </a:lnTo>
                    <a:lnTo>
                      <a:pt x="0" y="197582"/>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marL="0" marR="0" lvl="0" indent="0" algn="ctr" defTabSz="896094" rtl="0" eaLnBrk="1" fontAlgn="base" latinLnBrk="0" hangingPunct="1">
                  <a:lnSpc>
                    <a:spcPct val="90000"/>
                  </a:lnSpc>
                  <a:spcBef>
                    <a:spcPct val="0"/>
                  </a:spcBef>
                  <a:spcAft>
                    <a:spcPct val="0"/>
                  </a:spcAft>
                  <a:buClrTx/>
                  <a:buSzTx/>
                  <a:buFontTx/>
                  <a:buNone/>
                  <a:tabLst/>
                  <a:defRPr/>
                </a:pPr>
                <a:endParaRPr kumimoji="0" lang="en-US" sz="230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9" name="Picture 58">
                <a:extLst>
                  <a:ext uri="{FF2B5EF4-FFF2-40B4-BE49-F238E27FC236}">
                    <a16:creationId xmlns:a16="http://schemas.microsoft.com/office/drawing/2014/main" id="{CA9355C3-289E-4391-8BD6-49DAFE570A1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788733" y="2276710"/>
                <a:ext cx="451889" cy="227837"/>
              </a:xfrm>
              <a:prstGeom prst="rect">
                <a:avLst/>
              </a:prstGeom>
            </p:spPr>
          </p:pic>
        </p:grpSp>
        <p:pic>
          <p:nvPicPr>
            <p:cNvPr id="54" name="Picture 53">
              <a:extLst>
                <a:ext uri="{FF2B5EF4-FFF2-40B4-BE49-F238E27FC236}">
                  <a16:creationId xmlns:a16="http://schemas.microsoft.com/office/drawing/2014/main" id="{63EEC972-0773-45B1-BC32-780F4579EBD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73058" y="2305805"/>
              <a:ext cx="393419" cy="393419"/>
            </a:xfrm>
            <a:prstGeom prst="rect">
              <a:avLst/>
            </a:prstGeom>
          </p:spPr>
        </p:pic>
        <p:pic>
          <p:nvPicPr>
            <p:cNvPr id="55" name="Picture 54">
              <a:extLst>
                <a:ext uri="{FF2B5EF4-FFF2-40B4-BE49-F238E27FC236}">
                  <a16:creationId xmlns:a16="http://schemas.microsoft.com/office/drawing/2014/main" id="{90DD605A-0CF2-4849-8B2E-F96B91B11EE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05108" y="1766797"/>
              <a:ext cx="772261" cy="206794"/>
            </a:xfrm>
            <a:prstGeom prst="rect">
              <a:avLst/>
            </a:prstGeom>
          </p:spPr>
        </p:pic>
        <p:pic>
          <p:nvPicPr>
            <p:cNvPr id="56" name="Picture 55">
              <a:extLst>
                <a:ext uri="{FF2B5EF4-FFF2-40B4-BE49-F238E27FC236}">
                  <a16:creationId xmlns:a16="http://schemas.microsoft.com/office/drawing/2014/main" id="{A161CC5B-FDAC-4A78-A58A-9FA7A59FF9B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56836" y="1776888"/>
              <a:ext cx="732271" cy="167077"/>
            </a:xfrm>
            <a:prstGeom prst="rect">
              <a:avLst/>
            </a:prstGeom>
            <a:noFill/>
          </p:spPr>
        </p:pic>
        <p:pic>
          <p:nvPicPr>
            <p:cNvPr id="57" name="Picture 56">
              <a:extLst>
                <a:ext uri="{FF2B5EF4-FFF2-40B4-BE49-F238E27FC236}">
                  <a16:creationId xmlns:a16="http://schemas.microsoft.com/office/drawing/2014/main" id="{3E4B3DE7-3398-440F-81CE-38DA7483BAD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38220" y="2065380"/>
              <a:ext cx="652959" cy="220854"/>
            </a:xfrm>
            <a:prstGeom prst="rect">
              <a:avLst/>
            </a:prstGeom>
          </p:spPr>
        </p:pic>
      </p:grpSp>
      <p:grpSp>
        <p:nvGrpSpPr>
          <p:cNvPr id="47" name="Group 46">
            <a:extLst>
              <a:ext uri="{FF2B5EF4-FFF2-40B4-BE49-F238E27FC236}">
                <a16:creationId xmlns:a16="http://schemas.microsoft.com/office/drawing/2014/main" id="{B55A5269-0077-45BD-9D90-781247480FE2}"/>
              </a:ext>
            </a:extLst>
          </p:cNvPr>
          <p:cNvGrpSpPr/>
          <p:nvPr/>
        </p:nvGrpSpPr>
        <p:grpSpPr>
          <a:xfrm>
            <a:off x="10098176" y="3611214"/>
            <a:ext cx="359791" cy="359791"/>
            <a:chOff x="7996472" y="4632292"/>
            <a:chExt cx="1143000" cy="1143000"/>
          </a:xfrm>
        </p:grpSpPr>
        <p:sp>
          <p:nvSpPr>
            <p:cNvPr id="48" name="Oval 47">
              <a:extLst>
                <a:ext uri="{FF2B5EF4-FFF2-40B4-BE49-F238E27FC236}">
                  <a16:creationId xmlns:a16="http://schemas.microsoft.com/office/drawing/2014/main" id="{A4F28ECB-0516-4A9A-B7F2-9F2AAE90F3EF}"/>
                </a:ext>
              </a:extLst>
            </p:cNvPr>
            <p:cNvSpPr/>
            <p:nvPr/>
          </p:nvSpPr>
          <p:spPr bwMode="auto">
            <a:xfrm>
              <a:off x="7996472" y="4632292"/>
              <a:ext cx="1143000" cy="1143000"/>
            </a:xfrm>
            <a:prstGeom prst="ellipse">
              <a:avLst/>
            </a:prstGeom>
            <a:solidFill>
              <a:srgbClr val="0078D7"/>
            </a:solidFill>
            <a:ln w="12700" cap="flat" cmpd="sng" algn="ctr">
              <a:solidFill>
                <a:srgbClr val="D2D2D2"/>
              </a:solidFill>
              <a:prstDash val="solid"/>
              <a:headEnd type="none" w="med" len="med"/>
              <a:tailEnd type="none" w="med" len="med"/>
            </a:ln>
            <a:effectLst/>
          </p:spPr>
          <p:txBody>
            <a:bodyPr rot="0" spcFirstLastPara="0" vertOverflow="overflow" horzOverflow="overflow" vert="horz" wrap="square" lIns="0" tIns="46637" rIns="0" bIns="46637"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49" name="Picture 48">
              <a:extLst>
                <a:ext uri="{FF2B5EF4-FFF2-40B4-BE49-F238E27FC236}">
                  <a16:creationId xmlns:a16="http://schemas.microsoft.com/office/drawing/2014/main" id="{C40F3E99-6EBF-40A0-9493-F47E2015214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95385" y="4737011"/>
              <a:ext cx="945175" cy="945175"/>
            </a:xfrm>
            <a:prstGeom prst="rect">
              <a:avLst/>
            </a:prstGeom>
          </p:spPr>
        </p:pic>
      </p:grpSp>
      <p:sp>
        <p:nvSpPr>
          <p:cNvPr id="61" name="TextBox 60">
            <a:extLst>
              <a:ext uri="{FF2B5EF4-FFF2-40B4-BE49-F238E27FC236}">
                <a16:creationId xmlns:a16="http://schemas.microsoft.com/office/drawing/2014/main" id="{118C3BEF-7227-4754-83A9-68124576930D}"/>
              </a:ext>
            </a:extLst>
          </p:cNvPr>
          <p:cNvSpPr txBox="1"/>
          <p:nvPr/>
        </p:nvSpPr>
        <p:spPr>
          <a:xfrm>
            <a:off x="7986050" y="5804249"/>
            <a:ext cx="2654701" cy="196977"/>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kumimoji="0" lang="en-US" sz="1600" b="0" u="none" strike="noStrike" kern="1200" cap="none" spc="0" normalizeH="0" baseline="0" noProof="0">
                <a:ln>
                  <a:noFill/>
                </a:ln>
                <a:solidFill>
                  <a:schemeClr val="accent1"/>
                </a:solidFill>
                <a:effectLst/>
                <a:uLnTx/>
                <a:uFillTx/>
                <a:latin typeface="Segoe UI"/>
                <a:ea typeface="+mn-ea"/>
                <a:cs typeface="+mn-cs"/>
              </a:rPr>
              <a:t>Your Organization’s Azure AD</a:t>
            </a:r>
          </a:p>
        </p:txBody>
      </p:sp>
      <p:sp>
        <p:nvSpPr>
          <p:cNvPr id="67" name="Freeform 10">
            <a:extLst>
              <a:ext uri="{FF2B5EF4-FFF2-40B4-BE49-F238E27FC236}">
                <a16:creationId xmlns:a16="http://schemas.microsoft.com/office/drawing/2014/main" id="{5BF8CF6C-AB60-485A-8B32-5AB6DD8D5060}"/>
              </a:ext>
            </a:extLst>
          </p:cNvPr>
          <p:cNvSpPr>
            <a:spLocks/>
          </p:cNvSpPr>
          <p:nvPr/>
        </p:nvSpPr>
        <p:spPr bwMode="auto">
          <a:xfrm>
            <a:off x="3437288" y="3922780"/>
            <a:ext cx="291144" cy="159813"/>
          </a:xfrm>
          <a:custGeom>
            <a:avLst/>
            <a:gdLst>
              <a:gd name="T0" fmla="*/ 93 w 93"/>
              <a:gd name="T1" fmla="*/ 51 h 51"/>
              <a:gd name="T2" fmla="*/ 93 w 93"/>
              <a:gd name="T3" fmla="*/ 51 h 51"/>
              <a:gd name="T4" fmla="*/ 93 w 93"/>
              <a:gd name="T5" fmla="*/ 19 h 51"/>
              <a:gd name="T6" fmla="*/ 91 w 93"/>
              <a:gd name="T7" fmla="*/ 12 h 51"/>
              <a:gd name="T8" fmla="*/ 87 w 93"/>
              <a:gd name="T9" fmla="*/ 6 h 51"/>
              <a:gd name="T10" fmla="*/ 81 w 93"/>
              <a:gd name="T11" fmla="*/ 2 h 51"/>
              <a:gd name="T12" fmla="*/ 74 w 93"/>
              <a:gd name="T13" fmla="*/ 0 h 51"/>
              <a:gd name="T14" fmla="*/ 18 w 93"/>
              <a:gd name="T15" fmla="*/ 0 h 51"/>
              <a:gd name="T16" fmla="*/ 11 w 93"/>
              <a:gd name="T17" fmla="*/ 2 h 51"/>
              <a:gd name="T18" fmla="*/ 6 w 93"/>
              <a:gd name="T19" fmla="*/ 6 h 51"/>
              <a:gd name="T20" fmla="*/ 1 w 93"/>
              <a:gd name="T21" fmla="*/ 12 h 51"/>
              <a:gd name="T22" fmla="*/ 0 w 93"/>
              <a:gd name="T23" fmla="*/ 19 h 51"/>
              <a:gd name="T24" fmla="*/ 0 w 93"/>
              <a:gd name="T25" fmla="*/ 51 h 51"/>
              <a:gd name="T26" fmla="*/ 48 w 93"/>
              <a:gd name="T27" fmla="*/ 49 h 51"/>
              <a:gd name="T28" fmla="*/ 93 w 93"/>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51">
                <a:moveTo>
                  <a:pt x="93" y="51"/>
                </a:moveTo>
                <a:lnTo>
                  <a:pt x="93" y="51"/>
                </a:lnTo>
                <a:lnTo>
                  <a:pt x="93" y="19"/>
                </a:lnTo>
                <a:cubicBezTo>
                  <a:pt x="93" y="17"/>
                  <a:pt x="92" y="14"/>
                  <a:pt x="91" y="12"/>
                </a:cubicBezTo>
                <a:cubicBezTo>
                  <a:pt x="90" y="10"/>
                  <a:pt x="89" y="8"/>
                  <a:pt x="87" y="6"/>
                </a:cubicBezTo>
                <a:cubicBezTo>
                  <a:pt x="85" y="4"/>
                  <a:pt x="83" y="3"/>
                  <a:pt x="81" y="2"/>
                </a:cubicBezTo>
                <a:cubicBezTo>
                  <a:pt x="78" y="1"/>
                  <a:pt x="76" y="0"/>
                  <a:pt x="74" y="0"/>
                </a:cubicBezTo>
                <a:lnTo>
                  <a:pt x="18" y="0"/>
                </a:lnTo>
                <a:cubicBezTo>
                  <a:pt x="16" y="0"/>
                  <a:pt x="14" y="1"/>
                  <a:pt x="11" y="2"/>
                </a:cubicBezTo>
                <a:cubicBezTo>
                  <a:pt x="9" y="3"/>
                  <a:pt x="7" y="4"/>
                  <a:pt x="6" y="6"/>
                </a:cubicBezTo>
                <a:cubicBezTo>
                  <a:pt x="4" y="8"/>
                  <a:pt x="2" y="10"/>
                  <a:pt x="1" y="12"/>
                </a:cubicBezTo>
                <a:cubicBezTo>
                  <a:pt x="0" y="14"/>
                  <a:pt x="0" y="17"/>
                  <a:pt x="0" y="19"/>
                </a:cubicBezTo>
                <a:lnTo>
                  <a:pt x="0" y="51"/>
                </a:lnTo>
                <a:cubicBezTo>
                  <a:pt x="16" y="49"/>
                  <a:pt x="32" y="49"/>
                  <a:pt x="48" y="49"/>
                </a:cubicBezTo>
                <a:cubicBezTo>
                  <a:pt x="63" y="49"/>
                  <a:pt x="78" y="49"/>
                  <a:pt x="93" y="51"/>
                </a:cubicBezTo>
                <a:close/>
              </a:path>
            </a:pathLst>
          </a:custGeom>
          <a:solidFill>
            <a:schemeClr val="accent1"/>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69" name="Freeform 11">
            <a:extLst>
              <a:ext uri="{FF2B5EF4-FFF2-40B4-BE49-F238E27FC236}">
                <a16:creationId xmlns:a16="http://schemas.microsoft.com/office/drawing/2014/main" id="{224C8FC1-8E84-4919-95A9-C62B82598313}"/>
              </a:ext>
            </a:extLst>
          </p:cNvPr>
          <p:cNvSpPr>
            <a:spLocks/>
          </p:cNvSpPr>
          <p:nvPr/>
        </p:nvSpPr>
        <p:spPr bwMode="auto">
          <a:xfrm>
            <a:off x="3497416" y="3712333"/>
            <a:ext cx="169306" cy="166142"/>
          </a:xfrm>
          <a:custGeom>
            <a:avLst/>
            <a:gdLst>
              <a:gd name="T0" fmla="*/ 27 w 54"/>
              <a:gd name="T1" fmla="*/ 53 h 53"/>
              <a:gd name="T2" fmla="*/ 27 w 54"/>
              <a:gd name="T3" fmla="*/ 53 h 53"/>
              <a:gd name="T4" fmla="*/ 54 w 54"/>
              <a:gd name="T5" fmla="*/ 26 h 53"/>
              <a:gd name="T6" fmla="*/ 27 w 54"/>
              <a:gd name="T7" fmla="*/ 0 h 53"/>
              <a:gd name="T8" fmla="*/ 0 w 54"/>
              <a:gd name="T9" fmla="*/ 26 h 53"/>
              <a:gd name="T10" fmla="*/ 27 w 54"/>
              <a:gd name="T11" fmla="*/ 53 h 53"/>
            </a:gdLst>
            <a:ahLst/>
            <a:cxnLst>
              <a:cxn ang="0">
                <a:pos x="T0" y="T1"/>
              </a:cxn>
              <a:cxn ang="0">
                <a:pos x="T2" y="T3"/>
              </a:cxn>
              <a:cxn ang="0">
                <a:pos x="T4" y="T5"/>
              </a:cxn>
              <a:cxn ang="0">
                <a:pos x="T6" y="T7"/>
              </a:cxn>
              <a:cxn ang="0">
                <a:pos x="T8" y="T9"/>
              </a:cxn>
              <a:cxn ang="0">
                <a:pos x="T10" y="T11"/>
              </a:cxn>
            </a:cxnLst>
            <a:rect l="0" t="0" r="r" b="b"/>
            <a:pathLst>
              <a:path w="54" h="53">
                <a:moveTo>
                  <a:pt x="27" y="53"/>
                </a:moveTo>
                <a:lnTo>
                  <a:pt x="27" y="53"/>
                </a:lnTo>
                <a:cubicBezTo>
                  <a:pt x="42" y="53"/>
                  <a:pt x="54" y="41"/>
                  <a:pt x="54" y="26"/>
                </a:cubicBezTo>
                <a:cubicBezTo>
                  <a:pt x="54" y="11"/>
                  <a:pt x="42" y="0"/>
                  <a:pt x="27" y="0"/>
                </a:cubicBezTo>
                <a:cubicBezTo>
                  <a:pt x="12" y="0"/>
                  <a:pt x="0" y="11"/>
                  <a:pt x="0" y="26"/>
                </a:cubicBezTo>
                <a:cubicBezTo>
                  <a:pt x="0" y="41"/>
                  <a:pt x="12" y="53"/>
                  <a:pt x="27" y="53"/>
                </a:cubicBezTo>
                <a:close/>
              </a:path>
            </a:pathLst>
          </a:custGeom>
          <a:solidFill>
            <a:schemeClr val="accent1"/>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pic>
        <p:nvPicPr>
          <p:cNvPr id="79" name="Picture 78" descr="Shape, square&#10;&#10;Description automatically generated">
            <a:extLst>
              <a:ext uri="{FF2B5EF4-FFF2-40B4-BE49-F238E27FC236}">
                <a16:creationId xmlns:a16="http://schemas.microsoft.com/office/drawing/2014/main" id="{6FFDF51F-41B5-4736-8A29-091624251942}"/>
              </a:ext>
            </a:extLst>
          </p:cNvPr>
          <p:cNvPicPr>
            <a:picLocks noChangeAspect="1"/>
          </p:cNvPicPr>
          <p:nvPr/>
        </p:nvPicPr>
        <p:blipFill>
          <a:blip r:embed="rId14"/>
          <a:stretch>
            <a:fillRect/>
          </a:stretch>
        </p:blipFill>
        <p:spPr>
          <a:xfrm>
            <a:off x="1371430" y="2118984"/>
            <a:ext cx="443699" cy="464336"/>
          </a:xfrm>
          <a:prstGeom prst="rect">
            <a:avLst/>
          </a:prstGeom>
        </p:spPr>
      </p:pic>
      <p:grpSp>
        <p:nvGrpSpPr>
          <p:cNvPr id="128" name="Group 127">
            <a:extLst>
              <a:ext uri="{FF2B5EF4-FFF2-40B4-BE49-F238E27FC236}">
                <a16:creationId xmlns:a16="http://schemas.microsoft.com/office/drawing/2014/main" id="{C5EE8B9A-3D94-4F51-82D7-1FF682187C4B}"/>
              </a:ext>
            </a:extLst>
          </p:cNvPr>
          <p:cNvGrpSpPr/>
          <p:nvPr/>
        </p:nvGrpSpPr>
        <p:grpSpPr>
          <a:xfrm>
            <a:off x="898752" y="5260304"/>
            <a:ext cx="1584893" cy="1507455"/>
            <a:chOff x="693004" y="3028785"/>
            <a:chExt cx="1584893" cy="1507455"/>
          </a:xfrm>
        </p:grpSpPr>
        <p:pic>
          <p:nvPicPr>
            <p:cNvPr id="83" name="Picture 82" descr="Logo&#10;&#10;Description automatically generated">
              <a:extLst>
                <a:ext uri="{FF2B5EF4-FFF2-40B4-BE49-F238E27FC236}">
                  <a16:creationId xmlns:a16="http://schemas.microsoft.com/office/drawing/2014/main" id="{932021AE-A5D3-44EE-AE71-65512708B6ED}"/>
                </a:ext>
              </a:extLst>
            </p:cNvPr>
            <p:cNvPicPr>
              <a:picLocks noChangeAspect="1"/>
            </p:cNvPicPr>
            <p:nvPr/>
          </p:nvPicPr>
          <p:blipFill>
            <a:blip r:embed="rId15"/>
            <a:stretch>
              <a:fillRect/>
            </a:stretch>
          </p:blipFill>
          <p:spPr>
            <a:xfrm>
              <a:off x="1037774" y="3028785"/>
              <a:ext cx="772344" cy="772344"/>
            </a:xfrm>
            <a:prstGeom prst="rect">
              <a:avLst/>
            </a:prstGeom>
          </p:spPr>
        </p:pic>
        <p:sp>
          <p:nvSpPr>
            <p:cNvPr id="84" name="Rectangle: Rounded Corners 83">
              <a:extLst>
                <a:ext uri="{FF2B5EF4-FFF2-40B4-BE49-F238E27FC236}">
                  <a16:creationId xmlns:a16="http://schemas.microsoft.com/office/drawing/2014/main" id="{10F9FE48-2DE7-45F5-97D2-0C02836F8434}"/>
                </a:ext>
              </a:extLst>
            </p:cNvPr>
            <p:cNvSpPr/>
            <p:nvPr/>
          </p:nvSpPr>
          <p:spPr bwMode="auto">
            <a:xfrm>
              <a:off x="693004" y="3165789"/>
              <a:ext cx="1584893" cy="1370451"/>
            </a:xfrm>
            <a:prstGeom prst="roundRect">
              <a:avLst/>
            </a:prstGeom>
            <a:solidFill>
              <a:schemeClr val="bg1">
                <a:alpha val="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81" name="Picture 80" descr="Icon&#10;&#10;Description automatically generated">
              <a:extLst>
                <a:ext uri="{FF2B5EF4-FFF2-40B4-BE49-F238E27FC236}">
                  <a16:creationId xmlns:a16="http://schemas.microsoft.com/office/drawing/2014/main" id="{8B3EC30E-DA98-4802-9CAC-CD1EDACC88D6}"/>
                </a:ext>
              </a:extLst>
            </p:cNvPr>
            <p:cNvPicPr>
              <a:picLocks noChangeAspect="1"/>
            </p:cNvPicPr>
            <p:nvPr/>
          </p:nvPicPr>
          <p:blipFill>
            <a:blip r:embed="rId16"/>
            <a:stretch>
              <a:fillRect/>
            </a:stretch>
          </p:blipFill>
          <p:spPr>
            <a:xfrm>
              <a:off x="721400" y="3585437"/>
              <a:ext cx="1405092" cy="702546"/>
            </a:xfrm>
            <a:prstGeom prst="rect">
              <a:avLst/>
            </a:prstGeom>
          </p:spPr>
        </p:pic>
        <p:sp>
          <p:nvSpPr>
            <p:cNvPr id="86" name="TextBox 85">
              <a:extLst>
                <a:ext uri="{FF2B5EF4-FFF2-40B4-BE49-F238E27FC236}">
                  <a16:creationId xmlns:a16="http://schemas.microsoft.com/office/drawing/2014/main" id="{71415076-C461-490B-87FC-45088FEB9ECB}"/>
                </a:ext>
              </a:extLst>
            </p:cNvPr>
            <p:cNvSpPr txBox="1"/>
            <p:nvPr/>
          </p:nvSpPr>
          <p:spPr>
            <a:xfrm>
              <a:off x="862059" y="4321934"/>
              <a:ext cx="1242327" cy="172355"/>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kumimoji="0" lang="en-US" sz="1400" b="0" u="none" strike="noStrike" kern="1200" cap="none" spc="0" normalizeH="0" baseline="0" noProof="0">
                  <a:ln>
                    <a:noFill/>
                  </a:ln>
                  <a:effectLst/>
                  <a:uLnTx/>
                  <a:uFillTx/>
                  <a:latin typeface="Segoe UI"/>
                  <a:ea typeface="+mn-ea"/>
                  <a:cs typeface="+mn-cs"/>
                </a:rPr>
                <a:t>Social Identities</a:t>
              </a:r>
            </a:p>
          </p:txBody>
        </p:sp>
      </p:grpSp>
      <p:sp>
        <p:nvSpPr>
          <p:cNvPr id="88" name="Rectangle: Rounded Corners 87">
            <a:extLst>
              <a:ext uri="{FF2B5EF4-FFF2-40B4-BE49-F238E27FC236}">
                <a16:creationId xmlns:a16="http://schemas.microsoft.com/office/drawing/2014/main" id="{F32A12E7-D9FE-40AD-A44B-03E632782455}"/>
              </a:ext>
            </a:extLst>
          </p:cNvPr>
          <p:cNvSpPr/>
          <p:nvPr/>
        </p:nvSpPr>
        <p:spPr bwMode="auto">
          <a:xfrm>
            <a:off x="840789" y="1305430"/>
            <a:ext cx="1584830" cy="1747029"/>
          </a:xfrm>
          <a:prstGeom prst="roundRect">
            <a:avLst/>
          </a:prstGeom>
          <a:solidFill>
            <a:schemeClr val="bg1">
              <a:alpha val="0"/>
            </a:schemeClr>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0" name="TextBox 89">
            <a:extLst>
              <a:ext uri="{FF2B5EF4-FFF2-40B4-BE49-F238E27FC236}">
                <a16:creationId xmlns:a16="http://schemas.microsoft.com/office/drawing/2014/main" id="{642D36D1-7FDA-4CA9-A679-BA0F9A6BF836}"/>
              </a:ext>
            </a:extLst>
          </p:cNvPr>
          <p:cNvSpPr txBox="1"/>
          <p:nvPr/>
        </p:nvSpPr>
        <p:spPr>
          <a:xfrm>
            <a:off x="886304" y="2800951"/>
            <a:ext cx="1454758" cy="172355"/>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lang="en-US" sz="1400">
                <a:latin typeface="Segoe UI"/>
              </a:rPr>
              <a:t>Microsoft Identity</a:t>
            </a:r>
            <a:endParaRPr kumimoji="0" lang="en-US" sz="1400" b="0" u="none" strike="noStrike" kern="1200" cap="none" spc="0" normalizeH="0" baseline="0" noProof="0">
              <a:ln>
                <a:noFill/>
              </a:ln>
              <a:effectLst/>
              <a:uLnTx/>
              <a:uFillTx/>
              <a:latin typeface="Segoe UI"/>
              <a:ea typeface="+mn-ea"/>
              <a:cs typeface="+mn-cs"/>
            </a:endParaRPr>
          </a:p>
        </p:txBody>
      </p:sp>
      <p:sp>
        <p:nvSpPr>
          <p:cNvPr id="92" name="TextBox 91">
            <a:extLst>
              <a:ext uri="{FF2B5EF4-FFF2-40B4-BE49-F238E27FC236}">
                <a16:creationId xmlns:a16="http://schemas.microsoft.com/office/drawing/2014/main" id="{3FAFB031-3D71-4896-9E09-340CBE2B129B}"/>
              </a:ext>
            </a:extLst>
          </p:cNvPr>
          <p:cNvSpPr txBox="1"/>
          <p:nvPr/>
        </p:nvSpPr>
        <p:spPr>
          <a:xfrm>
            <a:off x="1201259" y="2598845"/>
            <a:ext cx="878446" cy="98489"/>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lang="en-US" sz="800">
                <a:latin typeface="Segoe UI"/>
              </a:rPr>
              <a:t>Microsoft Accounts</a:t>
            </a:r>
            <a:endParaRPr kumimoji="0" lang="en-US" sz="800" b="0" u="none" strike="noStrike" kern="1200" cap="none" spc="0" normalizeH="0" baseline="0" noProof="0">
              <a:ln>
                <a:noFill/>
              </a:ln>
              <a:effectLst/>
              <a:uLnTx/>
              <a:uFillTx/>
              <a:latin typeface="Segoe UI"/>
              <a:ea typeface="+mn-ea"/>
              <a:cs typeface="+mn-cs"/>
            </a:endParaRPr>
          </a:p>
        </p:txBody>
      </p:sp>
      <p:sp>
        <p:nvSpPr>
          <p:cNvPr id="94" name="TextBox 93">
            <a:extLst>
              <a:ext uri="{FF2B5EF4-FFF2-40B4-BE49-F238E27FC236}">
                <a16:creationId xmlns:a16="http://schemas.microsoft.com/office/drawing/2014/main" id="{306788BC-9B32-43E3-81AB-D3844FCE2506}"/>
              </a:ext>
            </a:extLst>
          </p:cNvPr>
          <p:cNvSpPr txBox="1"/>
          <p:nvPr/>
        </p:nvSpPr>
        <p:spPr>
          <a:xfrm>
            <a:off x="1160949" y="1965516"/>
            <a:ext cx="870431" cy="98489"/>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lang="en-US" sz="800">
                <a:latin typeface="Segoe UI"/>
              </a:rPr>
              <a:t>Azure AD Accounts</a:t>
            </a:r>
            <a:endParaRPr kumimoji="0" lang="en-US" sz="800" b="0" u="none" strike="noStrike" kern="1200" cap="none" spc="0" normalizeH="0" baseline="0" noProof="0">
              <a:ln>
                <a:noFill/>
              </a:ln>
              <a:effectLst/>
              <a:uLnTx/>
              <a:uFillTx/>
              <a:latin typeface="Segoe UI"/>
              <a:ea typeface="+mn-ea"/>
              <a:cs typeface="+mn-cs"/>
            </a:endParaRPr>
          </a:p>
        </p:txBody>
      </p:sp>
      <p:sp>
        <p:nvSpPr>
          <p:cNvPr id="95" name="Right Brace 94">
            <a:extLst>
              <a:ext uri="{FF2B5EF4-FFF2-40B4-BE49-F238E27FC236}">
                <a16:creationId xmlns:a16="http://schemas.microsoft.com/office/drawing/2014/main" id="{4EF12E70-48FF-4BE7-987C-3F9FDF0D307E}"/>
              </a:ext>
            </a:extLst>
          </p:cNvPr>
          <p:cNvSpPr/>
          <p:nvPr/>
        </p:nvSpPr>
        <p:spPr>
          <a:xfrm>
            <a:off x="2517621" y="1725877"/>
            <a:ext cx="816838" cy="4309585"/>
          </a:xfrm>
          <a:prstGeom prst="rightBrace">
            <a:avLst>
              <a:gd name="adj1" fmla="val 8333"/>
              <a:gd name="adj2" fmla="val 50094"/>
            </a:avLst>
          </a:prstGeom>
          <a:ln>
            <a:solidFill>
              <a:srgbClr val="0078D7"/>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8" name="Freeform 10">
            <a:extLst>
              <a:ext uri="{FF2B5EF4-FFF2-40B4-BE49-F238E27FC236}">
                <a16:creationId xmlns:a16="http://schemas.microsoft.com/office/drawing/2014/main" id="{716339E2-ED07-4424-AA42-C90430408A42}"/>
              </a:ext>
            </a:extLst>
          </p:cNvPr>
          <p:cNvSpPr>
            <a:spLocks/>
          </p:cNvSpPr>
          <p:nvPr/>
        </p:nvSpPr>
        <p:spPr bwMode="auto">
          <a:xfrm>
            <a:off x="7787219" y="3984772"/>
            <a:ext cx="291144" cy="159813"/>
          </a:xfrm>
          <a:custGeom>
            <a:avLst/>
            <a:gdLst>
              <a:gd name="T0" fmla="*/ 93 w 93"/>
              <a:gd name="T1" fmla="*/ 51 h 51"/>
              <a:gd name="T2" fmla="*/ 93 w 93"/>
              <a:gd name="T3" fmla="*/ 51 h 51"/>
              <a:gd name="T4" fmla="*/ 93 w 93"/>
              <a:gd name="T5" fmla="*/ 19 h 51"/>
              <a:gd name="T6" fmla="*/ 91 w 93"/>
              <a:gd name="T7" fmla="*/ 12 h 51"/>
              <a:gd name="T8" fmla="*/ 87 w 93"/>
              <a:gd name="T9" fmla="*/ 6 h 51"/>
              <a:gd name="T10" fmla="*/ 81 w 93"/>
              <a:gd name="T11" fmla="*/ 2 h 51"/>
              <a:gd name="T12" fmla="*/ 74 w 93"/>
              <a:gd name="T13" fmla="*/ 0 h 51"/>
              <a:gd name="T14" fmla="*/ 18 w 93"/>
              <a:gd name="T15" fmla="*/ 0 h 51"/>
              <a:gd name="T16" fmla="*/ 11 w 93"/>
              <a:gd name="T17" fmla="*/ 2 h 51"/>
              <a:gd name="T18" fmla="*/ 6 w 93"/>
              <a:gd name="T19" fmla="*/ 6 h 51"/>
              <a:gd name="T20" fmla="*/ 1 w 93"/>
              <a:gd name="T21" fmla="*/ 12 h 51"/>
              <a:gd name="T22" fmla="*/ 0 w 93"/>
              <a:gd name="T23" fmla="*/ 19 h 51"/>
              <a:gd name="T24" fmla="*/ 0 w 93"/>
              <a:gd name="T25" fmla="*/ 51 h 51"/>
              <a:gd name="T26" fmla="*/ 48 w 93"/>
              <a:gd name="T27" fmla="*/ 49 h 51"/>
              <a:gd name="T28" fmla="*/ 93 w 93"/>
              <a:gd name="T29"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51">
                <a:moveTo>
                  <a:pt x="93" y="51"/>
                </a:moveTo>
                <a:lnTo>
                  <a:pt x="93" y="51"/>
                </a:lnTo>
                <a:lnTo>
                  <a:pt x="93" y="19"/>
                </a:lnTo>
                <a:cubicBezTo>
                  <a:pt x="93" y="17"/>
                  <a:pt x="92" y="14"/>
                  <a:pt x="91" y="12"/>
                </a:cubicBezTo>
                <a:cubicBezTo>
                  <a:pt x="90" y="10"/>
                  <a:pt x="89" y="8"/>
                  <a:pt x="87" y="6"/>
                </a:cubicBezTo>
                <a:cubicBezTo>
                  <a:pt x="85" y="4"/>
                  <a:pt x="83" y="3"/>
                  <a:pt x="81" y="2"/>
                </a:cubicBezTo>
                <a:cubicBezTo>
                  <a:pt x="78" y="1"/>
                  <a:pt x="76" y="0"/>
                  <a:pt x="74" y="0"/>
                </a:cubicBezTo>
                <a:lnTo>
                  <a:pt x="18" y="0"/>
                </a:lnTo>
                <a:cubicBezTo>
                  <a:pt x="16" y="0"/>
                  <a:pt x="14" y="1"/>
                  <a:pt x="11" y="2"/>
                </a:cubicBezTo>
                <a:cubicBezTo>
                  <a:pt x="9" y="3"/>
                  <a:pt x="7" y="4"/>
                  <a:pt x="6" y="6"/>
                </a:cubicBezTo>
                <a:cubicBezTo>
                  <a:pt x="4" y="8"/>
                  <a:pt x="2" y="10"/>
                  <a:pt x="1" y="12"/>
                </a:cubicBezTo>
                <a:cubicBezTo>
                  <a:pt x="0" y="14"/>
                  <a:pt x="0" y="17"/>
                  <a:pt x="0" y="19"/>
                </a:cubicBezTo>
                <a:lnTo>
                  <a:pt x="0" y="51"/>
                </a:lnTo>
                <a:cubicBezTo>
                  <a:pt x="16" y="49"/>
                  <a:pt x="32" y="49"/>
                  <a:pt x="48" y="49"/>
                </a:cubicBezTo>
                <a:cubicBezTo>
                  <a:pt x="63" y="49"/>
                  <a:pt x="78" y="49"/>
                  <a:pt x="93" y="51"/>
                </a:cubicBezTo>
                <a:close/>
              </a:path>
            </a:pathLst>
          </a:custGeom>
          <a:solidFill>
            <a:srgbClr val="737373"/>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00" name="Freeform 11">
            <a:extLst>
              <a:ext uri="{FF2B5EF4-FFF2-40B4-BE49-F238E27FC236}">
                <a16:creationId xmlns:a16="http://schemas.microsoft.com/office/drawing/2014/main" id="{E81FE56B-A4AC-4609-998E-E0ACF23694D0}"/>
              </a:ext>
            </a:extLst>
          </p:cNvPr>
          <p:cNvSpPr>
            <a:spLocks/>
          </p:cNvSpPr>
          <p:nvPr/>
        </p:nvSpPr>
        <p:spPr bwMode="auto">
          <a:xfrm>
            <a:off x="7847347" y="3774325"/>
            <a:ext cx="169306" cy="166142"/>
          </a:xfrm>
          <a:custGeom>
            <a:avLst/>
            <a:gdLst>
              <a:gd name="T0" fmla="*/ 27 w 54"/>
              <a:gd name="T1" fmla="*/ 53 h 53"/>
              <a:gd name="T2" fmla="*/ 27 w 54"/>
              <a:gd name="T3" fmla="*/ 53 h 53"/>
              <a:gd name="T4" fmla="*/ 54 w 54"/>
              <a:gd name="T5" fmla="*/ 26 h 53"/>
              <a:gd name="T6" fmla="*/ 27 w 54"/>
              <a:gd name="T7" fmla="*/ 0 h 53"/>
              <a:gd name="T8" fmla="*/ 0 w 54"/>
              <a:gd name="T9" fmla="*/ 26 h 53"/>
              <a:gd name="T10" fmla="*/ 27 w 54"/>
              <a:gd name="T11" fmla="*/ 53 h 53"/>
            </a:gdLst>
            <a:ahLst/>
            <a:cxnLst>
              <a:cxn ang="0">
                <a:pos x="T0" y="T1"/>
              </a:cxn>
              <a:cxn ang="0">
                <a:pos x="T2" y="T3"/>
              </a:cxn>
              <a:cxn ang="0">
                <a:pos x="T4" y="T5"/>
              </a:cxn>
              <a:cxn ang="0">
                <a:pos x="T6" y="T7"/>
              </a:cxn>
              <a:cxn ang="0">
                <a:pos x="T8" y="T9"/>
              </a:cxn>
              <a:cxn ang="0">
                <a:pos x="T10" y="T11"/>
              </a:cxn>
            </a:cxnLst>
            <a:rect l="0" t="0" r="r" b="b"/>
            <a:pathLst>
              <a:path w="54" h="53">
                <a:moveTo>
                  <a:pt x="27" y="53"/>
                </a:moveTo>
                <a:lnTo>
                  <a:pt x="27" y="53"/>
                </a:lnTo>
                <a:cubicBezTo>
                  <a:pt x="42" y="53"/>
                  <a:pt x="54" y="41"/>
                  <a:pt x="54" y="26"/>
                </a:cubicBezTo>
                <a:cubicBezTo>
                  <a:pt x="54" y="11"/>
                  <a:pt x="42" y="0"/>
                  <a:pt x="27" y="0"/>
                </a:cubicBezTo>
                <a:cubicBezTo>
                  <a:pt x="12" y="0"/>
                  <a:pt x="0" y="11"/>
                  <a:pt x="0" y="26"/>
                </a:cubicBezTo>
                <a:cubicBezTo>
                  <a:pt x="0" y="41"/>
                  <a:pt x="12" y="53"/>
                  <a:pt x="27" y="53"/>
                </a:cubicBezTo>
                <a:close/>
              </a:path>
            </a:pathLst>
          </a:custGeom>
          <a:solidFill>
            <a:srgbClr val="737373"/>
          </a:solidFill>
          <a:ln w="0">
            <a:noFill/>
            <a:prstDash val="solid"/>
            <a:round/>
            <a:headEnd/>
            <a:tailEnd/>
          </a:ln>
        </p:spPr>
        <p:txBody>
          <a:bodyPr vert="horz" wrap="square" lIns="89630" tIns="44814" rIns="89630" bIns="44814" numCol="1" anchor="t" anchorCtr="0" compatLnSpc="1">
            <a:prstTxWarp prst="textNoShape">
              <a:avLst/>
            </a:prstTxWarp>
          </a:bodyPr>
          <a:lstStyle/>
          <a:p>
            <a:pPr algn="ctr" defTabSz="914139"/>
            <a:endParaRPr lang="en-US" sz="1730">
              <a:solidFill>
                <a:srgbClr val="282828"/>
              </a:solidFill>
              <a:latin typeface="Segoe UI"/>
            </a:endParaRPr>
          </a:p>
        </p:txBody>
      </p:sp>
      <p:sp>
        <p:nvSpPr>
          <p:cNvPr id="102" name="TextBox 101">
            <a:extLst>
              <a:ext uri="{FF2B5EF4-FFF2-40B4-BE49-F238E27FC236}">
                <a16:creationId xmlns:a16="http://schemas.microsoft.com/office/drawing/2014/main" id="{94ADC5E2-58CD-4C60-84F1-D40D288AA414}"/>
              </a:ext>
            </a:extLst>
          </p:cNvPr>
          <p:cNvSpPr txBox="1"/>
          <p:nvPr/>
        </p:nvSpPr>
        <p:spPr>
          <a:xfrm>
            <a:off x="7399295" y="4209910"/>
            <a:ext cx="1191031" cy="333938"/>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kumimoji="0" lang="en-US" sz="1200" b="0" u="none" strike="noStrike" kern="1200" cap="none" spc="0" normalizeH="0" baseline="0" noProof="0">
                <a:ln>
                  <a:noFill/>
                </a:ln>
                <a:solidFill>
                  <a:schemeClr val="accent1"/>
                </a:solidFill>
                <a:effectLst/>
                <a:uLnTx/>
                <a:uFillTx/>
                <a:latin typeface="Segoe UI"/>
                <a:ea typeface="+mn-ea"/>
                <a:cs typeface="+mn-cs"/>
              </a:rPr>
              <a:t>B2B collaboration</a:t>
            </a:r>
          </a:p>
          <a:p>
            <a:pPr marL="0" marR="0" lvl="0" indent="0" algn="ctr" defTabSz="914367" rtl="0" eaLnBrk="1" fontAlgn="auto" latinLnBrk="0" hangingPunct="1">
              <a:lnSpc>
                <a:spcPct val="80000"/>
              </a:lnSpc>
              <a:spcBef>
                <a:spcPts val="300"/>
              </a:spcBef>
              <a:spcAft>
                <a:spcPts val="0"/>
              </a:spcAft>
              <a:buClrTx/>
              <a:buSzTx/>
              <a:buFontTx/>
              <a:buNone/>
              <a:tabLst/>
              <a:defRPr/>
            </a:pPr>
            <a:r>
              <a:rPr lang="en-US" sz="1200">
                <a:solidFill>
                  <a:schemeClr val="accent1"/>
                </a:solidFill>
                <a:latin typeface="Segoe UI"/>
              </a:rPr>
              <a:t>User object</a:t>
            </a:r>
            <a:endParaRPr kumimoji="0" lang="en-US" sz="1200" b="0" u="none" strike="noStrike" kern="1200" cap="none" spc="0" normalizeH="0" baseline="0" noProof="0">
              <a:ln>
                <a:noFill/>
              </a:ln>
              <a:solidFill>
                <a:schemeClr val="accent1"/>
              </a:solidFill>
              <a:effectLst/>
              <a:uLnTx/>
              <a:uFillTx/>
              <a:latin typeface="Segoe UI"/>
              <a:ea typeface="+mn-ea"/>
              <a:cs typeface="+mn-cs"/>
            </a:endParaRPr>
          </a:p>
        </p:txBody>
      </p:sp>
      <p:cxnSp>
        <p:nvCxnSpPr>
          <p:cNvPr id="104" name="Straight Arrow Connector 103" descr="Pointing direct federation org to accounts AAD">
            <a:extLst>
              <a:ext uri="{FF2B5EF4-FFF2-40B4-BE49-F238E27FC236}">
                <a16:creationId xmlns:a16="http://schemas.microsoft.com/office/drawing/2014/main" id="{7BB556C2-7C0C-47A8-9558-497DBA627D71}"/>
              </a:ext>
              <a:ext uri="{C183D7F6-B498-43B3-948B-1728B52AA6E4}">
                <adec:decorative xmlns:adec="http://schemas.microsoft.com/office/drawing/2017/decorative" val="0"/>
              </a:ext>
            </a:extLst>
          </p:cNvPr>
          <p:cNvCxnSpPr>
            <a:cxnSpLocks/>
          </p:cNvCxnSpPr>
          <p:nvPr/>
        </p:nvCxnSpPr>
        <p:spPr>
          <a:xfrm flipH="1">
            <a:off x="4041962" y="2332337"/>
            <a:ext cx="2999837" cy="1311840"/>
          </a:xfrm>
          <a:prstGeom prst="straightConnector1">
            <a:avLst/>
          </a:prstGeom>
          <a:ln w="12700">
            <a:solidFill>
              <a:srgbClr val="0070C0"/>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14D8847D-44EF-4F92-AE6A-C9E5D29C9211}"/>
              </a:ext>
            </a:extLst>
          </p:cNvPr>
          <p:cNvSpPr txBox="1"/>
          <p:nvPr/>
        </p:nvSpPr>
        <p:spPr>
          <a:xfrm rot="20182154">
            <a:off x="4162900" y="2485985"/>
            <a:ext cx="2486258" cy="196977"/>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lang="en-US" sz="1600">
                <a:solidFill>
                  <a:schemeClr val="accent1"/>
                </a:solidFill>
                <a:latin typeface="Segoe UI"/>
              </a:rPr>
              <a:t>B2B collaboration invitation</a:t>
            </a:r>
            <a:endParaRPr kumimoji="0" lang="en-US" sz="1600" b="0" u="none" strike="noStrike" kern="1200" cap="none" spc="0" normalizeH="0" baseline="0" noProof="0">
              <a:ln>
                <a:noFill/>
              </a:ln>
              <a:solidFill>
                <a:schemeClr val="accent1"/>
              </a:solidFill>
              <a:effectLst/>
              <a:uLnTx/>
              <a:uFillTx/>
              <a:latin typeface="Segoe UI"/>
              <a:ea typeface="+mn-ea"/>
              <a:cs typeface="+mn-cs"/>
            </a:endParaRPr>
          </a:p>
        </p:txBody>
      </p:sp>
      <p:grpSp>
        <p:nvGrpSpPr>
          <p:cNvPr id="120" name="Group 119">
            <a:extLst>
              <a:ext uri="{FF2B5EF4-FFF2-40B4-BE49-F238E27FC236}">
                <a16:creationId xmlns:a16="http://schemas.microsoft.com/office/drawing/2014/main" id="{5C0442C2-4A8A-4F2D-BB93-F8011DCF96A4}"/>
              </a:ext>
            </a:extLst>
          </p:cNvPr>
          <p:cNvGrpSpPr/>
          <p:nvPr/>
        </p:nvGrpSpPr>
        <p:grpSpPr>
          <a:xfrm>
            <a:off x="5348533" y="2794474"/>
            <a:ext cx="561671" cy="328094"/>
            <a:chOff x="4590485" y="1397783"/>
            <a:chExt cx="783126" cy="394763"/>
          </a:xfrm>
        </p:grpSpPr>
        <p:sp>
          <p:nvSpPr>
            <p:cNvPr id="110" name="Rectangle 109">
              <a:extLst>
                <a:ext uri="{FF2B5EF4-FFF2-40B4-BE49-F238E27FC236}">
                  <a16:creationId xmlns:a16="http://schemas.microsoft.com/office/drawing/2014/main" id="{42DCCD62-95D0-49BC-9C92-CDD221903547}"/>
                </a:ext>
              </a:extLst>
            </p:cNvPr>
            <p:cNvSpPr/>
            <p:nvPr/>
          </p:nvSpPr>
          <p:spPr bwMode="auto">
            <a:xfrm>
              <a:off x="4592141" y="1397783"/>
              <a:ext cx="781470" cy="394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112" name="Straight Connector 111">
              <a:extLst>
                <a:ext uri="{FF2B5EF4-FFF2-40B4-BE49-F238E27FC236}">
                  <a16:creationId xmlns:a16="http://schemas.microsoft.com/office/drawing/2014/main" id="{41763550-AEE3-4E85-A5E2-B3A8FC4C8C44}"/>
                </a:ext>
              </a:extLst>
            </p:cNvPr>
            <p:cNvCxnSpPr>
              <a:cxnSpLocks/>
            </p:cNvCxnSpPr>
            <p:nvPr/>
          </p:nvCxnSpPr>
          <p:spPr>
            <a:xfrm>
              <a:off x="4590485" y="1397783"/>
              <a:ext cx="396419" cy="22155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C55B8D3-0874-466A-A4F4-E898DE87A279}"/>
                </a:ext>
              </a:extLst>
            </p:cNvPr>
            <p:cNvCxnSpPr>
              <a:cxnSpLocks/>
            </p:cNvCxnSpPr>
            <p:nvPr/>
          </p:nvCxnSpPr>
          <p:spPr>
            <a:xfrm flipV="1">
              <a:off x="4982876" y="1397783"/>
              <a:ext cx="389079" cy="225898"/>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22" name="TextBox 121">
            <a:extLst>
              <a:ext uri="{FF2B5EF4-FFF2-40B4-BE49-F238E27FC236}">
                <a16:creationId xmlns:a16="http://schemas.microsoft.com/office/drawing/2014/main" id="{B331FDC4-15FC-4F24-A079-E8563EC8096E}"/>
              </a:ext>
            </a:extLst>
          </p:cNvPr>
          <p:cNvSpPr txBox="1"/>
          <p:nvPr/>
        </p:nvSpPr>
        <p:spPr>
          <a:xfrm>
            <a:off x="4712935" y="4082593"/>
            <a:ext cx="2007153" cy="432426"/>
          </a:xfrm>
          <a:prstGeom prst="rect">
            <a:avLst/>
          </a:prstGeom>
          <a:noFill/>
        </p:spPr>
        <p:txBody>
          <a:bodyPr wrap="none" lIns="0" tIns="0" rIns="0" bIns="0" rtlCol="0">
            <a:spAutoFit/>
          </a:bodyPr>
          <a:lstStyle/>
          <a:p>
            <a:pPr marL="0" marR="0" lvl="0" indent="0" algn="ctr" defTabSz="914367" rtl="0" eaLnBrk="1" fontAlgn="auto" latinLnBrk="0" hangingPunct="1">
              <a:lnSpc>
                <a:spcPct val="80000"/>
              </a:lnSpc>
              <a:spcBef>
                <a:spcPts val="300"/>
              </a:spcBef>
              <a:spcAft>
                <a:spcPts val="0"/>
              </a:spcAft>
              <a:buClrTx/>
              <a:buSzTx/>
              <a:buFontTx/>
              <a:buNone/>
              <a:tabLst/>
              <a:defRPr/>
            </a:pPr>
            <a:r>
              <a:rPr lang="en-US" sz="1600">
                <a:solidFill>
                  <a:schemeClr val="accent1"/>
                </a:solidFill>
                <a:latin typeface="Segoe UI"/>
              </a:rPr>
              <a:t>Invitation redemption</a:t>
            </a:r>
          </a:p>
          <a:p>
            <a:pPr marL="0" marR="0" lvl="0" indent="0" algn="ctr" defTabSz="914367" rtl="0" eaLnBrk="1" fontAlgn="auto" latinLnBrk="0" hangingPunct="1">
              <a:lnSpc>
                <a:spcPct val="80000"/>
              </a:lnSpc>
              <a:spcBef>
                <a:spcPts val="300"/>
              </a:spcBef>
              <a:spcAft>
                <a:spcPts val="0"/>
              </a:spcAft>
              <a:buClrTx/>
              <a:buSzTx/>
              <a:buFontTx/>
              <a:buNone/>
              <a:tabLst/>
              <a:defRPr/>
            </a:pPr>
            <a:r>
              <a:rPr lang="en-US" sz="1600">
                <a:solidFill>
                  <a:schemeClr val="accent1"/>
                </a:solidFill>
                <a:latin typeface="Segoe UI"/>
              </a:rPr>
              <a:t>o</a:t>
            </a:r>
            <a:r>
              <a:rPr kumimoji="0" lang="en-US" sz="1600" b="0" u="none" strike="noStrike" kern="1200" cap="none" spc="0" normalizeH="0" baseline="0" noProof="0">
                <a:ln>
                  <a:noFill/>
                </a:ln>
                <a:solidFill>
                  <a:schemeClr val="accent1"/>
                </a:solidFill>
                <a:effectLst/>
                <a:uLnTx/>
                <a:uFillTx/>
                <a:latin typeface="Segoe UI"/>
                <a:ea typeface="+mn-ea"/>
                <a:cs typeface="+mn-cs"/>
              </a:rPr>
              <a:t>r self-service sign-up</a:t>
            </a:r>
          </a:p>
        </p:txBody>
      </p:sp>
      <p:cxnSp>
        <p:nvCxnSpPr>
          <p:cNvPr id="124" name="Straight Arrow Connector 123" descr="Pointing direct federation org to accounts AAD">
            <a:extLst>
              <a:ext uri="{FF2B5EF4-FFF2-40B4-BE49-F238E27FC236}">
                <a16:creationId xmlns:a16="http://schemas.microsoft.com/office/drawing/2014/main" id="{DE824DE0-4B49-40E6-9775-0859979E57F5}"/>
              </a:ext>
              <a:ext uri="{C183D7F6-B498-43B3-948B-1728B52AA6E4}">
                <adec:decorative xmlns:adec="http://schemas.microsoft.com/office/drawing/2017/decorative" val="0"/>
              </a:ext>
            </a:extLst>
          </p:cNvPr>
          <p:cNvCxnSpPr>
            <a:cxnSpLocks/>
          </p:cNvCxnSpPr>
          <p:nvPr/>
        </p:nvCxnSpPr>
        <p:spPr>
          <a:xfrm>
            <a:off x="8303135" y="3977189"/>
            <a:ext cx="909700" cy="0"/>
          </a:xfrm>
          <a:prstGeom prst="straightConnector1">
            <a:avLst/>
          </a:prstGeom>
          <a:ln w="12700">
            <a:solidFill>
              <a:srgbClr val="0070C0"/>
            </a:solidFill>
            <a:headEnd type="none" w="lg" len="lg"/>
            <a:tailEnd type="triangle" w="med" len="sm"/>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DA6FB932-D6BF-4D98-928A-17218457806E}"/>
              </a:ext>
            </a:extLst>
          </p:cNvPr>
          <p:cNvSpPr/>
          <p:nvPr/>
        </p:nvSpPr>
        <p:spPr bwMode="auto">
          <a:xfrm rot="16200000">
            <a:off x="-2475213" y="3788404"/>
            <a:ext cx="5562651" cy="45915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54864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External User (Partner, Vendor, Supplier)</a:t>
            </a:r>
          </a:p>
        </p:txBody>
      </p:sp>
    </p:spTree>
    <p:extLst>
      <p:ext uri="{BB962C8B-B14F-4D97-AF65-F5344CB8AC3E}">
        <p14:creationId xmlns:p14="http://schemas.microsoft.com/office/powerpoint/2010/main" val="25366450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normAutofit/>
          </a:bodyPr>
          <a:lstStyle/>
          <a:p>
            <a:r>
              <a:rPr lang="en-US" sz="3200" dirty="0"/>
              <a:t>Deploy</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1834636"/>
          <a:ext cx="10015226" cy="111252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Step</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600" noProof="0"/>
                        <a:t>Create an Access Package</a:t>
                      </a:r>
                    </a:p>
                  </a:txBody>
                  <a:tcPr/>
                </a:tc>
                <a:tc>
                  <a:txBody>
                    <a:bodyPr/>
                    <a:lstStyle/>
                    <a:p>
                      <a:r>
                        <a:rPr lang="en-US" sz="1600">
                          <a:hlinkClick r:id="rId2"/>
                        </a:rPr>
                        <a:t>Create an access package in entitlement management</a:t>
                      </a:r>
                      <a:endParaRPr lang="en-US" sz="1600"/>
                    </a:p>
                  </a:txBody>
                  <a:tcPr/>
                </a:tc>
                <a:extLst>
                  <a:ext uri="{0D108BD9-81ED-4DB2-BD59-A6C34878D82A}">
                    <a16:rowId xmlns:a16="http://schemas.microsoft.com/office/drawing/2014/main" val="952396977"/>
                  </a:ext>
                </a:extLst>
              </a:tr>
              <a:tr h="370840">
                <a:tc>
                  <a:txBody>
                    <a:bodyPr/>
                    <a:lstStyle/>
                    <a:p>
                      <a:r>
                        <a:rPr lang="en-US" sz="1600" noProof="0">
                          <a:sym typeface="Wingdings" panose="05000000000000000000" pitchFamily="2" charset="2"/>
                        </a:rPr>
                        <a:t>Create auto assignment policy</a:t>
                      </a:r>
                      <a:endParaRPr lang="en-US" sz="1600" noProof="0"/>
                    </a:p>
                  </a:txBody>
                  <a:tcPr/>
                </a:tc>
                <a:tc>
                  <a:txBody>
                    <a:bodyPr/>
                    <a:lstStyle/>
                    <a:p>
                      <a:r>
                        <a:rPr lang="en-US" sz="1600" dirty="0">
                          <a:hlinkClick r:id="rId3"/>
                        </a:rPr>
                        <a:t>Create an automatic assignment policy</a:t>
                      </a:r>
                      <a:endParaRPr lang="en-US" sz="1600" noProof="0" dirty="0"/>
                    </a:p>
                  </a:txBody>
                  <a:tcPr/>
                </a:tc>
                <a:extLst>
                  <a:ext uri="{0D108BD9-81ED-4DB2-BD59-A6C34878D82A}">
                    <a16:rowId xmlns:a16="http://schemas.microsoft.com/office/drawing/2014/main" val="320479324"/>
                  </a:ext>
                </a:extLst>
              </a:tr>
            </a:tbl>
          </a:graphicData>
        </a:graphic>
      </p:graphicFrame>
      <p:sp>
        <p:nvSpPr>
          <p:cNvPr id="3" name="TextBox 2">
            <a:extLst>
              <a:ext uri="{FF2B5EF4-FFF2-40B4-BE49-F238E27FC236}">
                <a16:creationId xmlns:a16="http://schemas.microsoft.com/office/drawing/2014/main" id="{C22F2730-2533-CDD6-B3F1-7263DC309F27}"/>
              </a:ext>
            </a:extLst>
          </p:cNvPr>
          <p:cNvSpPr txBox="1"/>
          <p:nvPr/>
        </p:nvSpPr>
        <p:spPr>
          <a:xfrm>
            <a:off x="838201" y="5396795"/>
            <a:ext cx="10015226" cy="923330"/>
          </a:xfrm>
          <a:prstGeom prst="rect">
            <a:avLst/>
          </a:prstGeom>
          <a:noFill/>
        </p:spPr>
        <p:txBody>
          <a:bodyPr wrap="square">
            <a:spAutoFit/>
          </a:bodyPr>
          <a:lstStyle/>
          <a:p>
            <a:pPr algn="l" rtl="0" fontAlgn="base"/>
            <a:r>
              <a:rPr lang="en-US" sz="1800" dirty="0">
                <a:solidFill>
                  <a:srgbClr val="000000"/>
                </a:solidFill>
                <a:latin typeface="Segoe UI" panose="020B0502040204020203" pitchFamily="34" charset="0"/>
              </a:rPr>
              <a:t>Detailed Step by step </a:t>
            </a:r>
          </a:p>
          <a:p>
            <a:pPr algn="l" rtl="0" fontAlgn="base"/>
            <a:r>
              <a:rPr lang="en-US" dirty="0">
                <a:hlinkClick r:id="rId4"/>
              </a:rPr>
              <a:t>Configure an automatic assignment policy for an access package in entitlement management - Microsoft </a:t>
            </a:r>
            <a:r>
              <a:rPr lang="en-US" dirty="0" err="1">
                <a:hlinkClick r:id="rId4"/>
              </a:rPr>
              <a:t>Entra</a:t>
            </a:r>
            <a:r>
              <a:rPr lang="en-US" dirty="0">
                <a:hlinkClick r:id="rId4"/>
              </a:rPr>
              <a:t> | Microsoft Learn</a:t>
            </a:r>
            <a:endParaRPr lang="en-US" sz="18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21745498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3C47E81-F319-0C31-9FAE-43FEC592F14C}"/>
              </a:ext>
            </a:extLst>
          </p:cNvPr>
          <p:cNvSpPr txBox="1">
            <a:spLocks/>
          </p:cNvSpPr>
          <p:nvPr/>
        </p:nvSpPr>
        <p:spPr>
          <a:xfrm>
            <a:off x="561314" y="2805374"/>
            <a:ext cx="5821379" cy="779799"/>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pPr algn="ctr"/>
            <a:r>
              <a:rPr lang="en-US" sz="3200" dirty="0"/>
              <a:t>Custom Workflows with Logic Apps</a:t>
            </a:r>
            <a:br>
              <a:rPr lang="en-US" sz="3200" dirty="0"/>
            </a:br>
            <a:br>
              <a:rPr lang="en-US" sz="3200" dirty="0">
                <a:cs typeface="+mj-cs"/>
              </a:rPr>
            </a:br>
            <a:endParaRPr lang="en-US" sz="3200" dirty="0">
              <a:cs typeface="+mj-cs"/>
            </a:endParaRPr>
          </a:p>
        </p:txBody>
      </p:sp>
    </p:spTree>
    <p:extLst>
      <p:ext uri="{BB962C8B-B14F-4D97-AF65-F5344CB8AC3E}">
        <p14:creationId xmlns:p14="http://schemas.microsoft.com/office/powerpoint/2010/main" val="21505002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21E3AB-6AF0-0EC3-434D-55C8FA2D17D9}"/>
              </a:ext>
            </a:extLst>
          </p:cNvPr>
          <p:cNvSpPr txBox="1">
            <a:spLocks/>
          </p:cNvSpPr>
          <p:nvPr/>
        </p:nvSpPr>
        <p:spPr>
          <a:xfrm>
            <a:off x="838200" y="1176400"/>
            <a:ext cx="10515600" cy="501804"/>
          </a:xfrm>
          <a:prstGeom prst="rect">
            <a:avLst/>
          </a:prstGeom>
          <a:noFill/>
        </p:spPr>
        <p:txBody>
          <a:bodyPr vert="horz" lIns="0" tIns="0" rIns="0" bIns="0" rtlCol="0" anchor="b" anchorCtr="0">
            <a:sp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r>
              <a:rPr lang="en-US" dirty="0">
                <a:latin typeface="+mn-lt"/>
              </a:rPr>
              <a:t>What is a </a:t>
            </a:r>
            <a:r>
              <a:rPr lang="en-US" sz="3200" dirty="0">
                <a:latin typeface="+mn-lt"/>
              </a:rPr>
              <a:t>Logic</a:t>
            </a:r>
            <a:r>
              <a:rPr lang="en-US" dirty="0">
                <a:latin typeface="+mn-lt"/>
              </a:rPr>
              <a:t> App?</a:t>
            </a:r>
          </a:p>
        </p:txBody>
      </p:sp>
      <p:sp>
        <p:nvSpPr>
          <p:cNvPr id="6" name="TextBox 5">
            <a:extLst>
              <a:ext uri="{FF2B5EF4-FFF2-40B4-BE49-F238E27FC236}">
                <a16:creationId xmlns:a16="http://schemas.microsoft.com/office/drawing/2014/main" id="{C5C7D6E5-5594-DD6D-DDDA-8389A8B1D249}"/>
              </a:ext>
            </a:extLst>
          </p:cNvPr>
          <p:cNvSpPr txBox="1"/>
          <p:nvPr/>
        </p:nvSpPr>
        <p:spPr>
          <a:xfrm>
            <a:off x="396801" y="2274838"/>
            <a:ext cx="3994129" cy="2308324"/>
          </a:xfrm>
          <a:prstGeom prst="rect">
            <a:avLst/>
          </a:prstGeom>
          <a:noFill/>
        </p:spPr>
        <p:txBody>
          <a:bodyPr wrap="square">
            <a:spAutoFit/>
          </a:bodyPr>
          <a:lstStyle/>
          <a:p>
            <a:r>
              <a:rPr lang="en-US" dirty="0"/>
              <a:t>Azure Logic Apps is a cloud platform where you can create and run automated workflows with little to no code. By using the visual designer and selecting from prebuilt operations, you can quickly build a workflow that integrates and manages your apps, data, services, and systems.</a:t>
            </a:r>
          </a:p>
        </p:txBody>
      </p:sp>
      <p:pic>
        <p:nvPicPr>
          <p:cNvPr id="1026" name="Picture 2" descr="Securing Azure Logic Apps Best Practices and Considerations">
            <a:extLst>
              <a:ext uri="{FF2B5EF4-FFF2-40B4-BE49-F238E27FC236}">
                <a16:creationId xmlns:a16="http://schemas.microsoft.com/office/drawing/2014/main" id="{63E6E78D-4480-EA0F-37CA-87CD99D9E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8810" y="2274838"/>
            <a:ext cx="6032320" cy="3242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5054EC-353F-9FA0-7894-2FF7343ED46D}"/>
              </a:ext>
            </a:extLst>
          </p:cNvPr>
          <p:cNvSpPr txBox="1"/>
          <p:nvPr/>
        </p:nvSpPr>
        <p:spPr>
          <a:xfrm>
            <a:off x="694854" y="2104124"/>
            <a:ext cx="9997289" cy="923330"/>
          </a:xfrm>
          <a:prstGeom prst="rect">
            <a:avLst/>
          </a:prstGeom>
          <a:noFill/>
        </p:spPr>
        <p:txBody>
          <a:bodyPr wrap="square">
            <a:spAutoFit/>
          </a:bodyPr>
          <a:lstStyle/>
          <a:p>
            <a:r>
              <a:rPr lang="en-US" b="0" i="0" dirty="0">
                <a:solidFill>
                  <a:srgbClr val="161616"/>
                </a:solidFill>
                <a:effectLst/>
              </a:rPr>
              <a:t>Used to automate custom workflows and connect apps and services in one place. Users can integrate Logic Apps with entitlement management to broaden their governance workflows beyond the core entitlement management use cases.</a:t>
            </a:r>
            <a:endParaRPr lang="en-US" dirty="0"/>
          </a:p>
        </p:txBody>
      </p:sp>
      <p:sp>
        <p:nvSpPr>
          <p:cNvPr id="5" name="Title 1">
            <a:extLst>
              <a:ext uri="{FF2B5EF4-FFF2-40B4-BE49-F238E27FC236}">
                <a16:creationId xmlns:a16="http://schemas.microsoft.com/office/drawing/2014/main" id="{C385829A-A970-27A2-74C3-447A9B8F72DD}"/>
              </a:ext>
            </a:extLst>
          </p:cNvPr>
          <p:cNvSpPr txBox="1">
            <a:spLocks/>
          </p:cNvSpPr>
          <p:nvPr/>
        </p:nvSpPr>
        <p:spPr>
          <a:xfrm>
            <a:off x="838200" y="1176400"/>
            <a:ext cx="10515600" cy="501804"/>
          </a:xfrm>
          <a:prstGeom prst="rect">
            <a:avLst/>
          </a:prstGeom>
          <a:noFill/>
        </p:spPr>
        <p:txBody>
          <a:bodyPr vert="horz" lIns="0" tIns="0" rIns="0" bIns="0" rtlCol="0" anchor="b" anchorCtr="0">
            <a:sp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r>
              <a:rPr lang="en-US" dirty="0"/>
              <a:t>Logic App Integration with Entitlement Management </a:t>
            </a:r>
          </a:p>
        </p:txBody>
      </p:sp>
      <p:sp>
        <p:nvSpPr>
          <p:cNvPr id="6" name="Text Placeholder 2">
            <a:extLst>
              <a:ext uri="{FF2B5EF4-FFF2-40B4-BE49-F238E27FC236}">
                <a16:creationId xmlns:a16="http://schemas.microsoft.com/office/drawing/2014/main" id="{A5148622-3B4F-25BB-CCCE-89173541D13F}"/>
              </a:ext>
            </a:extLst>
          </p:cNvPr>
          <p:cNvSpPr>
            <a:spLocks noGrp="1"/>
          </p:cNvSpPr>
          <p:nvPr>
            <p:ph type="body" sz="quarter" idx="12"/>
          </p:nvPr>
        </p:nvSpPr>
        <p:spPr>
          <a:xfrm>
            <a:off x="694854" y="3763224"/>
            <a:ext cx="9144000" cy="2107180"/>
          </a:xfrm>
        </p:spPr>
        <p:txBody>
          <a:bodyPr/>
          <a:lstStyle/>
          <a:p>
            <a:pPr marL="285750" indent="-285750" algn="l">
              <a:buFont typeface="Arial" panose="020B0604020202020204" pitchFamily="34" charset="0"/>
              <a:buChar char="•"/>
            </a:pPr>
            <a:r>
              <a:rPr lang="en-US" sz="1800" b="0" i="0" dirty="0">
                <a:solidFill>
                  <a:srgbClr val="161616"/>
                </a:solidFill>
                <a:effectLst/>
              </a:rPr>
              <a:t>When an access package request is created</a:t>
            </a:r>
          </a:p>
          <a:p>
            <a:pPr marL="285750" indent="-285750" algn="l">
              <a:buFont typeface="Arial" panose="020B0604020202020204" pitchFamily="34" charset="0"/>
              <a:buChar char="•"/>
            </a:pPr>
            <a:r>
              <a:rPr lang="en-US" sz="1800" b="0" i="0" dirty="0">
                <a:solidFill>
                  <a:srgbClr val="161616"/>
                </a:solidFill>
                <a:effectLst/>
              </a:rPr>
              <a:t>When an access package request is approved</a:t>
            </a:r>
          </a:p>
          <a:p>
            <a:pPr marL="285750" indent="-285750" algn="l">
              <a:buFont typeface="Arial" panose="020B0604020202020204" pitchFamily="34" charset="0"/>
              <a:buChar char="•"/>
            </a:pPr>
            <a:r>
              <a:rPr lang="en-US" sz="1800" b="0" i="0" dirty="0">
                <a:solidFill>
                  <a:srgbClr val="161616"/>
                </a:solidFill>
                <a:effectLst/>
              </a:rPr>
              <a:t>When an access package assignment is granted</a:t>
            </a:r>
          </a:p>
          <a:p>
            <a:pPr marL="285750" indent="-285750" algn="l">
              <a:buFont typeface="Arial" panose="020B0604020202020204" pitchFamily="34" charset="0"/>
              <a:buChar char="•"/>
            </a:pPr>
            <a:r>
              <a:rPr lang="en-US" sz="1800" b="0" i="0" dirty="0">
                <a:solidFill>
                  <a:srgbClr val="161616"/>
                </a:solidFill>
                <a:effectLst/>
              </a:rPr>
              <a:t>When an access package assignment is removed</a:t>
            </a:r>
          </a:p>
          <a:p>
            <a:pPr marL="285750" indent="-285750" algn="l">
              <a:buFont typeface="Arial" panose="020B0604020202020204" pitchFamily="34" charset="0"/>
              <a:buChar char="•"/>
            </a:pPr>
            <a:r>
              <a:rPr lang="en-US" sz="1800" b="0" i="0" dirty="0">
                <a:solidFill>
                  <a:srgbClr val="161616"/>
                </a:solidFill>
                <a:effectLst/>
              </a:rPr>
              <a:t>14 days before an access package assignment auto expires</a:t>
            </a:r>
          </a:p>
          <a:p>
            <a:pPr marL="285750" indent="-285750" algn="l">
              <a:buFont typeface="Arial" panose="020B0604020202020204" pitchFamily="34" charset="0"/>
              <a:buChar char="•"/>
            </a:pPr>
            <a:r>
              <a:rPr lang="en-US" sz="1800" b="0" i="0" dirty="0">
                <a:solidFill>
                  <a:srgbClr val="161616"/>
                </a:solidFill>
                <a:effectLst/>
              </a:rPr>
              <a:t>One day before an access package assignment auto expires</a:t>
            </a:r>
          </a:p>
          <a:p>
            <a:endParaRPr lang="en-US" dirty="0"/>
          </a:p>
          <a:p>
            <a:endParaRPr lang="en-US" dirty="0"/>
          </a:p>
        </p:txBody>
      </p:sp>
    </p:spTree>
    <p:extLst>
      <p:ext uri="{BB962C8B-B14F-4D97-AF65-F5344CB8AC3E}">
        <p14:creationId xmlns:p14="http://schemas.microsoft.com/office/powerpoint/2010/main" val="101917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32CD-3480-6E6B-79ED-7DDAC9A579E7}"/>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kern="1200" dirty="0">
                <a:solidFill>
                  <a:schemeClr val="tx1"/>
                </a:solidFill>
                <a:latin typeface="+mj-lt"/>
                <a:ea typeface="+mj-ea"/>
                <a:cs typeface="+mj-cs"/>
              </a:rPr>
              <a:t>Use cases examples </a:t>
            </a:r>
          </a:p>
        </p:txBody>
      </p:sp>
      <p:graphicFrame>
        <p:nvGraphicFramePr>
          <p:cNvPr id="24" name="TextBox 8">
            <a:extLst>
              <a:ext uri="{FF2B5EF4-FFF2-40B4-BE49-F238E27FC236}">
                <a16:creationId xmlns:a16="http://schemas.microsoft.com/office/drawing/2014/main" id="{F5AE644F-F751-DB6F-BE10-4861A69C96EF}"/>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8674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marL="342900" indent="-228600" algn="l" fontAlgn="base">
              <a:buFont typeface="Arial" panose="020B0604020202020204" pitchFamily="34" charset="0"/>
              <a:buChar char="•"/>
            </a:pPr>
            <a:r>
              <a:rPr lang="en-US" dirty="0"/>
              <a:t>Processes that you need to automate during the different request stages </a:t>
            </a:r>
          </a:p>
          <a:p>
            <a:pPr marL="342900" indent="-228600" algn="l" fontAlgn="base">
              <a:buFont typeface="Arial" panose="020B0604020202020204" pitchFamily="34" charset="0"/>
              <a:buChar char="•"/>
            </a:pPr>
            <a:r>
              <a:rPr lang="en-US" dirty="0"/>
              <a:t>Interfaces available on Target systems</a:t>
            </a:r>
          </a:p>
          <a:p>
            <a:pPr marL="342900" indent="-228600" algn="l" fontAlgn="base">
              <a:buFont typeface="Arial" panose="020B0604020202020204" pitchFamily="34" charset="0"/>
              <a:buChar char="•"/>
            </a:pPr>
            <a:r>
              <a:rPr lang="en-US" dirty="0"/>
              <a:t>Request stage where you want to trigger the logic app</a:t>
            </a:r>
          </a:p>
          <a:p>
            <a:pPr marL="342900" indent="-228600" algn="l" fontAlgn="base">
              <a:buFont typeface="Arial" panose="020B0604020202020204" pitchFamily="34" charset="0"/>
              <a:buChar char="•"/>
            </a:pPr>
            <a:r>
              <a:rPr lang="en-US" dirty="0"/>
              <a:t>Have Azure Subscription Resources available</a:t>
            </a:r>
          </a:p>
          <a:p>
            <a:pPr marL="342900" indent="-228600" algn="l" fontAlgn="base">
              <a:buFont typeface="Arial" panose="020B0604020202020204" pitchFamily="34" charset="0"/>
              <a:buChar char="•"/>
            </a:pPr>
            <a:r>
              <a:rPr lang="en-US" dirty="0"/>
              <a:t>Logic App authentication with target systems</a:t>
            </a:r>
          </a:p>
          <a:p>
            <a:pPr indent="-228600" algn="l" fontAlgn="base">
              <a:buFont typeface="Arial" panose="020B0604020202020204" pitchFamily="34" charset="0"/>
              <a:buChar char="•"/>
            </a:pPr>
            <a:endParaRPr lang="en-US" dirty="0"/>
          </a:p>
          <a:p>
            <a:pPr indent="-228600" algn="l" fontAlgn="base">
              <a:buFont typeface="Arial" panose="020B0604020202020204" pitchFamily="34" charset="0"/>
              <a:buChar char="•"/>
            </a:pPr>
            <a:endParaRPr lang="en-US" dirty="0"/>
          </a:p>
          <a:p>
            <a:pPr indent="-228600" algn="l" fontAlgn="base">
              <a:buFont typeface="Arial" panose="020B0604020202020204" pitchFamily="34" charset="0"/>
              <a:buChar char="•"/>
            </a:pPr>
            <a:endParaRPr lang="en-US" dirty="0"/>
          </a:p>
          <a:p>
            <a:pPr indent="-228600" algn="l" fontAlgn="base">
              <a:buFont typeface="Arial" panose="020B0604020202020204" pitchFamily="34" charset="0"/>
              <a:buChar char="•"/>
            </a:pPr>
            <a:endParaRPr lang="en-US" dirty="0"/>
          </a:p>
          <a:p>
            <a:pPr indent="-228600" algn="l" fontAlgn="base">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206755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normAutofit/>
          </a:bodyPr>
          <a:lstStyle/>
          <a:p>
            <a:r>
              <a:rPr lang="en-US" sz="3200" dirty="0"/>
              <a:t>Deploy</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1834636"/>
          <a:ext cx="10015226" cy="189992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Step</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600" noProof="0"/>
                        <a:t>1. Add custom Extension to a Catalog</a:t>
                      </a:r>
                    </a:p>
                  </a:txBody>
                  <a:tcPr/>
                </a:tc>
                <a:tc>
                  <a:txBody>
                    <a:bodyPr/>
                    <a:lstStyle/>
                    <a:p>
                      <a:r>
                        <a:rPr lang="en-US" sz="1600">
                          <a:hlinkClick r:id="rId2"/>
                        </a:rPr>
                        <a:t>Create and add a Logic App workflow to a catalog for use in entitlement management</a:t>
                      </a:r>
                      <a:endParaRPr lang="en-US" sz="1600"/>
                    </a:p>
                  </a:txBody>
                  <a:tcPr/>
                </a:tc>
                <a:extLst>
                  <a:ext uri="{0D108BD9-81ED-4DB2-BD59-A6C34878D82A}">
                    <a16:rowId xmlns:a16="http://schemas.microsoft.com/office/drawing/2014/main" val="952396977"/>
                  </a:ext>
                </a:extLst>
              </a:tr>
              <a:tr h="420381">
                <a:tc>
                  <a:txBody>
                    <a:bodyPr/>
                    <a:lstStyle/>
                    <a:p>
                      <a:r>
                        <a:rPr lang="en-US" sz="1600" noProof="0"/>
                        <a:t>2. Edit the Custom Extension </a:t>
                      </a:r>
                    </a:p>
                  </a:txBody>
                  <a:tcPr/>
                </a:tc>
                <a:tc>
                  <a:txBody>
                    <a:bodyPr/>
                    <a:lstStyle/>
                    <a:p>
                      <a:endParaRPr lang="en-US" sz="1600"/>
                    </a:p>
                    <a:p>
                      <a:r>
                        <a:rPr lang="en-US" sz="1600">
                          <a:hlinkClick r:id="rId2"/>
                        </a:rPr>
                        <a:t>Edit a linked Logic App's workflow definition </a:t>
                      </a:r>
                      <a:endParaRPr lang="en-US" sz="1600"/>
                    </a:p>
                  </a:txBody>
                  <a:tcPr/>
                </a:tc>
                <a:extLst>
                  <a:ext uri="{0D108BD9-81ED-4DB2-BD59-A6C34878D82A}">
                    <a16:rowId xmlns:a16="http://schemas.microsoft.com/office/drawing/2014/main" val="2252391364"/>
                  </a:ext>
                </a:extLst>
              </a:tr>
              <a:tr h="370840">
                <a:tc>
                  <a:txBody>
                    <a:bodyPr/>
                    <a:lstStyle/>
                    <a:p>
                      <a:r>
                        <a:rPr lang="es-MX" sz="1600" noProof="0"/>
                        <a:t>3. </a:t>
                      </a:r>
                      <a:r>
                        <a:rPr lang="es-MX" sz="1600" noProof="0" err="1"/>
                        <a:t>Add</a:t>
                      </a:r>
                      <a:r>
                        <a:rPr lang="es-MX" sz="1600" noProof="0"/>
                        <a:t> </a:t>
                      </a:r>
                      <a:r>
                        <a:rPr lang="es-MX" sz="1600" noProof="0" err="1"/>
                        <a:t>custom</a:t>
                      </a:r>
                      <a:r>
                        <a:rPr lang="es-MX" sz="1600" noProof="0"/>
                        <a:t> </a:t>
                      </a:r>
                      <a:r>
                        <a:rPr lang="es-MX" sz="1600" noProof="0" err="1"/>
                        <a:t>Extension</a:t>
                      </a:r>
                      <a:r>
                        <a:rPr lang="es-MX" sz="1600" noProof="0"/>
                        <a:t> to </a:t>
                      </a:r>
                      <a:r>
                        <a:rPr lang="es-MX" sz="1600" noProof="0" err="1"/>
                        <a:t>an</a:t>
                      </a:r>
                      <a:r>
                        <a:rPr lang="es-MX" sz="1600" noProof="0"/>
                        <a:t> Access </a:t>
                      </a:r>
                      <a:r>
                        <a:rPr lang="es-MX" sz="1600" noProof="0" err="1"/>
                        <a:t>Package</a:t>
                      </a:r>
                      <a:endParaRPr lang="en-US" sz="1600" noProof="0"/>
                    </a:p>
                  </a:txBody>
                  <a:tcPr/>
                </a:tc>
                <a:tc>
                  <a:txBody>
                    <a:bodyPr/>
                    <a:lstStyle/>
                    <a:p>
                      <a:r>
                        <a:rPr lang="en-US" sz="1600" dirty="0">
                          <a:hlinkClick r:id="rId3"/>
                        </a:rPr>
                        <a:t>Add custom extension to a policy in an access package</a:t>
                      </a:r>
                      <a:endParaRPr lang="en-US" sz="1600" dirty="0"/>
                    </a:p>
                  </a:txBody>
                  <a:tcPr/>
                </a:tc>
                <a:extLst>
                  <a:ext uri="{0D108BD9-81ED-4DB2-BD59-A6C34878D82A}">
                    <a16:rowId xmlns:a16="http://schemas.microsoft.com/office/drawing/2014/main" val="320479324"/>
                  </a:ext>
                </a:extLst>
              </a:tr>
            </a:tbl>
          </a:graphicData>
        </a:graphic>
      </p:graphicFrame>
      <p:sp>
        <p:nvSpPr>
          <p:cNvPr id="3" name="TextBox 2">
            <a:extLst>
              <a:ext uri="{FF2B5EF4-FFF2-40B4-BE49-F238E27FC236}">
                <a16:creationId xmlns:a16="http://schemas.microsoft.com/office/drawing/2014/main" id="{C22F2730-2533-CDD6-B3F1-7263DC309F27}"/>
              </a:ext>
            </a:extLst>
          </p:cNvPr>
          <p:cNvSpPr txBox="1"/>
          <p:nvPr/>
        </p:nvSpPr>
        <p:spPr>
          <a:xfrm>
            <a:off x="838200" y="4644320"/>
            <a:ext cx="10015226" cy="1200329"/>
          </a:xfrm>
          <a:prstGeom prst="rect">
            <a:avLst/>
          </a:prstGeom>
          <a:noFill/>
        </p:spPr>
        <p:txBody>
          <a:bodyPr wrap="square">
            <a:spAutoFit/>
          </a:bodyPr>
          <a:lstStyle/>
          <a:p>
            <a:pPr algn="l" rtl="0" fontAlgn="base"/>
            <a:r>
              <a:rPr lang="en-US" sz="1800" dirty="0">
                <a:solidFill>
                  <a:srgbClr val="000000"/>
                </a:solidFill>
                <a:latin typeface="Segoe UI" panose="020B0502040204020203" pitchFamily="34" charset="0"/>
              </a:rPr>
              <a:t>Detailed Step by step </a:t>
            </a:r>
          </a:p>
          <a:p>
            <a:pPr algn="l" rtl="0" fontAlgn="base"/>
            <a:r>
              <a:rPr lang="en-US" dirty="0">
                <a:hlinkClick r:id="rId4"/>
              </a:rPr>
              <a:t>Trigger Logic Apps with custom extensions in entitlement management - Microsoft </a:t>
            </a:r>
            <a:r>
              <a:rPr lang="en-US" dirty="0" err="1">
                <a:hlinkClick r:id="rId4"/>
              </a:rPr>
              <a:t>Entra</a:t>
            </a:r>
            <a:r>
              <a:rPr lang="en-US" dirty="0">
                <a:hlinkClick r:id="rId4"/>
              </a:rPr>
              <a:t> | Microsoft Learn</a:t>
            </a:r>
            <a:endParaRPr lang="en-US" dirty="0"/>
          </a:p>
          <a:p>
            <a:pPr algn="l" rtl="0" fontAlgn="base"/>
            <a:endParaRPr lang="en-US" sz="18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6437254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23C47E81-F319-0C31-9FAE-43FEC592F14C}"/>
              </a:ext>
            </a:extLst>
          </p:cNvPr>
          <p:cNvSpPr txBox="1">
            <a:spLocks/>
          </p:cNvSpPr>
          <p:nvPr/>
        </p:nvSpPr>
        <p:spPr>
          <a:xfrm>
            <a:off x="561314" y="2805374"/>
            <a:ext cx="8077861" cy="779799"/>
          </a:xfrm>
          <a:prstGeom prst="rect">
            <a:avLst/>
          </a:prstGeom>
          <a:noFill/>
        </p:spPr>
        <p:txBody>
          <a:bodyPr vert="horz" lIns="91440" tIns="45720" rIns="91440" bIns="45720" rtlCol="0" anchor="ctr" anchorCtr="0">
            <a:no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pPr algn="ctr"/>
            <a:r>
              <a:rPr lang="en-US" sz="3200" dirty="0"/>
              <a:t>Convert existing external users to be governed</a:t>
            </a:r>
            <a:br>
              <a:rPr lang="en-US" sz="3200" dirty="0"/>
            </a:br>
            <a:br>
              <a:rPr lang="en-US" sz="3200" dirty="0">
                <a:cs typeface="+mj-cs"/>
              </a:rPr>
            </a:br>
            <a:endParaRPr lang="en-US" sz="3200" dirty="0">
              <a:cs typeface="+mj-cs"/>
            </a:endParaRPr>
          </a:p>
        </p:txBody>
      </p:sp>
    </p:spTree>
    <p:extLst>
      <p:ext uri="{BB962C8B-B14F-4D97-AF65-F5344CB8AC3E}">
        <p14:creationId xmlns:p14="http://schemas.microsoft.com/office/powerpoint/2010/main" val="36781301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5DF60-1F52-FBA2-037B-E3E19B6C3614}"/>
              </a:ext>
            </a:extLst>
          </p:cNvPr>
          <p:cNvSpPr txBox="1"/>
          <p:nvPr/>
        </p:nvSpPr>
        <p:spPr>
          <a:xfrm>
            <a:off x="467259" y="1922799"/>
            <a:ext cx="11515191" cy="2031325"/>
          </a:xfrm>
          <a:prstGeom prst="rect">
            <a:avLst/>
          </a:prstGeom>
          <a:noFill/>
        </p:spPr>
        <p:txBody>
          <a:bodyPr wrap="square">
            <a:spAutoFit/>
          </a:bodyPr>
          <a:lstStyle/>
          <a:p>
            <a:pPr algn="l"/>
            <a:r>
              <a:rPr lang="en-US" b="0" i="0">
                <a:solidFill>
                  <a:srgbClr val="161616"/>
                </a:solidFill>
                <a:effectLst/>
              </a:rPr>
              <a:t>Entitlement management allows you to gain visibility into the state of a guest user's lifecycle through the following viewpoints:</a:t>
            </a:r>
          </a:p>
          <a:p>
            <a:pPr algn="l"/>
            <a:endParaRPr lang="en-US" b="0" i="0">
              <a:solidFill>
                <a:srgbClr val="161616"/>
              </a:solidFill>
              <a:effectLst/>
            </a:endParaRPr>
          </a:p>
          <a:p>
            <a:pPr algn="l">
              <a:buFont typeface="Arial" panose="020B0604020202020204" pitchFamily="34" charset="0"/>
              <a:buChar char="•"/>
            </a:pPr>
            <a:r>
              <a:rPr lang="en-US" b="1" i="0">
                <a:solidFill>
                  <a:srgbClr val="161616"/>
                </a:solidFill>
                <a:effectLst/>
              </a:rPr>
              <a:t>Governed</a:t>
            </a:r>
            <a:r>
              <a:rPr lang="en-US" b="0" i="0">
                <a:solidFill>
                  <a:srgbClr val="161616"/>
                </a:solidFill>
                <a:effectLst/>
              </a:rPr>
              <a:t> - The guest user is set to be governed.</a:t>
            </a:r>
          </a:p>
          <a:p>
            <a:pPr algn="l">
              <a:buFont typeface="Arial" panose="020B0604020202020204" pitchFamily="34" charset="0"/>
              <a:buChar char="•"/>
            </a:pPr>
            <a:r>
              <a:rPr lang="en-US" b="1" i="0">
                <a:solidFill>
                  <a:srgbClr val="161616"/>
                </a:solidFill>
                <a:effectLst/>
              </a:rPr>
              <a:t>Ungoverned</a:t>
            </a:r>
            <a:r>
              <a:rPr lang="en-US" b="0" i="0">
                <a:solidFill>
                  <a:srgbClr val="161616"/>
                </a:solidFill>
                <a:effectLst/>
              </a:rPr>
              <a:t> - The guest user is set to not be governed.</a:t>
            </a:r>
          </a:p>
          <a:p>
            <a:pPr algn="l">
              <a:buFont typeface="Arial" panose="020B0604020202020204" pitchFamily="34" charset="0"/>
              <a:buChar char="•"/>
            </a:pPr>
            <a:r>
              <a:rPr lang="en-US" b="1" i="0">
                <a:solidFill>
                  <a:srgbClr val="161616"/>
                </a:solidFill>
                <a:effectLst/>
              </a:rPr>
              <a:t>Blank</a:t>
            </a:r>
            <a:r>
              <a:rPr lang="en-US" b="0" i="0">
                <a:solidFill>
                  <a:srgbClr val="161616"/>
                </a:solidFill>
                <a:effectLst/>
              </a:rPr>
              <a:t> - The lifecycle for the guest user isn't determined. This happens when the guest user had an access package assigned before managing user lifecycle was possible.</a:t>
            </a:r>
          </a:p>
        </p:txBody>
      </p:sp>
      <p:sp>
        <p:nvSpPr>
          <p:cNvPr id="6" name="Title 1">
            <a:extLst>
              <a:ext uri="{FF2B5EF4-FFF2-40B4-BE49-F238E27FC236}">
                <a16:creationId xmlns:a16="http://schemas.microsoft.com/office/drawing/2014/main" id="{AEC73466-B71A-D667-2937-50857A625F64}"/>
              </a:ext>
            </a:extLst>
          </p:cNvPr>
          <p:cNvSpPr txBox="1">
            <a:spLocks/>
          </p:cNvSpPr>
          <p:nvPr/>
        </p:nvSpPr>
        <p:spPr>
          <a:xfrm>
            <a:off x="838200" y="1176400"/>
            <a:ext cx="10515600" cy="501804"/>
          </a:xfrm>
          <a:prstGeom prst="rect">
            <a:avLst/>
          </a:prstGeom>
          <a:noFill/>
        </p:spPr>
        <p:txBody>
          <a:bodyPr vert="horz" lIns="0" tIns="0" rIns="0" bIns="0" rtlCol="0" anchor="b" anchorCtr="0">
            <a:sp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r>
              <a:rPr lang="en-US"/>
              <a:t>External User states</a:t>
            </a:r>
          </a:p>
        </p:txBody>
      </p:sp>
      <p:pic>
        <p:nvPicPr>
          <p:cNvPr id="14" name="Picture 13">
            <a:extLst>
              <a:ext uri="{FF2B5EF4-FFF2-40B4-BE49-F238E27FC236}">
                <a16:creationId xmlns:a16="http://schemas.microsoft.com/office/drawing/2014/main" id="{1F110671-8C36-1F41-36D7-7CD3FE26DC0C}"/>
              </a:ext>
            </a:extLst>
          </p:cNvPr>
          <p:cNvPicPr>
            <a:picLocks noChangeAspect="1"/>
          </p:cNvPicPr>
          <p:nvPr/>
        </p:nvPicPr>
        <p:blipFill>
          <a:blip r:embed="rId2"/>
          <a:stretch>
            <a:fillRect/>
          </a:stretch>
        </p:blipFill>
        <p:spPr>
          <a:xfrm>
            <a:off x="2519629" y="4479860"/>
            <a:ext cx="7410450" cy="1965330"/>
          </a:xfrm>
          <a:prstGeom prst="rect">
            <a:avLst/>
          </a:prstGeom>
        </p:spPr>
      </p:pic>
    </p:spTree>
    <p:extLst>
      <p:ext uri="{BB962C8B-B14F-4D97-AF65-F5344CB8AC3E}">
        <p14:creationId xmlns:p14="http://schemas.microsoft.com/office/powerpoint/2010/main" val="330403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kern="1200">
                <a:solidFill>
                  <a:schemeClr val="tx1"/>
                </a:solidFill>
                <a:latin typeface="+mj-lt"/>
                <a:ea typeface="+mj-ea"/>
                <a:cs typeface="+mj-cs"/>
              </a:rPr>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838200" y="1825625"/>
            <a:ext cx="10515600" cy="4351338"/>
          </a:xfrm>
        </p:spPr>
        <p:txBody>
          <a:bodyPr vert="horz" lIns="91440" tIns="45720" rIns="91440" bIns="45720" rtlCol="0">
            <a:normAutofit/>
          </a:bodyPr>
          <a:lstStyle/>
          <a:p>
            <a:pPr marL="342900" indent="-228600" algn="l" fontAlgn="base">
              <a:buFont typeface="Arial" panose="020B0604020202020204" pitchFamily="34" charset="0"/>
              <a:buChar char="•"/>
            </a:pPr>
            <a:r>
              <a:rPr lang="en-US"/>
              <a:t>Create a new access Package or use an existing one</a:t>
            </a:r>
          </a:p>
          <a:p>
            <a:pPr marL="342900" indent="-228600" algn="l" fontAlgn="base">
              <a:buFont typeface="Arial" panose="020B0604020202020204" pitchFamily="34" charset="0"/>
              <a:buChar char="•"/>
            </a:pPr>
            <a:r>
              <a:rPr lang="en-US"/>
              <a:t>How assign the existing external users to the access package?</a:t>
            </a:r>
          </a:p>
          <a:p>
            <a:pPr marL="800100" lvl="1" indent="-228600" algn="l" fontAlgn="base">
              <a:buFont typeface="Arial" panose="020B0604020202020204" pitchFamily="34" charset="0"/>
              <a:buChar char="•"/>
            </a:pPr>
            <a:r>
              <a:rPr lang="en-US"/>
              <a:t>Auto Assignment Policy – Define a Rule </a:t>
            </a:r>
          </a:p>
          <a:p>
            <a:pPr marL="800100" lvl="1" indent="-228600" algn="l" fontAlgn="base">
              <a:buFont typeface="Arial" panose="020B0604020202020204" pitchFamily="34" charset="0"/>
              <a:buChar char="•"/>
            </a:pPr>
            <a:r>
              <a:rPr lang="en-US"/>
              <a:t>Self Request – Define approvers and approval levels</a:t>
            </a:r>
          </a:p>
          <a:p>
            <a:pPr marL="800100" lvl="1" indent="-228600" algn="l" fontAlgn="base">
              <a:buFont typeface="Arial" panose="020B0604020202020204" pitchFamily="34" charset="0"/>
              <a:buChar char="•"/>
            </a:pPr>
            <a:r>
              <a:rPr lang="en-US"/>
              <a:t>Direct Assignment</a:t>
            </a:r>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fontAlgn="base">
              <a:buFont typeface="Arial" panose="020B0604020202020204" pitchFamily="34" charset="0"/>
              <a:buChar char="•"/>
            </a:pPr>
            <a:endParaRPr lang="en-US"/>
          </a:p>
          <a:p>
            <a:pPr indent="-228600" algn="l">
              <a:buFont typeface="Arial" panose="020B0604020202020204" pitchFamily="34" charset="0"/>
              <a:buChar char="•"/>
            </a:pPr>
            <a:endParaRPr lang="en-US"/>
          </a:p>
        </p:txBody>
      </p:sp>
    </p:spTree>
    <p:extLst>
      <p:ext uri="{BB962C8B-B14F-4D97-AF65-F5344CB8AC3E}">
        <p14:creationId xmlns:p14="http://schemas.microsoft.com/office/powerpoint/2010/main" val="410047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63B106-A9D3-4A85-B759-20BDCB235EFF}"/>
              </a:ext>
            </a:extLst>
          </p:cNvPr>
          <p:cNvSpPr>
            <a:spLocks noGrp="1"/>
          </p:cNvSpPr>
          <p:nvPr>
            <p:ph type="body" sz="quarter" idx="11"/>
          </p:nvPr>
        </p:nvSpPr>
        <p:spPr>
          <a:xfrm>
            <a:off x="4672150" y="2781084"/>
            <a:ext cx="4019363" cy="1292662"/>
          </a:xfrm>
        </p:spPr>
        <p:txBody>
          <a:bodyPr/>
          <a:lstStyle/>
          <a:p>
            <a:r>
              <a:rPr lang="en-US"/>
              <a:t>Users can self service sign-up via Entitlement Management</a:t>
            </a:r>
          </a:p>
        </p:txBody>
      </p:sp>
      <p:pic>
        <p:nvPicPr>
          <p:cNvPr id="2050" name="Picture 2" descr="My Access portal - Request access">
            <a:extLst>
              <a:ext uri="{FF2B5EF4-FFF2-40B4-BE49-F238E27FC236}">
                <a16:creationId xmlns:a16="http://schemas.microsoft.com/office/drawing/2014/main" id="{14CF9438-FEC4-4118-A15A-4EDA22AF0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907" y="1544506"/>
            <a:ext cx="2353497" cy="412894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25257B06-C933-433D-BCA7-2A5E23E32284}"/>
              </a:ext>
            </a:extLst>
          </p:cNvPr>
          <p:cNvSpPr txBox="1">
            <a:spLocks/>
          </p:cNvSpPr>
          <p:nvPr/>
        </p:nvSpPr>
        <p:spPr>
          <a:xfrm>
            <a:off x="588264" y="2934971"/>
            <a:ext cx="3337192" cy="984885"/>
          </a:xfrm>
          <a:prstGeom prst="rect">
            <a:avLst/>
          </a:prstGeom>
        </p:spPr>
        <p:txBody>
          <a:bodyPr vert="horz" wrap="square" lIns="0" tIns="0" rIns="0" bIns="0" rtlCol="0" anchor="ctr">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sz="3200"/>
              <a:t>How to Provision guests into Azure AD</a:t>
            </a:r>
          </a:p>
        </p:txBody>
      </p:sp>
    </p:spTree>
    <p:extLst>
      <p:ext uri="{BB962C8B-B14F-4D97-AF65-F5344CB8AC3E}">
        <p14:creationId xmlns:p14="http://schemas.microsoft.com/office/powerpoint/2010/main" val="397930872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normAutofit/>
          </a:bodyPr>
          <a:lstStyle/>
          <a:p>
            <a:r>
              <a:rPr lang="en-US" sz="3200"/>
              <a:t>Deploy</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1834636"/>
          <a:ext cx="10015226" cy="169164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Step</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600" noProof="0"/>
                        <a:t>1. Create and Access Package (optional)</a:t>
                      </a:r>
                    </a:p>
                  </a:txBody>
                  <a:tcPr/>
                </a:tc>
                <a:tc>
                  <a:txBody>
                    <a:bodyPr/>
                    <a:lstStyle/>
                    <a:p>
                      <a:r>
                        <a:rPr lang="en-US" sz="1600">
                          <a:hlinkClick r:id="rId2"/>
                        </a:rPr>
                        <a:t>Create an access package in entitlement management</a:t>
                      </a:r>
                      <a:endParaRPr lang="en-US" sz="1600"/>
                    </a:p>
                  </a:txBody>
                  <a:tcPr/>
                </a:tc>
                <a:extLst>
                  <a:ext uri="{0D108BD9-81ED-4DB2-BD59-A6C34878D82A}">
                    <a16:rowId xmlns:a16="http://schemas.microsoft.com/office/drawing/2014/main" val="952396977"/>
                  </a:ext>
                </a:extLst>
              </a:tr>
              <a:tr h="420381">
                <a:tc>
                  <a:txBody>
                    <a:bodyPr/>
                    <a:lstStyle/>
                    <a:p>
                      <a:r>
                        <a:rPr lang="en-US" sz="1600" noProof="0"/>
                        <a:t>2. Add Auto Assignment Policy (optional)</a:t>
                      </a:r>
                    </a:p>
                  </a:txBody>
                  <a:tcPr/>
                </a:tc>
                <a:tc>
                  <a:txBody>
                    <a:bodyPr/>
                    <a:lstStyle/>
                    <a:p>
                      <a:endParaRPr lang="en-US" sz="1600"/>
                    </a:p>
                    <a:p>
                      <a:r>
                        <a:rPr lang="en-US" sz="1600">
                          <a:hlinkClick r:id="rId3"/>
                        </a:rPr>
                        <a:t>Create an automatic assignment policy</a:t>
                      </a:r>
                      <a:endParaRPr lang="en-US" sz="1600" noProof="0"/>
                    </a:p>
                  </a:txBody>
                  <a:tcPr/>
                </a:tc>
                <a:extLst>
                  <a:ext uri="{0D108BD9-81ED-4DB2-BD59-A6C34878D82A}">
                    <a16:rowId xmlns:a16="http://schemas.microsoft.com/office/drawing/2014/main" val="2252391364"/>
                  </a:ext>
                </a:extLst>
              </a:tr>
              <a:tr h="370840">
                <a:tc>
                  <a:txBody>
                    <a:bodyPr/>
                    <a:lstStyle/>
                    <a:p>
                      <a:r>
                        <a:rPr lang="es-MX" sz="1600" noProof="0"/>
                        <a:t>3. </a:t>
                      </a:r>
                      <a:r>
                        <a:rPr lang="es-MX" sz="1600" noProof="0" err="1"/>
                        <a:t>Convert</a:t>
                      </a:r>
                      <a:r>
                        <a:rPr lang="es-MX" sz="1600" noProof="0"/>
                        <a:t> users to </a:t>
                      </a:r>
                      <a:r>
                        <a:rPr lang="es-MX" sz="1600" noProof="0" err="1"/>
                        <a:t>governed</a:t>
                      </a:r>
                      <a:endParaRPr lang="en-US" sz="1600" noProof="0"/>
                    </a:p>
                  </a:txBody>
                  <a:tcPr/>
                </a:tc>
                <a:tc>
                  <a:txBody>
                    <a:bodyPr/>
                    <a:lstStyle/>
                    <a:p>
                      <a:r>
                        <a:rPr lang="en-US" sz="1600">
                          <a:hlinkClick r:id="rId4"/>
                        </a:rPr>
                        <a:t>Manage guest user lifecycle in the Azure portal</a:t>
                      </a:r>
                      <a:endParaRPr lang="en-US" sz="1600"/>
                    </a:p>
                  </a:txBody>
                  <a:tcPr/>
                </a:tc>
                <a:extLst>
                  <a:ext uri="{0D108BD9-81ED-4DB2-BD59-A6C34878D82A}">
                    <a16:rowId xmlns:a16="http://schemas.microsoft.com/office/drawing/2014/main" val="320479324"/>
                  </a:ext>
                </a:extLst>
              </a:tr>
            </a:tbl>
          </a:graphicData>
        </a:graphic>
      </p:graphicFrame>
    </p:spTree>
    <p:extLst>
      <p:ext uri="{BB962C8B-B14F-4D97-AF65-F5344CB8AC3E}">
        <p14:creationId xmlns:p14="http://schemas.microsoft.com/office/powerpoint/2010/main" val="33653314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2">
            <a:extLst>
              <a:ext uri="{FF2B5EF4-FFF2-40B4-BE49-F238E27FC236}">
                <a16:creationId xmlns:a16="http://schemas.microsoft.com/office/drawing/2014/main" id="{386A70DC-7761-9B92-5763-7BFF82493770}"/>
              </a:ext>
            </a:extLst>
          </p:cNvPr>
          <p:cNvSpPr/>
          <p:nvPr/>
        </p:nvSpPr>
        <p:spPr bwMode="auto">
          <a:xfrm>
            <a:off x="7106206" y="-1"/>
            <a:ext cx="5119043"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1E52CD89-F13F-0076-B2FE-BD6768A7723B}"/>
              </a:ext>
            </a:extLst>
          </p:cNvPr>
          <p:cNvSpPr>
            <a:spLocks noGrp="1"/>
          </p:cNvSpPr>
          <p:nvPr>
            <p:ph type="title"/>
          </p:nvPr>
        </p:nvSpPr>
        <p:spPr>
          <a:xfrm>
            <a:off x="838200" y="365125"/>
            <a:ext cx="10515600" cy="1088541"/>
          </a:xfrm>
        </p:spPr>
        <p:txBody>
          <a:bodyPr/>
          <a:lstStyle/>
          <a:p>
            <a:r>
              <a:rPr lang="en-US" dirty="0"/>
              <a:t>Scenario: Access Recertification</a:t>
            </a:r>
          </a:p>
        </p:txBody>
      </p:sp>
      <p:sp>
        <p:nvSpPr>
          <p:cNvPr id="3" name="Freeform 127">
            <a:extLst>
              <a:ext uri="{FF2B5EF4-FFF2-40B4-BE49-F238E27FC236}">
                <a16:creationId xmlns:a16="http://schemas.microsoft.com/office/drawing/2014/main" id="{793FEAA6-817C-F27E-69A2-0A3E1C703315}"/>
              </a:ext>
            </a:extLst>
          </p:cNvPr>
          <p:cNvSpPr/>
          <p:nvPr/>
        </p:nvSpPr>
        <p:spPr>
          <a:xfrm rot="9900000">
            <a:off x="2070796" y="4076643"/>
            <a:ext cx="172837" cy="84031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 name="connsiteX0" fmla="*/ 0 w 298763"/>
              <a:gd name="connsiteY0" fmla="*/ 0 h 1043630"/>
              <a:gd name="connsiteX1" fmla="*/ 66768 w 298763"/>
              <a:gd name="connsiteY1" fmla="*/ 99041 h 1043630"/>
              <a:gd name="connsiteX2" fmla="*/ 125926 w 298763"/>
              <a:gd name="connsiteY2" fmla="*/ 203311 h 1043630"/>
              <a:gd name="connsiteX3" fmla="*/ 177078 w 298763"/>
              <a:gd name="connsiteY3" fmla="*/ 312411 h 1043630"/>
              <a:gd name="connsiteX4" fmla="*/ 219821 w 298763"/>
              <a:gd name="connsiteY4" fmla="*/ 425941 h 1043630"/>
              <a:gd name="connsiteX5" fmla="*/ 253760 w 298763"/>
              <a:gd name="connsiteY5" fmla="*/ 543502 h 1043630"/>
              <a:gd name="connsiteX6" fmla="*/ 278496 w 298763"/>
              <a:gd name="connsiteY6" fmla="*/ 664694 h 1043630"/>
              <a:gd name="connsiteX7" fmla="*/ 293628 w 298763"/>
              <a:gd name="connsiteY7" fmla="*/ 789117 h 1043630"/>
              <a:gd name="connsiteX8" fmla="*/ 298763 w 298763"/>
              <a:gd name="connsiteY8" fmla="*/ 916375 h 1043630"/>
              <a:gd name="connsiteX9" fmla="*/ 293628 w 298763"/>
              <a:gd name="connsiteY9" fmla="*/ 1043630 h 1043630"/>
              <a:gd name="connsiteX0" fmla="*/ 0 w 231995"/>
              <a:gd name="connsiteY0" fmla="*/ 0 h 944589"/>
              <a:gd name="connsiteX1" fmla="*/ 59158 w 231995"/>
              <a:gd name="connsiteY1" fmla="*/ 104270 h 944589"/>
              <a:gd name="connsiteX2" fmla="*/ 110310 w 231995"/>
              <a:gd name="connsiteY2" fmla="*/ 213370 h 944589"/>
              <a:gd name="connsiteX3" fmla="*/ 153053 w 231995"/>
              <a:gd name="connsiteY3" fmla="*/ 326900 h 944589"/>
              <a:gd name="connsiteX4" fmla="*/ 186992 w 231995"/>
              <a:gd name="connsiteY4" fmla="*/ 444461 h 944589"/>
              <a:gd name="connsiteX5" fmla="*/ 211728 w 231995"/>
              <a:gd name="connsiteY5" fmla="*/ 565653 h 944589"/>
              <a:gd name="connsiteX6" fmla="*/ 226860 w 231995"/>
              <a:gd name="connsiteY6" fmla="*/ 690076 h 944589"/>
              <a:gd name="connsiteX7" fmla="*/ 231995 w 231995"/>
              <a:gd name="connsiteY7" fmla="*/ 817334 h 944589"/>
              <a:gd name="connsiteX8" fmla="*/ 226860 w 231995"/>
              <a:gd name="connsiteY8" fmla="*/ 944589 h 944589"/>
              <a:gd name="connsiteX0" fmla="*/ 0 w 172837"/>
              <a:gd name="connsiteY0" fmla="*/ 0 h 840319"/>
              <a:gd name="connsiteX1" fmla="*/ 51152 w 172837"/>
              <a:gd name="connsiteY1" fmla="*/ 109100 h 840319"/>
              <a:gd name="connsiteX2" fmla="*/ 93895 w 172837"/>
              <a:gd name="connsiteY2" fmla="*/ 222630 h 840319"/>
              <a:gd name="connsiteX3" fmla="*/ 127834 w 172837"/>
              <a:gd name="connsiteY3" fmla="*/ 340191 h 840319"/>
              <a:gd name="connsiteX4" fmla="*/ 152570 w 172837"/>
              <a:gd name="connsiteY4" fmla="*/ 461383 h 840319"/>
              <a:gd name="connsiteX5" fmla="*/ 167702 w 172837"/>
              <a:gd name="connsiteY5" fmla="*/ 585806 h 840319"/>
              <a:gd name="connsiteX6" fmla="*/ 172837 w 172837"/>
              <a:gd name="connsiteY6" fmla="*/ 713064 h 840319"/>
              <a:gd name="connsiteX7" fmla="*/ 167702 w 172837"/>
              <a:gd name="connsiteY7" fmla="*/ 840319 h 84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837" h="840319">
                <a:moveTo>
                  <a:pt x="0" y="0"/>
                </a:moveTo>
                <a:lnTo>
                  <a:pt x="51152" y="109100"/>
                </a:lnTo>
                <a:lnTo>
                  <a:pt x="93895" y="222630"/>
                </a:lnTo>
                <a:lnTo>
                  <a:pt x="127834" y="340191"/>
                </a:lnTo>
                <a:lnTo>
                  <a:pt x="152570" y="461383"/>
                </a:lnTo>
                <a:lnTo>
                  <a:pt x="167702" y="585806"/>
                </a:lnTo>
                <a:lnTo>
                  <a:pt x="172837" y="713064"/>
                </a:lnTo>
                <a:lnTo>
                  <a:pt x="167702" y="84031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4" name="Freeform 125">
            <a:extLst>
              <a:ext uri="{FF2B5EF4-FFF2-40B4-BE49-F238E27FC236}">
                <a16:creationId xmlns:a16="http://schemas.microsoft.com/office/drawing/2014/main" id="{91458EB7-C566-3883-A7FD-9C02BA70C0FE}"/>
              </a:ext>
            </a:extLst>
          </p:cNvPr>
          <p:cNvSpPr/>
          <p:nvPr/>
        </p:nvSpPr>
        <p:spPr>
          <a:xfrm>
            <a:off x="3247315" y="2285472"/>
            <a:ext cx="1500863" cy="635266"/>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799626"/>
              <a:gd name="connsiteY0" fmla="*/ 20308 h 1551641"/>
              <a:gd name="connsiteX1" fmla="*/ 124171 w 1799626"/>
              <a:gd name="connsiteY1" fmla="*/ 5144 h 1551641"/>
              <a:gd name="connsiteX2" fmla="*/ 251169 w 1799626"/>
              <a:gd name="connsiteY2" fmla="*/ 0 h 1551641"/>
              <a:gd name="connsiteX3" fmla="*/ 378165 w 1799626"/>
              <a:gd name="connsiteY3" fmla="*/ 5144 h 1551641"/>
              <a:gd name="connsiteX4" fmla="*/ 502336 w 1799626"/>
              <a:gd name="connsiteY4" fmla="*/ 20308 h 1551641"/>
              <a:gd name="connsiteX5" fmla="*/ 623281 w 1799626"/>
              <a:gd name="connsiteY5" fmla="*/ 45095 h 1551641"/>
              <a:gd name="connsiteX6" fmla="*/ 740602 w 1799626"/>
              <a:gd name="connsiteY6" fmla="*/ 79104 h 1551641"/>
              <a:gd name="connsiteX7" fmla="*/ 853899 w 1799626"/>
              <a:gd name="connsiteY7" fmla="*/ 121936 h 1551641"/>
              <a:gd name="connsiteX8" fmla="*/ 962775 w 1799626"/>
              <a:gd name="connsiteY8" fmla="*/ 173192 h 1551641"/>
              <a:gd name="connsiteX9" fmla="*/ 1066830 w 1799626"/>
              <a:gd name="connsiteY9" fmla="*/ 232474 h 1551641"/>
              <a:gd name="connsiteX10" fmla="*/ 1165668 w 1799626"/>
              <a:gd name="connsiteY10" fmla="*/ 299378 h 1551641"/>
              <a:gd name="connsiteX11" fmla="*/ 1258889 w 1799626"/>
              <a:gd name="connsiteY11" fmla="*/ 373511 h 1551641"/>
              <a:gd name="connsiteX12" fmla="*/ 1346094 w 1799626"/>
              <a:gd name="connsiteY12" fmla="*/ 454468 h 1551641"/>
              <a:gd name="connsiteX13" fmla="*/ 1426885 w 1799626"/>
              <a:gd name="connsiteY13" fmla="*/ 541854 h 1551641"/>
              <a:gd name="connsiteX14" fmla="*/ 1500863 w 1799626"/>
              <a:gd name="connsiteY14" fmla="*/ 635266 h 1551641"/>
              <a:gd name="connsiteX15" fmla="*/ 1567631 w 1799626"/>
              <a:gd name="connsiteY15" fmla="*/ 734307 h 1551641"/>
              <a:gd name="connsiteX16" fmla="*/ 1626789 w 1799626"/>
              <a:gd name="connsiteY16" fmla="*/ 838577 h 1551641"/>
              <a:gd name="connsiteX17" fmla="*/ 1677941 w 1799626"/>
              <a:gd name="connsiteY17" fmla="*/ 947677 h 1551641"/>
              <a:gd name="connsiteX18" fmla="*/ 1720684 w 1799626"/>
              <a:gd name="connsiteY18" fmla="*/ 1061207 h 1551641"/>
              <a:gd name="connsiteX19" fmla="*/ 1754623 w 1799626"/>
              <a:gd name="connsiteY19" fmla="*/ 1178768 h 1551641"/>
              <a:gd name="connsiteX20" fmla="*/ 1779359 w 1799626"/>
              <a:gd name="connsiteY20" fmla="*/ 1299960 h 1551641"/>
              <a:gd name="connsiteX21" fmla="*/ 1794491 w 1799626"/>
              <a:gd name="connsiteY21" fmla="*/ 1424383 h 1551641"/>
              <a:gd name="connsiteX22" fmla="*/ 1799626 w 1799626"/>
              <a:gd name="connsiteY22" fmla="*/ 1551641 h 1551641"/>
              <a:gd name="connsiteX0" fmla="*/ 0 w 1794491"/>
              <a:gd name="connsiteY0" fmla="*/ 20308 h 1424383"/>
              <a:gd name="connsiteX1" fmla="*/ 124171 w 1794491"/>
              <a:gd name="connsiteY1" fmla="*/ 5144 h 1424383"/>
              <a:gd name="connsiteX2" fmla="*/ 251169 w 1794491"/>
              <a:gd name="connsiteY2" fmla="*/ 0 h 1424383"/>
              <a:gd name="connsiteX3" fmla="*/ 378165 w 1794491"/>
              <a:gd name="connsiteY3" fmla="*/ 5144 h 1424383"/>
              <a:gd name="connsiteX4" fmla="*/ 502336 w 1794491"/>
              <a:gd name="connsiteY4" fmla="*/ 20308 h 1424383"/>
              <a:gd name="connsiteX5" fmla="*/ 623281 w 1794491"/>
              <a:gd name="connsiteY5" fmla="*/ 45095 h 1424383"/>
              <a:gd name="connsiteX6" fmla="*/ 740602 w 1794491"/>
              <a:gd name="connsiteY6" fmla="*/ 79104 h 1424383"/>
              <a:gd name="connsiteX7" fmla="*/ 853899 w 1794491"/>
              <a:gd name="connsiteY7" fmla="*/ 121936 h 1424383"/>
              <a:gd name="connsiteX8" fmla="*/ 962775 w 1794491"/>
              <a:gd name="connsiteY8" fmla="*/ 173192 h 1424383"/>
              <a:gd name="connsiteX9" fmla="*/ 1066830 w 1794491"/>
              <a:gd name="connsiteY9" fmla="*/ 232474 h 1424383"/>
              <a:gd name="connsiteX10" fmla="*/ 1165668 w 1794491"/>
              <a:gd name="connsiteY10" fmla="*/ 299378 h 1424383"/>
              <a:gd name="connsiteX11" fmla="*/ 1258889 w 1794491"/>
              <a:gd name="connsiteY11" fmla="*/ 373511 h 1424383"/>
              <a:gd name="connsiteX12" fmla="*/ 1346094 w 1794491"/>
              <a:gd name="connsiteY12" fmla="*/ 454468 h 1424383"/>
              <a:gd name="connsiteX13" fmla="*/ 1426885 w 1794491"/>
              <a:gd name="connsiteY13" fmla="*/ 541854 h 1424383"/>
              <a:gd name="connsiteX14" fmla="*/ 1500863 w 1794491"/>
              <a:gd name="connsiteY14" fmla="*/ 635266 h 1424383"/>
              <a:gd name="connsiteX15" fmla="*/ 1567631 w 1794491"/>
              <a:gd name="connsiteY15" fmla="*/ 734307 h 1424383"/>
              <a:gd name="connsiteX16" fmla="*/ 1626789 w 1794491"/>
              <a:gd name="connsiteY16" fmla="*/ 838577 h 1424383"/>
              <a:gd name="connsiteX17" fmla="*/ 1677941 w 1794491"/>
              <a:gd name="connsiteY17" fmla="*/ 947677 h 1424383"/>
              <a:gd name="connsiteX18" fmla="*/ 1720684 w 1794491"/>
              <a:gd name="connsiteY18" fmla="*/ 1061207 h 1424383"/>
              <a:gd name="connsiteX19" fmla="*/ 1754623 w 1794491"/>
              <a:gd name="connsiteY19" fmla="*/ 1178768 h 1424383"/>
              <a:gd name="connsiteX20" fmla="*/ 1779359 w 1794491"/>
              <a:gd name="connsiteY20" fmla="*/ 1299960 h 1424383"/>
              <a:gd name="connsiteX21" fmla="*/ 1794491 w 1794491"/>
              <a:gd name="connsiteY21" fmla="*/ 1424383 h 1424383"/>
              <a:gd name="connsiteX0" fmla="*/ 0 w 1779359"/>
              <a:gd name="connsiteY0" fmla="*/ 20308 h 1299960"/>
              <a:gd name="connsiteX1" fmla="*/ 124171 w 1779359"/>
              <a:gd name="connsiteY1" fmla="*/ 5144 h 1299960"/>
              <a:gd name="connsiteX2" fmla="*/ 251169 w 1779359"/>
              <a:gd name="connsiteY2" fmla="*/ 0 h 1299960"/>
              <a:gd name="connsiteX3" fmla="*/ 378165 w 1779359"/>
              <a:gd name="connsiteY3" fmla="*/ 5144 h 1299960"/>
              <a:gd name="connsiteX4" fmla="*/ 502336 w 1779359"/>
              <a:gd name="connsiteY4" fmla="*/ 20308 h 1299960"/>
              <a:gd name="connsiteX5" fmla="*/ 623281 w 1779359"/>
              <a:gd name="connsiteY5" fmla="*/ 45095 h 1299960"/>
              <a:gd name="connsiteX6" fmla="*/ 740602 w 1779359"/>
              <a:gd name="connsiteY6" fmla="*/ 79104 h 1299960"/>
              <a:gd name="connsiteX7" fmla="*/ 853899 w 1779359"/>
              <a:gd name="connsiteY7" fmla="*/ 121936 h 1299960"/>
              <a:gd name="connsiteX8" fmla="*/ 962775 w 1779359"/>
              <a:gd name="connsiteY8" fmla="*/ 173192 h 1299960"/>
              <a:gd name="connsiteX9" fmla="*/ 1066830 w 1779359"/>
              <a:gd name="connsiteY9" fmla="*/ 232474 h 1299960"/>
              <a:gd name="connsiteX10" fmla="*/ 1165668 w 1779359"/>
              <a:gd name="connsiteY10" fmla="*/ 299378 h 1299960"/>
              <a:gd name="connsiteX11" fmla="*/ 1258889 w 1779359"/>
              <a:gd name="connsiteY11" fmla="*/ 373511 h 1299960"/>
              <a:gd name="connsiteX12" fmla="*/ 1346094 w 1779359"/>
              <a:gd name="connsiteY12" fmla="*/ 454468 h 1299960"/>
              <a:gd name="connsiteX13" fmla="*/ 1426885 w 1779359"/>
              <a:gd name="connsiteY13" fmla="*/ 541854 h 1299960"/>
              <a:gd name="connsiteX14" fmla="*/ 1500863 w 1779359"/>
              <a:gd name="connsiteY14" fmla="*/ 635266 h 1299960"/>
              <a:gd name="connsiteX15" fmla="*/ 1567631 w 1779359"/>
              <a:gd name="connsiteY15" fmla="*/ 734307 h 1299960"/>
              <a:gd name="connsiteX16" fmla="*/ 1626789 w 1779359"/>
              <a:gd name="connsiteY16" fmla="*/ 838577 h 1299960"/>
              <a:gd name="connsiteX17" fmla="*/ 1677941 w 1779359"/>
              <a:gd name="connsiteY17" fmla="*/ 947677 h 1299960"/>
              <a:gd name="connsiteX18" fmla="*/ 1720684 w 1779359"/>
              <a:gd name="connsiteY18" fmla="*/ 1061207 h 1299960"/>
              <a:gd name="connsiteX19" fmla="*/ 1754623 w 1779359"/>
              <a:gd name="connsiteY19" fmla="*/ 1178768 h 1299960"/>
              <a:gd name="connsiteX20" fmla="*/ 1779359 w 1779359"/>
              <a:gd name="connsiteY20" fmla="*/ 1299960 h 1299960"/>
              <a:gd name="connsiteX0" fmla="*/ 0 w 1754623"/>
              <a:gd name="connsiteY0" fmla="*/ 20308 h 1178768"/>
              <a:gd name="connsiteX1" fmla="*/ 124171 w 1754623"/>
              <a:gd name="connsiteY1" fmla="*/ 5144 h 1178768"/>
              <a:gd name="connsiteX2" fmla="*/ 251169 w 1754623"/>
              <a:gd name="connsiteY2" fmla="*/ 0 h 1178768"/>
              <a:gd name="connsiteX3" fmla="*/ 378165 w 1754623"/>
              <a:gd name="connsiteY3" fmla="*/ 5144 h 1178768"/>
              <a:gd name="connsiteX4" fmla="*/ 502336 w 1754623"/>
              <a:gd name="connsiteY4" fmla="*/ 20308 h 1178768"/>
              <a:gd name="connsiteX5" fmla="*/ 623281 w 1754623"/>
              <a:gd name="connsiteY5" fmla="*/ 45095 h 1178768"/>
              <a:gd name="connsiteX6" fmla="*/ 740602 w 1754623"/>
              <a:gd name="connsiteY6" fmla="*/ 79104 h 1178768"/>
              <a:gd name="connsiteX7" fmla="*/ 853899 w 1754623"/>
              <a:gd name="connsiteY7" fmla="*/ 121936 h 1178768"/>
              <a:gd name="connsiteX8" fmla="*/ 962775 w 1754623"/>
              <a:gd name="connsiteY8" fmla="*/ 173192 h 1178768"/>
              <a:gd name="connsiteX9" fmla="*/ 1066830 w 1754623"/>
              <a:gd name="connsiteY9" fmla="*/ 232474 h 1178768"/>
              <a:gd name="connsiteX10" fmla="*/ 1165668 w 1754623"/>
              <a:gd name="connsiteY10" fmla="*/ 299378 h 1178768"/>
              <a:gd name="connsiteX11" fmla="*/ 1258889 w 1754623"/>
              <a:gd name="connsiteY11" fmla="*/ 373511 h 1178768"/>
              <a:gd name="connsiteX12" fmla="*/ 1346094 w 1754623"/>
              <a:gd name="connsiteY12" fmla="*/ 454468 h 1178768"/>
              <a:gd name="connsiteX13" fmla="*/ 1426885 w 1754623"/>
              <a:gd name="connsiteY13" fmla="*/ 541854 h 1178768"/>
              <a:gd name="connsiteX14" fmla="*/ 1500863 w 1754623"/>
              <a:gd name="connsiteY14" fmla="*/ 635266 h 1178768"/>
              <a:gd name="connsiteX15" fmla="*/ 1567631 w 1754623"/>
              <a:gd name="connsiteY15" fmla="*/ 734307 h 1178768"/>
              <a:gd name="connsiteX16" fmla="*/ 1626789 w 1754623"/>
              <a:gd name="connsiteY16" fmla="*/ 838577 h 1178768"/>
              <a:gd name="connsiteX17" fmla="*/ 1677941 w 1754623"/>
              <a:gd name="connsiteY17" fmla="*/ 947677 h 1178768"/>
              <a:gd name="connsiteX18" fmla="*/ 1720684 w 1754623"/>
              <a:gd name="connsiteY18" fmla="*/ 1061207 h 1178768"/>
              <a:gd name="connsiteX19" fmla="*/ 1754623 w 1754623"/>
              <a:gd name="connsiteY19" fmla="*/ 1178768 h 1178768"/>
              <a:gd name="connsiteX0" fmla="*/ 0 w 1720684"/>
              <a:gd name="connsiteY0" fmla="*/ 20308 h 1061207"/>
              <a:gd name="connsiteX1" fmla="*/ 124171 w 1720684"/>
              <a:gd name="connsiteY1" fmla="*/ 5144 h 1061207"/>
              <a:gd name="connsiteX2" fmla="*/ 251169 w 1720684"/>
              <a:gd name="connsiteY2" fmla="*/ 0 h 1061207"/>
              <a:gd name="connsiteX3" fmla="*/ 378165 w 1720684"/>
              <a:gd name="connsiteY3" fmla="*/ 5144 h 1061207"/>
              <a:gd name="connsiteX4" fmla="*/ 502336 w 1720684"/>
              <a:gd name="connsiteY4" fmla="*/ 20308 h 1061207"/>
              <a:gd name="connsiteX5" fmla="*/ 623281 w 1720684"/>
              <a:gd name="connsiteY5" fmla="*/ 45095 h 1061207"/>
              <a:gd name="connsiteX6" fmla="*/ 740602 w 1720684"/>
              <a:gd name="connsiteY6" fmla="*/ 79104 h 1061207"/>
              <a:gd name="connsiteX7" fmla="*/ 853899 w 1720684"/>
              <a:gd name="connsiteY7" fmla="*/ 121936 h 1061207"/>
              <a:gd name="connsiteX8" fmla="*/ 962775 w 1720684"/>
              <a:gd name="connsiteY8" fmla="*/ 173192 h 1061207"/>
              <a:gd name="connsiteX9" fmla="*/ 1066830 w 1720684"/>
              <a:gd name="connsiteY9" fmla="*/ 232474 h 1061207"/>
              <a:gd name="connsiteX10" fmla="*/ 1165668 w 1720684"/>
              <a:gd name="connsiteY10" fmla="*/ 299378 h 1061207"/>
              <a:gd name="connsiteX11" fmla="*/ 1258889 w 1720684"/>
              <a:gd name="connsiteY11" fmla="*/ 373511 h 1061207"/>
              <a:gd name="connsiteX12" fmla="*/ 1346094 w 1720684"/>
              <a:gd name="connsiteY12" fmla="*/ 454468 h 1061207"/>
              <a:gd name="connsiteX13" fmla="*/ 1426885 w 1720684"/>
              <a:gd name="connsiteY13" fmla="*/ 541854 h 1061207"/>
              <a:gd name="connsiteX14" fmla="*/ 1500863 w 1720684"/>
              <a:gd name="connsiteY14" fmla="*/ 635266 h 1061207"/>
              <a:gd name="connsiteX15" fmla="*/ 1567631 w 1720684"/>
              <a:gd name="connsiteY15" fmla="*/ 734307 h 1061207"/>
              <a:gd name="connsiteX16" fmla="*/ 1626789 w 1720684"/>
              <a:gd name="connsiteY16" fmla="*/ 838577 h 1061207"/>
              <a:gd name="connsiteX17" fmla="*/ 1677941 w 1720684"/>
              <a:gd name="connsiteY17" fmla="*/ 947677 h 1061207"/>
              <a:gd name="connsiteX18" fmla="*/ 1720684 w 1720684"/>
              <a:gd name="connsiteY18" fmla="*/ 1061207 h 1061207"/>
              <a:gd name="connsiteX0" fmla="*/ 0 w 1677941"/>
              <a:gd name="connsiteY0" fmla="*/ 20308 h 947677"/>
              <a:gd name="connsiteX1" fmla="*/ 124171 w 1677941"/>
              <a:gd name="connsiteY1" fmla="*/ 5144 h 947677"/>
              <a:gd name="connsiteX2" fmla="*/ 251169 w 1677941"/>
              <a:gd name="connsiteY2" fmla="*/ 0 h 947677"/>
              <a:gd name="connsiteX3" fmla="*/ 378165 w 1677941"/>
              <a:gd name="connsiteY3" fmla="*/ 5144 h 947677"/>
              <a:gd name="connsiteX4" fmla="*/ 502336 w 1677941"/>
              <a:gd name="connsiteY4" fmla="*/ 20308 h 947677"/>
              <a:gd name="connsiteX5" fmla="*/ 623281 w 1677941"/>
              <a:gd name="connsiteY5" fmla="*/ 45095 h 947677"/>
              <a:gd name="connsiteX6" fmla="*/ 740602 w 1677941"/>
              <a:gd name="connsiteY6" fmla="*/ 79104 h 947677"/>
              <a:gd name="connsiteX7" fmla="*/ 853899 w 1677941"/>
              <a:gd name="connsiteY7" fmla="*/ 121936 h 947677"/>
              <a:gd name="connsiteX8" fmla="*/ 962775 w 1677941"/>
              <a:gd name="connsiteY8" fmla="*/ 173192 h 947677"/>
              <a:gd name="connsiteX9" fmla="*/ 1066830 w 1677941"/>
              <a:gd name="connsiteY9" fmla="*/ 232474 h 947677"/>
              <a:gd name="connsiteX10" fmla="*/ 1165668 w 1677941"/>
              <a:gd name="connsiteY10" fmla="*/ 299378 h 947677"/>
              <a:gd name="connsiteX11" fmla="*/ 1258889 w 1677941"/>
              <a:gd name="connsiteY11" fmla="*/ 373511 h 947677"/>
              <a:gd name="connsiteX12" fmla="*/ 1346094 w 1677941"/>
              <a:gd name="connsiteY12" fmla="*/ 454468 h 947677"/>
              <a:gd name="connsiteX13" fmla="*/ 1426885 w 1677941"/>
              <a:gd name="connsiteY13" fmla="*/ 541854 h 947677"/>
              <a:gd name="connsiteX14" fmla="*/ 1500863 w 1677941"/>
              <a:gd name="connsiteY14" fmla="*/ 635266 h 947677"/>
              <a:gd name="connsiteX15" fmla="*/ 1567631 w 1677941"/>
              <a:gd name="connsiteY15" fmla="*/ 734307 h 947677"/>
              <a:gd name="connsiteX16" fmla="*/ 1626789 w 1677941"/>
              <a:gd name="connsiteY16" fmla="*/ 838577 h 947677"/>
              <a:gd name="connsiteX17" fmla="*/ 1677941 w 1677941"/>
              <a:gd name="connsiteY17" fmla="*/ 947677 h 947677"/>
              <a:gd name="connsiteX0" fmla="*/ 0 w 1626789"/>
              <a:gd name="connsiteY0" fmla="*/ 20308 h 838577"/>
              <a:gd name="connsiteX1" fmla="*/ 124171 w 1626789"/>
              <a:gd name="connsiteY1" fmla="*/ 5144 h 838577"/>
              <a:gd name="connsiteX2" fmla="*/ 251169 w 1626789"/>
              <a:gd name="connsiteY2" fmla="*/ 0 h 838577"/>
              <a:gd name="connsiteX3" fmla="*/ 378165 w 1626789"/>
              <a:gd name="connsiteY3" fmla="*/ 5144 h 838577"/>
              <a:gd name="connsiteX4" fmla="*/ 502336 w 1626789"/>
              <a:gd name="connsiteY4" fmla="*/ 20308 h 838577"/>
              <a:gd name="connsiteX5" fmla="*/ 623281 w 1626789"/>
              <a:gd name="connsiteY5" fmla="*/ 45095 h 838577"/>
              <a:gd name="connsiteX6" fmla="*/ 740602 w 1626789"/>
              <a:gd name="connsiteY6" fmla="*/ 79104 h 838577"/>
              <a:gd name="connsiteX7" fmla="*/ 853899 w 1626789"/>
              <a:gd name="connsiteY7" fmla="*/ 121936 h 838577"/>
              <a:gd name="connsiteX8" fmla="*/ 962775 w 1626789"/>
              <a:gd name="connsiteY8" fmla="*/ 173192 h 838577"/>
              <a:gd name="connsiteX9" fmla="*/ 1066830 w 1626789"/>
              <a:gd name="connsiteY9" fmla="*/ 232474 h 838577"/>
              <a:gd name="connsiteX10" fmla="*/ 1165668 w 1626789"/>
              <a:gd name="connsiteY10" fmla="*/ 299378 h 838577"/>
              <a:gd name="connsiteX11" fmla="*/ 1258889 w 1626789"/>
              <a:gd name="connsiteY11" fmla="*/ 373511 h 838577"/>
              <a:gd name="connsiteX12" fmla="*/ 1346094 w 1626789"/>
              <a:gd name="connsiteY12" fmla="*/ 454468 h 838577"/>
              <a:gd name="connsiteX13" fmla="*/ 1426885 w 1626789"/>
              <a:gd name="connsiteY13" fmla="*/ 541854 h 838577"/>
              <a:gd name="connsiteX14" fmla="*/ 1500863 w 1626789"/>
              <a:gd name="connsiteY14" fmla="*/ 635266 h 838577"/>
              <a:gd name="connsiteX15" fmla="*/ 1567631 w 1626789"/>
              <a:gd name="connsiteY15" fmla="*/ 734307 h 838577"/>
              <a:gd name="connsiteX16" fmla="*/ 1626789 w 1626789"/>
              <a:gd name="connsiteY16" fmla="*/ 838577 h 838577"/>
              <a:gd name="connsiteX0" fmla="*/ 0 w 1567631"/>
              <a:gd name="connsiteY0" fmla="*/ 20308 h 734307"/>
              <a:gd name="connsiteX1" fmla="*/ 124171 w 1567631"/>
              <a:gd name="connsiteY1" fmla="*/ 5144 h 734307"/>
              <a:gd name="connsiteX2" fmla="*/ 251169 w 1567631"/>
              <a:gd name="connsiteY2" fmla="*/ 0 h 734307"/>
              <a:gd name="connsiteX3" fmla="*/ 378165 w 1567631"/>
              <a:gd name="connsiteY3" fmla="*/ 5144 h 734307"/>
              <a:gd name="connsiteX4" fmla="*/ 502336 w 1567631"/>
              <a:gd name="connsiteY4" fmla="*/ 20308 h 734307"/>
              <a:gd name="connsiteX5" fmla="*/ 623281 w 1567631"/>
              <a:gd name="connsiteY5" fmla="*/ 45095 h 734307"/>
              <a:gd name="connsiteX6" fmla="*/ 740602 w 1567631"/>
              <a:gd name="connsiteY6" fmla="*/ 79104 h 734307"/>
              <a:gd name="connsiteX7" fmla="*/ 853899 w 1567631"/>
              <a:gd name="connsiteY7" fmla="*/ 121936 h 734307"/>
              <a:gd name="connsiteX8" fmla="*/ 962775 w 1567631"/>
              <a:gd name="connsiteY8" fmla="*/ 173192 h 734307"/>
              <a:gd name="connsiteX9" fmla="*/ 1066830 w 1567631"/>
              <a:gd name="connsiteY9" fmla="*/ 232474 h 734307"/>
              <a:gd name="connsiteX10" fmla="*/ 1165668 w 1567631"/>
              <a:gd name="connsiteY10" fmla="*/ 299378 h 734307"/>
              <a:gd name="connsiteX11" fmla="*/ 1258889 w 1567631"/>
              <a:gd name="connsiteY11" fmla="*/ 373511 h 734307"/>
              <a:gd name="connsiteX12" fmla="*/ 1346094 w 1567631"/>
              <a:gd name="connsiteY12" fmla="*/ 454468 h 734307"/>
              <a:gd name="connsiteX13" fmla="*/ 1426885 w 1567631"/>
              <a:gd name="connsiteY13" fmla="*/ 541854 h 734307"/>
              <a:gd name="connsiteX14" fmla="*/ 1500863 w 1567631"/>
              <a:gd name="connsiteY14" fmla="*/ 635266 h 734307"/>
              <a:gd name="connsiteX15" fmla="*/ 1567631 w 1567631"/>
              <a:gd name="connsiteY15" fmla="*/ 734307 h 734307"/>
              <a:gd name="connsiteX0" fmla="*/ 0 w 1500863"/>
              <a:gd name="connsiteY0" fmla="*/ 20308 h 635266"/>
              <a:gd name="connsiteX1" fmla="*/ 124171 w 1500863"/>
              <a:gd name="connsiteY1" fmla="*/ 5144 h 635266"/>
              <a:gd name="connsiteX2" fmla="*/ 251169 w 1500863"/>
              <a:gd name="connsiteY2" fmla="*/ 0 h 635266"/>
              <a:gd name="connsiteX3" fmla="*/ 378165 w 1500863"/>
              <a:gd name="connsiteY3" fmla="*/ 5144 h 635266"/>
              <a:gd name="connsiteX4" fmla="*/ 502336 w 1500863"/>
              <a:gd name="connsiteY4" fmla="*/ 20308 h 635266"/>
              <a:gd name="connsiteX5" fmla="*/ 623281 w 1500863"/>
              <a:gd name="connsiteY5" fmla="*/ 45095 h 635266"/>
              <a:gd name="connsiteX6" fmla="*/ 740602 w 1500863"/>
              <a:gd name="connsiteY6" fmla="*/ 79104 h 635266"/>
              <a:gd name="connsiteX7" fmla="*/ 853899 w 1500863"/>
              <a:gd name="connsiteY7" fmla="*/ 121936 h 635266"/>
              <a:gd name="connsiteX8" fmla="*/ 962775 w 1500863"/>
              <a:gd name="connsiteY8" fmla="*/ 173192 h 635266"/>
              <a:gd name="connsiteX9" fmla="*/ 1066830 w 1500863"/>
              <a:gd name="connsiteY9" fmla="*/ 232474 h 635266"/>
              <a:gd name="connsiteX10" fmla="*/ 1165668 w 1500863"/>
              <a:gd name="connsiteY10" fmla="*/ 299378 h 635266"/>
              <a:gd name="connsiteX11" fmla="*/ 1258889 w 1500863"/>
              <a:gd name="connsiteY11" fmla="*/ 373511 h 635266"/>
              <a:gd name="connsiteX12" fmla="*/ 1346094 w 1500863"/>
              <a:gd name="connsiteY12" fmla="*/ 454468 h 635266"/>
              <a:gd name="connsiteX13" fmla="*/ 1426885 w 1500863"/>
              <a:gd name="connsiteY13" fmla="*/ 541854 h 635266"/>
              <a:gd name="connsiteX14" fmla="*/ 1500863 w 1500863"/>
              <a:gd name="connsiteY14" fmla="*/ 635266 h 63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0863" h="635266">
                <a:moveTo>
                  <a:pt x="0" y="20308"/>
                </a:moveTo>
                <a:lnTo>
                  <a:pt x="124171" y="5144"/>
                </a:lnTo>
                <a:lnTo>
                  <a:pt x="251169" y="0"/>
                </a:lnTo>
                <a:lnTo>
                  <a:pt x="378165" y="5144"/>
                </a:lnTo>
                <a:lnTo>
                  <a:pt x="502336" y="20308"/>
                </a:lnTo>
                <a:lnTo>
                  <a:pt x="623281" y="45095"/>
                </a:lnTo>
                <a:lnTo>
                  <a:pt x="740602" y="79104"/>
                </a:lnTo>
                <a:lnTo>
                  <a:pt x="853899" y="121936"/>
                </a:lnTo>
                <a:lnTo>
                  <a:pt x="962775" y="173192"/>
                </a:lnTo>
                <a:lnTo>
                  <a:pt x="1066830" y="232474"/>
                </a:lnTo>
                <a:lnTo>
                  <a:pt x="1165668" y="299378"/>
                </a:lnTo>
                <a:lnTo>
                  <a:pt x="1258889" y="373511"/>
                </a:lnTo>
                <a:lnTo>
                  <a:pt x="1346094" y="454468"/>
                </a:lnTo>
                <a:lnTo>
                  <a:pt x="1426885" y="541854"/>
                </a:lnTo>
                <a:lnTo>
                  <a:pt x="1500863" y="635266"/>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5" name="Freeform 124">
            <a:extLst>
              <a:ext uri="{FF2B5EF4-FFF2-40B4-BE49-F238E27FC236}">
                <a16:creationId xmlns:a16="http://schemas.microsoft.com/office/drawing/2014/main" id="{A85290A6-A13C-09D6-3D3D-1E139118DCC7}"/>
              </a:ext>
            </a:extLst>
          </p:cNvPr>
          <p:cNvSpPr/>
          <p:nvPr/>
        </p:nvSpPr>
        <p:spPr>
          <a:xfrm rot="15123016">
            <a:off x="1609157" y="3002810"/>
            <a:ext cx="1124453" cy="81826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297290"/>
              <a:gd name="connsiteY0" fmla="*/ 0 h 1531333"/>
              <a:gd name="connsiteX1" fmla="*/ 120945 w 1297290"/>
              <a:gd name="connsiteY1" fmla="*/ 24787 h 1531333"/>
              <a:gd name="connsiteX2" fmla="*/ 238266 w 1297290"/>
              <a:gd name="connsiteY2" fmla="*/ 58796 h 1531333"/>
              <a:gd name="connsiteX3" fmla="*/ 351563 w 1297290"/>
              <a:gd name="connsiteY3" fmla="*/ 101628 h 1531333"/>
              <a:gd name="connsiteX4" fmla="*/ 460439 w 1297290"/>
              <a:gd name="connsiteY4" fmla="*/ 152884 h 1531333"/>
              <a:gd name="connsiteX5" fmla="*/ 564494 w 1297290"/>
              <a:gd name="connsiteY5" fmla="*/ 212166 h 1531333"/>
              <a:gd name="connsiteX6" fmla="*/ 663332 w 1297290"/>
              <a:gd name="connsiteY6" fmla="*/ 279070 h 1531333"/>
              <a:gd name="connsiteX7" fmla="*/ 756553 w 1297290"/>
              <a:gd name="connsiteY7" fmla="*/ 353203 h 1531333"/>
              <a:gd name="connsiteX8" fmla="*/ 843758 w 1297290"/>
              <a:gd name="connsiteY8" fmla="*/ 434160 h 1531333"/>
              <a:gd name="connsiteX9" fmla="*/ 924549 w 1297290"/>
              <a:gd name="connsiteY9" fmla="*/ 521546 h 1531333"/>
              <a:gd name="connsiteX10" fmla="*/ 998527 w 1297290"/>
              <a:gd name="connsiteY10" fmla="*/ 614958 h 1531333"/>
              <a:gd name="connsiteX11" fmla="*/ 1065295 w 1297290"/>
              <a:gd name="connsiteY11" fmla="*/ 713999 h 1531333"/>
              <a:gd name="connsiteX12" fmla="*/ 1124453 w 1297290"/>
              <a:gd name="connsiteY12" fmla="*/ 818269 h 1531333"/>
              <a:gd name="connsiteX13" fmla="*/ 1175605 w 1297290"/>
              <a:gd name="connsiteY13" fmla="*/ 927369 h 1531333"/>
              <a:gd name="connsiteX14" fmla="*/ 1218348 w 1297290"/>
              <a:gd name="connsiteY14" fmla="*/ 1040899 h 1531333"/>
              <a:gd name="connsiteX15" fmla="*/ 1252287 w 1297290"/>
              <a:gd name="connsiteY15" fmla="*/ 1158460 h 1531333"/>
              <a:gd name="connsiteX16" fmla="*/ 1277023 w 1297290"/>
              <a:gd name="connsiteY16" fmla="*/ 1279652 h 1531333"/>
              <a:gd name="connsiteX17" fmla="*/ 1292155 w 1297290"/>
              <a:gd name="connsiteY17" fmla="*/ 1404075 h 1531333"/>
              <a:gd name="connsiteX18" fmla="*/ 1297290 w 1297290"/>
              <a:gd name="connsiteY18" fmla="*/ 1531333 h 1531333"/>
              <a:gd name="connsiteX0" fmla="*/ 0 w 1292155"/>
              <a:gd name="connsiteY0" fmla="*/ 0 h 1404075"/>
              <a:gd name="connsiteX1" fmla="*/ 120945 w 1292155"/>
              <a:gd name="connsiteY1" fmla="*/ 24787 h 1404075"/>
              <a:gd name="connsiteX2" fmla="*/ 238266 w 1292155"/>
              <a:gd name="connsiteY2" fmla="*/ 58796 h 1404075"/>
              <a:gd name="connsiteX3" fmla="*/ 351563 w 1292155"/>
              <a:gd name="connsiteY3" fmla="*/ 101628 h 1404075"/>
              <a:gd name="connsiteX4" fmla="*/ 460439 w 1292155"/>
              <a:gd name="connsiteY4" fmla="*/ 152884 h 1404075"/>
              <a:gd name="connsiteX5" fmla="*/ 564494 w 1292155"/>
              <a:gd name="connsiteY5" fmla="*/ 212166 h 1404075"/>
              <a:gd name="connsiteX6" fmla="*/ 663332 w 1292155"/>
              <a:gd name="connsiteY6" fmla="*/ 279070 h 1404075"/>
              <a:gd name="connsiteX7" fmla="*/ 756553 w 1292155"/>
              <a:gd name="connsiteY7" fmla="*/ 353203 h 1404075"/>
              <a:gd name="connsiteX8" fmla="*/ 843758 w 1292155"/>
              <a:gd name="connsiteY8" fmla="*/ 434160 h 1404075"/>
              <a:gd name="connsiteX9" fmla="*/ 924549 w 1292155"/>
              <a:gd name="connsiteY9" fmla="*/ 521546 h 1404075"/>
              <a:gd name="connsiteX10" fmla="*/ 998527 w 1292155"/>
              <a:gd name="connsiteY10" fmla="*/ 614958 h 1404075"/>
              <a:gd name="connsiteX11" fmla="*/ 1065295 w 1292155"/>
              <a:gd name="connsiteY11" fmla="*/ 713999 h 1404075"/>
              <a:gd name="connsiteX12" fmla="*/ 1124453 w 1292155"/>
              <a:gd name="connsiteY12" fmla="*/ 818269 h 1404075"/>
              <a:gd name="connsiteX13" fmla="*/ 1175605 w 1292155"/>
              <a:gd name="connsiteY13" fmla="*/ 927369 h 1404075"/>
              <a:gd name="connsiteX14" fmla="*/ 1218348 w 1292155"/>
              <a:gd name="connsiteY14" fmla="*/ 1040899 h 1404075"/>
              <a:gd name="connsiteX15" fmla="*/ 1252287 w 1292155"/>
              <a:gd name="connsiteY15" fmla="*/ 1158460 h 1404075"/>
              <a:gd name="connsiteX16" fmla="*/ 1277023 w 1292155"/>
              <a:gd name="connsiteY16" fmla="*/ 1279652 h 1404075"/>
              <a:gd name="connsiteX17" fmla="*/ 1292155 w 1292155"/>
              <a:gd name="connsiteY17" fmla="*/ 1404075 h 1404075"/>
              <a:gd name="connsiteX0" fmla="*/ 0 w 1277023"/>
              <a:gd name="connsiteY0" fmla="*/ 0 h 1279652"/>
              <a:gd name="connsiteX1" fmla="*/ 120945 w 1277023"/>
              <a:gd name="connsiteY1" fmla="*/ 24787 h 1279652"/>
              <a:gd name="connsiteX2" fmla="*/ 238266 w 1277023"/>
              <a:gd name="connsiteY2" fmla="*/ 58796 h 1279652"/>
              <a:gd name="connsiteX3" fmla="*/ 351563 w 1277023"/>
              <a:gd name="connsiteY3" fmla="*/ 101628 h 1279652"/>
              <a:gd name="connsiteX4" fmla="*/ 460439 w 1277023"/>
              <a:gd name="connsiteY4" fmla="*/ 152884 h 1279652"/>
              <a:gd name="connsiteX5" fmla="*/ 564494 w 1277023"/>
              <a:gd name="connsiteY5" fmla="*/ 212166 h 1279652"/>
              <a:gd name="connsiteX6" fmla="*/ 663332 w 1277023"/>
              <a:gd name="connsiteY6" fmla="*/ 279070 h 1279652"/>
              <a:gd name="connsiteX7" fmla="*/ 756553 w 1277023"/>
              <a:gd name="connsiteY7" fmla="*/ 353203 h 1279652"/>
              <a:gd name="connsiteX8" fmla="*/ 843758 w 1277023"/>
              <a:gd name="connsiteY8" fmla="*/ 434160 h 1279652"/>
              <a:gd name="connsiteX9" fmla="*/ 924549 w 1277023"/>
              <a:gd name="connsiteY9" fmla="*/ 521546 h 1279652"/>
              <a:gd name="connsiteX10" fmla="*/ 998527 w 1277023"/>
              <a:gd name="connsiteY10" fmla="*/ 614958 h 1279652"/>
              <a:gd name="connsiteX11" fmla="*/ 1065295 w 1277023"/>
              <a:gd name="connsiteY11" fmla="*/ 713999 h 1279652"/>
              <a:gd name="connsiteX12" fmla="*/ 1124453 w 1277023"/>
              <a:gd name="connsiteY12" fmla="*/ 818269 h 1279652"/>
              <a:gd name="connsiteX13" fmla="*/ 1175605 w 1277023"/>
              <a:gd name="connsiteY13" fmla="*/ 927369 h 1279652"/>
              <a:gd name="connsiteX14" fmla="*/ 1218348 w 1277023"/>
              <a:gd name="connsiteY14" fmla="*/ 1040899 h 1279652"/>
              <a:gd name="connsiteX15" fmla="*/ 1252287 w 1277023"/>
              <a:gd name="connsiteY15" fmla="*/ 1158460 h 1279652"/>
              <a:gd name="connsiteX16" fmla="*/ 1277023 w 1277023"/>
              <a:gd name="connsiteY16" fmla="*/ 1279652 h 1279652"/>
              <a:gd name="connsiteX0" fmla="*/ 0 w 1252287"/>
              <a:gd name="connsiteY0" fmla="*/ 0 h 1158460"/>
              <a:gd name="connsiteX1" fmla="*/ 120945 w 1252287"/>
              <a:gd name="connsiteY1" fmla="*/ 24787 h 1158460"/>
              <a:gd name="connsiteX2" fmla="*/ 238266 w 1252287"/>
              <a:gd name="connsiteY2" fmla="*/ 58796 h 1158460"/>
              <a:gd name="connsiteX3" fmla="*/ 351563 w 1252287"/>
              <a:gd name="connsiteY3" fmla="*/ 101628 h 1158460"/>
              <a:gd name="connsiteX4" fmla="*/ 460439 w 1252287"/>
              <a:gd name="connsiteY4" fmla="*/ 152884 h 1158460"/>
              <a:gd name="connsiteX5" fmla="*/ 564494 w 1252287"/>
              <a:gd name="connsiteY5" fmla="*/ 212166 h 1158460"/>
              <a:gd name="connsiteX6" fmla="*/ 663332 w 1252287"/>
              <a:gd name="connsiteY6" fmla="*/ 279070 h 1158460"/>
              <a:gd name="connsiteX7" fmla="*/ 756553 w 1252287"/>
              <a:gd name="connsiteY7" fmla="*/ 353203 h 1158460"/>
              <a:gd name="connsiteX8" fmla="*/ 843758 w 1252287"/>
              <a:gd name="connsiteY8" fmla="*/ 434160 h 1158460"/>
              <a:gd name="connsiteX9" fmla="*/ 924549 w 1252287"/>
              <a:gd name="connsiteY9" fmla="*/ 521546 h 1158460"/>
              <a:gd name="connsiteX10" fmla="*/ 998527 w 1252287"/>
              <a:gd name="connsiteY10" fmla="*/ 614958 h 1158460"/>
              <a:gd name="connsiteX11" fmla="*/ 1065295 w 1252287"/>
              <a:gd name="connsiteY11" fmla="*/ 713999 h 1158460"/>
              <a:gd name="connsiteX12" fmla="*/ 1124453 w 1252287"/>
              <a:gd name="connsiteY12" fmla="*/ 818269 h 1158460"/>
              <a:gd name="connsiteX13" fmla="*/ 1175605 w 1252287"/>
              <a:gd name="connsiteY13" fmla="*/ 927369 h 1158460"/>
              <a:gd name="connsiteX14" fmla="*/ 1218348 w 1252287"/>
              <a:gd name="connsiteY14" fmla="*/ 1040899 h 1158460"/>
              <a:gd name="connsiteX15" fmla="*/ 1252287 w 1252287"/>
              <a:gd name="connsiteY15" fmla="*/ 1158460 h 1158460"/>
              <a:gd name="connsiteX0" fmla="*/ 0 w 1218348"/>
              <a:gd name="connsiteY0" fmla="*/ 0 h 1040899"/>
              <a:gd name="connsiteX1" fmla="*/ 120945 w 1218348"/>
              <a:gd name="connsiteY1" fmla="*/ 24787 h 1040899"/>
              <a:gd name="connsiteX2" fmla="*/ 238266 w 1218348"/>
              <a:gd name="connsiteY2" fmla="*/ 58796 h 1040899"/>
              <a:gd name="connsiteX3" fmla="*/ 351563 w 1218348"/>
              <a:gd name="connsiteY3" fmla="*/ 101628 h 1040899"/>
              <a:gd name="connsiteX4" fmla="*/ 460439 w 1218348"/>
              <a:gd name="connsiteY4" fmla="*/ 152884 h 1040899"/>
              <a:gd name="connsiteX5" fmla="*/ 564494 w 1218348"/>
              <a:gd name="connsiteY5" fmla="*/ 212166 h 1040899"/>
              <a:gd name="connsiteX6" fmla="*/ 663332 w 1218348"/>
              <a:gd name="connsiteY6" fmla="*/ 279070 h 1040899"/>
              <a:gd name="connsiteX7" fmla="*/ 756553 w 1218348"/>
              <a:gd name="connsiteY7" fmla="*/ 353203 h 1040899"/>
              <a:gd name="connsiteX8" fmla="*/ 843758 w 1218348"/>
              <a:gd name="connsiteY8" fmla="*/ 434160 h 1040899"/>
              <a:gd name="connsiteX9" fmla="*/ 924549 w 1218348"/>
              <a:gd name="connsiteY9" fmla="*/ 521546 h 1040899"/>
              <a:gd name="connsiteX10" fmla="*/ 998527 w 1218348"/>
              <a:gd name="connsiteY10" fmla="*/ 614958 h 1040899"/>
              <a:gd name="connsiteX11" fmla="*/ 1065295 w 1218348"/>
              <a:gd name="connsiteY11" fmla="*/ 713999 h 1040899"/>
              <a:gd name="connsiteX12" fmla="*/ 1124453 w 1218348"/>
              <a:gd name="connsiteY12" fmla="*/ 818269 h 1040899"/>
              <a:gd name="connsiteX13" fmla="*/ 1175605 w 1218348"/>
              <a:gd name="connsiteY13" fmla="*/ 927369 h 1040899"/>
              <a:gd name="connsiteX14" fmla="*/ 1218348 w 1218348"/>
              <a:gd name="connsiteY14" fmla="*/ 1040899 h 1040899"/>
              <a:gd name="connsiteX0" fmla="*/ 0 w 1175605"/>
              <a:gd name="connsiteY0" fmla="*/ 0 h 927369"/>
              <a:gd name="connsiteX1" fmla="*/ 120945 w 1175605"/>
              <a:gd name="connsiteY1" fmla="*/ 24787 h 927369"/>
              <a:gd name="connsiteX2" fmla="*/ 238266 w 1175605"/>
              <a:gd name="connsiteY2" fmla="*/ 58796 h 927369"/>
              <a:gd name="connsiteX3" fmla="*/ 351563 w 1175605"/>
              <a:gd name="connsiteY3" fmla="*/ 101628 h 927369"/>
              <a:gd name="connsiteX4" fmla="*/ 460439 w 1175605"/>
              <a:gd name="connsiteY4" fmla="*/ 152884 h 927369"/>
              <a:gd name="connsiteX5" fmla="*/ 564494 w 1175605"/>
              <a:gd name="connsiteY5" fmla="*/ 212166 h 927369"/>
              <a:gd name="connsiteX6" fmla="*/ 663332 w 1175605"/>
              <a:gd name="connsiteY6" fmla="*/ 279070 h 927369"/>
              <a:gd name="connsiteX7" fmla="*/ 756553 w 1175605"/>
              <a:gd name="connsiteY7" fmla="*/ 353203 h 927369"/>
              <a:gd name="connsiteX8" fmla="*/ 843758 w 1175605"/>
              <a:gd name="connsiteY8" fmla="*/ 434160 h 927369"/>
              <a:gd name="connsiteX9" fmla="*/ 924549 w 1175605"/>
              <a:gd name="connsiteY9" fmla="*/ 521546 h 927369"/>
              <a:gd name="connsiteX10" fmla="*/ 998527 w 1175605"/>
              <a:gd name="connsiteY10" fmla="*/ 614958 h 927369"/>
              <a:gd name="connsiteX11" fmla="*/ 1065295 w 1175605"/>
              <a:gd name="connsiteY11" fmla="*/ 713999 h 927369"/>
              <a:gd name="connsiteX12" fmla="*/ 1124453 w 1175605"/>
              <a:gd name="connsiteY12" fmla="*/ 818269 h 927369"/>
              <a:gd name="connsiteX13" fmla="*/ 1175605 w 1175605"/>
              <a:gd name="connsiteY13" fmla="*/ 927369 h 927369"/>
              <a:gd name="connsiteX0" fmla="*/ 0 w 1124453"/>
              <a:gd name="connsiteY0" fmla="*/ 0 h 818269"/>
              <a:gd name="connsiteX1" fmla="*/ 120945 w 1124453"/>
              <a:gd name="connsiteY1" fmla="*/ 24787 h 818269"/>
              <a:gd name="connsiteX2" fmla="*/ 238266 w 1124453"/>
              <a:gd name="connsiteY2" fmla="*/ 58796 h 818269"/>
              <a:gd name="connsiteX3" fmla="*/ 351563 w 1124453"/>
              <a:gd name="connsiteY3" fmla="*/ 101628 h 818269"/>
              <a:gd name="connsiteX4" fmla="*/ 460439 w 1124453"/>
              <a:gd name="connsiteY4" fmla="*/ 152884 h 818269"/>
              <a:gd name="connsiteX5" fmla="*/ 564494 w 1124453"/>
              <a:gd name="connsiteY5" fmla="*/ 212166 h 818269"/>
              <a:gd name="connsiteX6" fmla="*/ 663332 w 1124453"/>
              <a:gd name="connsiteY6" fmla="*/ 279070 h 818269"/>
              <a:gd name="connsiteX7" fmla="*/ 756553 w 1124453"/>
              <a:gd name="connsiteY7" fmla="*/ 353203 h 818269"/>
              <a:gd name="connsiteX8" fmla="*/ 843758 w 1124453"/>
              <a:gd name="connsiteY8" fmla="*/ 434160 h 818269"/>
              <a:gd name="connsiteX9" fmla="*/ 924549 w 1124453"/>
              <a:gd name="connsiteY9" fmla="*/ 521546 h 818269"/>
              <a:gd name="connsiteX10" fmla="*/ 998527 w 1124453"/>
              <a:gd name="connsiteY10" fmla="*/ 614958 h 818269"/>
              <a:gd name="connsiteX11" fmla="*/ 1065295 w 1124453"/>
              <a:gd name="connsiteY11" fmla="*/ 713999 h 818269"/>
              <a:gd name="connsiteX12" fmla="*/ 1124453 w 1124453"/>
              <a:gd name="connsiteY12" fmla="*/ 818269 h 81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4453" h="818269">
                <a:moveTo>
                  <a:pt x="0" y="0"/>
                </a:moveTo>
                <a:lnTo>
                  <a:pt x="120945" y="24787"/>
                </a:lnTo>
                <a:lnTo>
                  <a:pt x="238266" y="58796"/>
                </a:lnTo>
                <a:lnTo>
                  <a:pt x="351563" y="101628"/>
                </a:lnTo>
                <a:lnTo>
                  <a:pt x="460439" y="152884"/>
                </a:lnTo>
                <a:lnTo>
                  <a:pt x="564494" y="212166"/>
                </a:lnTo>
                <a:lnTo>
                  <a:pt x="663332" y="279070"/>
                </a:lnTo>
                <a:lnTo>
                  <a:pt x="756553" y="353203"/>
                </a:lnTo>
                <a:lnTo>
                  <a:pt x="843758" y="434160"/>
                </a:lnTo>
                <a:lnTo>
                  <a:pt x="924549" y="521546"/>
                </a:lnTo>
                <a:lnTo>
                  <a:pt x="998527" y="614958"/>
                </a:lnTo>
                <a:lnTo>
                  <a:pt x="1065295" y="713999"/>
                </a:lnTo>
                <a:lnTo>
                  <a:pt x="1124453" y="81826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6" name="Freeform 121">
            <a:extLst>
              <a:ext uri="{FF2B5EF4-FFF2-40B4-BE49-F238E27FC236}">
                <a16:creationId xmlns:a16="http://schemas.microsoft.com/office/drawing/2014/main" id="{5A970EF9-EFE2-9633-2C1B-F6E3D84F6840}"/>
              </a:ext>
            </a:extLst>
          </p:cNvPr>
          <p:cNvSpPr/>
          <p:nvPr/>
        </p:nvSpPr>
        <p:spPr>
          <a:xfrm>
            <a:off x="4674204" y="2827330"/>
            <a:ext cx="372741" cy="1137042"/>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741" h="1137042">
                <a:moveTo>
                  <a:pt x="0" y="0"/>
                </a:moveTo>
                <a:lnTo>
                  <a:pt x="73978" y="93412"/>
                </a:lnTo>
                <a:lnTo>
                  <a:pt x="140746" y="192453"/>
                </a:lnTo>
                <a:lnTo>
                  <a:pt x="199904" y="296723"/>
                </a:lnTo>
                <a:lnTo>
                  <a:pt x="251056" y="405823"/>
                </a:lnTo>
                <a:lnTo>
                  <a:pt x="293799" y="519353"/>
                </a:lnTo>
                <a:lnTo>
                  <a:pt x="327738" y="636914"/>
                </a:lnTo>
                <a:lnTo>
                  <a:pt x="352474" y="758106"/>
                </a:lnTo>
                <a:lnTo>
                  <a:pt x="367606" y="882529"/>
                </a:lnTo>
                <a:lnTo>
                  <a:pt x="372741" y="1009787"/>
                </a:lnTo>
                <a:lnTo>
                  <a:pt x="367606" y="1137042"/>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7" name="Freeform 122">
            <a:extLst>
              <a:ext uri="{FF2B5EF4-FFF2-40B4-BE49-F238E27FC236}">
                <a16:creationId xmlns:a16="http://schemas.microsoft.com/office/drawing/2014/main" id="{2737DD03-0816-81D7-3981-80CA2409615B}"/>
              </a:ext>
            </a:extLst>
          </p:cNvPr>
          <p:cNvSpPr/>
          <p:nvPr/>
        </p:nvSpPr>
        <p:spPr>
          <a:xfrm rot="4500000">
            <a:off x="4214036" y="3933947"/>
            <a:ext cx="1124453" cy="81826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297290"/>
              <a:gd name="connsiteY0" fmla="*/ 0 h 1531333"/>
              <a:gd name="connsiteX1" fmla="*/ 120945 w 1297290"/>
              <a:gd name="connsiteY1" fmla="*/ 24787 h 1531333"/>
              <a:gd name="connsiteX2" fmla="*/ 238266 w 1297290"/>
              <a:gd name="connsiteY2" fmla="*/ 58796 h 1531333"/>
              <a:gd name="connsiteX3" fmla="*/ 351563 w 1297290"/>
              <a:gd name="connsiteY3" fmla="*/ 101628 h 1531333"/>
              <a:gd name="connsiteX4" fmla="*/ 460439 w 1297290"/>
              <a:gd name="connsiteY4" fmla="*/ 152884 h 1531333"/>
              <a:gd name="connsiteX5" fmla="*/ 564494 w 1297290"/>
              <a:gd name="connsiteY5" fmla="*/ 212166 h 1531333"/>
              <a:gd name="connsiteX6" fmla="*/ 663332 w 1297290"/>
              <a:gd name="connsiteY6" fmla="*/ 279070 h 1531333"/>
              <a:gd name="connsiteX7" fmla="*/ 756553 w 1297290"/>
              <a:gd name="connsiteY7" fmla="*/ 353203 h 1531333"/>
              <a:gd name="connsiteX8" fmla="*/ 843758 w 1297290"/>
              <a:gd name="connsiteY8" fmla="*/ 434160 h 1531333"/>
              <a:gd name="connsiteX9" fmla="*/ 924549 w 1297290"/>
              <a:gd name="connsiteY9" fmla="*/ 521546 h 1531333"/>
              <a:gd name="connsiteX10" fmla="*/ 998527 w 1297290"/>
              <a:gd name="connsiteY10" fmla="*/ 614958 h 1531333"/>
              <a:gd name="connsiteX11" fmla="*/ 1065295 w 1297290"/>
              <a:gd name="connsiteY11" fmla="*/ 713999 h 1531333"/>
              <a:gd name="connsiteX12" fmla="*/ 1124453 w 1297290"/>
              <a:gd name="connsiteY12" fmla="*/ 818269 h 1531333"/>
              <a:gd name="connsiteX13" fmla="*/ 1175605 w 1297290"/>
              <a:gd name="connsiteY13" fmla="*/ 927369 h 1531333"/>
              <a:gd name="connsiteX14" fmla="*/ 1218348 w 1297290"/>
              <a:gd name="connsiteY14" fmla="*/ 1040899 h 1531333"/>
              <a:gd name="connsiteX15" fmla="*/ 1252287 w 1297290"/>
              <a:gd name="connsiteY15" fmla="*/ 1158460 h 1531333"/>
              <a:gd name="connsiteX16" fmla="*/ 1277023 w 1297290"/>
              <a:gd name="connsiteY16" fmla="*/ 1279652 h 1531333"/>
              <a:gd name="connsiteX17" fmla="*/ 1292155 w 1297290"/>
              <a:gd name="connsiteY17" fmla="*/ 1404075 h 1531333"/>
              <a:gd name="connsiteX18" fmla="*/ 1297290 w 1297290"/>
              <a:gd name="connsiteY18" fmla="*/ 1531333 h 1531333"/>
              <a:gd name="connsiteX0" fmla="*/ 0 w 1292155"/>
              <a:gd name="connsiteY0" fmla="*/ 0 h 1404075"/>
              <a:gd name="connsiteX1" fmla="*/ 120945 w 1292155"/>
              <a:gd name="connsiteY1" fmla="*/ 24787 h 1404075"/>
              <a:gd name="connsiteX2" fmla="*/ 238266 w 1292155"/>
              <a:gd name="connsiteY2" fmla="*/ 58796 h 1404075"/>
              <a:gd name="connsiteX3" fmla="*/ 351563 w 1292155"/>
              <a:gd name="connsiteY3" fmla="*/ 101628 h 1404075"/>
              <a:gd name="connsiteX4" fmla="*/ 460439 w 1292155"/>
              <a:gd name="connsiteY4" fmla="*/ 152884 h 1404075"/>
              <a:gd name="connsiteX5" fmla="*/ 564494 w 1292155"/>
              <a:gd name="connsiteY5" fmla="*/ 212166 h 1404075"/>
              <a:gd name="connsiteX6" fmla="*/ 663332 w 1292155"/>
              <a:gd name="connsiteY6" fmla="*/ 279070 h 1404075"/>
              <a:gd name="connsiteX7" fmla="*/ 756553 w 1292155"/>
              <a:gd name="connsiteY7" fmla="*/ 353203 h 1404075"/>
              <a:gd name="connsiteX8" fmla="*/ 843758 w 1292155"/>
              <a:gd name="connsiteY8" fmla="*/ 434160 h 1404075"/>
              <a:gd name="connsiteX9" fmla="*/ 924549 w 1292155"/>
              <a:gd name="connsiteY9" fmla="*/ 521546 h 1404075"/>
              <a:gd name="connsiteX10" fmla="*/ 998527 w 1292155"/>
              <a:gd name="connsiteY10" fmla="*/ 614958 h 1404075"/>
              <a:gd name="connsiteX11" fmla="*/ 1065295 w 1292155"/>
              <a:gd name="connsiteY11" fmla="*/ 713999 h 1404075"/>
              <a:gd name="connsiteX12" fmla="*/ 1124453 w 1292155"/>
              <a:gd name="connsiteY12" fmla="*/ 818269 h 1404075"/>
              <a:gd name="connsiteX13" fmla="*/ 1175605 w 1292155"/>
              <a:gd name="connsiteY13" fmla="*/ 927369 h 1404075"/>
              <a:gd name="connsiteX14" fmla="*/ 1218348 w 1292155"/>
              <a:gd name="connsiteY14" fmla="*/ 1040899 h 1404075"/>
              <a:gd name="connsiteX15" fmla="*/ 1252287 w 1292155"/>
              <a:gd name="connsiteY15" fmla="*/ 1158460 h 1404075"/>
              <a:gd name="connsiteX16" fmla="*/ 1277023 w 1292155"/>
              <a:gd name="connsiteY16" fmla="*/ 1279652 h 1404075"/>
              <a:gd name="connsiteX17" fmla="*/ 1292155 w 1292155"/>
              <a:gd name="connsiteY17" fmla="*/ 1404075 h 1404075"/>
              <a:gd name="connsiteX0" fmla="*/ 0 w 1277023"/>
              <a:gd name="connsiteY0" fmla="*/ 0 h 1279652"/>
              <a:gd name="connsiteX1" fmla="*/ 120945 w 1277023"/>
              <a:gd name="connsiteY1" fmla="*/ 24787 h 1279652"/>
              <a:gd name="connsiteX2" fmla="*/ 238266 w 1277023"/>
              <a:gd name="connsiteY2" fmla="*/ 58796 h 1279652"/>
              <a:gd name="connsiteX3" fmla="*/ 351563 w 1277023"/>
              <a:gd name="connsiteY3" fmla="*/ 101628 h 1279652"/>
              <a:gd name="connsiteX4" fmla="*/ 460439 w 1277023"/>
              <a:gd name="connsiteY4" fmla="*/ 152884 h 1279652"/>
              <a:gd name="connsiteX5" fmla="*/ 564494 w 1277023"/>
              <a:gd name="connsiteY5" fmla="*/ 212166 h 1279652"/>
              <a:gd name="connsiteX6" fmla="*/ 663332 w 1277023"/>
              <a:gd name="connsiteY6" fmla="*/ 279070 h 1279652"/>
              <a:gd name="connsiteX7" fmla="*/ 756553 w 1277023"/>
              <a:gd name="connsiteY7" fmla="*/ 353203 h 1279652"/>
              <a:gd name="connsiteX8" fmla="*/ 843758 w 1277023"/>
              <a:gd name="connsiteY8" fmla="*/ 434160 h 1279652"/>
              <a:gd name="connsiteX9" fmla="*/ 924549 w 1277023"/>
              <a:gd name="connsiteY9" fmla="*/ 521546 h 1279652"/>
              <a:gd name="connsiteX10" fmla="*/ 998527 w 1277023"/>
              <a:gd name="connsiteY10" fmla="*/ 614958 h 1279652"/>
              <a:gd name="connsiteX11" fmla="*/ 1065295 w 1277023"/>
              <a:gd name="connsiteY11" fmla="*/ 713999 h 1279652"/>
              <a:gd name="connsiteX12" fmla="*/ 1124453 w 1277023"/>
              <a:gd name="connsiteY12" fmla="*/ 818269 h 1279652"/>
              <a:gd name="connsiteX13" fmla="*/ 1175605 w 1277023"/>
              <a:gd name="connsiteY13" fmla="*/ 927369 h 1279652"/>
              <a:gd name="connsiteX14" fmla="*/ 1218348 w 1277023"/>
              <a:gd name="connsiteY14" fmla="*/ 1040899 h 1279652"/>
              <a:gd name="connsiteX15" fmla="*/ 1252287 w 1277023"/>
              <a:gd name="connsiteY15" fmla="*/ 1158460 h 1279652"/>
              <a:gd name="connsiteX16" fmla="*/ 1277023 w 1277023"/>
              <a:gd name="connsiteY16" fmla="*/ 1279652 h 1279652"/>
              <a:gd name="connsiteX0" fmla="*/ 0 w 1252287"/>
              <a:gd name="connsiteY0" fmla="*/ 0 h 1158460"/>
              <a:gd name="connsiteX1" fmla="*/ 120945 w 1252287"/>
              <a:gd name="connsiteY1" fmla="*/ 24787 h 1158460"/>
              <a:gd name="connsiteX2" fmla="*/ 238266 w 1252287"/>
              <a:gd name="connsiteY2" fmla="*/ 58796 h 1158460"/>
              <a:gd name="connsiteX3" fmla="*/ 351563 w 1252287"/>
              <a:gd name="connsiteY3" fmla="*/ 101628 h 1158460"/>
              <a:gd name="connsiteX4" fmla="*/ 460439 w 1252287"/>
              <a:gd name="connsiteY4" fmla="*/ 152884 h 1158460"/>
              <a:gd name="connsiteX5" fmla="*/ 564494 w 1252287"/>
              <a:gd name="connsiteY5" fmla="*/ 212166 h 1158460"/>
              <a:gd name="connsiteX6" fmla="*/ 663332 w 1252287"/>
              <a:gd name="connsiteY6" fmla="*/ 279070 h 1158460"/>
              <a:gd name="connsiteX7" fmla="*/ 756553 w 1252287"/>
              <a:gd name="connsiteY7" fmla="*/ 353203 h 1158460"/>
              <a:gd name="connsiteX8" fmla="*/ 843758 w 1252287"/>
              <a:gd name="connsiteY8" fmla="*/ 434160 h 1158460"/>
              <a:gd name="connsiteX9" fmla="*/ 924549 w 1252287"/>
              <a:gd name="connsiteY9" fmla="*/ 521546 h 1158460"/>
              <a:gd name="connsiteX10" fmla="*/ 998527 w 1252287"/>
              <a:gd name="connsiteY10" fmla="*/ 614958 h 1158460"/>
              <a:gd name="connsiteX11" fmla="*/ 1065295 w 1252287"/>
              <a:gd name="connsiteY11" fmla="*/ 713999 h 1158460"/>
              <a:gd name="connsiteX12" fmla="*/ 1124453 w 1252287"/>
              <a:gd name="connsiteY12" fmla="*/ 818269 h 1158460"/>
              <a:gd name="connsiteX13" fmla="*/ 1175605 w 1252287"/>
              <a:gd name="connsiteY13" fmla="*/ 927369 h 1158460"/>
              <a:gd name="connsiteX14" fmla="*/ 1218348 w 1252287"/>
              <a:gd name="connsiteY14" fmla="*/ 1040899 h 1158460"/>
              <a:gd name="connsiteX15" fmla="*/ 1252287 w 1252287"/>
              <a:gd name="connsiteY15" fmla="*/ 1158460 h 1158460"/>
              <a:gd name="connsiteX0" fmla="*/ 0 w 1218348"/>
              <a:gd name="connsiteY0" fmla="*/ 0 h 1040899"/>
              <a:gd name="connsiteX1" fmla="*/ 120945 w 1218348"/>
              <a:gd name="connsiteY1" fmla="*/ 24787 h 1040899"/>
              <a:gd name="connsiteX2" fmla="*/ 238266 w 1218348"/>
              <a:gd name="connsiteY2" fmla="*/ 58796 h 1040899"/>
              <a:gd name="connsiteX3" fmla="*/ 351563 w 1218348"/>
              <a:gd name="connsiteY3" fmla="*/ 101628 h 1040899"/>
              <a:gd name="connsiteX4" fmla="*/ 460439 w 1218348"/>
              <a:gd name="connsiteY4" fmla="*/ 152884 h 1040899"/>
              <a:gd name="connsiteX5" fmla="*/ 564494 w 1218348"/>
              <a:gd name="connsiteY5" fmla="*/ 212166 h 1040899"/>
              <a:gd name="connsiteX6" fmla="*/ 663332 w 1218348"/>
              <a:gd name="connsiteY6" fmla="*/ 279070 h 1040899"/>
              <a:gd name="connsiteX7" fmla="*/ 756553 w 1218348"/>
              <a:gd name="connsiteY7" fmla="*/ 353203 h 1040899"/>
              <a:gd name="connsiteX8" fmla="*/ 843758 w 1218348"/>
              <a:gd name="connsiteY8" fmla="*/ 434160 h 1040899"/>
              <a:gd name="connsiteX9" fmla="*/ 924549 w 1218348"/>
              <a:gd name="connsiteY9" fmla="*/ 521546 h 1040899"/>
              <a:gd name="connsiteX10" fmla="*/ 998527 w 1218348"/>
              <a:gd name="connsiteY10" fmla="*/ 614958 h 1040899"/>
              <a:gd name="connsiteX11" fmla="*/ 1065295 w 1218348"/>
              <a:gd name="connsiteY11" fmla="*/ 713999 h 1040899"/>
              <a:gd name="connsiteX12" fmla="*/ 1124453 w 1218348"/>
              <a:gd name="connsiteY12" fmla="*/ 818269 h 1040899"/>
              <a:gd name="connsiteX13" fmla="*/ 1175605 w 1218348"/>
              <a:gd name="connsiteY13" fmla="*/ 927369 h 1040899"/>
              <a:gd name="connsiteX14" fmla="*/ 1218348 w 1218348"/>
              <a:gd name="connsiteY14" fmla="*/ 1040899 h 1040899"/>
              <a:gd name="connsiteX0" fmla="*/ 0 w 1175605"/>
              <a:gd name="connsiteY0" fmla="*/ 0 h 927369"/>
              <a:gd name="connsiteX1" fmla="*/ 120945 w 1175605"/>
              <a:gd name="connsiteY1" fmla="*/ 24787 h 927369"/>
              <a:gd name="connsiteX2" fmla="*/ 238266 w 1175605"/>
              <a:gd name="connsiteY2" fmla="*/ 58796 h 927369"/>
              <a:gd name="connsiteX3" fmla="*/ 351563 w 1175605"/>
              <a:gd name="connsiteY3" fmla="*/ 101628 h 927369"/>
              <a:gd name="connsiteX4" fmla="*/ 460439 w 1175605"/>
              <a:gd name="connsiteY4" fmla="*/ 152884 h 927369"/>
              <a:gd name="connsiteX5" fmla="*/ 564494 w 1175605"/>
              <a:gd name="connsiteY5" fmla="*/ 212166 h 927369"/>
              <a:gd name="connsiteX6" fmla="*/ 663332 w 1175605"/>
              <a:gd name="connsiteY6" fmla="*/ 279070 h 927369"/>
              <a:gd name="connsiteX7" fmla="*/ 756553 w 1175605"/>
              <a:gd name="connsiteY7" fmla="*/ 353203 h 927369"/>
              <a:gd name="connsiteX8" fmla="*/ 843758 w 1175605"/>
              <a:gd name="connsiteY8" fmla="*/ 434160 h 927369"/>
              <a:gd name="connsiteX9" fmla="*/ 924549 w 1175605"/>
              <a:gd name="connsiteY9" fmla="*/ 521546 h 927369"/>
              <a:gd name="connsiteX10" fmla="*/ 998527 w 1175605"/>
              <a:gd name="connsiteY10" fmla="*/ 614958 h 927369"/>
              <a:gd name="connsiteX11" fmla="*/ 1065295 w 1175605"/>
              <a:gd name="connsiteY11" fmla="*/ 713999 h 927369"/>
              <a:gd name="connsiteX12" fmla="*/ 1124453 w 1175605"/>
              <a:gd name="connsiteY12" fmla="*/ 818269 h 927369"/>
              <a:gd name="connsiteX13" fmla="*/ 1175605 w 1175605"/>
              <a:gd name="connsiteY13" fmla="*/ 927369 h 927369"/>
              <a:gd name="connsiteX0" fmla="*/ 0 w 1124453"/>
              <a:gd name="connsiteY0" fmla="*/ 0 h 818269"/>
              <a:gd name="connsiteX1" fmla="*/ 120945 w 1124453"/>
              <a:gd name="connsiteY1" fmla="*/ 24787 h 818269"/>
              <a:gd name="connsiteX2" fmla="*/ 238266 w 1124453"/>
              <a:gd name="connsiteY2" fmla="*/ 58796 h 818269"/>
              <a:gd name="connsiteX3" fmla="*/ 351563 w 1124453"/>
              <a:gd name="connsiteY3" fmla="*/ 101628 h 818269"/>
              <a:gd name="connsiteX4" fmla="*/ 460439 w 1124453"/>
              <a:gd name="connsiteY4" fmla="*/ 152884 h 818269"/>
              <a:gd name="connsiteX5" fmla="*/ 564494 w 1124453"/>
              <a:gd name="connsiteY5" fmla="*/ 212166 h 818269"/>
              <a:gd name="connsiteX6" fmla="*/ 663332 w 1124453"/>
              <a:gd name="connsiteY6" fmla="*/ 279070 h 818269"/>
              <a:gd name="connsiteX7" fmla="*/ 756553 w 1124453"/>
              <a:gd name="connsiteY7" fmla="*/ 353203 h 818269"/>
              <a:gd name="connsiteX8" fmla="*/ 843758 w 1124453"/>
              <a:gd name="connsiteY8" fmla="*/ 434160 h 818269"/>
              <a:gd name="connsiteX9" fmla="*/ 924549 w 1124453"/>
              <a:gd name="connsiteY9" fmla="*/ 521546 h 818269"/>
              <a:gd name="connsiteX10" fmla="*/ 998527 w 1124453"/>
              <a:gd name="connsiteY10" fmla="*/ 614958 h 818269"/>
              <a:gd name="connsiteX11" fmla="*/ 1065295 w 1124453"/>
              <a:gd name="connsiteY11" fmla="*/ 713999 h 818269"/>
              <a:gd name="connsiteX12" fmla="*/ 1124453 w 1124453"/>
              <a:gd name="connsiteY12" fmla="*/ 818269 h 818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4453" h="818269">
                <a:moveTo>
                  <a:pt x="0" y="0"/>
                </a:moveTo>
                <a:lnTo>
                  <a:pt x="120945" y="24787"/>
                </a:lnTo>
                <a:lnTo>
                  <a:pt x="238266" y="58796"/>
                </a:lnTo>
                <a:lnTo>
                  <a:pt x="351563" y="101628"/>
                </a:lnTo>
                <a:lnTo>
                  <a:pt x="460439" y="152884"/>
                </a:lnTo>
                <a:lnTo>
                  <a:pt x="564494" y="212166"/>
                </a:lnTo>
                <a:lnTo>
                  <a:pt x="663332" y="279070"/>
                </a:lnTo>
                <a:lnTo>
                  <a:pt x="756553" y="353203"/>
                </a:lnTo>
                <a:lnTo>
                  <a:pt x="843758" y="434160"/>
                </a:lnTo>
                <a:lnTo>
                  <a:pt x="924549" y="521546"/>
                </a:lnTo>
                <a:lnTo>
                  <a:pt x="998527" y="614958"/>
                </a:lnTo>
                <a:lnTo>
                  <a:pt x="1065295" y="713999"/>
                </a:lnTo>
                <a:lnTo>
                  <a:pt x="1124453" y="81826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8" name="Freeform 123">
            <a:extLst>
              <a:ext uri="{FF2B5EF4-FFF2-40B4-BE49-F238E27FC236}">
                <a16:creationId xmlns:a16="http://schemas.microsoft.com/office/drawing/2014/main" id="{F7BDED34-6AA5-A407-942B-A0285665B7A9}"/>
              </a:ext>
            </a:extLst>
          </p:cNvPr>
          <p:cNvSpPr/>
          <p:nvPr/>
        </p:nvSpPr>
        <p:spPr>
          <a:xfrm rot="9900000">
            <a:off x="2500548" y="4815661"/>
            <a:ext cx="1065295" cy="71399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297290"/>
              <a:gd name="connsiteY0" fmla="*/ 0 h 1531333"/>
              <a:gd name="connsiteX1" fmla="*/ 120945 w 1297290"/>
              <a:gd name="connsiteY1" fmla="*/ 24787 h 1531333"/>
              <a:gd name="connsiteX2" fmla="*/ 238266 w 1297290"/>
              <a:gd name="connsiteY2" fmla="*/ 58796 h 1531333"/>
              <a:gd name="connsiteX3" fmla="*/ 351563 w 1297290"/>
              <a:gd name="connsiteY3" fmla="*/ 101628 h 1531333"/>
              <a:gd name="connsiteX4" fmla="*/ 460439 w 1297290"/>
              <a:gd name="connsiteY4" fmla="*/ 152884 h 1531333"/>
              <a:gd name="connsiteX5" fmla="*/ 564494 w 1297290"/>
              <a:gd name="connsiteY5" fmla="*/ 212166 h 1531333"/>
              <a:gd name="connsiteX6" fmla="*/ 663332 w 1297290"/>
              <a:gd name="connsiteY6" fmla="*/ 279070 h 1531333"/>
              <a:gd name="connsiteX7" fmla="*/ 756553 w 1297290"/>
              <a:gd name="connsiteY7" fmla="*/ 353203 h 1531333"/>
              <a:gd name="connsiteX8" fmla="*/ 843758 w 1297290"/>
              <a:gd name="connsiteY8" fmla="*/ 434160 h 1531333"/>
              <a:gd name="connsiteX9" fmla="*/ 924549 w 1297290"/>
              <a:gd name="connsiteY9" fmla="*/ 521546 h 1531333"/>
              <a:gd name="connsiteX10" fmla="*/ 998527 w 1297290"/>
              <a:gd name="connsiteY10" fmla="*/ 614958 h 1531333"/>
              <a:gd name="connsiteX11" fmla="*/ 1065295 w 1297290"/>
              <a:gd name="connsiteY11" fmla="*/ 713999 h 1531333"/>
              <a:gd name="connsiteX12" fmla="*/ 1124453 w 1297290"/>
              <a:gd name="connsiteY12" fmla="*/ 818269 h 1531333"/>
              <a:gd name="connsiteX13" fmla="*/ 1175605 w 1297290"/>
              <a:gd name="connsiteY13" fmla="*/ 927369 h 1531333"/>
              <a:gd name="connsiteX14" fmla="*/ 1218348 w 1297290"/>
              <a:gd name="connsiteY14" fmla="*/ 1040899 h 1531333"/>
              <a:gd name="connsiteX15" fmla="*/ 1252287 w 1297290"/>
              <a:gd name="connsiteY15" fmla="*/ 1158460 h 1531333"/>
              <a:gd name="connsiteX16" fmla="*/ 1277023 w 1297290"/>
              <a:gd name="connsiteY16" fmla="*/ 1279652 h 1531333"/>
              <a:gd name="connsiteX17" fmla="*/ 1292155 w 1297290"/>
              <a:gd name="connsiteY17" fmla="*/ 1404075 h 1531333"/>
              <a:gd name="connsiteX18" fmla="*/ 1297290 w 1297290"/>
              <a:gd name="connsiteY18" fmla="*/ 1531333 h 1531333"/>
              <a:gd name="connsiteX0" fmla="*/ 0 w 1292155"/>
              <a:gd name="connsiteY0" fmla="*/ 0 h 1404075"/>
              <a:gd name="connsiteX1" fmla="*/ 120945 w 1292155"/>
              <a:gd name="connsiteY1" fmla="*/ 24787 h 1404075"/>
              <a:gd name="connsiteX2" fmla="*/ 238266 w 1292155"/>
              <a:gd name="connsiteY2" fmla="*/ 58796 h 1404075"/>
              <a:gd name="connsiteX3" fmla="*/ 351563 w 1292155"/>
              <a:gd name="connsiteY3" fmla="*/ 101628 h 1404075"/>
              <a:gd name="connsiteX4" fmla="*/ 460439 w 1292155"/>
              <a:gd name="connsiteY4" fmla="*/ 152884 h 1404075"/>
              <a:gd name="connsiteX5" fmla="*/ 564494 w 1292155"/>
              <a:gd name="connsiteY5" fmla="*/ 212166 h 1404075"/>
              <a:gd name="connsiteX6" fmla="*/ 663332 w 1292155"/>
              <a:gd name="connsiteY6" fmla="*/ 279070 h 1404075"/>
              <a:gd name="connsiteX7" fmla="*/ 756553 w 1292155"/>
              <a:gd name="connsiteY7" fmla="*/ 353203 h 1404075"/>
              <a:gd name="connsiteX8" fmla="*/ 843758 w 1292155"/>
              <a:gd name="connsiteY8" fmla="*/ 434160 h 1404075"/>
              <a:gd name="connsiteX9" fmla="*/ 924549 w 1292155"/>
              <a:gd name="connsiteY9" fmla="*/ 521546 h 1404075"/>
              <a:gd name="connsiteX10" fmla="*/ 998527 w 1292155"/>
              <a:gd name="connsiteY10" fmla="*/ 614958 h 1404075"/>
              <a:gd name="connsiteX11" fmla="*/ 1065295 w 1292155"/>
              <a:gd name="connsiteY11" fmla="*/ 713999 h 1404075"/>
              <a:gd name="connsiteX12" fmla="*/ 1124453 w 1292155"/>
              <a:gd name="connsiteY12" fmla="*/ 818269 h 1404075"/>
              <a:gd name="connsiteX13" fmla="*/ 1175605 w 1292155"/>
              <a:gd name="connsiteY13" fmla="*/ 927369 h 1404075"/>
              <a:gd name="connsiteX14" fmla="*/ 1218348 w 1292155"/>
              <a:gd name="connsiteY14" fmla="*/ 1040899 h 1404075"/>
              <a:gd name="connsiteX15" fmla="*/ 1252287 w 1292155"/>
              <a:gd name="connsiteY15" fmla="*/ 1158460 h 1404075"/>
              <a:gd name="connsiteX16" fmla="*/ 1277023 w 1292155"/>
              <a:gd name="connsiteY16" fmla="*/ 1279652 h 1404075"/>
              <a:gd name="connsiteX17" fmla="*/ 1292155 w 1292155"/>
              <a:gd name="connsiteY17" fmla="*/ 1404075 h 1404075"/>
              <a:gd name="connsiteX0" fmla="*/ 0 w 1277023"/>
              <a:gd name="connsiteY0" fmla="*/ 0 h 1279652"/>
              <a:gd name="connsiteX1" fmla="*/ 120945 w 1277023"/>
              <a:gd name="connsiteY1" fmla="*/ 24787 h 1279652"/>
              <a:gd name="connsiteX2" fmla="*/ 238266 w 1277023"/>
              <a:gd name="connsiteY2" fmla="*/ 58796 h 1279652"/>
              <a:gd name="connsiteX3" fmla="*/ 351563 w 1277023"/>
              <a:gd name="connsiteY3" fmla="*/ 101628 h 1279652"/>
              <a:gd name="connsiteX4" fmla="*/ 460439 w 1277023"/>
              <a:gd name="connsiteY4" fmla="*/ 152884 h 1279652"/>
              <a:gd name="connsiteX5" fmla="*/ 564494 w 1277023"/>
              <a:gd name="connsiteY5" fmla="*/ 212166 h 1279652"/>
              <a:gd name="connsiteX6" fmla="*/ 663332 w 1277023"/>
              <a:gd name="connsiteY6" fmla="*/ 279070 h 1279652"/>
              <a:gd name="connsiteX7" fmla="*/ 756553 w 1277023"/>
              <a:gd name="connsiteY7" fmla="*/ 353203 h 1279652"/>
              <a:gd name="connsiteX8" fmla="*/ 843758 w 1277023"/>
              <a:gd name="connsiteY8" fmla="*/ 434160 h 1279652"/>
              <a:gd name="connsiteX9" fmla="*/ 924549 w 1277023"/>
              <a:gd name="connsiteY9" fmla="*/ 521546 h 1279652"/>
              <a:gd name="connsiteX10" fmla="*/ 998527 w 1277023"/>
              <a:gd name="connsiteY10" fmla="*/ 614958 h 1279652"/>
              <a:gd name="connsiteX11" fmla="*/ 1065295 w 1277023"/>
              <a:gd name="connsiteY11" fmla="*/ 713999 h 1279652"/>
              <a:gd name="connsiteX12" fmla="*/ 1124453 w 1277023"/>
              <a:gd name="connsiteY12" fmla="*/ 818269 h 1279652"/>
              <a:gd name="connsiteX13" fmla="*/ 1175605 w 1277023"/>
              <a:gd name="connsiteY13" fmla="*/ 927369 h 1279652"/>
              <a:gd name="connsiteX14" fmla="*/ 1218348 w 1277023"/>
              <a:gd name="connsiteY14" fmla="*/ 1040899 h 1279652"/>
              <a:gd name="connsiteX15" fmla="*/ 1252287 w 1277023"/>
              <a:gd name="connsiteY15" fmla="*/ 1158460 h 1279652"/>
              <a:gd name="connsiteX16" fmla="*/ 1277023 w 1277023"/>
              <a:gd name="connsiteY16" fmla="*/ 1279652 h 1279652"/>
              <a:gd name="connsiteX0" fmla="*/ 0 w 1252287"/>
              <a:gd name="connsiteY0" fmla="*/ 0 h 1158460"/>
              <a:gd name="connsiteX1" fmla="*/ 120945 w 1252287"/>
              <a:gd name="connsiteY1" fmla="*/ 24787 h 1158460"/>
              <a:gd name="connsiteX2" fmla="*/ 238266 w 1252287"/>
              <a:gd name="connsiteY2" fmla="*/ 58796 h 1158460"/>
              <a:gd name="connsiteX3" fmla="*/ 351563 w 1252287"/>
              <a:gd name="connsiteY3" fmla="*/ 101628 h 1158460"/>
              <a:gd name="connsiteX4" fmla="*/ 460439 w 1252287"/>
              <a:gd name="connsiteY4" fmla="*/ 152884 h 1158460"/>
              <a:gd name="connsiteX5" fmla="*/ 564494 w 1252287"/>
              <a:gd name="connsiteY5" fmla="*/ 212166 h 1158460"/>
              <a:gd name="connsiteX6" fmla="*/ 663332 w 1252287"/>
              <a:gd name="connsiteY6" fmla="*/ 279070 h 1158460"/>
              <a:gd name="connsiteX7" fmla="*/ 756553 w 1252287"/>
              <a:gd name="connsiteY7" fmla="*/ 353203 h 1158460"/>
              <a:gd name="connsiteX8" fmla="*/ 843758 w 1252287"/>
              <a:gd name="connsiteY8" fmla="*/ 434160 h 1158460"/>
              <a:gd name="connsiteX9" fmla="*/ 924549 w 1252287"/>
              <a:gd name="connsiteY9" fmla="*/ 521546 h 1158460"/>
              <a:gd name="connsiteX10" fmla="*/ 998527 w 1252287"/>
              <a:gd name="connsiteY10" fmla="*/ 614958 h 1158460"/>
              <a:gd name="connsiteX11" fmla="*/ 1065295 w 1252287"/>
              <a:gd name="connsiteY11" fmla="*/ 713999 h 1158460"/>
              <a:gd name="connsiteX12" fmla="*/ 1124453 w 1252287"/>
              <a:gd name="connsiteY12" fmla="*/ 818269 h 1158460"/>
              <a:gd name="connsiteX13" fmla="*/ 1175605 w 1252287"/>
              <a:gd name="connsiteY13" fmla="*/ 927369 h 1158460"/>
              <a:gd name="connsiteX14" fmla="*/ 1218348 w 1252287"/>
              <a:gd name="connsiteY14" fmla="*/ 1040899 h 1158460"/>
              <a:gd name="connsiteX15" fmla="*/ 1252287 w 1252287"/>
              <a:gd name="connsiteY15" fmla="*/ 1158460 h 1158460"/>
              <a:gd name="connsiteX0" fmla="*/ 0 w 1218348"/>
              <a:gd name="connsiteY0" fmla="*/ 0 h 1040899"/>
              <a:gd name="connsiteX1" fmla="*/ 120945 w 1218348"/>
              <a:gd name="connsiteY1" fmla="*/ 24787 h 1040899"/>
              <a:gd name="connsiteX2" fmla="*/ 238266 w 1218348"/>
              <a:gd name="connsiteY2" fmla="*/ 58796 h 1040899"/>
              <a:gd name="connsiteX3" fmla="*/ 351563 w 1218348"/>
              <a:gd name="connsiteY3" fmla="*/ 101628 h 1040899"/>
              <a:gd name="connsiteX4" fmla="*/ 460439 w 1218348"/>
              <a:gd name="connsiteY4" fmla="*/ 152884 h 1040899"/>
              <a:gd name="connsiteX5" fmla="*/ 564494 w 1218348"/>
              <a:gd name="connsiteY5" fmla="*/ 212166 h 1040899"/>
              <a:gd name="connsiteX6" fmla="*/ 663332 w 1218348"/>
              <a:gd name="connsiteY6" fmla="*/ 279070 h 1040899"/>
              <a:gd name="connsiteX7" fmla="*/ 756553 w 1218348"/>
              <a:gd name="connsiteY7" fmla="*/ 353203 h 1040899"/>
              <a:gd name="connsiteX8" fmla="*/ 843758 w 1218348"/>
              <a:gd name="connsiteY8" fmla="*/ 434160 h 1040899"/>
              <a:gd name="connsiteX9" fmla="*/ 924549 w 1218348"/>
              <a:gd name="connsiteY9" fmla="*/ 521546 h 1040899"/>
              <a:gd name="connsiteX10" fmla="*/ 998527 w 1218348"/>
              <a:gd name="connsiteY10" fmla="*/ 614958 h 1040899"/>
              <a:gd name="connsiteX11" fmla="*/ 1065295 w 1218348"/>
              <a:gd name="connsiteY11" fmla="*/ 713999 h 1040899"/>
              <a:gd name="connsiteX12" fmla="*/ 1124453 w 1218348"/>
              <a:gd name="connsiteY12" fmla="*/ 818269 h 1040899"/>
              <a:gd name="connsiteX13" fmla="*/ 1175605 w 1218348"/>
              <a:gd name="connsiteY13" fmla="*/ 927369 h 1040899"/>
              <a:gd name="connsiteX14" fmla="*/ 1218348 w 1218348"/>
              <a:gd name="connsiteY14" fmla="*/ 1040899 h 1040899"/>
              <a:gd name="connsiteX0" fmla="*/ 0 w 1175605"/>
              <a:gd name="connsiteY0" fmla="*/ 0 h 927369"/>
              <a:gd name="connsiteX1" fmla="*/ 120945 w 1175605"/>
              <a:gd name="connsiteY1" fmla="*/ 24787 h 927369"/>
              <a:gd name="connsiteX2" fmla="*/ 238266 w 1175605"/>
              <a:gd name="connsiteY2" fmla="*/ 58796 h 927369"/>
              <a:gd name="connsiteX3" fmla="*/ 351563 w 1175605"/>
              <a:gd name="connsiteY3" fmla="*/ 101628 h 927369"/>
              <a:gd name="connsiteX4" fmla="*/ 460439 w 1175605"/>
              <a:gd name="connsiteY4" fmla="*/ 152884 h 927369"/>
              <a:gd name="connsiteX5" fmla="*/ 564494 w 1175605"/>
              <a:gd name="connsiteY5" fmla="*/ 212166 h 927369"/>
              <a:gd name="connsiteX6" fmla="*/ 663332 w 1175605"/>
              <a:gd name="connsiteY6" fmla="*/ 279070 h 927369"/>
              <a:gd name="connsiteX7" fmla="*/ 756553 w 1175605"/>
              <a:gd name="connsiteY7" fmla="*/ 353203 h 927369"/>
              <a:gd name="connsiteX8" fmla="*/ 843758 w 1175605"/>
              <a:gd name="connsiteY8" fmla="*/ 434160 h 927369"/>
              <a:gd name="connsiteX9" fmla="*/ 924549 w 1175605"/>
              <a:gd name="connsiteY9" fmla="*/ 521546 h 927369"/>
              <a:gd name="connsiteX10" fmla="*/ 998527 w 1175605"/>
              <a:gd name="connsiteY10" fmla="*/ 614958 h 927369"/>
              <a:gd name="connsiteX11" fmla="*/ 1065295 w 1175605"/>
              <a:gd name="connsiteY11" fmla="*/ 713999 h 927369"/>
              <a:gd name="connsiteX12" fmla="*/ 1124453 w 1175605"/>
              <a:gd name="connsiteY12" fmla="*/ 818269 h 927369"/>
              <a:gd name="connsiteX13" fmla="*/ 1175605 w 1175605"/>
              <a:gd name="connsiteY13" fmla="*/ 927369 h 927369"/>
              <a:gd name="connsiteX0" fmla="*/ 0 w 1124453"/>
              <a:gd name="connsiteY0" fmla="*/ 0 h 818269"/>
              <a:gd name="connsiteX1" fmla="*/ 120945 w 1124453"/>
              <a:gd name="connsiteY1" fmla="*/ 24787 h 818269"/>
              <a:gd name="connsiteX2" fmla="*/ 238266 w 1124453"/>
              <a:gd name="connsiteY2" fmla="*/ 58796 h 818269"/>
              <a:gd name="connsiteX3" fmla="*/ 351563 w 1124453"/>
              <a:gd name="connsiteY3" fmla="*/ 101628 h 818269"/>
              <a:gd name="connsiteX4" fmla="*/ 460439 w 1124453"/>
              <a:gd name="connsiteY4" fmla="*/ 152884 h 818269"/>
              <a:gd name="connsiteX5" fmla="*/ 564494 w 1124453"/>
              <a:gd name="connsiteY5" fmla="*/ 212166 h 818269"/>
              <a:gd name="connsiteX6" fmla="*/ 663332 w 1124453"/>
              <a:gd name="connsiteY6" fmla="*/ 279070 h 818269"/>
              <a:gd name="connsiteX7" fmla="*/ 756553 w 1124453"/>
              <a:gd name="connsiteY7" fmla="*/ 353203 h 818269"/>
              <a:gd name="connsiteX8" fmla="*/ 843758 w 1124453"/>
              <a:gd name="connsiteY8" fmla="*/ 434160 h 818269"/>
              <a:gd name="connsiteX9" fmla="*/ 924549 w 1124453"/>
              <a:gd name="connsiteY9" fmla="*/ 521546 h 818269"/>
              <a:gd name="connsiteX10" fmla="*/ 998527 w 1124453"/>
              <a:gd name="connsiteY10" fmla="*/ 614958 h 818269"/>
              <a:gd name="connsiteX11" fmla="*/ 1065295 w 1124453"/>
              <a:gd name="connsiteY11" fmla="*/ 713999 h 818269"/>
              <a:gd name="connsiteX12" fmla="*/ 1124453 w 1124453"/>
              <a:gd name="connsiteY12" fmla="*/ 818269 h 818269"/>
              <a:gd name="connsiteX0" fmla="*/ 0 w 1065295"/>
              <a:gd name="connsiteY0" fmla="*/ 0 h 713999"/>
              <a:gd name="connsiteX1" fmla="*/ 120945 w 1065295"/>
              <a:gd name="connsiteY1" fmla="*/ 24787 h 713999"/>
              <a:gd name="connsiteX2" fmla="*/ 238266 w 1065295"/>
              <a:gd name="connsiteY2" fmla="*/ 58796 h 713999"/>
              <a:gd name="connsiteX3" fmla="*/ 351563 w 1065295"/>
              <a:gd name="connsiteY3" fmla="*/ 101628 h 713999"/>
              <a:gd name="connsiteX4" fmla="*/ 460439 w 1065295"/>
              <a:gd name="connsiteY4" fmla="*/ 152884 h 713999"/>
              <a:gd name="connsiteX5" fmla="*/ 564494 w 1065295"/>
              <a:gd name="connsiteY5" fmla="*/ 212166 h 713999"/>
              <a:gd name="connsiteX6" fmla="*/ 663332 w 1065295"/>
              <a:gd name="connsiteY6" fmla="*/ 279070 h 713999"/>
              <a:gd name="connsiteX7" fmla="*/ 756553 w 1065295"/>
              <a:gd name="connsiteY7" fmla="*/ 353203 h 713999"/>
              <a:gd name="connsiteX8" fmla="*/ 843758 w 1065295"/>
              <a:gd name="connsiteY8" fmla="*/ 434160 h 713999"/>
              <a:gd name="connsiteX9" fmla="*/ 924549 w 1065295"/>
              <a:gd name="connsiteY9" fmla="*/ 521546 h 713999"/>
              <a:gd name="connsiteX10" fmla="*/ 998527 w 1065295"/>
              <a:gd name="connsiteY10" fmla="*/ 614958 h 713999"/>
              <a:gd name="connsiteX11" fmla="*/ 1065295 w 1065295"/>
              <a:gd name="connsiteY11" fmla="*/ 713999 h 71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5295" h="713999">
                <a:moveTo>
                  <a:pt x="0" y="0"/>
                </a:moveTo>
                <a:lnTo>
                  <a:pt x="120945" y="24787"/>
                </a:lnTo>
                <a:lnTo>
                  <a:pt x="238266" y="58796"/>
                </a:lnTo>
                <a:lnTo>
                  <a:pt x="351563" y="101628"/>
                </a:lnTo>
                <a:lnTo>
                  <a:pt x="460439" y="152884"/>
                </a:lnTo>
                <a:lnTo>
                  <a:pt x="564494" y="212166"/>
                </a:lnTo>
                <a:lnTo>
                  <a:pt x="663332" y="279070"/>
                </a:lnTo>
                <a:lnTo>
                  <a:pt x="756553" y="353203"/>
                </a:lnTo>
                <a:lnTo>
                  <a:pt x="843758" y="434160"/>
                </a:lnTo>
                <a:lnTo>
                  <a:pt x="924549" y="521546"/>
                </a:lnTo>
                <a:lnTo>
                  <a:pt x="998527" y="614958"/>
                </a:lnTo>
                <a:lnTo>
                  <a:pt x="1065295" y="71399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9" name="L-Shape 8">
            <a:extLst>
              <a:ext uri="{FF2B5EF4-FFF2-40B4-BE49-F238E27FC236}">
                <a16:creationId xmlns:a16="http://schemas.microsoft.com/office/drawing/2014/main" id="{F6AD9F1E-A1D2-292B-4BD2-F9F2E2A68BA1}"/>
              </a:ext>
            </a:extLst>
          </p:cNvPr>
          <p:cNvSpPr/>
          <p:nvPr/>
        </p:nvSpPr>
        <p:spPr bwMode="auto">
          <a:xfrm rot="16041236">
            <a:off x="4482283" y="2646160"/>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sp>
        <p:nvSpPr>
          <p:cNvPr id="10" name="L-Shape 9">
            <a:extLst>
              <a:ext uri="{FF2B5EF4-FFF2-40B4-BE49-F238E27FC236}">
                <a16:creationId xmlns:a16="http://schemas.microsoft.com/office/drawing/2014/main" id="{F02398E0-0A2D-297F-F67A-A39F15A5E30F}"/>
              </a:ext>
            </a:extLst>
          </p:cNvPr>
          <p:cNvSpPr/>
          <p:nvPr/>
        </p:nvSpPr>
        <p:spPr bwMode="auto">
          <a:xfrm rot="10779142" flipH="1">
            <a:off x="2345841" y="4897252"/>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sp>
        <p:nvSpPr>
          <p:cNvPr id="11" name="L-Shape 10">
            <a:extLst>
              <a:ext uri="{FF2B5EF4-FFF2-40B4-BE49-F238E27FC236}">
                <a16:creationId xmlns:a16="http://schemas.microsoft.com/office/drawing/2014/main" id="{B9B6E5F6-7F99-B78D-C918-EC39B72D000E}"/>
              </a:ext>
            </a:extLst>
          </p:cNvPr>
          <p:cNvSpPr/>
          <p:nvPr/>
        </p:nvSpPr>
        <p:spPr bwMode="auto">
          <a:xfrm rot="21441236">
            <a:off x="4486521" y="4789569"/>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sp>
        <p:nvSpPr>
          <p:cNvPr id="12" name="L-Shape 11">
            <a:extLst>
              <a:ext uri="{FF2B5EF4-FFF2-40B4-BE49-F238E27FC236}">
                <a16:creationId xmlns:a16="http://schemas.microsoft.com/office/drawing/2014/main" id="{94D95D4A-BE1A-21D4-187B-DA5CA196D5D1}"/>
              </a:ext>
            </a:extLst>
          </p:cNvPr>
          <p:cNvSpPr/>
          <p:nvPr/>
        </p:nvSpPr>
        <p:spPr bwMode="auto">
          <a:xfrm rot="16179142" flipH="1">
            <a:off x="2235429" y="2653128"/>
            <a:ext cx="231798" cy="231798"/>
          </a:xfrm>
          <a:prstGeom prst="corner">
            <a:avLst>
              <a:gd name="adj1" fmla="val 21250"/>
              <a:gd name="adj2" fmla="val 21250"/>
            </a:avLst>
          </a:prstGeom>
          <a:solidFill>
            <a:srgbClr val="0078D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gradFill>
                <a:gsLst>
                  <a:gs pos="40075">
                    <a:srgbClr val="FFFFFF"/>
                  </a:gs>
                  <a:gs pos="30000">
                    <a:srgbClr val="FFFFFF"/>
                  </a:gs>
                </a:gsLst>
                <a:lin ang="5400000" scaled="0"/>
              </a:gradFill>
              <a:effectLst/>
              <a:uLnTx/>
              <a:uFillTx/>
              <a:latin typeface="Segoe UI Historic" panose="020B0502040204020203" pitchFamily="34" charset="0"/>
              <a:ea typeface="+mn-ea"/>
              <a:cs typeface="+mn-cs"/>
            </a:endParaRPr>
          </a:p>
        </p:txBody>
      </p:sp>
      <p:grpSp>
        <p:nvGrpSpPr>
          <p:cNvPr id="13" name="Identity">
            <a:extLst>
              <a:ext uri="{FF2B5EF4-FFF2-40B4-BE49-F238E27FC236}">
                <a16:creationId xmlns:a16="http://schemas.microsoft.com/office/drawing/2014/main" id="{BBC9CFCC-71E9-C6A7-EB26-A1C36001C3B0}"/>
              </a:ext>
            </a:extLst>
          </p:cNvPr>
          <p:cNvGrpSpPr/>
          <p:nvPr/>
        </p:nvGrpSpPr>
        <p:grpSpPr>
          <a:xfrm>
            <a:off x="2967738" y="3279499"/>
            <a:ext cx="1043876" cy="968405"/>
            <a:chOff x="2523796" y="3103875"/>
            <a:chExt cx="1043876" cy="968405"/>
          </a:xfrm>
        </p:grpSpPr>
        <p:sp>
          <p:nvSpPr>
            <p:cNvPr id="14" name="Rectangle 13">
              <a:extLst>
                <a:ext uri="{FF2B5EF4-FFF2-40B4-BE49-F238E27FC236}">
                  <a16:creationId xmlns:a16="http://schemas.microsoft.com/office/drawing/2014/main" id="{F84871E7-CD1D-FE14-7840-CC41F43C6BFD}"/>
                </a:ext>
              </a:extLst>
            </p:cNvPr>
            <p:cNvSpPr/>
            <p:nvPr/>
          </p:nvSpPr>
          <p:spPr>
            <a:xfrm>
              <a:off x="2523796" y="3672171"/>
              <a:ext cx="1043876" cy="400109"/>
            </a:xfrm>
            <a:prstGeom prst="rect">
              <a:avLst/>
            </a:prstGeom>
          </p:spPr>
          <p:txBody>
            <a:bodyPr wrap="non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Segoe UI Historic" panose="020B0502040204020203" pitchFamily="34" charset="0"/>
                  <a:ea typeface="+mn-ea"/>
                  <a:cs typeface="+mn-cs"/>
                </a:rPr>
                <a:t>Identity</a:t>
              </a:r>
            </a:p>
          </p:txBody>
        </p:sp>
        <p:pic>
          <p:nvPicPr>
            <p:cNvPr id="15" name="Picture 14">
              <a:extLst>
                <a:ext uri="{FF2B5EF4-FFF2-40B4-BE49-F238E27FC236}">
                  <a16:creationId xmlns:a16="http://schemas.microsoft.com/office/drawing/2014/main" id="{05A7ADA2-6F5F-F33E-25BB-86DF5B4DAC4A}"/>
                </a:ext>
              </a:extLst>
            </p:cNvPr>
            <p:cNvPicPr>
              <a:picLocks noChangeAspect="1"/>
            </p:cNvPicPr>
            <p:nvPr/>
          </p:nvPicPr>
          <p:blipFill rotWithShape="1">
            <a:blip r:embed="rId3"/>
            <a:srcRect l="9581" t="9325" r="13850" b="10737"/>
            <a:stretch/>
          </p:blipFill>
          <p:spPr>
            <a:xfrm>
              <a:off x="2706312" y="3103875"/>
              <a:ext cx="621907" cy="649278"/>
            </a:xfrm>
            <a:prstGeom prst="rect">
              <a:avLst/>
            </a:prstGeom>
          </p:spPr>
        </p:pic>
      </p:grpSp>
      <p:sp>
        <p:nvSpPr>
          <p:cNvPr id="44" name="Freeform 126">
            <a:extLst>
              <a:ext uri="{FF2B5EF4-FFF2-40B4-BE49-F238E27FC236}">
                <a16:creationId xmlns:a16="http://schemas.microsoft.com/office/drawing/2014/main" id="{0F88CA56-EE3E-F059-BB1C-6B58E5626F41}"/>
              </a:ext>
            </a:extLst>
          </p:cNvPr>
          <p:cNvSpPr/>
          <p:nvPr/>
        </p:nvSpPr>
        <p:spPr>
          <a:xfrm rot="4500000">
            <a:off x="4062196" y="4764102"/>
            <a:ext cx="172837" cy="84031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 name="connsiteX0" fmla="*/ 0 w 298763"/>
              <a:gd name="connsiteY0" fmla="*/ 0 h 1043630"/>
              <a:gd name="connsiteX1" fmla="*/ 66768 w 298763"/>
              <a:gd name="connsiteY1" fmla="*/ 99041 h 1043630"/>
              <a:gd name="connsiteX2" fmla="*/ 125926 w 298763"/>
              <a:gd name="connsiteY2" fmla="*/ 203311 h 1043630"/>
              <a:gd name="connsiteX3" fmla="*/ 177078 w 298763"/>
              <a:gd name="connsiteY3" fmla="*/ 312411 h 1043630"/>
              <a:gd name="connsiteX4" fmla="*/ 219821 w 298763"/>
              <a:gd name="connsiteY4" fmla="*/ 425941 h 1043630"/>
              <a:gd name="connsiteX5" fmla="*/ 253760 w 298763"/>
              <a:gd name="connsiteY5" fmla="*/ 543502 h 1043630"/>
              <a:gd name="connsiteX6" fmla="*/ 278496 w 298763"/>
              <a:gd name="connsiteY6" fmla="*/ 664694 h 1043630"/>
              <a:gd name="connsiteX7" fmla="*/ 293628 w 298763"/>
              <a:gd name="connsiteY7" fmla="*/ 789117 h 1043630"/>
              <a:gd name="connsiteX8" fmla="*/ 298763 w 298763"/>
              <a:gd name="connsiteY8" fmla="*/ 916375 h 1043630"/>
              <a:gd name="connsiteX9" fmla="*/ 293628 w 298763"/>
              <a:gd name="connsiteY9" fmla="*/ 1043630 h 1043630"/>
              <a:gd name="connsiteX0" fmla="*/ 0 w 231995"/>
              <a:gd name="connsiteY0" fmla="*/ 0 h 944589"/>
              <a:gd name="connsiteX1" fmla="*/ 59158 w 231995"/>
              <a:gd name="connsiteY1" fmla="*/ 104270 h 944589"/>
              <a:gd name="connsiteX2" fmla="*/ 110310 w 231995"/>
              <a:gd name="connsiteY2" fmla="*/ 213370 h 944589"/>
              <a:gd name="connsiteX3" fmla="*/ 153053 w 231995"/>
              <a:gd name="connsiteY3" fmla="*/ 326900 h 944589"/>
              <a:gd name="connsiteX4" fmla="*/ 186992 w 231995"/>
              <a:gd name="connsiteY4" fmla="*/ 444461 h 944589"/>
              <a:gd name="connsiteX5" fmla="*/ 211728 w 231995"/>
              <a:gd name="connsiteY5" fmla="*/ 565653 h 944589"/>
              <a:gd name="connsiteX6" fmla="*/ 226860 w 231995"/>
              <a:gd name="connsiteY6" fmla="*/ 690076 h 944589"/>
              <a:gd name="connsiteX7" fmla="*/ 231995 w 231995"/>
              <a:gd name="connsiteY7" fmla="*/ 817334 h 944589"/>
              <a:gd name="connsiteX8" fmla="*/ 226860 w 231995"/>
              <a:gd name="connsiteY8" fmla="*/ 944589 h 944589"/>
              <a:gd name="connsiteX0" fmla="*/ 0 w 172837"/>
              <a:gd name="connsiteY0" fmla="*/ 0 h 840319"/>
              <a:gd name="connsiteX1" fmla="*/ 51152 w 172837"/>
              <a:gd name="connsiteY1" fmla="*/ 109100 h 840319"/>
              <a:gd name="connsiteX2" fmla="*/ 93895 w 172837"/>
              <a:gd name="connsiteY2" fmla="*/ 222630 h 840319"/>
              <a:gd name="connsiteX3" fmla="*/ 127834 w 172837"/>
              <a:gd name="connsiteY3" fmla="*/ 340191 h 840319"/>
              <a:gd name="connsiteX4" fmla="*/ 152570 w 172837"/>
              <a:gd name="connsiteY4" fmla="*/ 461383 h 840319"/>
              <a:gd name="connsiteX5" fmla="*/ 167702 w 172837"/>
              <a:gd name="connsiteY5" fmla="*/ 585806 h 840319"/>
              <a:gd name="connsiteX6" fmla="*/ 172837 w 172837"/>
              <a:gd name="connsiteY6" fmla="*/ 713064 h 840319"/>
              <a:gd name="connsiteX7" fmla="*/ 167702 w 172837"/>
              <a:gd name="connsiteY7" fmla="*/ 840319 h 840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837" h="840319">
                <a:moveTo>
                  <a:pt x="0" y="0"/>
                </a:moveTo>
                <a:lnTo>
                  <a:pt x="51152" y="109100"/>
                </a:lnTo>
                <a:lnTo>
                  <a:pt x="93895" y="222630"/>
                </a:lnTo>
                <a:lnTo>
                  <a:pt x="127834" y="340191"/>
                </a:lnTo>
                <a:lnTo>
                  <a:pt x="152570" y="461383"/>
                </a:lnTo>
                <a:lnTo>
                  <a:pt x="167702" y="585806"/>
                </a:lnTo>
                <a:lnTo>
                  <a:pt x="172837" y="713064"/>
                </a:lnTo>
                <a:lnTo>
                  <a:pt x="167702" y="84031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sp>
        <p:nvSpPr>
          <p:cNvPr id="45" name="Freeform 128">
            <a:extLst>
              <a:ext uri="{FF2B5EF4-FFF2-40B4-BE49-F238E27FC236}">
                <a16:creationId xmlns:a16="http://schemas.microsoft.com/office/drawing/2014/main" id="{81E4AAAF-E9FC-2AF7-A764-148DBC011A3D}"/>
              </a:ext>
            </a:extLst>
          </p:cNvPr>
          <p:cNvSpPr/>
          <p:nvPr/>
        </p:nvSpPr>
        <p:spPr>
          <a:xfrm rot="15123016">
            <a:off x="2741167" y="2132544"/>
            <a:ext cx="121685" cy="731219"/>
          </a:xfrm>
          <a:custGeom>
            <a:avLst/>
            <a:gdLst>
              <a:gd name="connsiteX0" fmla="*/ 1251071 w 2799528"/>
              <a:gd name="connsiteY0" fmla="*/ 0 h 2774677"/>
              <a:gd name="connsiteX1" fmla="*/ 1378067 w 2799528"/>
              <a:gd name="connsiteY1" fmla="*/ 5144 h 2774677"/>
              <a:gd name="connsiteX2" fmla="*/ 1502238 w 2799528"/>
              <a:gd name="connsiteY2" fmla="*/ 20308 h 2774677"/>
              <a:gd name="connsiteX3" fmla="*/ 1623183 w 2799528"/>
              <a:gd name="connsiteY3" fmla="*/ 45095 h 2774677"/>
              <a:gd name="connsiteX4" fmla="*/ 1740504 w 2799528"/>
              <a:gd name="connsiteY4" fmla="*/ 79104 h 2774677"/>
              <a:gd name="connsiteX5" fmla="*/ 1853801 w 2799528"/>
              <a:gd name="connsiteY5" fmla="*/ 121936 h 2774677"/>
              <a:gd name="connsiteX6" fmla="*/ 1962677 w 2799528"/>
              <a:gd name="connsiteY6" fmla="*/ 173192 h 2774677"/>
              <a:gd name="connsiteX7" fmla="*/ 2066732 w 2799528"/>
              <a:gd name="connsiteY7" fmla="*/ 232474 h 2774677"/>
              <a:gd name="connsiteX8" fmla="*/ 2165570 w 2799528"/>
              <a:gd name="connsiteY8" fmla="*/ 299378 h 2774677"/>
              <a:gd name="connsiteX9" fmla="*/ 2258791 w 2799528"/>
              <a:gd name="connsiteY9" fmla="*/ 373511 h 2774677"/>
              <a:gd name="connsiteX10" fmla="*/ 2345996 w 2799528"/>
              <a:gd name="connsiteY10" fmla="*/ 454468 h 2774677"/>
              <a:gd name="connsiteX11" fmla="*/ 2426787 w 2799528"/>
              <a:gd name="connsiteY11" fmla="*/ 541854 h 2774677"/>
              <a:gd name="connsiteX12" fmla="*/ 2500765 w 2799528"/>
              <a:gd name="connsiteY12" fmla="*/ 635266 h 2774677"/>
              <a:gd name="connsiteX13" fmla="*/ 2567533 w 2799528"/>
              <a:gd name="connsiteY13" fmla="*/ 734307 h 2774677"/>
              <a:gd name="connsiteX14" fmla="*/ 2626691 w 2799528"/>
              <a:gd name="connsiteY14" fmla="*/ 838577 h 2774677"/>
              <a:gd name="connsiteX15" fmla="*/ 2677843 w 2799528"/>
              <a:gd name="connsiteY15" fmla="*/ 947677 h 2774677"/>
              <a:gd name="connsiteX16" fmla="*/ 2720586 w 2799528"/>
              <a:gd name="connsiteY16" fmla="*/ 1061207 h 2774677"/>
              <a:gd name="connsiteX17" fmla="*/ 2754525 w 2799528"/>
              <a:gd name="connsiteY17" fmla="*/ 1178768 h 2774677"/>
              <a:gd name="connsiteX18" fmla="*/ 2779261 w 2799528"/>
              <a:gd name="connsiteY18" fmla="*/ 1299960 h 2774677"/>
              <a:gd name="connsiteX19" fmla="*/ 2794393 w 2799528"/>
              <a:gd name="connsiteY19" fmla="*/ 1424383 h 2774677"/>
              <a:gd name="connsiteX20" fmla="*/ 2799528 w 2799528"/>
              <a:gd name="connsiteY20" fmla="*/ 1551641 h 2774677"/>
              <a:gd name="connsiteX21" fmla="*/ 2794393 w 2799528"/>
              <a:gd name="connsiteY21" fmla="*/ 1678896 h 2774677"/>
              <a:gd name="connsiteX22" fmla="*/ 2779261 w 2799528"/>
              <a:gd name="connsiteY22" fmla="*/ 1803318 h 2774677"/>
              <a:gd name="connsiteX23" fmla="*/ 2754525 w 2799528"/>
              <a:gd name="connsiteY23" fmla="*/ 1924509 h 2774677"/>
              <a:gd name="connsiteX24" fmla="*/ 2720586 w 2799528"/>
              <a:gd name="connsiteY24" fmla="*/ 2042068 h 2774677"/>
              <a:gd name="connsiteX25" fmla="*/ 2677843 w 2799528"/>
              <a:gd name="connsiteY25" fmla="*/ 2155596 h 2774677"/>
              <a:gd name="connsiteX26" fmla="*/ 2626691 w 2799528"/>
              <a:gd name="connsiteY26" fmla="*/ 2264695 h 2774677"/>
              <a:gd name="connsiteX27" fmla="*/ 2567533 w 2799528"/>
              <a:gd name="connsiteY27" fmla="*/ 2368966 h 2774677"/>
              <a:gd name="connsiteX28" fmla="*/ 2500765 w 2799528"/>
              <a:gd name="connsiteY28" fmla="*/ 2468007 h 2774677"/>
              <a:gd name="connsiteX29" fmla="*/ 2426787 w 2799528"/>
              <a:gd name="connsiteY29" fmla="*/ 2561421 h 2774677"/>
              <a:gd name="connsiteX30" fmla="*/ 2345996 w 2799528"/>
              <a:gd name="connsiteY30" fmla="*/ 2648805 h 2774677"/>
              <a:gd name="connsiteX31" fmla="*/ 2258791 w 2799528"/>
              <a:gd name="connsiteY31" fmla="*/ 2729764 h 2774677"/>
              <a:gd name="connsiteX32" fmla="*/ 2202313 w 2799528"/>
              <a:gd name="connsiteY32" fmla="*/ 2774677 h 2774677"/>
              <a:gd name="connsiteX33" fmla="*/ 2202313 w 2799528"/>
              <a:gd name="connsiteY33" fmla="*/ 690478 h 2774677"/>
              <a:gd name="connsiteX34" fmla="*/ 0 w 2799528"/>
              <a:gd name="connsiteY34" fmla="*/ 690478 h 2774677"/>
              <a:gd name="connsiteX35" fmla="*/ 999902 w 2799528"/>
              <a:gd name="connsiteY35" fmla="*/ 20308 h 2774677"/>
              <a:gd name="connsiteX36" fmla="*/ 1124073 w 2799528"/>
              <a:gd name="connsiteY36" fmla="*/ 5144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37" fmla="*/ 2293753 w 2799528"/>
              <a:gd name="connsiteY37" fmla="*/ 781918 h 2774677"/>
              <a:gd name="connsiteX0" fmla="*/ 2202313 w 2799528"/>
              <a:gd name="connsiteY0" fmla="*/ 690478 h 2774677"/>
              <a:gd name="connsiteX1" fmla="*/ 0 w 2799528"/>
              <a:gd name="connsiteY1" fmla="*/ 690478 h 2774677"/>
              <a:gd name="connsiteX2" fmla="*/ 999902 w 2799528"/>
              <a:gd name="connsiteY2" fmla="*/ 20308 h 2774677"/>
              <a:gd name="connsiteX3" fmla="*/ 1124073 w 2799528"/>
              <a:gd name="connsiteY3" fmla="*/ 5144 h 2774677"/>
              <a:gd name="connsiteX4" fmla="*/ 1251071 w 2799528"/>
              <a:gd name="connsiteY4" fmla="*/ 0 h 2774677"/>
              <a:gd name="connsiteX5" fmla="*/ 1378067 w 2799528"/>
              <a:gd name="connsiteY5" fmla="*/ 5144 h 2774677"/>
              <a:gd name="connsiteX6" fmla="*/ 1502238 w 2799528"/>
              <a:gd name="connsiteY6" fmla="*/ 20308 h 2774677"/>
              <a:gd name="connsiteX7" fmla="*/ 1623183 w 2799528"/>
              <a:gd name="connsiteY7" fmla="*/ 45095 h 2774677"/>
              <a:gd name="connsiteX8" fmla="*/ 1740504 w 2799528"/>
              <a:gd name="connsiteY8" fmla="*/ 79104 h 2774677"/>
              <a:gd name="connsiteX9" fmla="*/ 1853801 w 2799528"/>
              <a:gd name="connsiteY9" fmla="*/ 121936 h 2774677"/>
              <a:gd name="connsiteX10" fmla="*/ 1962677 w 2799528"/>
              <a:gd name="connsiteY10" fmla="*/ 173192 h 2774677"/>
              <a:gd name="connsiteX11" fmla="*/ 2066732 w 2799528"/>
              <a:gd name="connsiteY11" fmla="*/ 232474 h 2774677"/>
              <a:gd name="connsiteX12" fmla="*/ 2165570 w 2799528"/>
              <a:gd name="connsiteY12" fmla="*/ 299378 h 2774677"/>
              <a:gd name="connsiteX13" fmla="*/ 2258791 w 2799528"/>
              <a:gd name="connsiteY13" fmla="*/ 373511 h 2774677"/>
              <a:gd name="connsiteX14" fmla="*/ 2345996 w 2799528"/>
              <a:gd name="connsiteY14" fmla="*/ 454468 h 2774677"/>
              <a:gd name="connsiteX15" fmla="*/ 2426787 w 2799528"/>
              <a:gd name="connsiteY15" fmla="*/ 541854 h 2774677"/>
              <a:gd name="connsiteX16" fmla="*/ 2500765 w 2799528"/>
              <a:gd name="connsiteY16" fmla="*/ 635266 h 2774677"/>
              <a:gd name="connsiteX17" fmla="*/ 2567533 w 2799528"/>
              <a:gd name="connsiteY17" fmla="*/ 734307 h 2774677"/>
              <a:gd name="connsiteX18" fmla="*/ 2626691 w 2799528"/>
              <a:gd name="connsiteY18" fmla="*/ 838577 h 2774677"/>
              <a:gd name="connsiteX19" fmla="*/ 2677843 w 2799528"/>
              <a:gd name="connsiteY19" fmla="*/ 947677 h 2774677"/>
              <a:gd name="connsiteX20" fmla="*/ 2720586 w 2799528"/>
              <a:gd name="connsiteY20" fmla="*/ 1061207 h 2774677"/>
              <a:gd name="connsiteX21" fmla="*/ 2754525 w 2799528"/>
              <a:gd name="connsiteY21" fmla="*/ 1178768 h 2774677"/>
              <a:gd name="connsiteX22" fmla="*/ 2779261 w 2799528"/>
              <a:gd name="connsiteY22" fmla="*/ 1299960 h 2774677"/>
              <a:gd name="connsiteX23" fmla="*/ 2794393 w 2799528"/>
              <a:gd name="connsiteY23" fmla="*/ 1424383 h 2774677"/>
              <a:gd name="connsiteX24" fmla="*/ 2799528 w 2799528"/>
              <a:gd name="connsiteY24" fmla="*/ 1551641 h 2774677"/>
              <a:gd name="connsiteX25" fmla="*/ 2794393 w 2799528"/>
              <a:gd name="connsiteY25" fmla="*/ 1678896 h 2774677"/>
              <a:gd name="connsiteX26" fmla="*/ 2779261 w 2799528"/>
              <a:gd name="connsiteY26" fmla="*/ 1803318 h 2774677"/>
              <a:gd name="connsiteX27" fmla="*/ 2754525 w 2799528"/>
              <a:gd name="connsiteY27" fmla="*/ 1924509 h 2774677"/>
              <a:gd name="connsiteX28" fmla="*/ 2720586 w 2799528"/>
              <a:gd name="connsiteY28" fmla="*/ 2042068 h 2774677"/>
              <a:gd name="connsiteX29" fmla="*/ 2677843 w 2799528"/>
              <a:gd name="connsiteY29" fmla="*/ 2155596 h 2774677"/>
              <a:gd name="connsiteX30" fmla="*/ 2626691 w 2799528"/>
              <a:gd name="connsiteY30" fmla="*/ 2264695 h 2774677"/>
              <a:gd name="connsiteX31" fmla="*/ 2567533 w 2799528"/>
              <a:gd name="connsiteY31" fmla="*/ 2368966 h 2774677"/>
              <a:gd name="connsiteX32" fmla="*/ 2500765 w 2799528"/>
              <a:gd name="connsiteY32" fmla="*/ 2468007 h 2774677"/>
              <a:gd name="connsiteX33" fmla="*/ 2426787 w 2799528"/>
              <a:gd name="connsiteY33" fmla="*/ 2561421 h 2774677"/>
              <a:gd name="connsiteX34" fmla="*/ 2345996 w 2799528"/>
              <a:gd name="connsiteY34" fmla="*/ 2648805 h 2774677"/>
              <a:gd name="connsiteX35" fmla="*/ 2258791 w 2799528"/>
              <a:gd name="connsiteY35" fmla="*/ 2729764 h 2774677"/>
              <a:gd name="connsiteX36" fmla="*/ 2202313 w 2799528"/>
              <a:gd name="connsiteY36" fmla="*/ 2774677 h 2774677"/>
              <a:gd name="connsiteX0" fmla="*/ 0 w 2799528"/>
              <a:gd name="connsiteY0" fmla="*/ 690478 h 2774677"/>
              <a:gd name="connsiteX1" fmla="*/ 999902 w 2799528"/>
              <a:gd name="connsiteY1" fmla="*/ 20308 h 2774677"/>
              <a:gd name="connsiteX2" fmla="*/ 1124073 w 2799528"/>
              <a:gd name="connsiteY2" fmla="*/ 5144 h 2774677"/>
              <a:gd name="connsiteX3" fmla="*/ 1251071 w 2799528"/>
              <a:gd name="connsiteY3" fmla="*/ 0 h 2774677"/>
              <a:gd name="connsiteX4" fmla="*/ 1378067 w 2799528"/>
              <a:gd name="connsiteY4" fmla="*/ 5144 h 2774677"/>
              <a:gd name="connsiteX5" fmla="*/ 1502238 w 2799528"/>
              <a:gd name="connsiteY5" fmla="*/ 20308 h 2774677"/>
              <a:gd name="connsiteX6" fmla="*/ 1623183 w 2799528"/>
              <a:gd name="connsiteY6" fmla="*/ 45095 h 2774677"/>
              <a:gd name="connsiteX7" fmla="*/ 1740504 w 2799528"/>
              <a:gd name="connsiteY7" fmla="*/ 79104 h 2774677"/>
              <a:gd name="connsiteX8" fmla="*/ 1853801 w 2799528"/>
              <a:gd name="connsiteY8" fmla="*/ 121936 h 2774677"/>
              <a:gd name="connsiteX9" fmla="*/ 1962677 w 2799528"/>
              <a:gd name="connsiteY9" fmla="*/ 173192 h 2774677"/>
              <a:gd name="connsiteX10" fmla="*/ 2066732 w 2799528"/>
              <a:gd name="connsiteY10" fmla="*/ 232474 h 2774677"/>
              <a:gd name="connsiteX11" fmla="*/ 2165570 w 2799528"/>
              <a:gd name="connsiteY11" fmla="*/ 299378 h 2774677"/>
              <a:gd name="connsiteX12" fmla="*/ 2258791 w 2799528"/>
              <a:gd name="connsiteY12" fmla="*/ 373511 h 2774677"/>
              <a:gd name="connsiteX13" fmla="*/ 2345996 w 2799528"/>
              <a:gd name="connsiteY13" fmla="*/ 454468 h 2774677"/>
              <a:gd name="connsiteX14" fmla="*/ 2426787 w 2799528"/>
              <a:gd name="connsiteY14" fmla="*/ 541854 h 2774677"/>
              <a:gd name="connsiteX15" fmla="*/ 2500765 w 2799528"/>
              <a:gd name="connsiteY15" fmla="*/ 635266 h 2774677"/>
              <a:gd name="connsiteX16" fmla="*/ 2567533 w 2799528"/>
              <a:gd name="connsiteY16" fmla="*/ 734307 h 2774677"/>
              <a:gd name="connsiteX17" fmla="*/ 2626691 w 2799528"/>
              <a:gd name="connsiteY17" fmla="*/ 838577 h 2774677"/>
              <a:gd name="connsiteX18" fmla="*/ 2677843 w 2799528"/>
              <a:gd name="connsiteY18" fmla="*/ 947677 h 2774677"/>
              <a:gd name="connsiteX19" fmla="*/ 2720586 w 2799528"/>
              <a:gd name="connsiteY19" fmla="*/ 1061207 h 2774677"/>
              <a:gd name="connsiteX20" fmla="*/ 2754525 w 2799528"/>
              <a:gd name="connsiteY20" fmla="*/ 1178768 h 2774677"/>
              <a:gd name="connsiteX21" fmla="*/ 2779261 w 2799528"/>
              <a:gd name="connsiteY21" fmla="*/ 1299960 h 2774677"/>
              <a:gd name="connsiteX22" fmla="*/ 2794393 w 2799528"/>
              <a:gd name="connsiteY22" fmla="*/ 1424383 h 2774677"/>
              <a:gd name="connsiteX23" fmla="*/ 2799528 w 2799528"/>
              <a:gd name="connsiteY23" fmla="*/ 1551641 h 2774677"/>
              <a:gd name="connsiteX24" fmla="*/ 2794393 w 2799528"/>
              <a:gd name="connsiteY24" fmla="*/ 1678896 h 2774677"/>
              <a:gd name="connsiteX25" fmla="*/ 2779261 w 2799528"/>
              <a:gd name="connsiteY25" fmla="*/ 1803318 h 2774677"/>
              <a:gd name="connsiteX26" fmla="*/ 2754525 w 2799528"/>
              <a:gd name="connsiteY26" fmla="*/ 1924509 h 2774677"/>
              <a:gd name="connsiteX27" fmla="*/ 2720586 w 2799528"/>
              <a:gd name="connsiteY27" fmla="*/ 2042068 h 2774677"/>
              <a:gd name="connsiteX28" fmla="*/ 2677843 w 2799528"/>
              <a:gd name="connsiteY28" fmla="*/ 2155596 h 2774677"/>
              <a:gd name="connsiteX29" fmla="*/ 2626691 w 2799528"/>
              <a:gd name="connsiteY29" fmla="*/ 2264695 h 2774677"/>
              <a:gd name="connsiteX30" fmla="*/ 2567533 w 2799528"/>
              <a:gd name="connsiteY30" fmla="*/ 2368966 h 2774677"/>
              <a:gd name="connsiteX31" fmla="*/ 2500765 w 2799528"/>
              <a:gd name="connsiteY31" fmla="*/ 2468007 h 2774677"/>
              <a:gd name="connsiteX32" fmla="*/ 2426787 w 2799528"/>
              <a:gd name="connsiteY32" fmla="*/ 2561421 h 2774677"/>
              <a:gd name="connsiteX33" fmla="*/ 2345996 w 2799528"/>
              <a:gd name="connsiteY33" fmla="*/ 2648805 h 2774677"/>
              <a:gd name="connsiteX34" fmla="*/ 2258791 w 2799528"/>
              <a:gd name="connsiteY34" fmla="*/ 2729764 h 2774677"/>
              <a:gd name="connsiteX35" fmla="*/ 2202313 w 2799528"/>
              <a:gd name="connsiteY35" fmla="*/ 2774677 h 2774677"/>
              <a:gd name="connsiteX0" fmla="*/ 0 w 1799626"/>
              <a:gd name="connsiteY0" fmla="*/ 20308 h 2774677"/>
              <a:gd name="connsiteX1" fmla="*/ 124171 w 1799626"/>
              <a:gd name="connsiteY1" fmla="*/ 5144 h 2774677"/>
              <a:gd name="connsiteX2" fmla="*/ 251169 w 1799626"/>
              <a:gd name="connsiteY2" fmla="*/ 0 h 2774677"/>
              <a:gd name="connsiteX3" fmla="*/ 378165 w 1799626"/>
              <a:gd name="connsiteY3" fmla="*/ 5144 h 2774677"/>
              <a:gd name="connsiteX4" fmla="*/ 502336 w 1799626"/>
              <a:gd name="connsiteY4" fmla="*/ 20308 h 2774677"/>
              <a:gd name="connsiteX5" fmla="*/ 623281 w 1799626"/>
              <a:gd name="connsiteY5" fmla="*/ 45095 h 2774677"/>
              <a:gd name="connsiteX6" fmla="*/ 740602 w 1799626"/>
              <a:gd name="connsiteY6" fmla="*/ 79104 h 2774677"/>
              <a:gd name="connsiteX7" fmla="*/ 853899 w 1799626"/>
              <a:gd name="connsiteY7" fmla="*/ 121936 h 2774677"/>
              <a:gd name="connsiteX8" fmla="*/ 962775 w 1799626"/>
              <a:gd name="connsiteY8" fmla="*/ 173192 h 2774677"/>
              <a:gd name="connsiteX9" fmla="*/ 1066830 w 1799626"/>
              <a:gd name="connsiteY9" fmla="*/ 232474 h 2774677"/>
              <a:gd name="connsiteX10" fmla="*/ 1165668 w 1799626"/>
              <a:gd name="connsiteY10" fmla="*/ 299378 h 2774677"/>
              <a:gd name="connsiteX11" fmla="*/ 1258889 w 1799626"/>
              <a:gd name="connsiteY11" fmla="*/ 373511 h 2774677"/>
              <a:gd name="connsiteX12" fmla="*/ 1346094 w 1799626"/>
              <a:gd name="connsiteY12" fmla="*/ 454468 h 2774677"/>
              <a:gd name="connsiteX13" fmla="*/ 1426885 w 1799626"/>
              <a:gd name="connsiteY13" fmla="*/ 541854 h 2774677"/>
              <a:gd name="connsiteX14" fmla="*/ 1500863 w 1799626"/>
              <a:gd name="connsiteY14" fmla="*/ 635266 h 2774677"/>
              <a:gd name="connsiteX15" fmla="*/ 1567631 w 1799626"/>
              <a:gd name="connsiteY15" fmla="*/ 734307 h 2774677"/>
              <a:gd name="connsiteX16" fmla="*/ 1626789 w 1799626"/>
              <a:gd name="connsiteY16" fmla="*/ 838577 h 2774677"/>
              <a:gd name="connsiteX17" fmla="*/ 1677941 w 1799626"/>
              <a:gd name="connsiteY17" fmla="*/ 947677 h 2774677"/>
              <a:gd name="connsiteX18" fmla="*/ 1720684 w 1799626"/>
              <a:gd name="connsiteY18" fmla="*/ 1061207 h 2774677"/>
              <a:gd name="connsiteX19" fmla="*/ 1754623 w 1799626"/>
              <a:gd name="connsiteY19" fmla="*/ 1178768 h 2774677"/>
              <a:gd name="connsiteX20" fmla="*/ 1779359 w 1799626"/>
              <a:gd name="connsiteY20" fmla="*/ 1299960 h 2774677"/>
              <a:gd name="connsiteX21" fmla="*/ 1794491 w 1799626"/>
              <a:gd name="connsiteY21" fmla="*/ 1424383 h 2774677"/>
              <a:gd name="connsiteX22" fmla="*/ 1799626 w 1799626"/>
              <a:gd name="connsiteY22" fmla="*/ 1551641 h 2774677"/>
              <a:gd name="connsiteX23" fmla="*/ 1794491 w 1799626"/>
              <a:gd name="connsiteY23" fmla="*/ 1678896 h 2774677"/>
              <a:gd name="connsiteX24" fmla="*/ 1779359 w 1799626"/>
              <a:gd name="connsiteY24" fmla="*/ 1803318 h 2774677"/>
              <a:gd name="connsiteX25" fmla="*/ 1754623 w 1799626"/>
              <a:gd name="connsiteY25" fmla="*/ 1924509 h 2774677"/>
              <a:gd name="connsiteX26" fmla="*/ 1720684 w 1799626"/>
              <a:gd name="connsiteY26" fmla="*/ 2042068 h 2774677"/>
              <a:gd name="connsiteX27" fmla="*/ 1677941 w 1799626"/>
              <a:gd name="connsiteY27" fmla="*/ 2155596 h 2774677"/>
              <a:gd name="connsiteX28" fmla="*/ 1626789 w 1799626"/>
              <a:gd name="connsiteY28" fmla="*/ 2264695 h 2774677"/>
              <a:gd name="connsiteX29" fmla="*/ 1567631 w 1799626"/>
              <a:gd name="connsiteY29" fmla="*/ 2368966 h 2774677"/>
              <a:gd name="connsiteX30" fmla="*/ 1500863 w 1799626"/>
              <a:gd name="connsiteY30" fmla="*/ 2468007 h 2774677"/>
              <a:gd name="connsiteX31" fmla="*/ 1426885 w 1799626"/>
              <a:gd name="connsiteY31" fmla="*/ 2561421 h 2774677"/>
              <a:gd name="connsiteX32" fmla="*/ 1346094 w 1799626"/>
              <a:gd name="connsiteY32" fmla="*/ 2648805 h 2774677"/>
              <a:gd name="connsiteX33" fmla="*/ 1258889 w 1799626"/>
              <a:gd name="connsiteY33" fmla="*/ 2729764 h 2774677"/>
              <a:gd name="connsiteX34" fmla="*/ 1202411 w 1799626"/>
              <a:gd name="connsiteY34" fmla="*/ 2774677 h 2774677"/>
              <a:gd name="connsiteX0" fmla="*/ 0 w 1799626"/>
              <a:gd name="connsiteY0" fmla="*/ 20308 h 2729764"/>
              <a:gd name="connsiteX1" fmla="*/ 124171 w 1799626"/>
              <a:gd name="connsiteY1" fmla="*/ 5144 h 2729764"/>
              <a:gd name="connsiteX2" fmla="*/ 251169 w 1799626"/>
              <a:gd name="connsiteY2" fmla="*/ 0 h 2729764"/>
              <a:gd name="connsiteX3" fmla="*/ 378165 w 1799626"/>
              <a:gd name="connsiteY3" fmla="*/ 5144 h 2729764"/>
              <a:gd name="connsiteX4" fmla="*/ 502336 w 1799626"/>
              <a:gd name="connsiteY4" fmla="*/ 20308 h 2729764"/>
              <a:gd name="connsiteX5" fmla="*/ 623281 w 1799626"/>
              <a:gd name="connsiteY5" fmla="*/ 45095 h 2729764"/>
              <a:gd name="connsiteX6" fmla="*/ 740602 w 1799626"/>
              <a:gd name="connsiteY6" fmla="*/ 79104 h 2729764"/>
              <a:gd name="connsiteX7" fmla="*/ 853899 w 1799626"/>
              <a:gd name="connsiteY7" fmla="*/ 121936 h 2729764"/>
              <a:gd name="connsiteX8" fmla="*/ 962775 w 1799626"/>
              <a:gd name="connsiteY8" fmla="*/ 173192 h 2729764"/>
              <a:gd name="connsiteX9" fmla="*/ 1066830 w 1799626"/>
              <a:gd name="connsiteY9" fmla="*/ 232474 h 2729764"/>
              <a:gd name="connsiteX10" fmla="*/ 1165668 w 1799626"/>
              <a:gd name="connsiteY10" fmla="*/ 299378 h 2729764"/>
              <a:gd name="connsiteX11" fmla="*/ 1258889 w 1799626"/>
              <a:gd name="connsiteY11" fmla="*/ 373511 h 2729764"/>
              <a:gd name="connsiteX12" fmla="*/ 1346094 w 1799626"/>
              <a:gd name="connsiteY12" fmla="*/ 454468 h 2729764"/>
              <a:gd name="connsiteX13" fmla="*/ 1426885 w 1799626"/>
              <a:gd name="connsiteY13" fmla="*/ 541854 h 2729764"/>
              <a:gd name="connsiteX14" fmla="*/ 1500863 w 1799626"/>
              <a:gd name="connsiteY14" fmla="*/ 635266 h 2729764"/>
              <a:gd name="connsiteX15" fmla="*/ 1567631 w 1799626"/>
              <a:gd name="connsiteY15" fmla="*/ 734307 h 2729764"/>
              <a:gd name="connsiteX16" fmla="*/ 1626789 w 1799626"/>
              <a:gd name="connsiteY16" fmla="*/ 838577 h 2729764"/>
              <a:gd name="connsiteX17" fmla="*/ 1677941 w 1799626"/>
              <a:gd name="connsiteY17" fmla="*/ 947677 h 2729764"/>
              <a:gd name="connsiteX18" fmla="*/ 1720684 w 1799626"/>
              <a:gd name="connsiteY18" fmla="*/ 1061207 h 2729764"/>
              <a:gd name="connsiteX19" fmla="*/ 1754623 w 1799626"/>
              <a:gd name="connsiteY19" fmla="*/ 1178768 h 2729764"/>
              <a:gd name="connsiteX20" fmla="*/ 1779359 w 1799626"/>
              <a:gd name="connsiteY20" fmla="*/ 1299960 h 2729764"/>
              <a:gd name="connsiteX21" fmla="*/ 1794491 w 1799626"/>
              <a:gd name="connsiteY21" fmla="*/ 1424383 h 2729764"/>
              <a:gd name="connsiteX22" fmla="*/ 1799626 w 1799626"/>
              <a:gd name="connsiteY22" fmla="*/ 1551641 h 2729764"/>
              <a:gd name="connsiteX23" fmla="*/ 1794491 w 1799626"/>
              <a:gd name="connsiteY23" fmla="*/ 1678896 h 2729764"/>
              <a:gd name="connsiteX24" fmla="*/ 1779359 w 1799626"/>
              <a:gd name="connsiteY24" fmla="*/ 1803318 h 2729764"/>
              <a:gd name="connsiteX25" fmla="*/ 1754623 w 1799626"/>
              <a:gd name="connsiteY25" fmla="*/ 1924509 h 2729764"/>
              <a:gd name="connsiteX26" fmla="*/ 1720684 w 1799626"/>
              <a:gd name="connsiteY26" fmla="*/ 2042068 h 2729764"/>
              <a:gd name="connsiteX27" fmla="*/ 1677941 w 1799626"/>
              <a:gd name="connsiteY27" fmla="*/ 2155596 h 2729764"/>
              <a:gd name="connsiteX28" fmla="*/ 1626789 w 1799626"/>
              <a:gd name="connsiteY28" fmla="*/ 2264695 h 2729764"/>
              <a:gd name="connsiteX29" fmla="*/ 1567631 w 1799626"/>
              <a:gd name="connsiteY29" fmla="*/ 2368966 h 2729764"/>
              <a:gd name="connsiteX30" fmla="*/ 1500863 w 1799626"/>
              <a:gd name="connsiteY30" fmla="*/ 2468007 h 2729764"/>
              <a:gd name="connsiteX31" fmla="*/ 1426885 w 1799626"/>
              <a:gd name="connsiteY31" fmla="*/ 2561421 h 2729764"/>
              <a:gd name="connsiteX32" fmla="*/ 1346094 w 1799626"/>
              <a:gd name="connsiteY32" fmla="*/ 2648805 h 2729764"/>
              <a:gd name="connsiteX33" fmla="*/ 1258889 w 1799626"/>
              <a:gd name="connsiteY33" fmla="*/ 2729764 h 2729764"/>
              <a:gd name="connsiteX0" fmla="*/ 0 w 1799626"/>
              <a:gd name="connsiteY0" fmla="*/ 20308 h 2648805"/>
              <a:gd name="connsiteX1" fmla="*/ 124171 w 1799626"/>
              <a:gd name="connsiteY1" fmla="*/ 5144 h 2648805"/>
              <a:gd name="connsiteX2" fmla="*/ 251169 w 1799626"/>
              <a:gd name="connsiteY2" fmla="*/ 0 h 2648805"/>
              <a:gd name="connsiteX3" fmla="*/ 378165 w 1799626"/>
              <a:gd name="connsiteY3" fmla="*/ 5144 h 2648805"/>
              <a:gd name="connsiteX4" fmla="*/ 502336 w 1799626"/>
              <a:gd name="connsiteY4" fmla="*/ 20308 h 2648805"/>
              <a:gd name="connsiteX5" fmla="*/ 623281 w 1799626"/>
              <a:gd name="connsiteY5" fmla="*/ 45095 h 2648805"/>
              <a:gd name="connsiteX6" fmla="*/ 740602 w 1799626"/>
              <a:gd name="connsiteY6" fmla="*/ 79104 h 2648805"/>
              <a:gd name="connsiteX7" fmla="*/ 853899 w 1799626"/>
              <a:gd name="connsiteY7" fmla="*/ 121936 h 2648805"/>
              <a:gd name="connsiteX8" fmla="*/ 962775 w 1799626"/>
              <a:gd name="connsiteY8" fmla="*/ 173192 h 2648805"/>
              <a:gd name="connsiteX9" fmla="*/ 1066830 w 1799626"/>
              <a:gd name="connsiteY9" fmla="*/ 232474 h 2648805"/>
              <a:gd name="connsiteX10" fmla="*/ 1165668 w 1799626"/>
              <a:gd name="connsiteY10" fmla="*/ 299378 h 2648805"/>
              <a:gd name="connsiteX11" fmla="*/ 1258889 w 1799626"/>
              <a:gd name="connsiteY11" fmla="*/ 373511 h 2648805"/>
              <a:gd name="connsiteX12" fmla="*/ 1346094 w 1799626"/>
              <a:gd name="connsiteY12" fmla="*/ 454468 h 2648805"/>
              <a:gd name="connsiteX13" fmla="*/ 1426885 w 1799626"/>
              <a:gd name="connsiteY13" fmla="*/ 541854 h 2648805"/>
              <a:gd name="connsiteX14" fmla="*/ 1500863 w 1799626"/>
              <a:gd name="connsiteY14" fmla="*/ 635266 h 2648805"/>
              <a:gd name="connsiteX15" fmla="*/ 1567631 w 1799626"/>
              <a:gd name="connsiteY15" fmla="*/ 734307 h 2648805"/>
              <a:gd name="connsiteX16" fmla="*/ 1626789 w 1799626"/>
              <a:gd name="connsiteY16" fmla="*/ 838577 h 2648805"/>
              <a:gd name="connsiteX17" fmla="*/ 1677941 w 1799626"/>
              <a:gd name="connsiteY17" fmla="*/ 947677 h 2648805"/>
              <a:gd name="connsiteX18" fmla="*/ 1720684 w 1799626"/>
              <a:gd name="connsiteY18" fmla="*/ 1061207 h 2648805"/>
              <a:gd name="connsiteX19" fmla="*/ 1754623 w 1799626"/>
              <a:gd name="connsiteY19" fmla="*/ 1178768 h 2648805"/>
              <a:gd name="connsiteX20" fmla="*/ 1779359 w 1799626"/>
              <a:gd name="connsiteY20" fmla="*/ 1299960 h 2648805"/>
              <a:gd name="connsiteX21" fmla="*/ 1794491 w 1799626"/>
              <a:gd name="connsiteY21" fmla="*/ 1424383 h 2648805"/>
              <a:gd name="connsiteX22" fmla="*/ 1799626 w 1799626"/>
              <a:gd name="connsiteY22" fmla="*/ 1551641 h 2648805"/>
              <a:gd name="connsiteX23" fmla="*/ 1794491 w 1799626"/>
              <a:gd name="connsiteY23" fmla="*/ 1678896 h 2648805"/>
              <a:gd name="connsiteX24" fmla="*/ 1779359 w 1799626"/>
              <a:gd name="connsiteY24" fmla="*/ 1803318 h 2648805"/>
              <a:gd name="connsiteX25" fmla="*/ 1754623 w 1799626"/>
              <a:gd name="connsiteY25" fmla="*/ 1924509 h 2648805"/>
              <a:gd name="connsiteX26" fmla="*/ 1720684 w 1799626"/>
              <a:gd name="connsiteY26" fmla="*/ 2042068 h 2648805"/>
              <a:gd name="connsiteX27" fmla="*/ 1677941 w 1799626"/>
              <a:gd name="connsiteY27" fmla="*/ 2155596 h 2648805"/>
              <a:gd name="connsiteX28" fmla="*/ 1626789 w 1799626"/>
              <a:gd name="connsiteY28" fmla="*/ 2264695 h 2648805"/>
              <a:gd name="connsiteX29" fmla="*/ 1567631 w 1799626"/>
              <a:gd name="connsiteY29" fmla="*/ 2368966 h 2648805"/>
              <a:gd name="connsiteX30" fmla="*/ 1500863 w 1799626"/>
              <a:gd name="connsiteY30" fmla="*/ 2468007 h 2648805"/>
              <a:gd name="connsiteX31" fmla="*/ 1426885 w 1799626"/>
              <a:gd name="connsiteY31" fmla="*/ 2561421 h 2648805"/>
              <a:gd name="connsiteX32" fmla="*/ 1346094 w 1799626"/>
              <a:gd name="connsiteY32" fmla="*/ 2648805 h 2648805"/>
              <a:gd name="connsiteX0" fmla="*/ 0 w 1799626"/>
              <a:gd name="connsiteY0" fmla="*/ 20308 h 2561421"/>
              <a:gd name="connsiteX1" fmla="*/ 124171 w 1799626"/>
              <a:gd name="connsiteY1" fmla="*/ 5144 h 2561421"/>
              <a:gd name="connsiteX2" fmla="*/ 251169 w 1799626"/>
              <a:gd name="connsiteY2" fmla="*/ 0 h 2561421"/>
              <a:gd name="connsiteX3" fmla="*/ 378165 w 1799626"/>
              <a:gd name="connsiteY3" fmla="*/ 5144 h 2561421"/>
              <a:gd name="connsiteX4" fmla="*/ 502336 w 1799626"/>
              <a:gd name="connsiteY4" fmla="*/ 20308 h 2561421"/>
              <a:gd name="connsiteX5" fmla="*/ 623281 w 1799626"/>
              <a:gd name="connsiteY5" fmla="*/ 45095 h 2561421"/>
              <a:gd name="connsiteX6" fmla="*/ 740602 w 1799626"/>
              <a:gd name="connsiteY6" fmla="*/ 79104 h 2561421"/>
              <a:gd name="connsiteX7" fmla="*/ 853899 w 1799626"/>
              <a:gd name="connsiteY7" fmla="*/ 121936 h 2561421"/>
              <a:gd name="connsiteX8" fmla="*/ 962775 w 1799626"/>
              <a:gd name="connsiteY8" fmla="*/ 173192 h 2561421"/>
              <a:gd name="connsiteX9" fmla="*/ 1066830 w 1799626"/>
              <a:gd name="connsiteY9" fmla="*/ 232474 h 2561421"/>
              <a:gd name="connsiteX10" fmla="*/ 1165668 w 1799626"/>
              <a:gd name="connsiteY10" fmla="*/ 299378 h 2561421"/>
              <a:gd name="connsiteX11" fmla="*/ 1258889 w 1799626"/>
              <a:gd name="connsiteY11" fmla="*/ 373511 h 2561421"/>
              <a:gd name="connsiteX12" fmla="*/ 1346094 w 1799626"/>
              <a:gd name="connsiteY12" fmla="*/ 454468 h 2561421"/>
              <a:gd name="connsiteX13" fmla="*/ 1426885 w 1799626"/>
              <a:gd name="connsiteY13" fmla="*/ 541854 h 2561421"/>
              <a:gd name="connsiteX14" fmla="*/ 1500863 w 1799626"/>
              <a:gd name="connsiteY14" fmla="*/ 635266 h 2561421"/>
              <a:gd name="connsiteX15" fmla="*/ 1567631 w 1799626"/>
              <a:gd name="connsiteY15" fmla="*/ 734307 h 2561421"/>
              <a:gd name="connsiteX16" fmla="*/ 1626789 w 1799626"/>
              <a:gd name="connsiteY16" fmla="*/ 838577 h 2561421"/>
              <a:gd name="connsiteX17" fmla="*/ 1677941 w 1799626"/>
              <a:gd name="connsiteY17" fmla="*/ 947677 h 2561421"/>
              <a:gd name="connsiteX18" fmla="*/ 1720684 w 1799626"/>
              <a:gd name="connsiteY18" fmla="*/ 1061207 h 2561421"/>
              <a:gd name="connsiteX19" fmla="*/ 1754623 w 1799626"/>
              <a:gd name="connsiteY19" fmla="*/ 1178768 h 2561421"/>
              <a:gd name="connsiteX20" fmla="*/ 1779359 w 1799626"/>
              <a:gd name="connsiteY20" fmla="*/ 1299960 h 2561421"/>
              <a:gd name="connsiteX21" fmla="*/ 1794491 w 1799626"/>
              <a:gd name="connsiteY21" fmla="*/ 1424383 h 2561421"/>
              <a:gd name="connsiteX22" fmla="*/ 1799626 w 1799626"/>
              <a:gd name="connsiteY22" fmla="*/ 1551641 h 2561421"/>
              <a:gd name="connsiteX23" fmla="*/ 1794491 w 1799626"/>
              <a:gd name="connsiteY23" fmla="*/ 1678896 h 2561421"/>
              <a:gd name="connsiteX24" fmla="*/ 1779359 w 1799626"/>
              <a:gd name="connsiteY24" fmla="*/ 1803318 h 2561421"/>
              <a:gd name="connsiteX25" fmla="*/ 1754623 w 1799626"/>
              <a:gd name="connsiteY25" fmla="*/ 1924509 h 2561421"/>
              <a:gd name="connsiteX26" fmla="*/ 1720684 w 1799626"/>
              <a:gd name="connsiteY26" fmla="*/ 2042068 h 2561421"/>
              <a:gd name="connsiteX27" fmla="*/ 1677941 w 1799626"/>
              <a:gd name="connsiteY27" fmla="*/ 2155596 h 2561421"/>
              <a:gd name="connsiteX28" fmla="*/ 1626789 w 1799626"/>
              <a:gd name="connsiteY28" fmla="*/ 2264695 h 2561421"/>
              <a:gd name="connsiteX29" fmla="*/ 1567631 w 1799626"/>
              <a:gd name="connsiteY29" fmla="*/ 2368966 h 2561421"/>
              <a:gd name="connsiteX30" fmla="*/ 1500863 w 1799626"/>
              <a:gd name="connsiteY30" fmla="*/ 2468007 h 2561421"/>
              <a:gd name="connsiteX31" fmla="*/ 1426885 w 1799626"/>
              <a:gd name="connsiteY31" fmla="*/ 2561421 h 2561421"/>
              <a:gd name="connsiteX0" fmla="*/ 0 w 1799626"/>
              <a:gd name="connsiteY0" fmla="*/ 20308 h 2468007"/>
              <a:gd name="connsiteX1" fmla="*/ 124171 w 1799626"/>
              <a:gd name="connsiteY1" fmla="*/ 5144 h 2468007"/>
              <a:gd name="connsiteX2" fmla="*/ 251169 w 1799626"/>
              <a:gd name="connsiteY2" fmla="*/ 0 h 2468007"/>
              <a:gd name="connsiteX3" fmla="*/ 378165 w 1799626"/>
              <a:gd name="connsiteY3" fmla="*/ 5144 h 2468007"/>
              <a:gd name="connsiteX4" fmla="*/ 502336 w 1799626"/>
              <a:gd name="connsiteY4" fmla="*/ 20308 h 2468007"/>
              <a:gd name="connsiteX5" fmla="*/ 623281 w 1799626"/>
              <a:gd name="connsiteY5" fmla="*/ 45095 h 2468007"/>
              <a:gd name="connsiteX6" fmla="*/ 740602 w 1799626"/>
              <a:gd name="connsiteY6" fmla="*/ 79104 h 2468007"/>
              <a:gd name="connsiteX7" fmla="*/ 853899 w 1799626"/>
              <a:gd name="connsiteY7" fmla="*/ 121936 h 2468007"/>
              <a:gd name="connsiteX8" fmla="*/ 962775 w 1799626"/>
              <a:gd name="connsiteY8" fmla="*/ 173192 h 2468007"/>
              <a:gd name="connsiteX9" fmla="*/ 1066830 w 1799626"/>
              <a:gd name="connsiteY9" fmla="*/ 232474 h 2468007"/>
              <a:gd name="connsiteX10" fmla="*/ 1165668 w 1799626"/>
              <a:gd name="connsiteY10" fmla="*/ 299378 h 2468007"/>
              <a:gd name="connsiteX11" fmla="*/ 1258889 w 1799626"/>
              <a:gd name="connsiteY11" fmla="*/ 373511 h 2468007"/>
              <a:gd name="connsiteX12" fmla="*/ 1346094 w 1799626"/>
              <a:gd name="connsiteY12" fmla="*/ 454468 h 2468007"/>
              <a:gd name="connsiteX13" fmla="*/ 1426885 w 1799626"/>
              <a:gd name="connsiteY13" fmla="*/ 541854 h 2468007"/>
              <a:gd name="connsiteX14" fmla="*/ 1500863 w 1799626"/>
              <a:gd name="connsiteY14" fmla="*/ 635266 h 2468007"/>
              <a:gd name="connsiteX15" fmla="*/ 1567631 w 1799626"/>
              <a:gd name="connsiteY15" fmla="*/ 734307 h 2468007"/>
              <a:gd name="connsiteX16" fmla="*/ 1626789 w 1799626"/>
              <a:gd name="connsiteY16" fmla="*/ 838577 h 2468007"/>
              <a:gd name="connsiteX17" fmla="*/ 1677941 w 1799626"/>
              <a:gd name="connsiteY17" fmla="*/ 947677 h 2468007"/>
              <a:gd name="connsiteX18" fmla="*/ 1720684 w 1799626"/>
              <a:gd name="connsiteY18" fmla="*/ 1061207 h 2468007"/>
              <a:gd name="connsiteX19" fmla="*/ 1754623 w 1799626"/>
              <a:gd name="connsiteY19" fmla="*/ 1178768 h 2468007"/>
              <a:gd name="connsiteX20" fmla="*/ 1779359 w 1799626"/>
              <a:gd name="connsiteY20" fmla="*/ 1299960 h 2468007"/>
              <a:gd name="connsiteX21" fmla="*/ 1794491 w 1799626"/>
              <a:gd name="connsiteY21" fmla="*/ 1424383 h 2468007"/>
              <a:gd name="connsiteX22" fmla="*/ 1799626 w 1799626"/>
              <a:gd name="connsiteY22" fmla="*/ 1551641 h 2468007"/>
              <a:gd name="connsiteX23" fmla="*/ 1794491 w 1799626"/>
              <a:gd name="connsiteY23" fmla="*/ 1678896 h 2468007"/>
              <a:gd name="connsiteX24" fmla="*/ 1779359 w 1799626"/>
              <a:gd name="connsiteY24" fmla="*/ 1803318 h 2468007"/>
              <a:gd name="connsiteX25" fmla="*/ 1754623 w 1799626"/>
              <a:gd name="connsiteY25" fmla="*/ 1924509 h 2468007"/>
              <a:gd name="connsiteX26" fmla="*/ 1720684 w 1799626"/>
              <a:gd name="connsiteY26" fmla="*/ 2042068 h 2468007"/>
              <a:gd name="connsiteX27" fmla="*/ 1677941 w 1799626"/>
              <a:gd name="connsiteY27" fmla="*/ 2155596 h 2468007"/>
              <a:gd name="connsiteX28" fmla="*/ 1626789 w 1799626"/>
              <a:gd name="connsiteY28" fmla="*/ 2264695 h 2468007"/>
              <a:gd name="connsiteX29" fmla="*/ 1567631 w 1799626"/>
              <a:gd name="connsiteY29" fmla="*/ 2368966 h 2468007"/>
              <a:gd name="connsiteX30" fmla="*/ 1500863 w 1799626"/>
              <a:gd name="connsiteY30" fmla="*/ 2468007 h 2468007"/>
              <a:gd name="connsiteX0" fmla="*/ 0 w 1799626"/>
              <a:gd name="connsiteY0" fmla="*/ 20308 h 2368966"/>
              <a:gd name="connsiteX1" fmla="*/ 124171 w 1799626"/>
              <a:gd name="connsiteY1" fmla="*/ 5144 h 2368966"/>
              <a:gd name="connsiteX2" fmla="*/ 251169 w 1799626"/>
              <a:gd name="connsiteY2" fmla="*/ 0 h 2368966"/>
              <a:gd name="connsiteX3" fmla="*/ 378165 w 1799626"/>
              <a:gd name="connsiteY3" fmla="*/ 5144 h 2368966"/>
              <a:gd name="connsiteX4" fmla="*/ 502336 w 1799626"/>
              <a:gd name="connsiteY4" fmla="*/ 20308 h 2368966"/>
              <a:gd name="connsiteX5" fmla="*/ 623281 w 1799626"/>
              <a:gd name="connsiteY5" fmla="*/ 45095 h 2368966"/>
              <a:gd name="connsiteX6" fmla="*/ 740602 w 1799626"/>
              <a:gd name="connsiteY6" fmla="*/ 79104 h 2368966"/>
              <a:gd name="connsiteX7" fmla="*/ 853899 w 1799626"/>
              <a:gd name="connsiteY7" fmla="*/ 121936 h 2368966"/>
              <a:gd name="connsiteX8" fmla="*/ 962775 w 1799626"/>
              <a:gd name="connsiteY8" fmla="*/ 173192 h 2368966"/>
              <a:gd name="connsiteX9" fmla="*/ 1066830 w 1799626"/>
              <a:gd name="connsiteY9" fmla="*/ 232474 h 2368966"/>
              <a:gd name="connsiteX10" fmla="*/ 1165668 w 1799626"/>
              <a:gd name="connsiteY10" fmla="*/ 299378 h 2368966"/>
              <a:gd name="connsiteX11" fmla="*/ 1258889 w 1799626"/>
              <a:gd name="connsiteY11" fmla="*/ 373511 h 2368966"/>
              <a:gd name="connsiteX12" fmla="*/ 1346094 w 1799626"/>
              <a:gd name="connsiteY12" fmla="*/ 454468 h 2368966"/>
              <a:gd name="connsiteX13" fmla="*/ 1426885 w 1799626"/>
              <a:gd name="connsiteY13" fmla="*/ 541854 h 2368966"/>
              <a:gd name="connsiteX14" fmla="*/ 1500863 w 1799626"/>
              <a:gd name="connsiteY14" fmla="*/ 635266 h 2368966"/>
              <a:gd name="connsiteX15" fmla="*/ 1567631 w 1799626"/>
              <a:gd name="connsiteY15" fmla="*/ 734307 h 2368966"/>
              <a:gd name="connsiteX16" fmla="*/ 1626789 w 1799626"/>
              <a:gd name="connsiteY16" fmla="*/ 838577 h 2368966"/>
              <a:gd name="connsiteX17" fmla="*/ 1677941 w 1799626"/>
              <a:gd name="connsiteY17" fmla="*/ 947677 h 2368966"/>
              <a:gd name="connsiteX18" fmla="*/ 1720684 w 1799626"/>
              <a:gd name="connsiteY18" fmla="*/ 1061207 h 2368966"/>
              <a:gd name="connsiteX19" fmla="*/ 1754623 w 1799626"/>
              <a:gd name="connsiteY19" fmla="*/ 1178768 h 2368966"/>
              <a:gd name="connsiteX20" fmla="*/ 1779359 w 1799626"/>
              <a:gd name="connsiteY20" fmla="*/ 1299960 h 2368966"/>
              <a:gd name="connsiteX21" fmla="*/ 1794491 w 1799626"/>
              <a:gd name="connsiteY21" fmla="*/ 1424383 h 2368966"/>
              <a:gd name="connsiteX22" fmla="*/ 1799626 w 1799626"/>
              <a:gd name="connsiteY22" fmla="*/ 1551641 h 2368966"/>
              <a:gd name="connsiteX23" fmla="*/ 1794491 w 1799626"/>
              <a:gd name="connsiteY23" fmla="*/ 1678896 h 2368966"/>
              <a:gd name="connsiteX24" fmla="*/ 1779359 w 1799626"/>
              <a:gd name="connsiteY24" fmla="*/ 1803318 h 2368966"/>
              <a:gd name="connsiteX25" fmla="*/ 1754623 w 1799626"/>
              <a:gd name="connsiteY25" fmla="*/ 1924509 h 2368966"/>
              <a:gd name="connsiteX26" fmla="*/ 1720684 w 1799626"/>
              <a:gd name="connsiteY26" fmla="*/ 2042068 h 2368966"/>
              <a:gd name="connsiteX27" fmla="*/ 1677941 w 1799626"/>
              <a:gd name="connsiteY27" fmla="*/ 2155596 h 2368966"/>
              <a:gd name="connsiteX28" fmla="*/ 1626789 w 1799626"/>
              <a:gd name="connsiteY28" fmla="*/ 2264695 h 2368966"/>
              <a:gd name="connsiteX29" fmla="*/ 1567631 w 1799626"/>
              <a:gd name="connsiteY29" fmla="*/ 2368966 h 2368966"/>
              <a:gd name="connsiteX0" fmla="*/ 0 w 1799626"/>
              <a:gd name="connsiteY0" fmla="*/ 20308 h 2264695"/>
              <a:gd name="connsiteX1" fmla="*/ 124171 w 1799626"/>
              <a:gd name="connsiteY1" fmla="*/ 5144 h 2264695"/>
              <a:gd name="connsiteX2" fmla="*/ 251169 w 1799626"/>
              <a:gd name="connsiteY2" fmla="*/ 0 h 2264695"/>
              <a:gd name="connsiteX3" fmla="*/ 378165 w 1799626"/>
              <a:gd name="connsiteY3" fmla="*/ 5144 h 2264695"/>
              <a:gd name="connsiteX4" fmla="*/ 502336 w 1799626"/>
              <a:gd name="connsiteY4" fmla="*/ 20308 h 2264695"/>
              <a:gd name="connsiteX5" fmla="*/ 623281 w 1799626"/>
              <a:gd name="connsiteY5" fmla="*/ 45095 h 2264695"/>
              <a:gd name="connsiteX6" fmla="*/ 740602 w 1799626"/>
              <a:gd name="connsiteY6" fmla="*/ 79104 h 2264695"/>
              <a:gd name="connsiteX7" fmla="*/ 853899 w 1799626"/>
              <a:gd name="connsiteY7" fmla="*/ 121936 h 2264695"/>
              <a:gd name="connsiteX8" fmla="*/ 962775 w 1799626"/>
              <a:gd name="connsiteY8" fmla="*/ 173192 h 2264695"/>
              <a:gd name="connsiteX9" fmla="*/ 1066830 w 1799626"/>
              <a:gd name="connsiteY9" fmla="*/ 232474 h 2264695"/>
              <a:gd name="connsiteX10" fmla="*/ 1165668 w 1799626"/>
              <a:gd name="connsiteY10" fmla="*/ 299378 h 2264695"/>
              <a:gd name="connsiteX11" fmla="*/ 1258889 w 1799626"/>
              <a:gd name="connsiteY11" fmla="*/ 373511 h 2264695"/>
              <a:gd name="connsiteX12" fmla="*/ 1346094 w 1799626"/>
              <a:gd name="connsiteY12" fmla="*/ 454468 h 2264695"/>
              <a:gd name="connsiteX13" fmla="*/ 1426885 w 1799626"/>
              <a:gd name="connsiteY13" fmla="*/ 541854 h 2264695"/>
              <a:gd name="connsiteX14" fmla="*/ 1500863 w 1799626"/>
              <a:gd name="connsiteY14" fmla="*/ 635266 h 2264695"/>
              <a:gd name="connsiteX15" fmla="*/ 1567631 w 1799626"/>
              <a:gd name="connsiteY15" fmla="*/ 734307 h 2264695"/>
              <a:gd name="connsiteX16" fmla="*/ 1626789 w 1799626"/>
              <a:gd name="connsiteY16" fmla="*/ 838577 h 2264695"/>
              <a:gd name="connsiteX17" fmla="*/ 1677941 w 1799626"/>
              <a:gd name="connsiteY17" fmla="*/ 947677 h 2264695"/>
              <a:gd name="connsiteX18" fmla="*/ 1720684 w 1799626"/>
              <a:gd name="connsiteY18" fmla="*/ 1061207 h 2264695"/>
              <a:gd name="connsiteX19" fmla="*/ 1754623 w 1799626"/>
              <a:gd name="connsiteY19" fmla="*/ 1178768 h 2264695"/>
              <a:gd name="connsiteX20" fmla="*/ 1779359 w 1799626"/>
              <a:gd name="connsiteY20" fmla="*/ 1299960 h 2264695"/>
              <a:gd name="connsiteX21" fmla="*/ 1794491 w 1799626"/>
              <a:gd name="connsiteY21" fmla="*/ 1424383 h 2264695"/>
              <a:gd name="connsiteX22" fmla="*/ 1799626 w 1799626"/>
              <a:gd name="connsiteY22" fmla="*/ 1551641 h 2264695"/>
              <a:gd name="connsiteX23" fmla="*/ 1794491 w 1799626"/>
              <a:gd name="connsiteY23" fmla="*/ 1678896 h 2264695"/>
              <a:gd name="connsiteX24" fmla="*/ 1779359 w 1799626"/>
              <a:gd name="connsiteY24" fmla="*/ 1803318 h 2264695"/>
              <a:gd name="connsiteX25" fmla="*/ 1754623 w 1799626"/>
              <a:gd name="connsiteY25" fmla="*/ 1924509 h 2264695"/>
              <a:gd name="connsiteX26" fmla="*/ 1720684 w 1799626"/>
              <a:gd name="connsiteY26" fmla="*/ 2042068 h 2264695"/>
              <a:gd name="connsiteX27" fmla="*/ 1677941 w 1799626"/>
              <a:gd name="connsiteY27" fmla="*/ 2155596 h 2264695"/>
              <a:gd name="connsiteX28" fmla="*/ 1626789 w 1799626"/>
              <a:gd name="connsiteY28" fmla="*/ 2264695 h 2264695"/>
              <a:gd name="connsiteX0" fmla="*/ 0 w 1799626"/>
              <a:gd name="connsiteY0" fmla="*/ 20308 h 2155596"/>
              <a:gd name="connsiteX1" fmla="*/ 124171 w 1799626"/>
              <a:gd name="connsiteY1" fmla="*/ 5144 h 2155596"/>
              <a:gd name="connsiteX2" fmla="*/ 251169 w 1799626"/>
              <a:gd name="connsiteY2" fmla="*/ 0 h 2155596"/>
              <a:gd name="connsiteX3" fmla="*/ 378165 w 1799626"/>
              <a:gd name="connsiteY3" fmla="*/ 5144 h 2155596"/>
              <a:gd name="connsiteX4" fmla="*/ 502336 w 1799626"/>
              <a:gd name="connsiteY4" fmla="*/ 20308 h 2155596"/>
              <a:gd name="connsiteX5" fmla="*/ 623281 w 1799626"/>
              <a:gd name="connsiteY5" fmla="*/ 45095 h 2155596"/>
              <a:gd name="connsiteX6" fmla="*/ 740602 w 1799626"/>
              <a:gd name="connsiteY6" fmla="*/ 79104 h 2155596"/>
              <a:gd name="connsiteX7" fmla="*/ 853899 w 1799626"/>
              <a:gd name="connsiteY7" fmla="*/ 121936 h 2155596"/>
              <a:gd name="connsiteX8" fmla="*/ 962775 w 1799626"/>
              <a:gd name="connsiteY8" fmla="*/ 173192 h 2155596"/>
              <a:gd name="connsiteX9" fmla="*/ 1066830 w 1799626"/>
              <a:gd name="connsiteY9" fmla="*/ 232474 h 2155596"/>
              <a:gd name="connsiteX10" fmla="*/ 1165668 w 1799626"/>
              <a:gd name="connsiteY10" fmla="*/ 299378 h 2155596"/>
              <a:gd name="connsiteX11" fmla="*/ 1258889 w 1799626"/>
              <a:gd name="connsiteY11" fmla="*/ 373511 h 2155596"/>
              <a:gd name="connsiteX12" fmla="*/ 1346094 w 1799626"/>
              <a:gd name="connsiteY12" fmla="*/ 454468 h 2155596"/>
              <a:gd name="connsiteX13" fmla="*/ 1426885 w 1799626"/>
              <a:gd name="connsiteY13" fmla="*/ 541854 h 2155596"/>
              <a:gd name="connsiteX14" fmla="*/ 1500863 w 1799626"/>
              <a:gd name="connsiteY14" fmla="*/ 635266 h 2155596"/>
              <a:gd name="connsiteX15" fmla="*/ 1567631 w 1799626"/>
              <a:gd name="connsiteY15" fmla="*/ 734307 h 2155596"/>
              <a:gd name="connsiteX16" fmla="*/ 1626789 w 1799626"/>
              <a:gd name="connsiteY16" fmla="*/ 838577 h 2155596"/>
              <a:gd name="connsiteX17" fmla="*/ 1677941 w 1799626"/>
              <a:gd name="connsiteY17" fmla="*/ 947677 h 2155596"/>
              <a:gd name="connsiteX18" fmla="*/ 1720684 w 1799626"/>
              <a:gd name="connsiteY18" fmla="*/ 1061207 h 2155596"/>
              <a:gd name="connsiteX19" fmla="*/ 1754623 w 1799626"/>
              <a:gd name="connsiteY19" fmla="*/ 1178768 h 2155596"/>
              <a:gd name="connsiteX20" fmla="*/ 1779359 w 1799626"/>
              <a:gd name="connsiteY20" fmla="*/ 1299960 h 2155596"/>
              <a:gd name="connsiteX21" fmla="*/ 1794491 w 1799626"/>
              <a:gd name="connsiteY21" fmla="*/ 1424383 h 2155596"/>
              <a:gd name="connsiteX22" fmla="*/ 1799626 w 1799626"/>
              <a:gd name="connsiteY22" fmla="*/ 1551641 h 2155596"/>
              <a:gd name="connsiteX23" fmla="*/ 1794491 w 1799626"/>
              <a:gd name="connsiteY23" fmla="*/ 1678896 h 2155596"/>
              <a:gd name="connsiteX24" fmla="*/ 1779359 w 1799626"/>
              <a:gd name="connsiteY24" fmla="*/ 1803318 h 2155596"/>
              <a:gd name="connsiteX25" fmla="*/ 1754623 w 1799626"/>
              <a:gd name="connsiteY25" fmla="*/ 1924509 h 2155596"/>
              <a:gd name="connsiteX26" fmla="*/ 1720684 w 1799626"/>
              <a:gd name="connsiteY26" fmla="*/ 2042068 h 2155596"/>
              <a:gd name="connsiteX27" fmla="*/ 1677941 w 1799626"/>
              <a:gd name="connsiteY27" fmla="*/ 2155596 h 2155596"/>
              <a:gd name="connsiteX0" fmla="*/ 0 w 1799626"/>
              <a:gd name="connsiteY0" fmla="*/ 20308 h 2042068"/>
              <a:gd name="connsiteX1" fmla="*/ 124171 w 1799626"/>
              <a:gd name="connsiteY1" fmla="*/ 5144 h 2042068"/>
              <a:gd name="connsiteX2" fmla="*/ 251169 w 1799626"/>
              <a:gd name="connsiteY2" fmla="*/ 0 h 2042068"/>
              <a:gd name="connsiteX3" fmla="*/ 378165 w 1799626"/>
              <a:gd name="connsiteY3" fmla="*/ 5144 h 2042068"/>
              <a:gd name="connsiteX4" fmla="*/ 502336 w 1799626"/>
              <a:gd name="connsiteY4" fmla="*/ 20308 h 2042068"/>
              <a:gd name="connsiteX5" fmla="*/ 623281 w 1799626"/>
              <a:gd name="connsiteY5" fmla="*/ 45095 h 2042068"/>
              <a:gd name="connsiteX6" fmla="*/ 740602 w 1799626"/>
              <a:gd name="connsiteY6" fmla="*/ 79104 h 2042068"/>
              <a:gd name="connsiteX7" fmla="*/ 853899 w 1799626"/>
              <a:gd name="connsiteY7" fmla="*/ 121936 h 2042068"/>
              <a:gd name="connsiteX8" fmla="*/ 962775 w 1799626"/>
              <a:gd name="connsiteY8" fmla="*/ 173192 h 2042068"/>
              <a:gd name="connsiteX9" fmla="*/ 1066830 w 1799626"/>
              <a:gd name="connsiteY9" fmla="*/ 232474 h 2042068"/>
              <a:gd name="connsiteX10" fmla="*/ 1165668 w 1799626"/>
              <a:gd name="connsiteY10" fmla="*/ 299378 h 2042068"/>
              <a:gd name="connsiteX11" fmla="*/ 1258889 w 1799626"/>
              <a:gd name="connsiteY11" fmla="*/ 373511 h 2042068"/>
              <a:gd name="connsiteX12" fmla="*/ 1346094 w 1799626"/>
              <a:gd name="connsiteY12" fmla="*/ 454468 h 2042068"/>
              <a:gd name="connsiteX13" fmla="*/ 1426885 w 1799626"/>
              <a:gd name="connsiteY13" fmla="*/ 541854 h 2042068"/>
              <a:gd name="connsiteX14" fmla="*/ 1500863 w 1799626"/>
              <a:gd name="connsiteY14" fmla="*/ 635266 h 2042068"/>
              <a:gd name="connsiteX15" fmla="*/ 1567631 w 1799626"/>
              <a:gd name="connsiteY15" fmla="*/ 734307 h 2042068"/>
              <a:gd name="connsiteX16" fmla="*/ 1626789 w 1799626"/>
              <a:gd name="connsiteY16" fmla="*/ 838577 h 2042068"/>
              <a:gd name="connsiteX17" fmla="*/ 1677941 w 1799626"/>
              <a:gd name="connsiteY17" fmla="*/ 947677 h 2042068"/>
              <a:gd name="connsiteX18" fmla="*/ 1720684 w 1799626"/>
              <a:gd name="connsiteY18" fmla="*/ 1061207 h 2042068"/>
              <a:gd name="connsiteX19" fmla="*/ 1754623 w 1799626"/>
              <a:gd name="connsiteY19" fmla="*/ 1178768 h 2042068"/>
              <a:gd name="connsiteX20" fmla="*/ 1779359 w 1799626"/>
              <a:gd name="connsiteY20" fmla="*/ 1299960 h 2042068"/>
              <a:gd name="connsiteX21" fmla="*/ 1794491 w 1799626"/>
              <a:gd name="connsiteY21" fmla="*/ 1424383 h 2042068"/>
              <a:gd name="connsiteX22" fmla="*/ 1799626 w 1799626"/>
              <a:gd name="connsiteY22" fmla="*/ 1551641 h 2042068"/>
              <a:gd name="connsiteX23" fmla="*/ 1794491 w 1799626"/>
              <a:gd name="connsiteY23" fmla="*/ 1678896 h 2042068"/>
              <a:gd name="connsiteX24" fmla="*/ 1779359 w 1799626"/>
              <a:gd name="connsiteY24" fmla="*/ 1803318 h 2042068"/>
              <a:gd name="connsiteX25" fmla="*/ 1754623 w 1799626"/>
              <a:gd name="connsiteY25" fmla="*/ 1924509 h 2042068"/>
              <a:gd name="connsiteX26" fmla="*/ 1720684 w 1799626"/>
              <a:gd name="connsiteY26" fmla="*/ 2042068 h 2042068"/>
              <a:gd name="connsiteX0" fmla="*/ 0 w 1799626"/>
              <a:gd name="connsiteY0" fmla="*/ 20308 h 1924509"/>
              <a:gd name="connsiteX1" fmla="*/ 124171 w 1799626"/>
              <a:gd name="connsiteY1" fmla="*/ 5144 h 1924509"/>
              <a:gd name="connsiteX2" fmla="*/ 251169 w 1799626"/>
              <a:gd name="connsiteY2" fmla="*/ 0 h 1924509"/>
              <a:gd name="connsiteX3" fmla="*/ 378165 w 1799626"/>
              <a:gd name="connsiteY3" fmla="*/ 5144 h 1924509"/>
              <a:gd name="connsiteX4" fmla="*/ 502336 w 1799626"/>
              <a:gd name="connsiteY4" fmla="*/ 20308 h 1924509"/>
              <a:gd name="connsiteX5" fmla="*/ 623281 w 1799626"/>
              <a:gd name="connsiteY5" fmla="*/ 45095 h 1924509"/>
              <a:gd name="connsiteX6" fmla="*/ 740602 w 1799626"/>
              <a:gd name="connsiteY6" fmla="*/ 79104 h 1924509"/>
              <a:gd name="connsiteX7" fmla="*/ 853899 w 1799626"/>
              <a:gd name="connsiteY7" fmla="*/ 121936 h 1924509"/>
              <a:gd name="connsiteX8" fmla="*/ 962775 w 1799626"/>
              <a:gd name="connsiteY8" fmla="*/ 173192 h 1924509"/>
              <a:gd name="connsiteX9" fmla="*/ 1066830 w 1799626"/>
              <a:gd name="connsiteY9" fmla="*/ 232474 h 1924509"/>
              <a:gd name="connsiteX10" fmla="*/ 1165668 w 1799626"/>
              <a:gd name="connsiteY10" fmla="*/ 299378 h 1924509"/>
              <a:gd name="connsiteX11" fmla="*/ 1258889 w 1799626"/>
              <a:gd name="connsiteY11" fmla="*/ 373511 h 1924509"/>
              <a:gd name="connsiteX12" fmla="*/ 1346094 w 1799626"/>
              <a:gd name="connsiteY12" fmla="*/ 454468 h 1924509"/>
              <a:gd name="connsiteX13" fmla="*/ 1426885 w 1799626"/>
              <a:gd name="connsiteY13" fmla="*/ 541854 h 1924509"/>
              <a:gd name="connsiteX14" fmla="*/ 1500863 w 1799626"/>
              <a:gd name="connsiteY14" fmla="*/ 635266 h 1924509"/>
              <a:gd name="connsiteX15" fmla="*/ 1567631 w 1799626"/>
              <a:gd name="connsiteY15" fmla="*/ 734307 h 1924509"/>
              <a:gd name="connsiteX16" fmla="*/ 1626789 w 1799626"/>
              <a:gd name="connsiteY16" fmla="*/ 838577 h 1924509"/>
              <a:gd name="connsiteX17" fmla="*/ 1677941 w 1799626"/>
              <a:gd name="connsiteY17" fmla="*/ 947677 h 1924509"/>
              <a:gd name="connsiteX18" fmla="*/ 1720684 w 1799626"/>
              <a:gd name="connsiteY18" fmla="*/ 1061207 h 1924509"/>
              <a:gd name="connsiteX19" fmla="*/ 1754623 w 1799626"/>
              <a:gd name="connsiteY19" fmla="*/ 1178768 h 1924509"/>
              <a:gd name="connsiteX20" fmla="*/ 1779359 w 1799626"/>
              <a:gd name="connsiteY20" fmla="*/ 1299960 h 1924509"/>
              <a:gd name="connsiteX21" fmla="*/ 1794491 w 1799626"/>
              <a:gd name="connsiteY21" fmla="*/ 1424383 h 1924509"/>
              <a:gd name="connsiteX22" fmla="*/ 1799626 w 1799626"/>
              <a:gd name="connsiteY22" fmla="*/ 1551641 h 1924509"/>
              <a:gd name="connsiteX23" fmla="*/ 1794491 w 1799626"/>
              <a:gd name="connsiteY23" fmla="*/ 1678896 h 1924509"/>
              <a:gd name="connsiteX24" fmla="*/ 1779359 w 1799626"/>
              <a:gd name="connsiteY24" fmla="*/ 1803318 h 1924509"/>
              <a:gd name="connsiteX25" fmla="*/ 1754623 w 1799626"/>
              <a:gd name="connsiteY25" fmla="*/ 1924509 h 1924509"/>
              <a:gd name="connsiteX0" fmla="*/ 0 w 1799626"/>
              <a:gd name="connsiteY0" fmla="*/ 20308 h 1803318"/>
              <a:gd name="connsiteX1" fmla="*/ 124171 w 1799626"/>
              <a:gd name="connsiteY1" fmla="*/ 5144 h 1803318"/>
              <a:gd name="connsiteX2" fmla="*/ 251169 w 1799626"/>
              <a:gd name="connsiteY2" fmla="*/ 0 h 1803318"/>
              <a:gd name="connsiteX3" fmla="*/ 378165 w 1799626"/>
              <a:gd name="connsiteY3" fmla="*/ 5144 h 1803318"/>
              <a:gd name="connsiteX4" fmla="*/ 502336 w 1799626"/>
              <a:gd name="connsiteY4" fmla="*/ 20308 h 1803318"/>
              <a:gd name="connsiteX5" fmla="*/ 623281 w 1799626"/>
              <a:gd name="connsiteY5" fmla="*/ 45095 h 1803318"/>
              <a:gd name="connsiteX6" fmla="*/ 740602 w 1799626"/>
              <a:gd name="connsiteY6" fmla="*/ 79104 h 1803318"/>
              <a:gd name="connsiteX7" fmla="*/ 853899 w 1799626"/>
              <a:gd name="connsiteY7" fmla="*/ 121936 h 1803318"/>
              <a:gd name="connsiteX8" fmla="*/ 962775 w 1799626"/>
              <a:gd name="connsiteY8" fmla="*/ 173192 h 1803318"/>
              <a:gd name="connsiteX9" fmla="*/ 1066830 w 1799626"/>
              <a:gd name="connsiteY9" fmla="*/ 232474 h 1803318"/>
              <a:gd name="connsiteX10" fmla="*/ 1165668 w 1799626"/>
              <a:gd name="connsiteY10" fmla="*/ 299378 h 1803318"/>
              <a:gd name="connsiteX11" fmla="*/ 1258889 w 1799626"/>
              <a:gd name="connsiteY11" fmla="*/ 373511 h 1803318"/>
              <a:gd name="connsiteX12" fmla="*/ 1346094 w 1799626"/>
              <a:gd name="connsiteY12" fmla="*/ 454468 h 1803318"/>
              <a:gd name="connsiteX13" fmla="*/ 1426885 w 1799626"/>
              <a:gd name="connsiteY13" fmla="*/ 541854 h 1803318"/>
              <a:gd name="connsiteX14" fmla="*/ 1500863 w 1799626"/>
              <a:gd name="connsiteY14" fmla="*/ 635266 h 1803318"/>
              <a:gd name="connsiteX15" fmla="*/ 1567631 w 1799626"/>
              <a:gd name="connsiteY15" fmla="*/ 734307 h 1803318"/>
              <a:gd name="connsiteX16" fmla="*/ 1626789 w 1799626"/>
              <a:gd name="connsiteY16" fmla="*/ 838577 h 1803318"/>
              <a:gd name="connsiteX17" fmla="*/ 1677941 w 1799626"/>
              <a:gd name="connsiteY17" fmla="*/ 947677 h 1803318"/>
              <a:gd name="connsiteX18" fmla="*/ 1720684 w 1799626"/>
              <a:gd name="connsiteY18" fmla="*/ 1061207 h 1803318"/>
              <a:gd name="connsiteX19" fmla="*/ 1754623 w 1799626"/>
              <a:gd name="connsiteY19" fmla="*/ 1178768 h 1803318"/>
              <a:gd name="connsiteX20" fmla="*/ 1779359 w 1799626"/>
              <a:gd name="connsiteY20" fmla="*/ 1299960 h 1803318"/>
              <a:gd name="connsiteX21" fmla="*/ 1794491 w 1799626"/>
              <a:gd name="connsiteY21" fmla="*/ 1424383 h 1803318"/>
              <a:gd name="connsiteX22" fmla="*/ 1799626 w 1799626"/>
              <a:gd name="connsiteY22" fmla="*/ 1551641 h 1803318"/>
              <a:gd name="connsiteX23" fmla="*/ 1794491 w 1799626"/>
              <a:gd name="connsiteY23" fmla="*/ 1678896 h 1803318"/>
              <a:gd name="connsiteX24" fmla="*/ 1779359 w 1799626"/>
              <a:gd name="connsiteY24" fmla="*/ 1803318 h 1803318"/>
              <a:gd name="connsiteX0" fmla="*/ 0 w 1799626"/>
              <a:gd name="connsiteY0" fmla="*/ 20308 h 1678896"/>
              <a:gd name="connsiteX1" fmla="*/ 124171 w 1799626"/>
              <a:gd name="connsiteY1" fmla="*/ 5144 h 1678896"/>
              <a:gd name="connsiteX2" fmla="*/ 251169 w 1799626"/>
              <a:gd name="connsiteY2" fmla="*/ 0 h 1678896"/>
              <a:gd name="connsiteX3" fmla="*/ 378165 w 1799626"/>
              <a:gd name="connsiteY3" fmla="*/ 5144 h 1678896"/>
              <a:gd name="connsiteX4" fmla="*/ 502336 w 1799626"/>
              <a:gd name="connsiteY4" fmla="*/ 20308 h 1678896"/>
              <a:gd name="connsiteX5" fmla="*/ 623281 w 1799626"/>
              <a:gd name="connsiteY5" fmla="*/ 45095 h 1678896"/>
              <a:gd name="connsiteX6" fmla="*/ 740602 w 1799626"/>
              <a:gd name="connsiteY6" fmla="*/ 79104 h 1678896"/>
              <a:gd name="connsiteX7" fmla="*/ 853899 w 1799626"/>
              <a:gd name="connsiteY7" fmla="*/ 121936 h 1678896"/>
              <a:gd name="connsiteX8" fmla="*/ 962775 w 1799626"/>
              <a:gd name="connsiteY8" fmla="*/ 173192 h 1678896"/>
              <a:gd name="connsiteX9" fmla="*/ 1066830 w 1799626"/>
              <a:gd name="connsiteY9" fmla="*/ 232474 h 1678896"/>
              <a:gd name="connsiteX10" fmla="*/ 1165668 w 1799626"/>
              <a:gd name="connsiteY10" fmla="*/ 299378 h 1678896"/>
              <a:gd name="connsiteX11" fmla="*/ 1258889 w 1799626"/>
              <a:gd name="connsiteY11" fmla="*/ 373511 h 1678896"/>
              <a:gd name="connsiteX12" fmla="*/ 1346094 w 1799626"/>
              <a:gd name="connsiteY12" fmla="*/ 454468 h 1678896"/>
              <a:gd name="connsiteX13" fmla="*/ 1426885 w 1799626"/>
              <a:gd name="connsiteY13" fmla="*/ 541854 h 1678896"/>
              <a:gd name="connsiteX14" fmla="*/ 1500863 w 1799626"/>
              <a:gd name="connsiteY14" fmla="*/ 635266 h 1678896"/>
              <a:gd name="connsiteX15" fmla="*/ 1567631 w 1799626"/>
              <a:gd name="connsiteY15" fmla="*/ 734307 h 1678896"/>
              <a:gd name="connsiteX16" fmla="*/ 1626789 w 1799626"/>
              <a:gd name="connsiteY16" fmla="*/ 838577 h 1678896"/>
              <a:gd name="connsiteX17" fmla="*/ 1677941 w 1799626"/>
              <a:gd name="connsiteY17" fmla="*/ 947677 h 1678896"/>
              <a:gd name="connsiteX18" fmla="*/ 1720684 w 1799626"/>
              <a:gd name="connsiteY18" fmla="*/ 1061207 h 1678896"/>
              <a:gd name="connsiteX19" fmla="*/ 1754623 w 1799626"/>
              <a:gd name="connsiteY19" fmla="*/ 1178768 h 1678896"/>
              <a:gd name="connsiteX20" fmla="*/ 1779359 w 1799626"/>
              <a:gd name="connsiteY20" fmla="*/ 1299960 h 1678896"/>
              <a:gd name="connsiteX21" fmla="*/ 1794491 w 1799626"/>
              <a:gd name="connsiteY21" fmla="*/ 1424383 h 1678896"/>
              <a:gd name="connsiteX22" fmla="*/ 1799626 w 1799626"/>
              <a:gd name="connsiteY22" fmla="*/ 1551641 h 1678896"/>
              <a:gd name="connsiteX23" fmla="*/ 1794491 w 1799626"/>
              <a:gd name="connsiteY23" fmla="*/ 1678896 h 1678896"/>
              <a:gd name="connsiteX0" fmla="*/ 0 w 1675455"/>
              <a:gd name="connsiteY0" fmla="*/ 5144 h 1678896"/>
              <a:gd name="connsiteX1" fmla="*/ 126998 w 1675455"/>
              <a:gd name="connsiteY1" fmla="*/ 0 h 1678896"/>
              <a:gd name="connsiteX2" fmla="*/ 253994 w 1675455"/>
              <a:gd name="connsiteY2" fmla="*/ 5144 h 1678896"/>
              <a:gd name="connsiteX3" fmla="*/ 378165 w 1675455"/>
              <a:gd name="connsiteY3" fmla="*/ 20308 h 1678896"/>
              <a:gd name="connsiteX4" fmla="*/ 499110 w 1675455"/>
              <a:gd name="connsiteY4" fmla="*/ 45095 h 1678896"/>
              <a:gd name="connsiteX5" fmla="*/ 616431 w 1675455"/>
              <a:gd name="connsiteY5" fmla="*/ 79104 h 1678896"/>
              <a:gd name="connsiteX6" fmla="*/ 729728 w 1675455"/>
              <a:gd name="connsiteY6" fmla="*/ 121936 h 1678896"/>
              <a:gd name="connsiteX7" fmla="*/ 838604 w 1675455"/>
              <a:gd name="connsiteY7" fmla="*/ 173192 h 1678896"/>
              <a:gd name="connsiteX8" fmla="*/ 942659 w 1675455"/>
              <a:gd name="connsiteY8" fmla="*/ 232474 h 1678896"/>
              <a:gd name="connsiteX9" fmla="*/ 1041497 w 1675455"/>
              <a:gd name="connsiteY9" fmla="*/ 299378 h 1678896"/>
              <a:gd name="connsiteX10" fmla="*/ 1134718 w 1675455"/>
              <a:gd name="connsiteY10" fmla="*/ 373511 h 1678896"/>
              <a:gd name="connsiteX11" fmla="*/ 1221923 w 1675455"/>
              <a:gd name="connsiteY11" fmla="*/ 454468 h 1678896"/>
              <a:gd name="connsiteX12" fmla="*/ 1302714 w 1675455"/>
              <a:gd name="connsiteY12" fmla="*/ 541854 h 1678896"/>
              <a:gd name="connsiteX13" fmla="*/ 1376692 w 1675455"/>
              <a:gd name="connsiteY13" fmla="*/ 635266 h 1678896"/>
              <a:gd name="connsiteX14" fmla="*/ 1443460 w 1675455"/>
              <a:gd name="connsiteY14" fmla="*/ 734307 h 1678896"/>
              <a:gd name="connsiteX15" fmla="*/ 1502618 w 1675455"/>
              <a:gd name="connsiteY15" fmla="*/ 838577 h 1678896"/>
              <a:gd name="connsiteX16" fmla="*/ 1553770 w 1675455"/>
              <a:gd name="connsiteY16" fmla="*/ 947677 h 1678896"/>
              <a:gd name="connsiteX17" fmla="*/ 1596513 w 1675455"/>
              <a:gd name="connsiteY17" fmla="*/ 1061207 h 1678896"/>
              <a:gd name="connsiteX18" fmla="*/ 1630452 w 1675455"/>
              <a:gd name="connsiteY18" fmla="*/ 1178768 h 1678896"/>
              <a:gd name="connsiteX19" fmla="*/ 1655188 w 1675455"/>
              <a:gd name="connsiteY19" fmla="*/ 1299960 h 1678896"/>
              <a:gd name="connsiteX20" fmla="*/ 1670320 w 1675455"/>
              <a:gd name="connsiteY20" fmla="*/ 1424383 h 1678896"/>
              <a:gd name="connsiteX21" fmla="*/ 1675455 w 1675455"/>
              <a:gd name="connsiteY21" fmla="*/ 1551641 h 1678896"/>
              <a:gd name="connsiteX22" fmla="*/ 1670320 w 1675455"/>
              <a:gd name="connsiteY22" fmla="*/ 1678896 h 1678896"/>
              <a:gd name="connsiteX0" fmla="*/ 0 w 1548457"/>
              <a:gd name="connsiteY0" fmla="*/ 0 h 1678896"/>
              <a:gd name="connsiteX1" fmla="*/ 126996 w 1548457"/>
              <a:gd name="connsiteY1" fmla="*/ 5144 h 1678896"/>
              <a:gd name="connsiteX2" fmla="*/ 251167 w 1548457"/>
              <a:gd name="connsiteY2" fmla="*/ 20308 h 1678896"/>
              <a:gd name="connsiteX3" fmla="*/ 372112 w 1548457"/>
              <a:gd name="connsiteY3" fmla="*/ 45095 h 1678896"/>
              <a:gd name="connsiteX4" fmla="*/ 489433 w 1548457"/>
              <a:gd name="connsiteY4" fmla="*/ 79104 h 1678896"/>
              <a:gd name="connsiteX5" fmla="*/ 602730 w 1548457"/>
              <a:gd name="connsiteY5" fmla="*/ 121936 h 1678896"/>
              <a:gd name="connsiteX6" fmla="*/ 711606 w 1548457"/>
              <a:gd name="connsiteY6" fmla="*/ 173192 h 1678896"/>
              <a:gd name="connsiteX7" fmla="*/ 815661 w 1548457"/>
              <a:gd name="connsiteY7" fmla="*/ 232474 h 1678896"/>
              <a:gd name="connsiteX8" fmla="*/ 914499 w 1548457"/>
              <a:gd name="connsiteY8" fmla="*/ 299378 h 1678896"/>
              <a:gd name="connsiteX9" fmla="*/ 1007720 w 1548457"/>
              <a:gd name="connsiteY9" fmla="*/ 373511 h 1678896"/>
              <a:gd name="connsiteX10" fmla="*/ 1094925 w 1548457"/>
              <a:gd name="connsiteY10" fmla="*/ 454468 h 1678896"/>
              <a:gd name="connsiteX11" fmla="*/ 1175716 w 1548457"/>
              <a:gd name="connsiteY11" fmla="*/ 541854 h 1678896"/>
              <a:gd name="connsiteX12" fmla="*/ 1249694 w 1548457"/>
              <a:gd name="connsiteY12" fmla="*/ 635266 h 1678896"/>
              <a:gd name="connsiteX13" fmla="*/ 1316462 w 1548457"/>
              <a:gd name="connsiteY13" fmla="*/ 734307 h 1678896"/>
              <a:gd name="connsiteX14" fmla="*/ 1375620 w 1548457"/>
              <a:gd name="connsiteY14" fmla="*/ 838577 h 1678896"/>
              <a:gd name="connsiteX15" fmla="*/ 1426772 w 1548457"/>
              <a:gd name="connsiteY15" fmla="*/ 947677 h 1678896"/>
              <a:gd name="connsiteX16" fmla="*/ 1469515 w 1548457"/>
              <a:gd name="connsiteY16" fmla="*/ 1061207 h 1678896"/>
              <a:gd name="connsiteX17" fmla="*/ 1503454 w 1548457"/>
              <a:gd name="connsiteY17" fmla="*/ 1178768 h 1678896"/>
              <a:gd name="connsiteX18" fmla="*/ 1528190 w 1548457"/>
              <a:gd name="connsiteY18" fmla="*/ 1299960 h 1678896"/>
              <a:gd name="connsiteX19" fmla="*/ 1543322 w 1548457"/>
              <a:gd name="connsiteY19" fmla="*/ 1424383 h 1678896"/>
              <a:gd name="connsiteX20" fmla="*/ 1548457 w 1548457"/>
              <a:gd name="connsiteY20" fmla="*/ 1551641 h 1678896"/>
              <a:gd name="connsiteX21" fmla="*/ 1543322 w 1548457"/>
              <a:gd name="connsiteY21" fmla="*/ 1678896 h 1678896"/>
              <a:gd name="connsiteX0" fmla="*/ 0 w 1421461"/>
              <a:gd name="connsiteY0" fmla="*/ 0 h 1673752"/>
              <a:gd name="connsiteX1" fmla="*/ 124171 w 1421461"/>
              <a:gd name="connsiteY1" fmla="*/ 15164 h 1673752"/>
              <a:gd name="connsiteX2" fmla="*/ 245116 w 1421461"/>
              <a:gd name="connsiteY2" fmla="*/ 39951 h 1673752"/>
              <a:gd name="connsiteX3" fmla="*/ 362437 w 1421461"/>
              <a:gd name="connsiteY3" fmla="*/ 73960 h 1673752"/>
              <a:gd name="connsiteX4" fmla="*/ 475734 w 1421461"/>
              <a:gd name="connsiteY4" fmla="*/ 116792 h 1673752"/>
              <a:gd name="connsiteX5" fmla="*/ 584610 w 1421461"/>
              <a:gd name="connsiteY5" fmla="*/ 168048 h 1673752"/>
              <a:gd name="connsiteX6" fmla="*/ 688665 w 1421461"/>
              <a:gd name="connsiteY6" fmla="*/ 227330 h 1673752"/>
              <a:gd name="connsiteX7" fmla="*/ 787503 w 1421461"/>
              <a:gd name="connsiteY7" fmla="*/ 294234 h 1673752"/>
              <a:gd name="connsiteX8" fmla="*/ 880724 w 1421461"/>
              <a:gd name="connsiteY8" fmla="*/ 368367 h 1673752"/>
              <a:gd name="connsiteX9" fmla="*/ 967929 w 1421461"/>
              <a:gd name="connsiteY9" fmla="*/ 449324 h 1673752"/>
              <a:gd name="connsiteX10" fmla="*/ 1048720 w 1421461"/>
              <a:gd name="connsiteY10" fmla="*/ 536710 h 1673752"/>
              <a:gd name="connsiteX11" fmla="*/ 1122698 w 1421461"/>
              <a:gd name="connsiteY11" fmla="*/ 630122 h 1673752"/>
              <a:gd name="connsiteX12" fmla="*/ 1189466 w 1421461"/>
              <a:gd name="connsiteY12" fmla="*/ 729163 h 1673752"/>
              <a:gd name="connsiteX13" fmla="*/ 1248624 w 1421461"/>
              <a:gd name="connsiteY13" fmla="*/ 833433 h 1673752"/>
              <a:gd name="connsiteX14" fmla="*/ 1299776 w 1421461"/>
              <a:gd name="connsiteY14" fmla="*/ 942533 h 1673752"/>
              <a:gd name="connsiteX15" fmla="*/ 1342519 w 1421461"/>
              <a:gd name="connsiteY15" fmla="*/ 1056063 h 1673752"/>
              <a:gd name="connsiteX16" fmla="*/ 1376458 w 1421461"/>
              <a:gd name="connsiteY16" fmla="*/ 1173624 h 1673752"/>
              <a:gd name="connsiteX17" fmla="*/ 1401194 w 1421461"/>
              <a:gd name="connsiteY17" fmla="*/ 1294816 h 1673752"/>
              <a:gd name="connsiteX18" fmla="*/ 1416326 w 1421461"/>
              <a:gd name="connsiteY18" fmla="*/ 1419239 h 1673752"/>
              <a:gd name="connsiteX19" fmla="*/ 1421461 w 1421461"/>
              <a:gd name="connsiteY19" fmla="*/ 1546497 h 1673752"/>
              <a:gd name="connsiteX20" fmla="*/ 1416326 w 1421461"/>
              <a:gd name="connsiteY20" fmla="*/ 1673752 h 1673752"/>
              <a:gd name="connsiteX0" fmla="*/ 0 w 1297290"/>
              <a:gd name="connsiteY0" fmla="*/ 0 h 1658588"/>
              <a:gd name="connsiteX1" fmla="*/ 120945 w 1297290"/>
              <a:gd name="connsiteY1" fmla="*/ 24787 h 1658588"/>
              <a:gd name="connsiteX2" fmla="*/ 238266 w 1297290"/>
              <a:gd name="connsiteY2" fmla="*/ 58796 h 1658588"/>
              <a:gd name="connsiteX3" fmla="*/ 351563 w 1297290"/>
              <a:gd name="connsiteY3" fmla="*/ 101628 h 1658588"/>
              <a:gd name="connsiteX4" fmla="*/ 460439 w 1297290"/>
              <a:gd name="connsiteY4" fmla="*/ 152884 h 1658588"/>
              <a:gd name="connsiteX5" fmla="*/ 564494 w 1297290"/>
              <a:gd name="connsiteY5" fmla="*/ 212166 h 1658588"/>
              <a:gd name="connsiteX6" fmla="*/ 663332 w 1297290"/>
              <a:gd name="connsiteY6" fmla="*/ 279070 h 1658588"/>
              <a:gd name="connsiteX7" fmla="*/ 756553 w 1297290"/>
              <a:gd name="connsiteY7" fmla="*/ 353203 h 1658588"/>
              <a:gd name="connsiteX8" fmla="*/ 843758 w 1297290"/>
              <a:gd name="connsiteY8" fmla="*/ 434160 h 1658588"/>
              <a:gd name="connsiteX9" fmla="*/ 924549 w 1297290"/>
              <a:gd name="connsiteY9" fmla="*/ 521546 h 1658588"/>
              <a:gd name="connsiteX10" fmla="*/ 998527 w 1297290"/>
              <a:gd name="connsiteY10" fmla="*/ 614958 h 1658588"/>
              <a:gd name="connsiteX11" fmla="*/ 1065295 w 1297290"/>
              <a:gd name="connsiteY11" fmla="*/ 713999 h 1658588"/>
              <a:gd name="connsiteX12" fmla="*/ 1124453 w 1297290"/>
              <a:gd name="connsiteY12" fmla="*/ 818269 h 1658588"/>
              <a:gd name="connsiteX13" fmla="*/ 1175605 w 1297290"/>
              <a:gd name="connsiteY13" fmla="*/ 927369 h 1658588"/>
              <a:gd name="connsiteX14" fmla="*/ 1218348 w 1297290"/>
              <a:gd name="connsiteY14" fmla="*/ 1040899 h 1658588"/>
              <a:gd name="connsiteX15" fmla="*/ 1252287 w 1297290"/>
              <a:gd name="connsiteY15" fmla="*/ 1158460 h 1658588"/>
              <a:gd name="connsiteX16" fmla="*/ 1277023 w 1297290"/>
              <a:gd name="connsiteY16" fmla="*/ 1279652 h 1658588"/>
              <a:gd name="connsiteX17" fmla="*/ 1292155 w 1297290"/>
              <a:gd name="connsiteY17" fmla="*/ 1404075 h 1658588"/>
              <a:gd name="connsiteX18" fmla="*/ 1297290 w 1297290"/>
              <a:gd name="connsiteY18" fmla="*/ 1531333 h 1658588"/>
              <a:gd name="connsiteX19" fmla="*/ 1292155 w 1297290"/>
              <a:gd name="connsiteY19" fmla="*/ 1658588 h 1658588"/>
              <a:gd name="connsiteX0" fmla="*/ 0 w 1176345"/>
              <a:gd name="connsiteY0" fmla="*/ 0 h 1633801"/>
              <a:gd name="connsiteX1" fmla="*/ 117321 w 1176345"/>
              <a:gd name="connsiteY1" fmla="*/ 34009 h 1633801"/>
              <a:gd name="connsiteX2" fmla="*/ 230618 w 1176345"/>
              <a:gd name="connsiteY2" fmla="*/ 76841 h 1633801"/>
              <a:gd name="connsiteX3" fmla="*/ 339494 w 1176345"/>
              <a:gd name="connsiteY3" fmla="*/ 128097 h 1633801"/>
              <a:gd name="connsiteX4" fmla="*/ 443549 w 1176345"/>
              <a:gd name="connsiteY4" fmla="*/ 187379 h 1633801"/>
              <a:gd name="connsiteX5" fmla="*/ 542387 w 1176345"/>
              <a:gd name="connsiteY5" fmla="*/ 254283 h 1633801"/>
              <a:gd name="connsiteX6" fmla="*/ 635608 w 1176345"/>
              <a:gd name="connsiteY6" fmla="*/ 328416 h 1633801"/>
              <a:gd name="connsiteX7" fmla="*/ 722813 w 1176345"/>
              <a:gd name="connsiteY7" fmla="*/ 409373 h 1633801"/>
              <a:gd name="connsiteX8" fmla="*/ 803604 w 1176345"/>
              <a:gd name="connsiteY8" fmla="*/ 496759 h 1633801"/>
              <a:gd name="connsiteX9" fmla="*/ 877582 w 1176345"/>
              <a:gd name="connsiteY9" fmla="*/ 590171 h 1633801"/>
              <a:gd name="connsiteX10" fmla="*/ 944350 w 1176345"/>
              <a:gd name="connsiteY10" fmla="*/ 689212 h 1633801"/>
              <a:gd name="connsiteX11" fmla="*/ 1003508 w 1176345"/>
              <a:gd name="connsiteY11" fmla="*/ 793482 h 1633801"/>
              <a:gd name="connsiteX12" fmla="*/ 1054660 w 1176345"/>
              <a:gd name="connsiteY12" fmla="*/ 902582 h 1633801"/>
              <a:gd name="connsiteX13" fmla="*/ 1097403 w 1176345"/>
              <a:gd name="connsiteY13" fmla="*/ 1016112 h 1633801"/>
              <a:gd name="connsiteX14" fmla="*/ 1131342 w 1176345"/>
              <a:gd name="connsiteY14" fmla="*/ 1133673 h 1633801"/>
              <a:gd name="connsiteX15" fmla="*/ 1156078 w 1176345"/>
              <a:gd name="connsiteY15" fmla="*/ 1254865 h 1633801"/>
              <a:gd name="connsiteX16" fmla="*/ 1171210 w 1176345"/>
              <a:gd name="connsiteY16" fmla="*/ 1379288 h 1633801"/>
              <a:gd name="connsiteX17" fmla="*/ 1176345 w 1176345"/>
              <a:gd name="connsiteY17" fmla="*/ 1506546 h 1633801"/>
              <a:gd name="connsiteX18" fmla="*/ 1171210 w 1176345"/>
              <a:gd name="connsiteY18" fmla="*/ 1633801 h 1633801"/>
              <a:gd name="connsiteX0" fmla="*/ 0 w 1059024"/>
              <a:gd name="connsiteY0" fmla="*/ 0 h 1599792"/>
              <a:gd name="connsiteX1" fmla="*/ 113297 w 1059024"/>
              <a:gd name="connsiteY1" fmla="*/ 42832 h 1599792"/>
              <a:gd name="connsiteX2" fmla="*/ 222173 w 1059024"/>
              <a:gd name="connsiteY2" fmla="*/ 94088 h 1599792"/>
              <a:gd name="connsiteX3" fmla="*/ 326228 w 1059024"/>
              <a:gd name="connsiteY3" fmla="*/ 153370 h 1599792"/>
              <a:gd name="connsiteX4" fmla="*/ 425066 w 1059024"/>
              <a:gd name="connsiteY4" fmla="*/ 220274 h 1599792"/>
              <a:gd name="connsiteX5" fmla="*/ 518287 w 1059024"/>
              <a:gd name="connsiteY5" fmla="*/ 294407 h 1599792"/>
              <a:gd name="connsiteX6" fmla="*/ 605492 w 1059024"/>
              <a:gd name="connsiteY6" fmla="*/ 375364 h 1599792"/>
              <a:gd name="connsiteX7" fmla="*/ 686283 w 1059024"/>
              <a:gd name="connsiteY7" fmla="*/ 462750 h 1599792"/>
              <a:gd name="connsiteX8" fmla="*/ 760261 w 1059024"/>
              <a:gd name="connsiteY8" fmla="*/ 556162 h 1599792"/>
              <a:gd name="connsiteX9" fmla="*/ 827029 w 1059024"/>
              <a:gd name="connsiteY9" fmla="*/ 655203 h 1599792"/>
              <a:gd name="connsiteX10" fmla="*/ 886187 w 1059024"/>
              <a:gd name="connsiteY10" fmla="*/ 759473 h 1599792"/>
              <a:gd name="connsiteX11" fmla="*/ 937339 w 1059024"/>
              <a:gd name="connsiteY11" fmla="*/ 868573 h 1599792"/>
              <a:gd name="connsiteX12" fmla="*/ 980082 w 1059024"/>
              <a:gd name="connsiteY12" fmla="*/ 982103 h 1599792"/>
              <a:gd name="connsiteX13" fmla="*/ 1014021 w 1059024"/>
              <a:gd name="connsiteY13" fmla="*/ 1099664 h 1599792"/>
              <a:gd name="connsiteX14" fmla="*/ 1038757 w 1059024"/>
              <a:gd name="connsiteY14" fmla="*/ 1220856 h 1599792"/>
              <a:gd name="connsiteX15" fmla="*/ 1053889 w 1059024"/>
              <a:gd name="connsiteY15" fmla="*/ 1345279 h 1599792"/>
              <a:gd name="connsiteX16" fmla="*/ 1059024 w 1059024"/>
              <a:gd name="connsiteY16" fmla="*/ 1472537 h 1599792"/>
              <a:gd name="connsiteX17" fmla="*/ 1053889 w 1059024"/>
              <a:gd name="connsiteY17" fmla="*/ 1599792 h 1599792"/>
              <a:gd name="connsiteX0" fmla="*/ 0 w 945727"/>
              <a:gd name="connsiteY0" fmla="*/ 0 h 1556960"/>
              <a:gd name="connsiteX1" fmla="*/ 108876 w 945727"/>
              <a:gd name="connsiteY1" fmla="*/ 51256 h 1556960"/>
              <a:gd name="connsiteX2" fmla="*/ 212931 w 945727"/>
              <a:gd name="connsiteY2" fmla="*/ 110538 h 1556960"/>
              <a:gd name="connsiteX3" fmla="*/ 311769 w 945727"/>
              <a:gd name="connsiteY3" fmla="*/ 177442 h 1556960"/>
              <a:gd name="connsiteX4" fmla="*/ 404990 w 945727"/>
              <a:gd name="connsiteY4" fmla="*/ 251575 h 1556960"/>
              <a:gd name="connsiteX5" fmla="*/ 492195 w 945727"/>
              <a:gd name="connsiteY5" fmla="*/ 332532 h 1556960"/>
              <a:gd name="connsiteX6" fmla="*/ 572986 w 945727"/>
              <a:gd name="connsiteY6" fmla="*/ 419918 h 1556960"/>
              <a:gd name="connsiteX7" fmla="*/ 646964 w 945727"/>
              <a:gd name="connsiteY7" fmla="*/ 513330 h 1556960"/>
              <a:gd name="connsiteX8" fmla="*/ 713732 w 945727"/>
              <a:gd name="connsiteY8" fmla="*/ 612371 h 1556960"/>
              <a:gd name="connsiteX9" fmla="*/ 772890 w 945727"/>
              <a:gd name="connsiteY9" fmla="*/ 716641 h 1556960"/>
              <a:gd name="connsiteX10" fmla="*/ 824042 w 945727"/>
              <a:gd name="connsiteY10" fmla="*/ 825741 h 1556960"/>
              <a:gd name="connsiteX11" fmla="*/ 866785 w 945727"/>
              <a:gd name="connsiteY11" fmla="*/ 939271 h 1556960"/>
              <a:gd name="connsiteX12" fmla="*/ 900724 w 945727"/>
              <a:gd name="connsiteY12" fmla="*/ 1056832 h 1556960"/>
              <a:gd name="connsiteX13" fmla="*/ 925460 w 945727"/>
              <a:gd name="connsiteY13" fmla="*/ 1178024 h 1556960"/>
              <a:gd name="connsiteX14" fmla="*/ 940592 w 945727"/>
              <a:gd name="connsiteY14" fmla="*/ 1302447 h 1556960"/>
              <a:gd name="connsiteX15" fmla="*/ 945727 w 945727"/>
              <a:gd name="connsiteY15" fmla="*/ 1429705 h 1556960"/>
              <a:gd name="connsiteX16" fmla="*/ 940592 w 945727"/>
              <a:gd name="connsiteY16" fmla="*/ 1556960 h 1556960"/>
              <a:gd name="connsiteX0" fmla="*/ 0 w 836851"/>
              <a:gd name="connsiteY0" fmla="*/ 0 h 1505704"/>
              <a:gd name="connsiteX1" fmla="*/ 104055 w 836851"/>
              <a:gd name="connsiteY1" fmla="*/ 59282 h 1505704"/>
              <a:gd name="connsiteX2" fmla="*/ 202893 w 836851"/>
              <a:gd name="connsiteY2" fmla="*/ 126186 h 1505704"/>
              <a:gd name="connsiteX3" fmla="*/ 296114 w 836851"/>
              <a:gd name="connsiteY3" fmla="*/ 200319 h 1505704"/>
              <a:gd name="connsiteX4" fmla="*/ 383319 w 836851"/>
              <a:gd name="connsiteY4" fmla="*/ 281276 h 1505704"/>
              <a:gd name="connsiteX5" fmla="*/ 464110 w 836851"/>
              <a:gd name="connsiteY5" fmla="*/ 368662 h 1505704"/>
              <a:gd name="connsiteX6" fmla="*/ 538088 w 836851"/>
              <a:gd name="connsiteY6" fmla="*/ 462074 h 1505704"/>
              <a:gd name="connsiteX7" fmla="*/ 604856 w 836851"/>
              <a:gd name="connsiteY7" fmla="*/ 561115 h 1505704"/>
              <a:gd name="connsiteX8" fmla="*/ 664014 w 836851"/>
              <a:gd name="connsiteY8" fmla="*/ 665385 h 1505704"/>
              <a:gd name="connsiteX9" fmla="*/ 715166 w 836851"/>
              <a:gd name="connsiteY9" fmla="*/ 774485 h 1505704"/>
              <a:gd name="connsiteX10" fmla="*/ 757909 w 836851"/>
              <a:gd name="connsiteY10" fmla="*/ 888015 h 1505704"/>
              <a:gd name="connsiteX11" fmla="*/ 791848 w 836851"/>
              <a:gd name="connsiteY11" fmla="*/ 1005576 h 1505704"/>
              <a:gd name="connsiteX12" fmla="*/ 816584 w 836851"/>
              <a:gd name="connsiteY12" fmla="*/ 1126768 h 1505704"/>
              <a:gd name="connsiteX13" fmla="*/ 831716 w 836851"/>
              <a:gd name="connsiteY13" fmla="*/ 1251191 h 1505704"/>
              <a:gd name="connsiteX14" fmla="*/ 836851 w 836851"/>
              <a:gd name="connsiteY14" fmla="*/ 1378449 h 1505704"/>
              <a:gd name="connsiteX15" fmla="*/ 831716 w 836851"/>
              <a:gd name="connsiteY15" fmla="*/ 1505704 h 1505704"/>
              <a:gd name="connsiteX0" fmla="*/ 0 w 732796"/>
              <a:gd name="connsiteY0" fmla="*/ 0 h 1446422"/>
              <a:gd name="connsiteX1" fmla="*/ 98838 w 732796"/>
              <a:gd name="connsiteY1" fmla="*/ 66904 h 1446422"/>
              <a:gd name="connsiteX2" fmla="*/ 192059 w 732796"/>
              <a:gd name="connsiteY2" fmla="*/ 141037 h 1446422"/>
              <a:gd name="connsiteX3" fmla="*/ 279264 w 732796"/>
              <a:gd name="connsiteY3" fmla="*/ 221994 h 1446422"/>
              <a:gd name="connsiteX4" fmla="*/ 360055 w 732796"/>
              <a:gd name="connsiteY4" fmla="*/ 309380 h 1446422"/>
              <a:gd name="connsiteX5" fmla="*/ 434033 w 732796"/>
              <a:gd name="connsiteY5" fmla="*/ 402792 h 1446422"/>
              <a:gd name="connsiteX6" fmla="*/ 500801 w 732796"/>
              <a:gd name="connsiteY6" fmla="*/ 501833 h 1446422"/>
              <a:gd name="connsiteX7" fmla="*/ 559959 w 732796"/>
              <a:gd name="connsiteY7" fmla="*/ 606103 h 1446422"/>
              <a:gd name="connsiteX8" fmla="*/ 611111 w 732796"/>
              <a:gd name="connsiteY8" fmla="*/ 715203 h 1446422"/>
              <a:gd name="connsiteX9" fmla="*/ 653854 w 732796"/>
              <a:gd name="connsiteY9" fmla="*/ 828733 h 1446422"/>
              <a:gd name="connsiteX10" fmla="*/ 687793 w 732796"/>
              <a:gd name="connsiteY10" fmla="*/ 946294 h 1446422"/>
              <a:gd name="connsiteX11" fmla="*/ 712529 w 732796"/>
              <a:gd name="connsiteY11" fmla="*/ 1067486 h 1446422"/>
              <a:gd name="connsiteX12" fmla="*/ 727661 w 732796"/>
              <a:gd name="connsiteY12" fmla="*/ 1191909 h 1446422"/>
              <a:gd name="connsiteX13" fmla="*/ 732796 w 732796"/>
              <a:gd name="connsiteY13" fmla="*/ 1319167 h 1446422"/>
              <a:gd name="connsiteX14" fmla="*/ 727661 w 732796"/>
              <a:gd name="connsiteY14" fmla="*/ 1446422 h 1446422"/>
              <a:gd name="connsiteX0" fmla="*/ 0 w 633958"/>
              <a:gd name="connsiteY0" fmla="*/ 0 h 1379518"/>
              <a:gd name="connsiteX1" fmla="*/ 93221 w 633958"/>
              <a:gd name="connsiteY1" fmla="*/ 74133 h 1379518"/>
              <a:gd name="connsiteX2" fmla="*/ 180426 w 633958"/>
              <a:gd name="connsiteY2" fmla="*/ 155090 h 1379518"/>
              <a:gd name="connsiteX3" fmla="*/ 261217 w 633958"/>
              <a:gd name="connsiteY3" fmla="*/ 242476 h 1379518"/>
              <a:gd name="connsiteX4" fmla="*/ 335195 w 633958"/>
              <a:gd name="connsiteY4" fmla="*/ 335888 h 1379518"/>
              <a:gd name="connsiteX5" fmla="*/ 401963 w 633958"/>
              <a:gd name="connsiteY5" fmla="*/ 434929 h 1379518"/>
              <a:gd name="connsiteX6" fmla="*/ 461121 w 633958"/>
              <a:gd name="connsiteY6" fmla="*/ 539199 h 1379518"/>
              <a:gd name="connsiteX7" fmla="*/ 512273 w 633958"/>
              <a:gd name="connsiteY7" fmla="*/ 648299 h 1379518"/>
              <a:gd name="connsiteX8" fmla="*/ 555016 w 633958"/>
              <a:gd name="connsiteY8" fmla="*/ 761829 h 1379518"/>
              <a:gd name="connsiteX9" fmla="*/ 588955 w 633958"/>
              <a:gd name="connsiteY9" fmla="*/ 879390 h 1379518"/>
              <a:gd name="connsiteX10" fmla="*/ 613691 w 633958"/>
              <a:gd name="connsiteY10" fmla="*/ 1000582 h 1379518"/>
              <a:gd name="connsiteX11" fmla="*/ 628823 w 633958"/>
              <a:gd name="connsiteY11" fmla="*/ 1125005 h 1379518"/>
              <a:gd name="connsiteX12" fmla="*/ 633958 w 633958"/>
              <a:gd name="connsiteY12" fmla="*/ 1252263 h 1379518"/>
              <a:gd name="connsiteX13" fmla="*/ 628823 w 633958"/>
              <a:gd name="connsiteY13" fmla="*/ 1379518 h 1379518"/>
              <a:gd name="connsiteX0" fmla="*/ 0 w 540737"/>
              <a:gd name="connsiteY0" fmla="*/ 0 h 1305385"/>
              <a:gd name="connsiteX1" fmla="*/ 87205 w 540737"/>
              <a:gd name="connsiteY1" fmla="*/ 80957 h 1305385"/>
              <a:gd name="connsiteX2" fmla="*/ 167996 w 540737"/>
              <a:gd name="connsiteY2" fmla="*/ 168343 h 1305385"/>
              <a:gd name="connsiteX3" fmla="*/ 241974 w 540737"/>
              <a:gd name="connsiteY3" fmla="*/ 261755 h 1305385"/>
              <a:gd name="connsiteX4" fmla="*/ 308742 w 540737"/>
              <a:gd name="connsiteY4" fmla="*/ 360796 h 1305385"/>
              <a:gd name="connsiteX5" fmla="*/ 367900 w 540737"/>
              <a:gd name="connsiteY5" fmla="*/ 465066 h 1305385"/>
              <a:gd name="connsiteX6" fmla="*/ 419052 w 540737"/>
              <a:gd name="connsiteY6" fmla="*/ 574166 h 1305385"/>
              <a:gd name="connsiteX7" fmla="*/ 461795 w 540737"/>
              <a:gd name="connsiteY7" fmla="*/ 687696 h 1305385"/>
              <a:gd name="connsiteX8" fmla="*/ 495734 w 540737"/>
              <a:gd name="connsiteY8" fmla="*/ 805257 h 1305385"/>
              <a:gd name="connsiteX9" fmla="*/ 520470 w 540737"/>
              <a:gd name="connsiteY9" fmla="*/ 926449 h 1305385"/>
              <a:gd name="connsiteX10" fmla="*/ 535602 w 540737"/>
              <a:gd name="connsiteY10" fmla="*/ 1050872 h 1305385"/>
              <a:gd name="connsiteX11" fmla="*/ 540737 w 540737"/>
              <a:gd name="connsiteY11" fmla="*/ 1178130 h 1305385"/>
              <a:gd name="connsiteX12" fmla="*/ 535602 w 540737"/>
              <a:gd name="connsiteY12" fmla="*/ 1305385 h 1305385"/>
              <a:gd name="connsiteX0" fmla="*/ 0 w 453532"/>
              <a:gd name="connsiteY0" fmla="*/ 0 h 1224428"/>
              <a:gd name="connsiteX1" fmla="*/ 80791 w 453532"/>
              <a:gd name="connsiteY1" fmla="*/ 87386 h 1224428"/>
              <a:gd name="connsiteX2" fmla="*/ 154769 w 453532"/>
              <a:gd name="connsiteY2" fmla="*/ 180798 h 1224428"/>
              <a:gd name="connsiteX3" fmla="*/ 221537 w 453532"/>
              <a:gd name="connsiteY3" fmla="*/ 279839 h 1224428"/>
              <a:gd name="connsiteX4" fmla="*/ 280695 w 453532"/>
              <a:gd name="connsiteY4" fmla="*/ 384109 h 1224428"/>
              <a:gd name="connsiteX5" fmla="*/ 331847 w 453532"/>
              <a:gd name="connsiteY5" fmla="*/ 493209 h 1224428"/>
              <a:gd name="connsiteX6" fmla="*/ 374590 w 453532"/>
              <a:gd name="connsiteY6" fmla="*/ 606739 h 1224428"/>
              <a:gd name="connsiteX7" fmla="*/ 408529 w 453532"/>
              <a:gd name="connsiteY7" fmla="*/ 724300 h 1224428"/>
              <a:gd name="connsiteX8" fmla="*/ 433265 w 453532"/>
              <a:gd name="connsiteY8" fmla="*/ 845492 h 1224428"/>
              <a:gd name="connsiteX9" fmla="*/ 448397 w 453532"/>
              <a:gd name="connsiteY9" fmla="*/ 969915 h 1224428"/>
              <a:gd name="connsiteX10" fmla="*/ 453532 w 453532"/>
              <a:gd name="connsiteY10" fmla="*/ 1097173 h 1224428"/>
              <a:gd name="connsiteX11" fmla="*/ 448397 w 453532"/>
              <a:gd name="connsiteY11" fmla="*/ 1224428 h 1224428"/>
              <a:gd name="connsiteX0" fmla="*/ 0 w 372741"/>
              <a:gd name="connsiteY0" fmla="*/ 0 h 1137042"/>
              <a:gd name="connsiteX1" fmla="*/ 73978 w 372741"/>
              <a:gd name="connsiteY1" fmla="*/ 93412 h 1137042"/>
              <a:gd name="connsiteX2" fmla="*/ 140746 w 372741"/>
              <a:gd name="connsiteY2" fmla="*/ 192453 h 1137042"/>
              <a:gd name="connsiteX3" fmla="*/ 199904 w 372741"/>
              <a:gd name="connsiteY3" fmla="*/ 296723 h 1137042"/>
              <a:gd name="connsiteX4" fmla="*/ 251056 w 372741"/>
              <a:gd name="connsiteY4" fmla="*/ 405823 h 1137042"/>
              <a:gd name="connsiteX5" fmla="*/ 293799 w 372741"/>
              <a:gd name="connsiteY5" fmla="*/ 519353 h 1137042"/>
              <a:gd name="connsiteX6" fmla="*/ 327738 w 372741"/>
              <a:gd name="connsiteY6" fmla="*/ 636914 h 1137042"/>
              <a:gd name="connsiteX7" fmla="*/ 352474 w 372741"/>
              <a:gd name="connsiteY7" fmla="*/ 758106 h 1137042"/>
              <a:gd name="connsiteX8" fmla="*/ 367606 w 372741"/>
              <a:gd name="connsiteY8" fmla="*/ 882529 h 1137042"/>
              <a:gd name="connsiteX9" fmla="*/ 372741 w 372741"/>
              <a:gd name="connsiteY9" fmla="*/ 1009787 h 1137042"/>
              <a:gd name="connsiteX10" fmla="*/ 367606 w 372741"/>
              <a:gd name="connsiteY10" fmla="*/ 1137042 h 1137042"/>
              <a:gd name="connsiteX0" fmla="*/ 0 w 298763"/>
              <a:gd name="connsiteY0" fmla="*/ 0 h 1043630"/>
              <a:gd name="connsiteX1" fmla="*/ 66768 w 298763"/>
              <a:gd name="connsiteY1" fmla="*/ 99041 h 1043630"/>
              <a:gd name="connsiteX2" fmla="*/ 125926 w 298763"/>
              <a:gd name="connsiteY2" fmla="*/ 203311 h 1043630"/>
              <a:gd name="connsiteX3" fmla="*/ 177078 w 298763"/>
              <a:gd name="connsiteY3" fmla="*/ 312411 h 1043630"/>
              <a:gd name="connsiteX4" fmla="*/ 219821 w 298763"/>
              <a:gd name="connsiteY4" fmla="*/ 425941 h 1043630"/>
              <a:gd name="connsiteX5" fmla="*/ 253760 w 298763"/>
              <a:gd name="connsiteY5" fmla="*/ 543502 h 1043630"/>
              <a:gd name="connsiteX6" fmla="*/ 278496 w 298763"/>
              <a:gd name="connsiteY6" fmla="*/ 664694 h 1043630"/>
              <a:gd name="connsiteX7" fmla="*/ 293628 w 298763"/>
              <a:gd name="connsiteY7" fmla="*/ 789117 h 1043630"/>
              <a:gd name="connsiteX8" fmla="*/ 298763 w 298763"/>
              <a:gd name="connsiteY8" fmla="*/ 916375 h 1043630"/>
              <a:gd name="connsiteX9" fmla="*/ 293628 w 298763"/>
              <a:gd name="connsiteY9" fmla="*/ 1043630 h 1043630"/>
              <a:gd name="connsiteX0" fmla="*/ 0 w 231995"/>
              <a:gd name="connsiteY0" fmla="*/ 0 h 944589"/>
              <a:gd name="connsiteX1" fmla="*/ 59158 w 231995"/>
              <a:gd name="connsiteY1" fmla="*/ 104270 h 944589"/>
              <a:gd name="connsiteX2" fmla="*/ 110310 w 231995"/>
              <a:gd name="connsiteY2" fmla="*/ 213370 h 944589"/>
              <a:gd name="connsiteX3" fmla="*/ 153053 w 231995"/>
              <a:gd name="connsiteY3" fmla="*/ 326900 h 944589"/>
              <a:gd name="connsiteX4" fmla="*/ 186992 w 231995"/>
              <a:gd name="connsiteY4" fmla="*/ 444461 h 944589"/>
              <a:gd name="connsiteX5" fmla="*/ 211728 w 231995"/>
              <a:gd name="connsiteY5" fmla="*/ 565653 h 944589"/>
              <a:gd name="connsiteX6" fmla="*/ 226860 w 231995"/>
              <a:gd name="connsiteY6" fmla="*/ 690076 h 944589"/>
              <a:gd name="connsiteX7" fmla="*/ 231995 w 231995"/>
              <a:gd name="connsiteY7" fmla="*/ 817334 h 944589"/>
              <a:gd name="connsiteX8" fmla="*/ 226860 w 231995"/>
              <a:gd name="connsiteY8" fmla="*/ 944589 h 944589"/>
              <a:gd name="connsiteX0" fmla="*/ 0 w 172837"/>
              <a:gd name="connsiteY0" fmla="*/ 0 h 840319"/>
              <a:gd name="connsiteX1" fmla="*/ 51152 w 172837"/>
              <a:gd name="connsiteY1" fmla="*/ 109100 h 840319"/>
              <a:gd name="connsiteX2" fmla="*/ 93895 w 172837"/>
              <a:gd name="connsiteY2" fmla="*/ 222630 h 840319"/>
              <a:gd name="connsiteX3" fmla="*/ 127834 w 172837"/>
              <a:gd name="connsiteY3" fmla="*/ 340191 h 840319"/>
              <a:gd name="connsiteX4" fmla="*/ 152570 w 172837"/>
              <a:gd name="connsiteY4" fmla="*/ 461383 h 840319"/>
              <a:gd name="connsiteX5" fmla="*/ 167702 w 172837"/>
              <a:gd name="connsiteY5" fmla="*/ 585806 h 840319"/>
              <a:gd name="connsiteX6" fmla="*/ 172837 w 172837"/>
              <a:gd name="connsiteY6" fmla="*/ 713064 h 840319"/>
              <a:gd name="connsiteX7" fmla="*/ 167702 w 172837"/>
              <a:gd name="connsiteY7" fmla="*/ 840319 h 840319"/>
              <a:gd name="connsiteX0" fmla="*/ 0 w 121685"/>
              <a:gd name="connsiteY0" fmla="*/ 0 h 731219"/>
              <a:gd name="connsiteX1" fmla="*/ 42743 w 121685"/>
              <a:gd name="connsiteY1" fmla="*/ 113530 h 731219"/>
              <a:gd name="connsiteX2" fmla="*/ 76682 w 121685"/>
              <a:gd name="connsiteY2" fmla="*/ 231091 h 731219"/>
              <a:gd name="connsiteX3" fmla="*/ 101418 w 121685"/>
              <a:gd name="connsiteY3" fmla="*/ 352283 h 731219"/>
              <a:gd name="connsiteX4" fmla="*/ 116550 w 121685"/>
              <a:gd name="connsiteY4" fmla="*/ 476706 h 731219"/>
              <a:gd name="connsiteX5" fmla="*/ 121685 w 121685"/>
              <a:gd name="connsiteY5" fmla="*/ 603964 h 731219"/>
              <a:gd name="connsiteX6" fmla="*/ 116550 w 121685"/>
              <a:gd name="connsiteY6" fmla="*/ 731219 h 73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85" h="731219">
                <a:moveTo>
                  <a:pt x="0" y="0"/>
                </a:moveTo>
                <a:lnTo>
                  <a:pt x="42743" y="113530"/>
                </a:lnTo>
                <a:lnTo>
                  <a:pt x="76682" y="231091"/>
                </a:lnTo>
                <a:lnTo>
                  <a:pt x="101418" y="352283"/>
                </a:lnTo>
                <a:lnTo>
                  <a:pt x="116550" y="476706"/>
                </a:lnTo>
                <a:lnTo>
                  <a:pt x="121685" y="603964"/>
                </a:lnTo>
                <a:lnTo>
                  <a:pt x="116550" y="731219"/>
                </a:lnTo>
              </a:path>
            </a:pathLst>
          </a:custGeom>
          <a:noFill/>
          <a:ln>
            <a:solidFill>
              <a:schemeClr val="tx2"/>
            </a:solidFill>
            <a:prstDash val="dash"/>
          </a:ln>
        </p:spPr>
        <p:txBody>
          <a:bodyPr wrap="square" lIns="0" tIns="0" rIns="0" bIns="0" rtlCol="0">
            <a:noAutofit/>
          </a:bodyPr>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sz="1226" b="0" i="0" u="none" strike="noStrike" kern="1200" cap="none" spc="0" normalizeH="0" baseline="0" noProof="0">
              <a:ln>
                <a:noFill/>
              </a:ln>
              <a:solidFill>
                <a:prstClr val="black"/>
              </a:solidFill>
              <a:effectLst/>
              <a:uLnTx/>
              <a:uFillTx/>
              <a:latin typeface="Segoe UI Historic" panose="020B0502040204020203" pitchFamily="34" charset="0"/>
              <a:ea typeface="+mn-ea"/>
              <a:cs typeface="+mn-cs"/>
            </a:endParaRPr>
          </a:p>
        </p:txBody>
      </p:sp>
      <p:grpSp>
        <p:nvGrpSpPr>
          <p:cNvPr id="46" name="AR">
            <a:extLst>
              <a:ext uri="{FF2B5EF4-FFF2-40B4-BE49-F238E27FC236}">
                <a16:creationId xmlns:a16="http://schemas.microsoft.com/office/drawing/2014/main" id="{BD4F199F-96CF-07AF-EC29-C6414BEF7412}"/>
              </a:ext>
            </a:extLst>
          </p:cNvPr>
          <p:cNvGrpSpPr/>
          <p:nvPr/>
        </p:nvGrpSpPr>
        <p:grpSpPr>
          <a:xfrm>
            <a:off x="100275" y="3457830"/>
            <a:ext cx="2236556" cy="736483"/>
            <a:chOff x="100275" y="3457830"/>
            <a:chExt cx="2236556" cy="736483"/>
          </a:xfrm>
        </p:grpSpPr>
        <p:sp>
          <p:nvSpPr>
            <p:cNvPr id="47" name="AR Text">
              <a:extLst>
                <a:ext uri="{FF2B5EF4-FFF2-40B4-BE49-F238E27FC236}">
                  <a16:creationId xmlns:a16="http://schemas.microsoft.com/office/drawing/2014/main" id="{AA942230-567A-F38D-CC58-3264BEFE2082}"/>
                </a:ext>
              </a:extLst>
            </p:cNvPr>
            <p:cNvSpPr/>
            <p:nvPr/>
          </p:nvSpPr>
          <p:spPr>
            <a:xfrm>
              <a:off x="100275" y="3666809"/>
              <a:ext cx="1440490" cy="492443"/>
            </a:xfrm>
            <a:prstGeom prst="rect">
              <a:avLst/>
            </a:prstGeom>
            <a:noFill/>
            <a:ln>
              <a:noFill/>
            </a:ln>
          </p:spPr>
          <p:txBody>
            <a:bodyPr wrap="square" lIns="0" tIns="0" rIns="0" bIns="0" anchor="ctr" anchorCtr="0">
              <a:spAutoFit/>
            </a:bodyPr>
            <a:lstStyle/>
            <a:p>
              <a:pPr marL="0" marR="0" lvl="0" indent="0" algn="r"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Access Recertification</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48" name="AR Icon">
              <a:extLst>
                <a:ext uri="{FF2B5EF4-FFF2-40B4-BE49-F238E27FC236}">
                  <a16:creationId xmlns:a16="http://schemas.microsoft.com/office/drawing/2014/main" id="{E53603AD-29FA-4BC8-0351-F3B1D51A9D12}"/>
                </a:ext>
              </a:extLst>
            </p:cNvPr>
            <p:cNvGrpSpPr/>
            <p:nvPr/>
          </p:nvGrpSpPr>
          <p:grpSpPr>
            <a:xfrm>
              <a:off x="1600348" y="3457830"/>
              <a:ext cx="736483" cy="736483"/>
              <a:chOff x="1576858" y="3441745"/>
              <a:chExt cx="736483" cy="736483"/>
            </a:xfrm>
          </p:grpSpPr>
          <p:grpSp>
            <p:nvGrpSpPr>
              <p:cNvPr id="49" name="Group 48">
                <a:extLst>
                  <a:ext uri="{FF2B5EF4-FFF2-40B4-BE49-F238E27FC236}">
                    <a16:creationId xmlns:a16="http://schemas.microsoft.com/office/drawing/2014/main" id="{CE111DFB-8550-A11C-0D25-214FB0664F17}"/>
                  </a:ext>
                </a:extLst>
              </p:cNvPr>
              <p:cNvGrpSpPr/>
              <p:nvPr/>
            </p:nvGrpSpPr>
            <p:grpSpPr>
              <a:xfrm>
                <a:off x="1576858" y="3441745"/>
                <a:ext cx="736483" cy="736483"/>
                <a:chOff x="8531052" y="1407263"/>
                <a:chExt cx="905081" cy="905081"/>
              </a:xfrm>
            </p:grpSpPr>
            <p:sp useBgFill="1">
              <p:nvSpPr>
                <p:cNvPr id="54" name="Oval 53">
                  <a:extLst>
                    <a:ext uri="{FF2B5EF4-FFF2-40B4-BE49-F238E27FC236}">
                      <a16:creationId xmlns:a16="http://schemas.microsoft.com/office/drawing/2014/main" id="{BE1DE371-E774-6A50-6D26-BF3199782ECA}"/>
                    </a:ext>
                  </a:extLst>
                </p:cNvPr>
                <p:cNvSpPr/>
                <p:nvPr/>
              </p:nvSpPr>
              <p:spPr bwMode="auto">
                <a:xfrm>
                  <a:off x="8531052" y="1407263"/>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55" name="Oval 54">
                  <a:extLst>
                    <a:ext uri="{FF2B5EF4-FFF2-40B4-BE49-F238E27FC236}">
                      <a16:creationId xmlns:a16="http://schemas.microsoft.com/office/drawing/2014/main" id="{9F81FA3C-15C0-6319-74DB-47A6C5FC2A19}"/>
                    </a:ext>
                  </a:extLst>
                </p:cNvPr>
                <p:cNvSpPr/>
                <p:nvPr/>
              </p:nvSpPr>
              <p:spPr bwMode="auto">
                <a:xfrm>
                  <a:off x="8587588" y="1463799"/>
                  <a:ext cx="792008" cy="792008"/>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0" name="Group 49">
                <a:extLst>
                  <a:ext uri="{FF2B5EF4-FFF2-40B4-BE49-F238E27FC236}">
                    <a16:creationId xmlns:a16="http://schemas.microsoft.com/office/drawing/2014/main" id="{4900894A-3224-1046-0003-1236E7562311}"/>
                  </a:ext>
                </a:extLst>
              </p:cNvPr>
              <p:cNvGrpSpPr/>
              <p:nvPr/>
            </p:nvGrpSpPr>
            <p:grpSpPr>
              <a:xfrm>
                <a:off x="1693672" y="3540770"/>
                <a:ext cx="502853" cy="538431"/>
                <a:chOff x="2603241" y="3415004"/>
                <a:chExt cx="925200" cy="980798"/>
              </a:xfrm>
            </p:grpSpPr>
            <p:pic>
              <p:nvPicPr>
                <p:cNvPr id="51" name="Graphic 50" descr="Paper with solid fill">
                  <a:extLst>
                    <a:ext uri="{FF2B5EF4-FFF2-40B4-BE49-F238E27FC236}">
                      <a16:creationId xmlns:a16="http://schemas.microsoft.com/office/drawing/2014/main" id="{872E5BF1-1AFD-CFBE-5AD6-44547626A6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3241" y="3415004"/>
                  <a:ext cx="914400" cy="914400"/>
                </a:xfrm>
                <a:prstGeom prst="rect">
                  <a:avLst/>
                </a:prstGeom>
              </p:spPr>
            </p:pic>
            <p:sp>
              <p:nvSpPr>
                <p:cNvPr id="52" name="Oval 51">
                  <a:extLst>
                    <a:ext uri="{FF2B5EF4-FFF2-40B4-BE49-F238E27FC236}">
                      <a16:creationId xmlns:a16="http://schemas.microsoft.com/office/drawing/2014/main" id="{295D29C6-2937-57C8-A057-12347F3F0330}"/>
                    </a:ext>
                  </a:extLst>
                </p:cNvPr>
                <p:cNvSpPr/>
                <p:nvPr/>
              </p:nvSpPr>
              <p:spPr bwMode="auto">
                <a:xfrm>
                  <a:off x="3060441" y="3927802"/>
                  <a:ext cx="468000" cy="46800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53" name="Graphic 52" descr="Clock with solid fill">
                  <a:extLst>
                    <a:ext uri="{FF2B5EF4-FFF2-40B4-BE49-F238E27FC236}">
                      <a16:creationId xmlns:a16="http://schemas.microsoft.com/office/drawing/2014/main" id="{E66AF11F-4445-017A-D760-50CECD876F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71789" y="3939150"/>
                  <a:ext cx="443204" cy="443204"/>
                </a:xfrm>
                <a:prstGeom prst="rect">
                  <a:avLst/>
                </a:prstGeom>
              </p:spPr>
            </p:pic>
          </p:grpSp>
        </p:grpSp>
      </p:grpSp>
      <p:grpSp>
        <p:nvGrpSpPr>
          <p:cNvPr id="56" name="PIM">
            <a:extLst>
              <a:ext uri="{FF2B5EF4-FFF2-40B4-BE49-F238E27FC236}">
                <a16:creationId xmlns:a16="http://schemas.microsoft.com/office/drawing/2014/main" id="{5E6BE0C7-7AE8-25F7-A06A-DC271565AA25}"/>
              </a:ext>
            </a:extLst>
          </p:cNvPr>
          <p:cNvGrpSpPr/>
          <p:nvPr/>
        </p:nvGrpSpPr>
        <p:grpSpPr>
          <a:xfrm>
            <a:off x="2700582" y="5026595"/>
            <a:ext cx="1557680" cy="1417085"/>
            <a:chOff x="2700582" y="5026595"/>
            <a:chExt cx="1557680" cy="1417085"/>
          </a:xfrm>
        </p:grpSpPr>
        <p:sp>
          <p:nvSpPr>
            <p:cNvPr id="57" name="PIM Text">
              <a:extLst>
                <a:ext uri="{FF2B5EF4-FFF2-40B4-BE49-F238E27FC236}">
                  <a16:creationId xmlns:a16="http://schemas.microsoft.com/office/drawing/2014/main" id="{CF6E3717-E4C2-0D68-D278-B5793B0D7AE9}"/>
                </a:ext>
              </a:extLst>
            </p:cNvPr>
            <p:cNvSpPr/>
            <p:nvPr/>
          </p:nvSpPr>
          <p:spPr>
            <a:xfrm>
              <a:off x="2700582" y="5705016"/>
              <a:ext cx="1557680" cy="738664"/>
            </a:xfrm>
            <a:prstGeom prst="rect">
              <a:avLst/>
            </a:prstGeom>
            <a:noFill/>
            <a:ln>
              <a:noFill/>
            </a:ln>
          </p:spPr>
          <p:txBody>
            <a:bodyPr wrap="square" lIns="0" tIns="0" rIns="0" bIns="0" anchor="ctr" anchorCtr="0">
              <a:spAutoFit/>
            </a:bodyPr>
            <a:lstStyle/>
            <a:p>
              <a:pPr marL="0" marR="0" lvl="0" indent="0" algn="ctr"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Secure privileged access for administration</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58" name="PIM Icon">
              <a:extLst>
                <a:ext uri="{FF2B5EF4-FFF2-40B4-BE49-F238E27FC236}">
                  <a16:creationId xmlns:a16="http://schemas.microsoft.com/office/drawing/2014/main" id="{95740BAD-F2B9-2A1B-9508-6AAF67768C1A}"/>
                </a:ext>
              </a:extLst>
            </p:cNvPr>
            <p:cNvGrpSpPr/>
            <p:nvPr/>
          </p:nvGrpSpPr>
          <p:grpSpPr>
            <a:xfrm>
              <a:off x="3080252" y="5026595"/>
              <a:ext cx="736483" cy="736483"/>
              <a:chOff x="2636310" y="5026595"/>
              <a:chExt cx="736483" cy="736483"/>
            </a:xfrm>
          </p:grpSpPr>
          <p:grpSp>
            <p:nvGrpSpPr>
              <p:cNvPr id="59" name="Group 58">
                <a:extLst>
                  <a:ext uri="{FF2B5EF4-FFF2-40B4-BE49-F238E27FC236}">
                    <a16:creationId xmlns:a16="http://schemas.microsoft.com/office/drawing/2014/main" id="{AFF6F669-F527-60FE-BAB1-00A3581E9BB5}"/>
                  </a:ext>
                </a:extLst>
              </p:cNvPr>
              <p:cNvGrpSpPr/>
              <p:nvPr/>
            </p:nvGrpSpPr>
            <p:grpSpPr>
              <a:xfrm>
                <a:off x="2636310" y="5026595"/>
                <a:ext cx="736483" cy="736483"/>
                <a:chOff x="10230114" y="3121151"/>
                <a:chExt cx="905081" cy="905081"/>
              </a:xfrm>
            </p:grpSpPr>
            <p:sp useBgFill="1">
              <p:nvSpPr>
                <p:cNvPr id="67" name="Oval 66">
                  <a:extLst>
                    <a:ext uri="{FF2B5EF4-FFF2-40B4-BE49-F238E27FC236}">
                      <a16:creationId xmlns:a16="http://schemas.microsoft.com/office/drawing/2014/main" id="{EE1AE3EB-A597-DA7A-3862-1C129785B6B4}"/>
                    </a:ext>
                  </a:extLst>
                </p:cNvPr>
                <p:cNvSpPr/>
                <p:nvPr/>
              </p:nvSpPr>
              <p:spPr bwMode="auto">
                <a:xfrm>
                  <a:off x="10230114" y="3121151"/>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68" name="Oval 67">
                  <a:extLst>
                    <a:ext uri="{FF2B5EF4-FFF2-40B4-BE49-F238E27FC236}">
                      <a16:creationId xmlns:a16="http://schemas.microsoft.com/office/drawing/2014/main" id="{80A1903D-C6E1-F61F-D039-E03523F112D7}"/>
                    </a:ext>
                  </a:extLst>
                </p:cNvPr>
                <p:cNvSpPr/>
                <p:nvPr/>
              </p:nvSpPr>
              <p:spPr bwMode="auto">
                <a:xfrm>
                  <a:off x="10284890" y="3175927"/>
                  <a:ext cx="795528" cy="795528"/>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60" name="Group 59">
                <a:extLst>
                  <a:ext uri="{FF2B5EF4-FFF2-40B4-BE49-F238E27FC236}">
                    <a16:creationId xmlns:a16="http://schemas.microsoft.com/office/drawing/2014/main" id="{6214A98A-5630-6F7F-0C8A-F19FAD283ED9}"/>
                  </a:ext>
                </a:extLst>
              </p:cNvPr>
              <p:cNvGrpSpPr/>
              <p:nvPr/>
            </p:nvGrpSpPr>
            <p:grpSpPr>
              <a:xfrm>
                <a:off x="2800503" y="5148856"/>
                <a:ext cx="343244" cy="480339"/>
                <a:chOff x="7197488" y="4202671"/>
                <a:chExt cx="343244" cy="480339"/>
              </a:xfrm>
            </p:grpSpPr>
            <p:sp>
              <p:nvSpPr>
                <p:cNvPr id="61" name="Rectangle: Rounded Corners 60">
                  <a:extLst>
                    <a:ext uri="{FF2B5EF4-FFF2-40B4-BE49-F238E27FC236}">
                      <a16:creationId xmlns:a16="http://schemas.microsoft.com/office/drawing/2014/main" id="{735E1641-3187-1D67-2F32-87DD4BD23D6A}"/>
                    </a:ext>
                  </a:extLst>
                </p:cNvPr>
                <p:cNvSpPr/>
                <p:nvPr/>
              </p:nvSpPr>
              <p:spPr>
                <a:xfrm>
                  <a:off x="7294598" y="4269151"/>
                  <a:ext cx="246134" cy="413859"/>
                </a:xfrm>
                <a:prstGeom prst="roundRect">
                  <a:avLst>
                    <a:gd name="adj" fmla="val 5335"/>
                  </a:avLst>
                </a:prstGeom>
                <a:solidFill>
                  <a:srgbClr val="0078D4"/>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pic>
              <p:nvPicPr>
                <p:cNvPr id="62" name="Graphic 197">
                  <a:extLst>
                    <a:ext uri="{FF2B5EF4-FFF2-40B4-BE49-F238E27FC236}">
                      <a16:creationId xmlns:a16="http://schemas.microsoft.com/office/drawing/2014/main" id="{707F765E-2738-8EF6-8759-65B323BB0787}"/>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346890" y="4409077"/>
                  <a:ext cx="141552" cy="103995"/>
                </a:xfrm>
                <a:prstGeom prst="rect">
                  <a:avLst/>
                </a:prstGeom>
              </p:spPr>
            </p:pic>
            <p:sp>
              <p:nvSpPr>
                <p:cNvPr id="63" name="Rectangle: Rounded Corners 62">
                  <a:extLst>
                    <a:ext uri="{FF2B5EF4-FFF2-40B4-BE49-F238E27FC236}">
                      <a16:creationId xmlns:a16="http://schemas.microsoft.com/office/drawing/2014/main" id="{8BD00A06-595F-77B3-F11B-BAB95704E7EA}"/>
                    </a:ext>
                  </a:extLst>
                </p:cNvPr>
                <p:cNvSpPr/>
                <p:nvPr/>
              </p:nvSpPr>
              <p:spPr>
                <a:xfrm>
                  <a:off x="7197488" y="4202671"/>
                  <a:ext cx="204279" cy="204279"/>
                </a:xfrm>
                <a:prstGeom prst="roundRect">
                  <a:avLst>
                    <a:gd name="adj" fmla="val 50000"/>
                  </a:avLst>
                </a:prstGeom>
                <a:solidFill>
                  <a:srgbClr val="FFFFFF"/>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64" name="Rectangle: Rounded Corners 63">
                  <a:extLst>
                    <a:ext uri="{FF2B5EF4-FFF2-40B4-BE49-F238E27FC236}">
                      <a16:creationId xmlns:a16="http://schemas.microsoft.com/office/drawing/2014/main" id="{AE830B8B-E6D4-7BE2-5193-5AE044B67AAE}"/>
                    </a:ext>
                  </a:extLst>
                </p:cNvPr>
                <p:cNvSpPr/>
                <p:nvPr/>
              </p:nvSpPr>
              <p:spPr>
                <a:xfrm>
                  <a:off x="7205084" y="4210432"/>
                  <a:ext cx="175522" cy="175522"/>
                </a:xfrm>
                <a:prstGeom prst="roundRect">
                  <a:avLst>
                    <a:gd name="adj" fmla="val 50000"/>
                  </a:avLst>
                </a:prstGeom>
                <a:solidFill>
                  <a:srgbClr val="666666"/>
                </a:solidFill>
                <a:ln w="9525"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a:ea typeface="+mn-ea"/>
                    <a:cs typeface="+mn-cs"/>
                  </a:endParaRPr>
                </a:p>
              </p:txBody>
            </p:sp>
            <p:sp>
              <p:nvSpPr>
                <p:cNvPr id="65" name="Rectangle 64">
                  <a:extLst>
                    <a:ext uri="{FF2B5EF4-FFF2-40B4-BE49-F238E27FC236}">
                      <a16:creationId xmlns:a16="http://schemas.microsoft.com/office/drawing/2014/main" id="{432E14B0-D01B-11E6-EC5C-2ACAAADD2CCE}"/>
                    </a:ext>
                  </a:extLst>
                </p:cNvPr>
                <p:cNvSpPr/>
                <p:nvPr/>
              </p:nvSpPr>
              <p:spPr bwMode="auto">
                <a:xfrm>
                  <a:off x="7381807" y="4623956"/>
                  <a:ext cx="71714" cy="26893"/>
                </a:xfrm>
                <a:prstGeom prst="rect">
                  <a:avLst/>
                </a:prstGeom>
                <a:solidFill>
                  <a:srgbClr val="FFFFFF"/>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73"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66" name="Freeform 125">
                  <a:extLst>
                    <a:ext uri="{FF2B5EF4-FFF2-40B4-BE49-F238E27FC236}">
                      <a16:creationId xmlns:a16="http://schemas.microsoft.com/office/drawing/2014/main" id="{FA2F3F0D-E1B3-A388-34DE-AF0BBB408009}"/>
                    </a:ext>
                  </a:extLst>
                </p:cNvPr>
                <p:cNvSpPr>
                  <a:spLocks/>
                </p:cNvSpPr>
                <p:nvPr/>
              </p:nvSpPr>
              <p:spPr bwMode="auto">
                <a:xfrm>
                  <a:off x="7288528" y="4248354"/>
                  <a:ext cx="44820" cy="66227"/>
                </a:xfrm>
                <a:custGeom>
                  <a:avLst/>
                  <a:gdLst>
                    <a:gd name="T0" fmla="*/ 107 w 107"/>
                    <a:gd name="T1" fmla="*/ 133 h 160"/>
                    <a:gd name="T2" fmla="*/ 107 w 107"/>
                    <a:gd name="T3" fmla="*/ 133 h 160"/>
                    <a:gd name="T4" fmla="*/ 27 w 107"/>
                    <a:gd name="T5" fmla="*/ 133 h 160"/>
                    <a:gd name="T6" fmla="*/ 27 w 107"/>
                    <a:gd name="T7" fmla="*/ 0 h 160"/>
                    <a:gd name="T8" fmla="*/ 0 w 107"/>
                    <a:gd name="T9" fmla="*/ 0 h 160"/>
                    <a:gd name="T10" fmla="*/ 0 w 107"/>
                    <a:gd name="T11" fmla="*/ 160 h 160"/>
                    <a:gd name="T12" fmla="*/ 107 w 107"/>
                    <a:gd name="T13" fmla="*/ 160 h 160"/>
                    <a:gd name="T14" fmla="*/ 107 w 107"/>
                    <a:gd name="T15" fmla="*/ 133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160">
                      <a:moveTo>
                        <a:pt x="107" y="133"/>
                      </a:moveTo>
                      <a:lnTo>
                        <a:pt x="107" y="133"/>
                      </a:lnTo>
                      <a:lnTo>
                        <a:pt x="27" y="133"/>
                      </a:lnTo>
                      <a:lnTo>
                        <a:pt x="27" y="0"/>
                      </a:lnTo>
                      <a:lnTo>
                        <a:pt x="0" y="0"/>
                      </a:lnTo>
                      <a:lnTo>
                        <a:pt x="0" y="160"/>
                      </a:lnTo>
                      <a:lnTo>
                        <a:pt x="107" y="160"/>
                      </a:lnTo>
                      <a:lnTo>
                        <a:pt x="107" y="133"/>
                      </a:lnTo>
                      <a:close/>
                    </a:path>
                  </a:pathLst>
                </a:custGeom>
                <a:solidFill>
                  <a:schemeClr val="bg1"/>
                </a:solidFill>
                <a:ln w="0">
                  <a:solidFill>
                    <a:schemeClr val="bg1"/>
                  </a:solidFill>
                  <a:prstDash val="solid"/>
                  <a:round/>
                  <a:headEnd/>
                  <a:tailEnd/>
                </a:ln>
              </p:spPr>
              <p:txBody>
                <a:bodyPr vert="horz" wrap="square" lIns="89643" tIns="44821" rIns="89643"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C3C41"/>
                    </a:solidFill>
                    <a:effectLst/>
                    <a:uLnTx/>
                    <a:uFillTx/>
                    <a:latin typeface="Segoe UI"/>
                    <a:ea typeface="+mn-ea"/>
                    <a:cs typeface="+mn-cs"/>
                  </a:endParaRPr>
                </a:p>
              </p:txBody>
            </p:sp>
          </p:grpSp>
        </p:grpSp>
      </p:grpSp>
      <p:grpSp>
        <p:nvGrpSpPr>
          <p:cNvPr id="69" name="ELM">
            <a:extLst>
              <a:ext uri="{FF2B5EF4-FFF2-40B4-BE49-F238E27FC236}">
                <a16:creationId xmlns:a16="http://schemas.microsoft.com/office/drawing/2014/main" id="{EF1AD13D-BA22-DEB9-1365-20FFE3A48A9D}"/>
              </a:ext>
            </a:extLst>
          </p:cNvPr>
          <p:cNvGrpSpPr/>
          <p:nvPr/>
        </p:nvGrpSpPr>
        <p:grpSpPr>
          <a:xfrm>
            <a:off x="4647634" y="3437011"/>
            <a:ext cx="2218995" cy="738664"/>
            <a:chOff x="4647634" y="3437011"/>
            <a:chExt cx="2218995" cy="738664"/>
          </a:xfrm>
        </p:grpSpPr>
        <p:sp>
          <p:nvSpPr>
            <p:cNvPr id="70" name="ELM Text">
              <a:extLst>
                <a:ext uri="{FF2B5EF4-FFF2-40B4-BE49-F238E27FC236}">
                  <a16:creationId xmlns:a16="http://schemas.microsoft.com/office/drawing/2014/main" id="{646B05A5-A791-1E93-1FAD-875D0CEA1FB8}"/>
                </a:ext>
              </a:extLst>
            </p:cNvPr>
            <p:cNvSpPr/>
            <p:nvPr/>
          </p:nvSpPr>
          <p:spPr>
            <a:xfrm>
              <a:off x="5548149" y="3437011"/>
              <a:ext cx="1318480" cy="738664"/>
            </a:xfrm>
            <a:prstGeom prst="rect">
              <a:avLst/>
            </a:prstGeom>
            <a:noFill/>
            <a:ln>
              <a:noFill/>
            </a:ln>
          </p:spPr>
          <p:txBody>
            <a:bodyPr wrap="square" lIns="0" tIns="0" rIns="0" bIns="0" anchor="ctr" anchorCtr="0">
              <a:spAutoFit/>
            </a:bodyPr>
            <a:lstStyle/>
            <a:p>
              <a:pPr marL="0" marR="0" lvl="0" indent="0" algn="l"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Access Lifecycle Management</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71" name="ELM Icon">
              <a:extLst>
                <a:ext uri="{FF2B5EF4-FFF2-40B4-BE49-F238E27FC236}">
                  <a16:creationId xmlns:a16="http://schemas.microsoft.com/office/drawing/2014/main" id="{F766F51D-64DC-EEE6-3D07-A657D82BDFEC}"/>
                </a:ext>
              </a:extLst>
            </p:cNvPr>
            <p:cNvGrpSpPr/>
            <p:nvPr/>
          </p:nvGrpSpPr>
          <p:grpSpPr>
            <a:xfrm>
              <a:off x="4647634" y="3438101"/>
              <a:ext cx="736483" cy="736483"/>
              <a:chOff x="4203692" y="3438101"/>
              <a:chExt cx="736483" cy="736483"/>
            </a:xfrm>
          </p:grpSpPr>
          <p:grpSp>
            <p:nvGrpSpPr>
              <p:cNvPr id="72" name="Group 71">
                <a:extLst>
                  <a:ext uri="{FF2B5EF4-FFF2-40B4-BE49-F238E27FC236}">
                    <a16:creationId xmlns:a16="http://schemas.microsoft.com/office/drawing/2014/main" id="{67FEC614-CE33-FB79-89A2-1DB88D78555F}"/>
                  </a:ext>
                </a:extLst>
              </p:cNvPr>
              <p:cNvGrpSpPr/>
              <p:nvPr/>
            </p:nvGrpSpPr>
            <p:grpSpPr>
              <a:xfrm>
                <a:off x="4203692" y="3438101"/>
                <a:ext cx="736483" cy="736483"/>
                <a:chOff x="8591710" y="4778499"/>
                <a:chExt cx="905081" cy="905081"/>
              </a:xfrm>
            </p:grpSpPr>
            <p:sp useBgFill="1">
              <p:nvSpPr>
                <p:cNvPr id="76" name="Oval 75">
                  <a:extLst>
                    <a:ext uri="{FF2B5EF4-FFF2-40B4-BE49-F238E27FC236}">
                      <a16:creationId xmlns:a16="http://schemas.microsoft.com/office/drawing/2014/main" id="{B10FD65C-F842-86A7-C05D-E1C3B7951CC1}"/>
                    </a:ext>
                  </a:extLst>
                </p:cNvPr>
                <p:cNvSpPr/>
                <p:nvPr/>
              </p:nvSpPr>
              <p:spPr bwMode="auto">
                <a:xfrm>
                  <a:off x="8591710" y="4778499"/>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77" name="Oval 76">
                  <a:extLst>
                    <a:ext uri="{FF2B5EF4-FFF2-40B4-BE49-F238E27FC236}">
                      <a16:creationId xmlns:a16="http://schemas.microsoft.com/office/drawing/2014/main" id="{EF202C63-8D5D-0A28-42D2-82DCDCA1C08A}"/>
                    </a:ext>
                  </a:extLst>
                </p:cNvPr>
                <p:cNvSpPr/>
                <p:nvPr/>
              </p:nvSpPr>
              <p:spPr bwMode="auto">
                <a:xfrm>
                  <a:off x="8646490" y="4833277"/>
                  <a:ext cx="795527" cy="795527"/>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73" name="Group 72">
                <a:extLst>
                  <a:ext uri="{FF2B5EF4-FFF2-40B4-BE49-F238E27FC236}">
                    <a16:creationId xmlns:a16="http://schemas.microsoft.com/office/drawing/2014/main" id="{DE06BBC7-BF8C-4B29-367B-2553459C04A8}"/>
                  </a:ext>
                </a:extLst>
              </p:cNvPr>
              <p:cNvGrpSpPr/>
              <p:nvPr/>
            </p:nvGrpSpPr>
            <p:grpSpPr>
              <a:xfrm>
                <a:off x="4345294" y="3579517"/>
                <a:ext cx="468000" cy="469942"/>
                <a:chOff x="4870206" y="5690635"/>
                <a:chExt cx="468000" cy="469942"/>
              </a:xfrm>
            </p:grpSpPr>
            <p:sp>
              <p:nvSpPr>
                <p:cNvPr id="74" name="Freeform 324">
                  <a:extLst>
                    <a:ext uri="{FF2B5EF4-FFF2-40B4-BE49-F238E27FC236}">
                      <a16:creationId xmlns:a16="http://schemas.microsoft.com/office/drawing/2014/main" id="{4F00F25D-597F-4949-1252-C1B42EC731E6}"/>
                    </a:ext>
                  </a:extLst>
                </p:cNvPr>
                <p:cNvSpPr>
                  <a:spLocks noChangeAspect="1"/>
                </p:cNvSpPr>
                <p:nvPr/>
              </p:nvSpPr>
              <p:spPr bwMode="auto">
                <a:xfrm rot="10293316" flipH="1">
                  <a:off x="4870206" y="5690635"/>
                  <a:ext cx="468000" cy="469942"/>
                </a:xfrm>
                <a:custGeom>
                  <a:avLst/>
                  <a:gdLst>
                    <a:gd name="T0" fmla="*/ 389 w 389"/>
                    <a:gd name="T1" fmla="*/ 195 h 390"/>
                    <a:gd name="T2" fmla="*/ 389 w 389"/>
                    <a:gd name="T3" fmla="*/ 195 h 390"/>
                    <a:gd name="T4" fmla="*/ 195 w 389"/>
                    <a:gd name="T5" fmla="*/ 390 h 390"/>
                    <a:gd name="T6" fmla="*/ 40 w 389"/>
                    <a:gd name="T7" fmla="*/ 313 h 390"/>
                    <a:gd name="T8" fmla="*/ 32 w 389"/>
                    <a:gd name="T9" fmla="*/ 345 h 390"/>
                    <a:gd name="T10" fmla="*/ 17 w 389"/>
                    <a:gd name="T11" fmla="*/ 357 h 390"/>
                    <a:gd name="T12" fmla="*/ 14 w 389"/>
                    <a:gd name="T13" fmla="*/ 357 h 390"/>
                    <a:gd name="T14" fmla="*/ 2 w 389"/>
                    <a:gd name="T15" fmla="*/ 338 h 390"/>
                    <a:gd name="T16" fmla="*/ 22 w 389"/>
                    <a:gd name="T17" fmla="*/ 254 h 390"/>
                    <a:gd name="T18" fmla="*/ 107 w 389"/>
                    <a:gd name="T19" fmla="*/ 273 h 390"/>
                    <a:gd name="T20" fmla="*/ 119 w 389"/>
                    <a:gd name="T21" fmla="*/ 292 h 390"/>
                    <a:gd name="T22" fmla="*/ 100 w 389"/>
                    <a:gd name="T23" fmla="*/ 303 h 390"/>
                    <a:gd name="T24" fmla="*/ 64 w 389"/>
                    <a:gd name="T25" fmla="*/ 295 h 390"/>
                    <a:gd name="T26" fmla="*/ 195 w 389"/>
                    <a:gd name="T27" fmla="*/ 359 h 390"/>
                    <a:gd name="T28" fmla="*/ 359 w 389"/>
                    <a:gd name="T29" fmla="*/ 195 h 390"/>
                    <a:gd name="T30" fmla="*/ 342 w 389"/>
                    <a:gd name="T31" fmla="*/ 122 h 390"/>
                    <a:gd name="T32" fmla="*/ 279 w 389"/>
                    <a:gd name="T33" fmla="*/ 55 h 390"/>
                    <a:gd name="T34" fmla="*/ 195 w 389"/>
                    <a:gd name="T35" fmla="*/ 31 h 390"/>
                    <a:gd name="T36" fmla="*/ 30 w 389"/>
                    <a:gd name="T37" fmla="*/ 195 h 390"/>
                    <a:gd name="T38" fmla="*/ 15 w 389"/>
                    <a:gd name="T39" fmla="*/ 211 h 390"/>
                    <a:gd name="T40" fmla="*/ 0 w 389"/>
                    <a:gd name="T41" fmla="*/ 195 h 390"/>
                    <a:gd name="T42" fmla="*/ 195 w 389"/>
                    <a:gd name="T43" fmla="*/ 0 h 390"/>
                    <a:gd name="T44" fmla="*/ 389 w 389"/>
                    <a:gd name="T45" fmla="*/ 19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9" h="390">
                      <a:moveTo>
                        <a:pt x="389" y="195"/>
                      </a:moveTo>
                      <a:lnTo>
                        <a:pt x="389" y="195"/>
                      </a:lnTo>
                      <a:cubicBezTo>
                        <a:pt x="389" y="303"/>
                        <a:pt x="302" y="390"/>
                        <a:pt x="195" y="390"/>
                      </a:cubicBezTo>
                      <a:cubicBezTo>
                        <a:pt x="133" y="390"/>
                        <a:pt x="76" y="362"/>
                        <a:pt x="40" y="313"/>
                      </a:cubicBezTo>
                      <a:lnTo>
                        <a:pt x="32" y="345"/>
                      </a:lnTo>
                      <a:cubicBezTo>
                        <a:pt x="31" y="352"/>
                        <a:pt x="24" y="357"/>
                        <a:pt x="17" y="357"/>
                      </a:cubicBezTo>
                      <a:cubicBezTo>
                        <a:pt x="16" y="357"/>
                        <a:pt x="15" y="357"/>
                        <a:pt x="14" y="357"/>
                      </a:cubicBezTo>
                      <a:cubicBezTo>
                        <a:pt x="6" y="355"/>
                        <a:pt x="1" y="347"/>
                        <a:pt x="2" y="338"/>
                      </a:cubicBezTo>
                      <a:lnTo>
                        <a:pt x="22" y="254"/>
                      </a:lnTo>
                      <a:lnTo>
                        <a:pt x="107" y="273"/>
                      </a:lnTo>
                      <a:cubicBezTo>
                        <a:pt x="115" y="275"/>
                        <a:pt x="120" y="283"/>
                        <a:pt x="119" y="292"/>
                      </a:cubicBezTo>
                      <a:cubicBezTo>
                        <a:pt x="117" y="300"/>
                        <a:pt x="108" y="305"/>
                        <a:pt x="100" y="303"/>
                      </a:cubicBezTo>
                      <a:lnTo>
                        <a:pt x="64" y="295"/>
                      </a:lnTo>
                      <a:cubicBezTo>
                        <a:pt x="95" y="336"/>
                        <a:pt x="143" y="359"/>
                        <a:pt x="195" y="359"/>
                      </a:cubicBezTo>
                      <a:cubicBezTo>
                        <a:pt x="285" y="359"/>
                        <a:pt x="359" y="286"/>
                        <a:pt x="359" y="195"/>
                      </a:cubicBezTo>
                      <a:cubicBezTo>
                        <a:pt x="359" y="169"/>
                        <a:pt x="353" y="144"/>
                        <a:pt x="342" y="122"/>
                      </a:cubicBezTo>
                      <a:cubicBezTo>
                        <a:pt x="328" y="94"/>
                        <a:pt x="306" y="71"/>
                        <a:pt x="279" y="55"/>
                      </a:cubicBezTo>
                      <a:cubicBezTo>
                        <a:pt x="254" y="40"/>
                        <a:pt x="225" y="31"/>
                        <a:pt x="195" y="31"/>
                      </a:cubicBezTo>
                      <a:cubicBezTo>
                        <a:pt x="104" y="31"/>
                        <a:pt x="30" y="105"/>
                        <a:pt x="30" y="195"/>
                      </a:cubicBezTo>
                      <a:cubicBezTo>
                        <a:pt x="30" y="204"/>
                        <a:pt x="23" y="211"/>
                        <a:pt x="15" y="211"/>
                      </a:cubicBezTo>
                      <a:cubicBezTo>
                        <a:pt x="7" y="211"/>
                        <a:pt x="0" y="204"/>
                        <a:pt x="0" y="195"/>
                      </a:cubicBezTo>
                      <a:cubicBezTo>
                        <a:pt x="0" y="88"/>
                        <a:pt x="87" y="0"/>
                        <a:pt x="195" y="0"/>
                      </a:cubicBezTo>
                      <a:cubicBezTo>
                        <a:pt x="302" y="0"/>
                        <a:pt x="389" y="88"/>
                        <a:pt x="389" y="195"/>
                      </a:cubicBezTo>
                      <a:close/>
                    </a:path>
                  </a:pathLst>
                </a:custGeom>
                <a:solidFill>
                  <a:srgbClr val="0078D4"/>
                </a:solidFill>
                <a:ln w="9525">
                  <a:solidFill>
                    <a:schemeClr val="bg1"/>
                  </a:solidFill>
                  <a:prstDash val="solid"/>
                  <a:round/>
                  <a:headEnd/>
                  <a:tailEnd/>
                </a:ln>
              </p:spPr>
              <p:txBody>
                <a:bodyPr vert="horz" wrap="square" lIns="89643" tIns="44821" rIns="89643"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45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3C3C41"/>
                    </a:solidFill>
                    <a:effectLst/>
                    <a:uLnTx/>
                    <a:uFillTx/>
                    <a:latin typeface="Segoe UI"/>
                    <a:ea typeface="+mn-ea"/>
                    <a:cs typeface="+mn-cs"/>
                  </a:endParaRPr>
                </a:p>
              </p:txBody>
            </p:sp>
            <p:pic>
              <p:nvPicPr>
                <p:cNvPr id="75" name="Picture 74">
                  <a:extLst>
                    <a:ext uri="{FF2B5EF4-FFF2-40B4-BE49-F238E27FC236}">
                      <a16:creationId xmlns:a16="http://schemas.microsoft.com/office/drawing/2014/main" id="{7A4E4862-79F3-E2E7-415E-C4AF8E6AF1D2}"/>
                    </a:ext>
                  </a:extLst>
                </p:cNvPr>
                <p:cNvPicPr>
                  <a:picLocks noChangeAspect="1"/>
                </p:cNvPicPr>
                <p:nvPr/>
              </p:nvPicPr>
              <p:blipFill>
                <a:blip r:embed="rId10"/>
                <a:stretch>
                  <a:fillRect/>
                </a:stretch>
              </p:blipFill>
              <p:spPr>
                <a:xfrm>
                  <a:off x="4994686" y="5810904"/>
                  <a:ext cx="229403" cy="229403"/>
                </a:xfrm>
                <a:prstGeom prst="rect">
                  <a:avLst/>
                </a:prstGeom>
              </p:spPr>
            </p:pic>
          </p:grpSp>
        </p:grpSp>
      </p:grpSp>
      <p:grpSp>
        <p:nvGrpSpPr>
          <p:cNvPr id="78" name="Prov">
            <a:extLst>
              <a:ext uri="{FF2B5EF4-FFF2-40B4-BE49-F238E27FC236}">
                <a16:creationId xmlns:a16="http://schemas.microsoft.com/office/drawing/2014/main" id="{28BA3118-59EF-236B-AFC0-34E022E81B26}"/>
              </a:ext>
            </a:extLst>
          </p:cNvPr>
          <p:cNvGrpSpPr/>
          <p:nvPr/>
        </p:nvGrpSpPr>
        <p:grpSpPr>
          <a:xfrm>
            <a:off x="2710834" y="1412699"/>
            <a:ext cx="1557680" cy="1293974"/>
            <a:chOff x="2710834" y="1412699"/>
            <a:chExt cx="1557680" cy="1293974"/>
          </a:xfrm>
        </p:grpSpPr>
        <p:sp>
          <p:nvSpPr>
            <p:cNvPr id="79" name="Prov Text">
              <a:extLst>
                <a:ext uri="{FF2B5EF4-FFF2-40B4-BE49-F238E27FC236}">
                  <a16:creationId xmlns:a16="http://schemas.microsoft.com/office/drawing/2014/main" id="{71E9B8A4-C62F-795C-E84D-A5AAAD3C7F6E}"/>
                </a:ext>
              </a:extLst>
            </p:cNvPr>
            <p:cNvSpPr/>
            <p:nvPr/>
          </p:nvSpPr>
          <p:spPr>
            <a:xfrm>
              <a:off x="2710834" y="1412699"/>
              <a:ext cx="1557680" cy="492443"/>
            </a:xfrm>
            <a:prstGeom prst="rect">
              <a:avLst/>
            </a:prstGeom>
            <a:noFill/>
            <a:ln>
              <a:noFill/>
            </a:ln>
          </p:spPr>
          <p:txBody>
            <a:bodyPr wrap="square" lIns="0" tIns="0" rIns="0" bIns="0" anchor="ctr" anchorCtr="0">
              <a:spAutoFit/>
            </a:bodyPr>
            <a:lstStyle/>
            <a:p>
              <a:pPr marL="0" marR="0" lvl="0" indent="0" algn="ctr" defTabSz="878441" rtl="0" eaLnBrk="1" fontAlgn="base" latinLnBrk="0" hangingPunct="1">
                <a:lnSpc>
                  <a:spcPct val="100000"/>
                </a:lnSpc>
                <a:spcBef>
                  <a:spcPts val="1200"/>
                </a:spcBef>
                <a:spcAft>
                  <a:spcPct val="0"/>
                </a:spcAft>
                <a:buClrTx/>
                <a:buSzTx/>
                <a:buFontTx/>
                <a:buNone/>
                <a:tabLst/>
                <a:defRPr/>
              </a:pPr>
              <a:r>
                <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Segoe UI Historic" panose="020B0502040204020203" pitchFamily="34" charset="0"/>
                  <a:cs typeface="Segoe UI Historic" panose="020B0502040204020203" pitchFamily="34" charset="0"/>
                </a:rPr>
                <a:t>Joiner / Mover / Leaver</a:t>
              </a:r>
              <a:endParaRPr kumimoji="0" lang="en-US" sz="1600" b="0" i="0" u="none" strike="noStrike" kern="1200" cap="none" spc="-29" normalizeH="0" baseline="0" noProof="0">
                <a:ln>
                  <a:noFill/>
                </a:ln>
                <a:solidFill>
                  <a:srgbClr val="000000"/>
                </a:solidFill>
                <a:effectLst/>
                <a:uLnTx/>
                <a:uFillTx/>
                <a:latin typeface="Segoe UI Historic" panose="020B0502040204020203" pitchFamily="34" charset="0"/>
                <a:ea typeface="+mn-ea"/>
                <a:cs typeface="Segoe UI Historic" panose="020B0502040204020203" pitchFamily="34" charset="0"/>
              </a:endParaRPr>
            </a:p>
          </p:txBody>
        </p:sp>
        <p:grpSp>
          <p:nvGrpSpPr>
            <p:cNvPr id="80" name="Prov Icon">
              <a:extLst>
                <a:ext uri="{FF2B5EF4-FFF2-40B4-BE49-F238E27FC236}">
                  <a16:creationId xmlns:a16="http://schemas.microsoft.com/office/drawing/2014/main" id="{B1F4F7A6-DD01-DC32-12BC-1306D645F401}"/>
                </a:ext>
              </a:extLst>
            </p:cNvPr>
            <p:cNvGrpSpPr/>
            <p:nvPr/>
          </p:nvGrpSpPr>
          <p:grpSpPr>
            <a:xfrm>
              <a:off x="3104250" y="1970190"/>
              <a:ext cx="736483" cy="736483"/>
              <a:chOff x="2675104" y="2386114"/>
              <a:chExt cx="736483" cy="736483"/>
            </a:xfrm>
          </p:grpSpPr>
          <p:grpSp>
            <p:nvGrpSpPr>
              <p:cNvPr id="81" name="Group 80">
                <a:extLst>
                  <a:ext uri="{FF2B5EF4-FFF2-40B4-BE49-F238E27FC236}">
                    <a16:creationId xmlns:a16="http://schemas.microsoft.com/office/drawing/2014/main" id="{6A4CD280-8E4F-475C-996B-9B10F6A1AA39}"/>
                  </a:ext>
                </a:extLst>
              </p:cNvPr>
              <p:cNvGrpSpPr/>
              <p:nvPr/>
            </p:nvGrpSpPr>
            <p:grpSpPr>
              <a:xfrm>
                <a:off x="2675104" y="2386114"/>
                <a:ext cx="736483" cy="736483"/>
                <a:chOff x="8531052" y="1407263"/>
                <a:chExt cx="905081" cy="905081"/>
              </a:xfrm>
            </p:grpSpPr>
            <p:sp useBgFill="1">
              <p:nvSpPr>
                <p:cNvPr id="83" name="Oval 82" hidden="1">
                  <a:extLst>
                    <a:ext uri="{FF2B5EF4-FFF2-40B4-BE49-F238E27FC236}">
                      <a16:creationId xmlns:a16="http://schemas.microsoft.com/office/drawing/2014/main" id="{A3F5FE32-F42B-B4F8-A3A7-1D0ABF738EF0}"/>
                    </a:ext>
                  </a:extLst>
                </p:cNvPr>
                <p:cNvSpPr/>
                <p:nvPr/>
              </p:nvSpPr>
              <p:spPr bwMode="auto">
                <a:xfrm>
                  <a:off x="8531052" y="1407263"/>
                  <a:ext cx="905081" cy="905081"/>
                </a:xfrm>
                <a:prstGeom prst="ellipse">
                  <a:avLst/>
                </a:prstGeom>
                <a:ln>
                  <a:noFill/>
                  <a:prstDash val="dash"/>
                </a:ln>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84" name="Oval 83">
                  <a:extLst>
                    <a:ext uri="{FF2B5EF4-FFF2-40B4-BE49-F238E27FC236}">
                      <a16:creationId xmlns:a16="http://schemas.microsoft.com/office/drawing/2014/main" id="{67ED5F30-69DB-8BC5-3BE6-3AEBF3E2D276}"/>
                    </a:ext>
                  </a:extLst>
                </p:cNvPr>
                <p:cNvSpPr/>
                <p:nvPr/>
              </p:nvSpPr>
              <p:spPr bwMode="auto">
                <a:xfrm>
                  <a:off x="8587588" y="1463799"/>
                  <a:ext cx="792008" cy="792008"/>
                </a:xfrm>
                <a:prstGeom prst="ellipse">
                  <a:avLst/>
                </a:prstGeom>
                <a:solidFill>
                  <a:schemeClr val="bg1">
                    <a:lumMod val="95000"/>
                  </a:schemeClr>
                </a:solidFill>
                <a:ln>
                  <a:noFill/>
                </a:ln>
                <a:effectLst>
                  <a:outerShdw blurRad="50800" dist="38100" dir="2700000" algn="tl" rotWithShape="0">
                    <a:prstClr val="black">
                      <a:alpha val="40000"/>
                    </a:prstClr>
                  </a:outerShdw>
                </a:effectLst>
              </p:spPr>
              <p:txBody>
                <a:bodyPr wrap="square" lIns="0" tIns="0" rIns="0" bIns="0" rtlCol="0"/>
                <a:lstStyle/>
                <a:p>
                  <a:pPr marL="0" marR="0" lvl="0" indent="0" algn="l" defTabSz="623318" rtl="0" eaLnBrk="0" fontAlgn="base" latinLnBrk="0" hangingPunct="0">
                    <a:lnSpc>
                      <a:spcPct val="100000"/>
                    </a:lnSpc>
                    <a:spcBef>
                      <a:spcPct val="0"/>
                    </a:spcBef>
                    <a:spcAft>
                      <a:spcPct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pic>
            <p:nvPicPr>
              <p:cNvPr id="82" name="Picture 81">
                <a:extLst>
                  <a:ext uri="{FF2B5EF4-FFF2-40B4-BE49-F238E27FC236}">
                    <a16:creationId xmlns:a16="http://schemas.microsoft.com/office/drawing/2014/main" id="{E8D6C91B-B967-C5A6-87B6-0DB8A678B7B1}"/>
                  </a:ext>
                </a:extLst>
              </p:cNvPr>
              <p:cNvPicPr>
                <a:picLocks noChangeAspect="1"/>
              </p:cNvPicPr>
              <p:nvPr/>
            </p:nvPicPr>
            <p:blipFill>
              <a:blip r:embed="rId3"/>
              <a:stretch>
                <a:fillRect/>
              </a:stretch>
            </p:blipFill>
            <p:spPr>
              <a:xfrm>
                <a:off x="2882342" y="2596551"/>
                <a:ext cx="335868" cy="335868"/>
              </a:xfrm>
              <a:prstGeom prst="rect">
                <a:avLst/>
              </a:prstGeom>
            </p:spPr>
          </p:pic>
        </p:grpSp>
      </p:grpSp>
      <p:sp>
        <p:nvSpPr>
          <p:cNvPr id="85" name="Rectangle: Rounded Corners 84">
            <a:extLst>
              <a:ext uri="{FF2B5EF4-FFF2-40B4-BE49-F238E27FC236}">
                <a16:creationId xmlns:a16="http://schemas.microsoft.com/office/drawing/2014/main" id="{B969B872-2A0F-3BDA-57E2-062669D5FFFE}"/>
              </a:ext>
            </a:extLst>
          </p:cNvPr>
          <p:cNvSpPr/>
          <p:nvPr/>
        </p:nvSpPr>
        <p:spPr bwMode="auto">
          <a:xfrm>
            <a:off x="211294" y="3243938"/>
            <a:ext cx="2255239" cy="1241289"/>
          </a:xfrm>
          <a:prstGeom prst="roundRect">
            <a:avLst/>
          </a:prstGeom>
          <a:noFill/>
          <a:ln w="76200" cap="flat" cmpd="sng" algn="ctr">
            <a:solidFill>
              <a:srgbClr val="107C1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DE"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86" name="TextBox 85">
            <a:extLst>
              <a:ext uri="{FF2B5EF4-FFF2-40B4-BE49-F238E27FC236}">
                <a16:creationId xmlns:a16="http://schemas.microsoft.com/office/drawing/2014/main" id="{E782FA5D-EF42-4777-E536-085A5A37020D}"/>
              </a:ext>
            </a:extLst>
          </p:cNvPr>
          <p:cNvSpPr txBox="1"/>
          <p:nvPr/>
        </p:nvSpPr>
        <p:spPr>
          <a:xfrm>
            <a:off x="7324448" y="2016195"/>
            <a:ext cx="4432495" cy="384720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Segoe UI"/>
                <a:ea typeface="+mn-ea"/>
                <a:cs typeface="+mn-cs"/>
              </a:rPr>
              <a:t>Microsoft </a:t>
            </a:r>
            <a:r>
              <a:rPr kumimoji="0" lang="en-US" sz="2200" b="1" i="0" u="none" strike="noStrike" kern="1200" cap="none" spc="0" normalizeH="0" baseline="0" noProof="0" dirty="0" err="1">
                <a:ln>
                  <a:noFill/>
                </a:ln>
                <a:solidFill>
                  <a:srgbClr val="000000"/>
                </a:solidFill>
                <a:effectLst/>
                <a:uLnTx/>
                <a:uFillTx/>
                <a:latin typeface="Segoe UI"/>
                <a:ea typeface="+mn-ea"/>
                <a:cs typeface="+mn-cs"/>
              </a:rPr>
              <a:t>Entra</a:t>
            </a:r>
            <a:r>
              <a:rPr kumimoji="0" lang="en-US" sz="2200" b="1" i="0" u="none" strike="noStrike" kern="1200" cap="none" spc="0" normalizeH="0" baseline="0" noProof="0" dirty="0">
                <a:ln>
                  <a:noFill/>
                </a:ln>
                <a:solidFill>
                  <a:srgbClr val="000000"/>
                </a:solidFill>
                <a:effectLst/>
                <a:uLnTx/>
                <a:uFillTx/>
                <a:latin typeface="Segoe UI"/>
                <a:ea typeface="+mn-ea"/>
                <a:cs typeface="+mn-cs"/>
              </a:rPr>
              <a:t> ID P2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Access Reviews - Basic access </a:t>
            </a:r>
            <a:br>
              <a:rPr kumimoji="0" lang="en-US" sz="2000" b="0" i="0" u="none" strike="noStrike" kern="1200" cap="none" spc="0" normalizeH="0" baseline="0" noProof="0" dirty="0">
                <a:ln>
                  <a:noFill/>
                </a:ln>
                <a:solidFill>
                  <a:srgbClr val="000000"/>
                </a:solidFill>
                <a:effectLst/>
                <a:uLnTx/>
                <a:uFillTx/>
                <a:latin typeface="Segoe UI"/>
                <a:ea typeface="+mn-ea"/>
                <a:cs typeface="+mn-cs"/>
              </a:rPr>
            </a:br>
            <a:r>
              <a:rPr kumimoji="0" lang="en-US" sz="2000" b="0" i="0" u="none" strike="noStrike" kern="1200" cap="none" spc="0" normalizeH="0" baseline="0" noProof="0" dirty="0">
                <a:ln>
                  <a:noFill/>
                </a:ln>
                <a:solidFill>
                  <a:srgbClr val="000000"/>
                </a:solidFill>
                <a:effectLst/>
                <a:uLnTx/>
                <a:uFillTx/>
                <a:latin typeface="Segoe UI"/>
                <a:ea typeface="+mn-ea"/>
                <a:cs typeface="+mn-cs"/>
              </a:rPr>
              <a:t>certifications and reviews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Segoe UI"/>
                <a:ea typeface="+mn-ea"/>
                <a:cs typeface="+mn-cs"/>
              </a:rPr>
              <a:t>Microsoft </a:t>
            </a:r>
            <a:r>
              <a:rPr kumimoji="0" lang="en-US" sz="2200" b="1" i="0" u="none" strike="noStrike" kern="1200" cap="none" spc="0" normalizeH="0" baseline="0" noProof="0" dirty="0" err="1">
                <a:ln>
                  <a:noFill/>
                </a:ln>
                <a:solidFill>
                  <a:srgbClr val="000000"/>
                </a:solidFill>
                <a:effectLst/>
                <a:uLnTx/>
                <a:uFillTx/>
                <a:latin typeface="Segoe UI"/>
                <a:ea typeface="+mn-ea"/>
                <a:cs typeface="+mn-cs"/>
              </a:rPr>
              <a:t>Entra</a:t>
            </a:r>
            <a:r>
              <a:rPr kumimoji="0" lang="en-US" sz="2200" b="1" i="0" u="none" strike="noStrike" kern="1200" cap="none" spc="0" normalizeH="0" baseline="0" noProof="0" dirty="0">
                <a:ln>
                  <a:noFill/>
                </a:ln>
                <a:solidFill>
                  <a:srgbClr val="000000"/>
                </a:solidFill>
                <a:effectLst/>
                <a:uLnTx/>
                <a:uFillTx/>
                <a:latin typeface="Segoe UI"/>
                <a:ea typeface="+mn-ea"/>
                <a:cs typeface="+mn-cs"/>
              </a:rPr>
              <a:t> ID Governance: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Access Reviews targeting inactive </a:t>
            </a:r>
            <a:br>
              <a:rPr kumimoji="0" lang="en-US" sz="2000" b="0" i="0" u="none" strike="noStrike" kern="1200" cap="none" spc="0" normalizeH="0" baseline="0" noProof="0" dirty="0">
                <a:ln>
                  <a:noFill/>
                </a:ln>
                <a:solidFill>
                  <a:srgbClr val="000000"/>
                </a:solidFill>
                <a:effectLst/>
                <a:uLnTx/>
                <a:uFillTx/>
                <a:latin typeface="Segoe UI"/>
                <a:ea typeface="+mn-ea"/>
                <a:cs typeface="+mn-cs"/>
              </a:rPr>
            </a:br>
            <a:r>
              <a:rPr kumimoji="0" lang="en-US" sz="2000" b="0" i="0" u="none" strike="noStrike" kern="1200" cap="none" spc="0" normalizeH="0" baseline="0" noProof="0" dirty="0">
                <a:ln>
                  <a:noFill/>
                </a:ln>
                <a:solidFill>
                  <a:srgbClr val="000000"/>
                </a:solidFill>
                <a:effectLst/>
                <a:uLnTx/>
                <a:uFillTx/>
                <a:latin typeface="Segoe UI"/>
                <a:ea typeface="+mn-ea"/>
                <a:cs typeface="+mn-cs"/>
              </a:rPr>
              <a:t>identities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Certify PIM for Groups memberships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Machine Learning assisted </a:t>
            </a:r>
            <a:br>
              <a:rPr kumimoji="0" lang="en-US" sz="2000" b="0" i="0" u="none" strike="noStrike" kern="1200" cap="none" spc="0" normalizeH="0" baseline="0" noProof="0" dirty="0">
                <a:ln>
                  <a:noFill/>
                </a:ln>
                <a:solidFill>
                  <a:srgbClr val="000000"/>
                </a:solidFill>
                <a:effectLst/>
                <a:uLnTx/>
                <a:uFillTx/>
                <a:latin typeface="Segoe UI"/>
                <a:ea typeface="+mn-ea"/>
                <a:cs typeface="+mn-cs"/>
              </a:rPr>
            </a:br>
            <a:r>
              <a:rPr kumimoji="0" lang="en-US" sz="2000" b="0" i="0" u="none" strike="noStrike" kern="1200" cap="none" spc="0" normalizeH="0" baseline="0" noProof="0" dirty="0">
                <a:ln>
                  <a:noFill/>
                </a:ln>
                <a:solidFill>
                  <a:srgbClr val="000000"/>
                </a:solidFill>
                <a:effectLst/>
                <a:uLnTx/>
                <a:uFillTx/>
                <a:latin typeface="Segoe UI"/>
                <a:ea typeface="+mn-ea"/>
                <a:cs typeface="+mn-cs"/>
              </a:rPr>
              <a:t>recommendations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DE" sz="2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35956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DC24-F14B-20B6-D9B7-B80BAD56DAB6}"/>
              </a:ext>
            </a:extLst>
          </p:cNvPr>
          <p:cNvSpPr>
            <a:spLocks noGrp="1"/>
          </p:cNvSpPr>
          <p:nvPr>
            <p:ph type="title"/>
          </p:nvPr>
        </p:nvSpPr>
        <p:spPr>
          <a:xfrm>
            <a:off x="588263" y="457200"/>
            <a:ext cx="11018520" cy="923330"/>
          </a:xfrm>
        </p:spPr>
        <p:txBody>
          <a:bodyPr>
            <a:normAutofit fontScale="90000"/>
          </a:bodyPr>
          <a:lstStyle/>
          <a:p>
            <a:r>
              <a:rPr lang="en-US"/>
              <a:t>Access recertification to reduce risk</a:t>
            </a:r>
            <a:br>
              <a:rPr lang="en-US"/>
            </a:br>
            <a:r>
              <a:rPr lang="en-US" sz="2400">
                <a:solidFill>
                  <a:schemeClr val="accent1"/>
                </a:solidFill>
              </a:rPr>
              <a:t>Access Reviews</a:t>
            </a:r>
            <a:endParaRPr lang="en-US">
              <a:solidFill>
                <a:schemeClr val="accent1"/>
              </a:solidFill>
            </a:endParaRPr>
          </a:p>
        </p:txBody>
      </p:sp>
      <p:grpSp>
        <p:nvGrpSpPr>
          <p:cNvPr id="3" name="Natively built-in">
            <a:extLst>
              <a:ext uri="{FF2B5EF4-FFF2-40B4-BE49-F238E27FC236}">
                <a16:creationId xmlns:a16="http://schemas.microsoft.com/office/drawing/2014/main" id="{1EF3CBE1-1C16-D990-2CB6-B625D44D568F}"/>
              </a:ext>
            </a:extLst>
          </p:cNvPr>
          <p:cNvGrpSpPr/>
          <p:nvPr/>
        </p:nvGrpSpPr>
        <p:grpSpPr>
          <a:xfrm>
            <a:off x="595425" y="2112492"/>
            <a:ext cx="3194803" cy="3380064"/>
            <a:chOff x="1072722" y="2112492"/>
            <a:chExt cx="3194803" cy="3380064"/>
          </a:xfrm>
        </p:grpSpPr>
        <p:grpSp>
          <p:nvGrpSpPr>
            <p:cNvPr id="4" name="Group 3">
              <a:extLst>
                <a:ext uri="{FF2B5EF4-FFF2-40B4-BE49-F238E27FC236}">
                  <a16:creationId xmlns:a16="http://schemas.microsoft.com/office/drawing/2014/main" id="{BB3CFFBF-366C-A86B-2110-A8EB41882E16}"/>
                </a:ext>
              </a:extLst>
            </p:cNvPr>
            <p:cNvGrpSpPr/>
            <p:nvPr/>
          </p:nvGrpSpPr>
          <p:grpSpPr>
            <a:xfrm>
              <a:off x="1072722" y="2112492"/>
              <a:ext cx="3194803" cy="3380064"/>
              <a:chOff x="1072722" y="2112492"/>
              <a:chExt cx="3194803" cy="3380064"/>
            </a:xfrm>
          </p:grpSpPr>
          <p:sp>
            <p:nvSpPr>
              <p:cNvPr id="6" name="Rounded Rectangle">
                <a:extLst>
                  <a:ext uri="{FF2B5EF4-FFF2-40B4-BE49-F238E27FC236}">
                    <a16:creationId xmlns:a16="http://schemas.microsoft.com/office/drawing/2014/main" id="{79294B0F-4897-C64D-D1C4-795EA5ABD933}"/>
                  </a:ext>
                </a:extLst>
              </p:cNvPr>
              <p:cNvSpPr/>
              <p:nvPr/>
            </p:nvSpPr>
            <p:spPr>
              <a:xfrm>
                <a:off x="1072722" y="2112492"/>
                <a:ext cx="3194803" cy="3380064"/>
              </a:xfrm>
              <a:prstGeom prst="roundRect">
                <a:avLst>
                  <a:gd name="adj" fmla="val 4221"/>
                </a:avLst>
              </a:prstGeom>
              <a:solidFill>
                <a:srgbClr val="EEEEEE">
                  <a:alpha val="75000"/>
                </a:srgbClr>
              </a:solidFill>
              <a:ln w="12700" cap="flat">
                <a:solidFill>
                  <a:schemeClr val="bg1">
                    <a:lumMod val="85000"/>
                  </a:schemeClr>
                </a:solidFill>
                <a:miter lim="400000"/>
              </a:ln>
              <a:effectLst>
                <a:outerShdw blurRad="114300" dist="25400" dir="5400000" rotWithShape="0">
                  <a:srgbClr val="000000">
                    <a:alpha val="15000"/>
                  </a:srgbClr>
                </a:outerShdw>
              </a:effectLst>
            </p:spPr>
            <p:txBody>
              <a:bodyPr wrap="square" lIns="0" tIns="0" rIns="0" bIns="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EEEEEE"/>
                  </a:solidFill>
                  <a:effectLst/>
                  <a:uLnTx/>
                  <a:uFillTx/>
                  <a:latin typeface="Century Gothic" panose="020B0502020202020204" pitchFamily="34" charset="0"/>
                </a:endParaRPr>
              </a:p>
            </p:txBody>
          </p:sp>
          <p:cxnSp>
            <p:nvCxnSpPr>
              <p:cNvPr id="7" name="Straight Connector 6">
                <a:extLst>
                  <a:ext uri="{FF2B5EF4-FFF2-40B4-BE49-F238E27FC236}">
                    <a16:creationId xmlns:a16="http://schemas.microsoft.com/office/drawing/2014/main" id="{F78CC9C5-E9FF-23DE-B775-2D45B8156514}"/>
                  </a:ext>
                </a:extLst>
              </p:cNvPr>
              <p:cNvCxnSpPr>
                <a:cxnSpLocks/>
              </p:cNvCxnSpPr>
              <p:nvPr/>
            </p:nvCxnSpPr>
            <p:spPr>
              <a:xfrm>
                <a:off x="1314418" y="3576058"/>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4968C6-8521-9AB9-DEE2-5A7356A73F06}"/>
                  </a:ext>
                </a:extLst>
              </p:cNvPr>
              <p:cNvCxnSpPr>
                <a:cxnSpLocks/>
              </p:cNvCxnSpPr>
              <p:nvPr/>
            </p:nvCxnSpPr>
            <p:spPr>
              <a:xfrm>
                <a:off x="1314000" y="5029761"/>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1EE956F-3FFF-0F61-7860-C3AEDCCE649B}"/>
                  </a:ext>
                </a:extLst>
              </p:cNvPr>
              <p:cNvSpPr txBox="1"/>
              <p:nvPr/>
            </p:nvSpPr>
            <p:spPr>
              <a:xfrm>
                <a:off x="1313999" y="3707843"/>
                <a:ext cx="2700000" cy="1225897"/>
              </a:xfrm>
              <a:prstGeom prst="rect">
                <a:avLst/>
              </a:prstGeom>
              <a:noFill/>
            </p:spPr>
            <p:txBody>
              <a:bodyPr wrap="square" lIns="0" tIns="0" rIns="0" bIns="0" rtlCol="0" anchor="ctr" anchorCtr="1">
                <a:noAutofit/>
              </a:bodyPr>
              <a:lstStyle/>
              <a:p>
                <a:pPr algn="ctr"/>
                <a:r>
                  <a:rPr lang="en-US" sz="2000" b="1">
                    <a:gradFill>
                      <a:gsLst>
                        <a:gs pos="2917">
                          <a:schemeClr val="tx1"/>
                        </a:gs>
                        <a:gs pos="30000">
                          <a:schemeClr val="tx1"/>
                        </a:gs>
                      </a:gsLst>
                      <a:lin ang="5400000" scaled="0"/>
                    </a:gradFill>
                    <a:latin typeface="Segoe UI Historic" panose="020B0502040204020203" pitchFamily="34" charset="0"/>
                  </a:rPr>
                  <a:t>Natively built-in to Microsoft </a:t>
                </a:r>
                <a:r>
                  <a:rPr lang="en-US" sz="2000" b="1" err="1">
                    <a:gradFill>
                      <a:gsLst>
                        <a:gs pos="2917">
                          <a:schemeClr val="tx1"/>
                        </a:gs>
                        <a:gs pos="30000">
                          <a:schemeClr val="tx1"/>
                        </a:gs>
                      </a:gsLst>
                      <a:lin ang="5400000" scaled="0"/>
                    </a:gradFill>
                    <a:latin typeface="Segoe UI Historic" panose="020B0502040204020203" pitchFamily="34" charset="0"/>
                  </a:rPr>
                  <a:t>Entra</a:t>
                </a:r>
                <a:endParaRPr lang="en-US" sz="2000" b="1">
                  <a:gradFill>
                    <a:gsLst>
                      <a:gs pos="2917">
                        <a:schemeClr val="tx1"/>
                      </a:gs>
                      <a:gs pos="30000">
                        <a:schemeClr val="tx1"/>
                      </a:gs>
                    </a:gsLst>
                    <a:lin ang="5400000" scaled="0"/>
                  </a:gradFill>
                  <a:latin typeface="Segoe UI Historic" panose="020B0502040204020203" pitchFamily="34" charset="0"/>
                </a:endParaRPr>
              </a:p>
            </p:txBody>
          </p:sp>
        </p:grpSp>
        <p:pic>
          <p:nvPicPr>
            <p:cNvPr id="5" name="Graphic 4">
              <a:extLst>
                <a:ext uri="{FF2B5EF4-FFF2-40B4-BE49-F238E27FC236}">
                  <a16:creationId xmlns:a16="http://schemas.microsoft.com/office/drawing/2014/main" id="{D1C19E79-E9E4-127B-7E7C-76E670D44DA3}"/>
                </a:ext>
              </a:extLst>
            </p:cNvPr>
            <p:cNvPicPr>
              <a:picLocks noChangeAspect="1"/>
            </p:cNvPicPr>
            <p:nvPr/>
          </p:nvPicPr>
          <p:blipFill>
            <a:blip r:embed="rId3"/>
            <a:srcRect/>
            <a:stretch/>
          </p:blipFill>
          <p:spPr>
            <a:xfrm>
              <a:off x="2136604" y="2316879"/>
              <a:ext cx="1054792" cy="1054792"/>
            </a:xfrm>
            <a:prstGeom prst="rect">
              <a:avLst/>
            </a:prstGeom>
          </p:spPr>
        </p:pic>
      </p:grpSp>
      <p:grpSp>
        <p:nvGrpSpPr>
          <p:cNvPr id="10" name="Manage Risk">
            <a:extLst>
              <a:ext uri="{FF2B5EF4-FFF2-40B4-BE49-F238E27FC236}">
                <a16:creationId xmlns:a16="http://schemas.microsoft.com/office/drawing/2014/main" id="{D9ECA18A-C2BA-E1C7-3F94-41466F0146C5}"/>
              </a:ext>
            </a:extLst>
          </p:cNvPr>
          <p:cNvGrpSpPr/>
          <p:nvPr/>
        </p:nvGrpSpPr>
        <p:grpSpPr>
          <a:xfrm>
            <a:off x="4498598" y="2112492"/>
            <a:ext cx="3194803" cy="3380064"/>
            <a:chOff x="5184173" y="2112492"/>
            <a:chExt cx="3194803" cy="3380064"/>
          </a:xfrm>
        </p:grpSpPr>
        <p:grpSp>
          <p:nvGrpSpPr>
            <p:cNvPr id="11" name="Group 10">
              <a:extLst>
                <a:ext uri="{FF2B5EF4-FFF2-40B4-BE49-F238E27FC236}">
                  <a16:creationId xmlns:a16="http://schemas.microsoft.com/office/drawing/2014/main" id="{54EDDF31-4367-F043-2157-5F150C0D6E2A}"/>
                </a:ext>
              </a:extLst>
            </p:cNvPr>
            <p:cNvGrpSpPr/>
            <p:nvPr/>
          </p:nvGrpSpPr>
          <p:grpSpPr>
            <a:xfrm>
              <a:off x="5184173" y="2112492"/>
              <a:ext cx="3194803" cy="3380064"/>
              <a:chOff x="1072722" y="2112492"/>
              <a:chExt cx="3194803" cy="3380064"/>
            </a:xfrm>
          </p:grpSpPr>
          <p:sp>
            <p:nvSpPr>
              <p:cNvPr id="13" name="Rounded Rectangle">
                <a:extLst>
                  <a:ext uri="{FF2B5EF4-FFF2-40B4-BE49-F238E27FC236}">
                    <a16:creationId xmlns:a16="http://schemas.microsoft.com/office/drawing/2014/main" id="{5CF0BE3C-0E9E-5AD5-F71D-4507A2B630DA}"/>
                  </a:ext>
                </a:extLst>
              </p:cNvPr>
              <p:cNvSpPr/>
              <p:nvPr/>
            </p:nvSpPr>
            <p:spPr>
              <a:xfrm>
                <a:off x="1072722" y="2112492"/>
                <a:ext cx="3194803" cy="3380064"/>
              </a:xfrm>
              <a:prstGeom prst="roundRect">
                <a:avLst>
                  <a:gd name="adj" fmla="val 4221"/>
                </a:avLst>
              </a:prstGeom>
              <a:solidFill>
                <a:srgbClr val="EEEEEE">
                  <a:alpha val="75000"/>
                </a:srgbClr>
              </a:solidFill>
              <a:ln w="12700" cap="flat">
                <a:solidFill>
                  <a:schemeClr val="bg1">
                    <a:lumMod val="85000"/>
                  </a:schemeClr>
                </a:solidFill>
                <a:miter lim="400000"/>
              </a:ln>
              <a:effectLst>
                <a:outerShdw blurRad="114300" dist="25400" dir="5400000" rotWithShape="0">
                  <a:srgbClr val="000000">
                    <a:alpha val="15000"/>
                  </a:srgbClr>
                </a:outerShdw>
              </a:effectLst>
            </p:spPr>
            <p:txBody>
              <a:bodyPr wrap="square" lIns="0" tIns="0" rIns="0" bIns="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EEEEEE"/>
                  </a:solidFill>
                  <a:effectLst/>
                  <a:uLnTx/>
                  <a:uFillTx/>
                  <a:latin typeface="Century Gothic" panose="020B0502020202020204" pitchFamily="34" charset="0"/>
                </a:endParaRPr>
              </a:p>
            </p:txBody>
          </p:sp>
          <p:cxnSp>
            <p:nvCxnSpPr>
              <p:cNvPr id="14" name="Straight Connector 13">
                <a:extLst>
                  <a:ext uri="{FF2B5EF4-FFF2-40B4-BE49-F238E27FC236}">
                    <a16:creationId xmlns:a16="http://schemas.microsoft.com/office/drawing/2014/main" id="{35B2A270-812F-5732-0ED8-5E5824C8FDCA}"/>
                  </a:ext>
                </a:extLst>
              </p:cNvPr>
              <p:cNvCxnSpPr>
                <a:cxnSpLocks/>
              </p:cNvCxnSpPr>
              <p:nvPr/>
            </p:nvCxnSpPr>
            <p:spPr>
              <a:xfrm>
                <a:off x="1314418" y="3576058"/>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8287C75-839D-C268-A748-26586D3658E6}"/>
                  </a:ext>
                </a:extLst>
              </p:cNvPr>
              <p:cNvCxnSpPr>
                <a:cxnSpLocks/>
              </p:cNvCxnSpPr>
              <p:nvPr/>
            </p:nvCxnSpPr>
            <p:spPr>
              <a:xfrm>
                <a:off x="1314000" y="5029761"/>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B5E81A-0B85-88E1-F3AB-0B7F4E632E63}"/>
                  </a:ext>
                </a:extLst>
              </p:cNvPr>
              <p:cNvSpPr txBox="1"/>
              <p:nvPr/>
            </p:nvSpPr>
            <p:spPr>
              <a:xfrm>
                <a:off x="1313999" y="3707843"/>
                <a:ext cx="2700000" cy="1225897"/>
              </a:xfrm>
              <a:prstGeom prst="rect">
                <a:avLst/>
              </a:prstGeom>
              <a:noFill/>
            </p:spPr>
            <p:txBody>
              <a:bodyPr wrap="square" lIns="0" tIns="0" rIns="0" bIns="0" rtlCol="0" anchor="ctr" anchorCtr="1">
                <a:noAutofit/>
              </a:bodyPr>
              <a:lstStyle/>
              <a:p>
                <a:pPr algn="ctr"/>
                <a:r>
                  <a:rPr lang="en-US" sz="2000" b="1">
                    <a:gradFill>
                      <a:gsLst>
                        <a:gs pos="2917">
                          <a:schemeClr val="tx1"/>
                        </a:gs>
                        <a:gs pos="30000">
                          <a:schemeClr val="tx1"/>
                        </a:gs>
                      </a:gsLst>
                      <a:lin ang="5400000" scaled="0"/>
                    </a:gradFill>
                    <a:latin typeface="Segoe UI Historic" panose="020B0502040204020203" pitchFamily="34" charset="0"/>
                  </a:rPr>
                  <a:t>Manage risk and meet compliance for users, guests and workload identities</a:t>
                </a:r>
              </a:p>
            </p:txBody>
          </p:sp>
        </p:grpSp>
        <p:pic>
          <p:nvPicPr>
            <p:cNvPr id="12" name="Picture 11">
              <a:extLst>
                <a:ext uri="{FF2B5EF4-FFF2-40B4-BE49-F238E27FC236}">
                  <a16:creationId xmlns:a16="http://schemas.microsoft.com/office/drawing/2014/main" id="{DF2FF269-2261-5584-42F8-94FD9A9FDFCA}"/>
                </a:ext>
              </a:extLst>
            </p:cNvPr>
            <p:cNvPicPr>
              <a:picLocks noChangeAspect="1"/>
            </p:cNvPicPr>
            <p:nvPr/>
          </p:nvPicPr>
          <p:blipFill rotWithShape="1">
            <a:blip r:embed="rId4"/>
            <a:srcRect l="22598" t="9866" r="29065"/>
            <a:stretch/>
          </p:blipFill>
          <p:spPr>
            <a:xfrm>
              <a:off x="6450351" y="2304275"/>
              <a:ext cx="579178" cy="1080000"/>
            </a:xfrm>
            <a:prstGeom prst="rect">
              <a:avLst/>
            </a:prstGeom>
          </p:spPr>
        </p:pic>
      </p:grpSp>
      <p:grpSp>
        <p:nvGrpSpPr>
          <p:cNvPr id="17" name="Ensure access">
            <a:extLst>
              <a:ext uri="{FF2B5EF4-FFF2-40B4-BE49-F238E27FC236}">
                <a16:creationId xmlns:a16="http://schemas.microsoft.com/office/drawing/2014/main" id="{A56A3DA9-4F04-A861-A8D7-EF00E1BA4A05}"/>
              </a:ext>
            </a:extLst>
          </p:cNvPr>
          <p:cNvGrpSpPr/>
          <p:nvPr/>
        </p:nvGrpSpPr>
        <p:grpSpPr>
          <a:xfrm>
            <a:off x="8401772" y="2112492"/>
            <a:ext cx="3194803" cy="3380064"/>
            <a:chOff x="8607857" y="2112492"/>
            <a:chExt cx="3194803" cy="3380064"/>
          </a:xfrm>
        </p:grpSpPr>
        <p:grpSp>
          <p:nvGrpSpPr>
            <p:cNvPr id="18" name="Group 17">
              <a:extLst>
                <a:ext uri="{FF2B5EF4-FFF2-40B4-BE49-F238E27FC236}">
                  <a16:creationId xmlns:a16="http://schemas.microsoft.com/office/drawing/2014/main" id="{839F3738-5E6C-DBD7-D1F9-B7C7615BD34E}"/>
                </a:ext>
              </a:extLst>
            </p:cNvPr>
            <p:cNvGrpSpPr/>
            <p:nvPr/>
          </p:nvGrpSpPr>
          <p:grpSpPr>
            <a:xfrm>
              <a:off x="8607857" y="2112492"/>
              <a:ext cx="3194803" cy="3380064"/>
              <a:chOff x="1072722" y="2112492"/>
              <a:chExt cx="3194803" cy="3380064"/>
            </a:xfrm>
          </p:grpSpPr>
          <p:sp>
            <p:nvSpPr>
              <p:cNvPr id="27" name="Rounded Rectangle">
                <a:extLst>
                  <a:ext uri="{FF2B5EF4-FFF2-40B4-BE49-F238E27FC236}">
                    <a16:creationId xmlns:a16="http://schemas.microsoft.com/office/drawing/2014/main" id="{5DB5BFFB-CD46-E175-AE42-C2E8025B3476}"/>
                  </a:ext>
                </a:extLst>
              </p:cNvPr>
              <p:cNvSpPr/>
              <p:nvPr/>
            </p:nvSpPr>
            <p:spPr>
              <a:xfrm>
                <a:off x="1072722" y="2112492"/>
                <a:ext cx="3194803" cy="3380064"/>
              </a:xfrm>
              <a:prstGeom prst="roundRect">
                <a:avLst>
                  <a:gd name="adj" fmla="val 4221"/>
                </a:avLst>
              </a:prstGeom>
              <a:solidFill>
                <a:srgbClr val="EEEEEE">
                  <a:alpha val="75000"/>
                </a:srgbClr>
              </a:solidFill>
              <a:ln w="12700" cap="flat">
                <a:solidFill>
                  <a:schemeClr val="bg1">
                    <a:lumMod val="85000"/>
                  </a:schemeClr>
                </a:solidFill>
                <a:miter lim="400000"/>
              </a:ln>
              <a:effectLst>
                <a:outerShdw blurRad="114300" dist="25400" dir="5400000" rotWithShape="0">
                  <a:srgbClr val="000000">
                    <a:alpha val="15000"/>
                  </a:srgbClr>
                </a:outerShdw>
              </a:effectLst>
            </p:spPr>
            <p:txBody>
              <a:bodyPr wrap="square" lIns="0" tIns="0" rIns="0" bIns="0"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800" b="0" i="0" u="none" strike="noStrike" kern="0" cap="none" spc="0" normalizeH="0" baseline="0" noProof="0">
                  <a:ln>
                    <a:noFill/>
                  </a:ln>
                  <a:solidFill>
                    <a:srgbClr val="EEEEEE"/>
                  </a:solidFill>
                  <a:effectLst/>
                  <a:uLnTx/>
                  <a:uFillTx/>
                  <a:latin typeface="Century Gothic" panose="020B0502020202020204" pitchFamily="34" charset="0"/>
                </a:endParaRPr>
              </a:p>
            </p:txBody>
          </p:sp>
          <p:cxnSp>
            <p:nvCxnSpPr>
              <p:cNvPr id="28" name="Straight Connector 27">
                <a:extLst>
                  <a:ext uri="{FF2B5EF4-FFF2-40B4-BE49-F238E27FC236}">
                    <a16:creationId xmlns:a16="http://schemas.microsoft.com/office/drawing/2014/main" id="{26DF817D-6217-C2DB-2315-D4B4DC2116D9}"/>
                  </a:ext>
                </a:extLst>
              </p:cNvPr>
              <p:cNvCxnSpPr>
                <a:cxnSpLocks/>
              </p:cNvCxnSpPr>
              <p:nvPr/>
            </p:nvCxnSpPr>
            <p:spPr>
              <a:xfrm>
                <a:off x="1314418" y="3576058"/>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CF0626-DEB6-9369-7381-EFCA66A004C6}"/>
                  </a:ext>
                </a:extLst>
              </p:cNvPr>
              <p:cNvCxnSpPr>
                <a:cxnSpLocks/>
              </p:cNvCxnSpPr>
              <p:nvPr/>
            </p:nvCxnSpPr>
            <p:spPr>
              <a:xfrm>
                <a:off x="1314000" y="5029761"/>
                <a:ext cx="2700000"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D6F94-5A56-A186-7AA7-BB92CD70520B}"/>
                  </a:ext>
                </a:extLst>
              </p:cNvPr>
              <p:cNvSpPr txBox="1"/>
              <p:nvPr/>
            </p:nvSpPr>
            <p:spPr>
              <a:xfrm>
                <a:off x="1313999" y="3707843"/>
                <a:ext cx="2700000" cy="1225897"/>
              </a:xfrm>
              <a:prstGeom prst="rect">
                <a:avLst/>
              </a:prstGeom>
              <a:noFill/>
            </p:spPr>
            <p:txBody>
              <a:bodyPr wrap="square" lIns="0" tIns="0" rIns="0" bIns="0" rtlCol="0" anchor="ctr" anchorCtr="1">
                <a:noAutofit/>
              </a:bodyPr>
              <a:lstStyle/>
              <a:p>
                <a:pPr algn="ctr"/>
                <a:r>
                  <a:rPr lang="en-US" sz="2000" b="1">
                    <a:gradFill>
                      <a:gsLst>
                        <a:gs pos="2917">
                          <a:schemeClr val="tx1"/>
                        </a:gs>
                        <a:gs pos="30000">
                          <a:schemeClr val="tx1"/>
                        </a:gs>
                      </a:gsLst>
                      <a:lin ang="5400000" scaled="0"/>
                    </a:gradFill>
                    <a:latin typeface="Segoe UI Historic" panose="020B0502040204020203" pitchFamily="34" charset="0"/>
                  </a:rPr>
                  <a:t>Ensure access to sensitive Teams, Groups, Apps, Roles is reviewed periodically</a:t>
                </a:r>
              </a:p>
            </p:txBody>
          </p:sp>
        </p:grpSp>
        <p:grpSp>
          <p:nvGrpSpPr>
            <p:cNvPr id="19" name="Group 18">
              <a:extLst>
                <a:ext uri="{FF2B5EF4-FFF2-40B4-BE49-F238E27FC236}">
                  <a16:creationId xmlns:a16="http://schemas.microsoft.com/office/drawing/2014/main" id="{80631CA9-86E7-B720-C571-B343D37FDB02}"/>
                </a:ext>
              </a:extLst>
            </p:cNvPr>
            <p:cNvGrpSpPr/>
            <p:nvPr/>
          </p:nvGrpSpPr>
          <p:grpSpPr>
            <a:xfrm>
              <a:off x="9636015" y="2425142"/>
              <a:ext cx="1126237" cy="921543"/>
              <a:chOff x="9802434" y="2625745"/>
              <a:chExt cx="1126237" cy="921543"/>
            </a:xfrm>
          </p:grpSpPr>
          <p:grpSp>
            <p:nvGrpSpPr>
              <p:cNvPr id="20" name="Group 19">
                <a:extLst>
                  <a:ext uri="{FF2B5EF4-FFF2-40B4-BE49-F238E27FC236}">
                    <a16:creationId xmlns:a16="http://schemas.microsoft.com/office/drawing/2014/main" id="{C0B52947-2BDC-0B84-D723-62BC7247B1CB}"/>
                  </a:ext>
                </a:extLst>
              </p:cNvPr>
              <p:cNvGrpSpPr/>
              <p:nvPr/>
            </p:nvGrpSpPr>
            <p:grpSpPr>
              <a:xfrm>
                <a:off x="9802434" y="2625745"/>
                <a:ext cx="674980" cy="794344"/>
                <a:chOff x="8437453" y="2735147"/>
                <a:chExt cx="387178" cy="455648"/>
              </a:xfrm>
            </p:grpSpPr>
            <p:sp>
              <p:nvSpPr>
                <p:cNvPr id="24" name="Parallelogram 23">
                  <a:extLst>
                    <a:ext uri="{FF2B5EF4-FFF2-40B4-BE49-F238E27FC236}">
                      <a16:creationId xmlns:a16="http://schemas.microsoft.com/office/drawing/2014/main" id="{7322C560-7B8D-0B69-1823-13CC6A5C824A}"/>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5" name="Parallelogram 24">
                  <a:extLst>
                    <a:ext uri="{FF2B5EF4-FFF2-40B4-BE49-F238E27FC236}">
                      <a16:creationId xmlns:a16="http://schemas.microsoft.com/office/drawing/2014/main" id="{1570F31C-9586-0C52-0D8C-D3F03D11C5B6}"/>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6" name="Parallelogram 25">
                  <a:extLst>
                    <a:ext uri="{FF2B5EF4-FFF2-40B4-BE49-F238E27FC236}">
                      <a16:creationId xmlns:a16="http://schemas.microsoft.com/office/drawing/2014/main" id="{15D73AE5-EC9F-C2B2-BB97-C7B4F02BAD35}"/>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grpSp>
            <p:nvGrpSpPr>
              <p:cNvPr id="21" name="Group 20">
                <a:extLst>
                  <a:ext uri="{FF2B5EF4-FFF2-40B4-BE49-F238E27FC236}">
                    <a16:creationId xmlns:a16="http://schemas.microsoft.com/office/drawing/2014/main" id="{DAF209F5-72CD-844D-8086-900840A3E43E}"/>
                  </a:ext>
                </a:extLst>
              </p:cNvPr>
              <p:cNvGrpSpPr/>
              <p:nvPr/>
            </p:nvGrpSpPr>
            <p:grpSpPr>
              <a:xfrm>
                <a:off x="10438470" y="3057087"/>
                <a:ext cx="490201" cy="490201"/>
                <a:chOff x="9567757" y="596788"/>
                <a:chExt cx="887289" cy="887289"/>
              </a:xfrm>
            </p:grpSpPr>
            <p:sp useBgFill="1">
              <p:nvSpPr>
                <p:cNvPr id="22" name="Oval 21">
                  <a:extLst>
                    <a:ext uri="{FF2B5EF4-FFF2-40B4-BE49-F238E27FC236}">
                      <a16:creationId xmlns:a16="http://schemas.microsoft.com/office/drawing/2014/main" id="{0638CBF5-C238-C1B8-C81A-C7DFFC8F57B2}"/>
                    </a:ext>
                  </a:extLst>
                </p:cNvPr>
                <p:cNvSpPr/>
                <p:nvPr/>
              </p:nvSpPr>
              <p:spPr bwMode="auto">
                <a:xfrm>
                  <a:off x="9567757" y="596788"/>
                  <a:ext cx="887289" cy="887289"/>
                </a:xfrm>
                <a:prstGeom prst="ellipse">
                  <a:avLst/>
                </a:prstGeom>
                <a:ln>
                  <a:solidFill>
                    <a:srgbClr val="0070C0"/>
                  </a:solidFill>
                  <a:prstDash val="dash"/>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p:nvSpPr>
                <p:cNvPr id="23" name="list_4" title="Icon of a checklist">
                  <a:extLst>
                    <a:ext uri="{FF2B5EF4-FFF2-40B4-BE49-F238E27FC236}">
                      <a16:creationId xmlns:a16="http://schemas.microsoft.com/office/drawing/2014/main" id="{FE9029F7-27DC-361B-643B-FDF5213E55D6}"/>
                    </a:ext>
                  </a:extLst>
                </p:cNvPr>
                <p:cNvSpPr>
                  <a:spLocks noChangeAspect="1" noEditPoints="1"/>
                </p:cNvSpPr>
                <p:nvPr/>
              </p:nvSpPr>
              <p:spPr bwMode="auto">
                <a:xfrm>
                  <a:off x="9746144" y="861147"/>
                  <a:ext cx="530515" cy="35857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282828"/>
                    </a:solidFill>
                    <a:effectLst/>
                    <a:uLnTx/>
                    <a:uFillTx/>
                    <a:latin typeface="Segoe UI"/>
                    <a:ea typeface="+mn-ea"/>
                    <a:cs typeface="+mn-cs"/>
                  </a:endParaRPr>
                </a:p>
              </p:txBody>
            </p:sp>
          </p:grpSp>
        </p:grpSp>
      </p:grpSp>
    </p:spTree>
    <p:extLst>
      <p:ext uri="{BB962C8B-B14F-4D97-AF65-F5344CB8AC3E}">
        <p14:creationId xmlns:p14="http://schemas.microsoft.com/office/powerpoint/2010/main" val="3110665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8B0E-667B-FC77-F065-1055EBC74863}"/>
              </a:ext>
            </a:extLst>
          </p:cNvPr>
          <p:cNvSpPr>
            <a:spLocks noGrp="1"/>
          </p:cNvSpPr>
          <p:nvPr>
            <p:ph type="title"/>
          </p:nvPr>
        </p:nvSpPr>
        <p:spPr>
          <a:xfrm>
            <a:off x="763225" y="475989"/>
            <a:ext cx="11018520" cy="923330"/>
          </a:xfrm>
        </p:spPr>
        <p:txBody>
          <a:bodyPr>
            <a:normAutofit fontScale="90000"/>
          </a:bodyPr>
          <a:lstStyle/>
          <a:p>
            <a:r>
              <a:rPr lang="en-US"/>
              <a:t>How Access Reviews works </a:t>
            </a:r>
            <a:br>
              <a:rPr lang="en-US"/>
            </a:br>
            <a:r>
              <a:rPr lang="en-US" sz="2400">
                <a:solidFill>
                  <a:schemeClr val="accent1"/>
                </a:solidFill>
              </a:rPr>
              <a:t>Administrator</a:t>
            </a:r>
            <a:endParaRPr lang="en-US">
              <a:solidFill>
                <a:schemeClr val="accent1"/>
              </a:solidFill>
            </a:endParaRPr>
          </a:p>
        </p:txBody>
      </p:sp>
      <p:sp>
        <p:nvSpPr>
          <p:cNvPr id="3" name="Content Placeholder 2">
            <a:extLst>
              <a:ext uri="{FF2B5EF4-FFF2-40B4-BE49-F238E27FC236}">
                <a16:creationId xmlns:a16="http://schemas.microsoft.com/office/drawing/2014/main" id="{3A28789C-DA5B-D2FE-6F6C-60AE904E2B50}"/>
              </a:ext>
            </a:extLst>
          </p:cNvPr>
          <p:cNvSpPr txBox="1">
            <a:spLocks/>
          </p:cNvSpPr>
          <p:nvPr/>
        </p:nvSpPr>
        <p:spPr>
          <a:xfrm>
            <a:off x="709709" y="2377818"/>
            <a:ext cx="1552659"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1. Selects resource</a:t>
            </a:r>
          </a:p>
        </p:txBody>
      </p:sp>
      <p:sp>
        <p:nvSpPr>
          <p:cNvPr id="4" name="Content Placeholder 2">
            <a:extLst>
              <a:ext uri="{FF2B5EF4-FFF2-40B4-BE49-F238E27FC236}">
                <a16:creationId xmlns:a16="http://schemas.microsoft.com/office/drawing/2014/main" id="{ECD60AD4-741D-E2F4-30EC-039E7E2A680F}"/>
              </a:ext>
            </a:extLst>
          </p:cNvPr>
          <p:cNvSpPr txBox="1">
            <a:spLocks/>
          </p:cNvSpPr>
          <p:nvPr/>
        </p:nvSpPr>
        <p:spPr>
          <a:xfrm>
            <a:off x="1706985" y="2852901"/>
            <a:ext cx="1066058"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Team/Group</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SaaS application</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Privileged role</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Access Package</a:t>
            </a:r>
          </a:p>
        </p:txBody>
      </p:sp>
      <p:grpSp>
        <p:nvGrpSpPr>
          <p:cNvPr id="5" name="Group 4">
            <a:extLst>
              <a:ext uri="{FF2B5EF4-FFF2-40B4-BE49-F238E27FC236}">
                <a16:creationId xmlns:a16="http://schemas.microsoft.com/office/drawing/2014/main" id="{8442A8C5-B75A-4C5C-A1D8-AB9376E5D762}"/>
              </a:ext>
            </a:extLst>
          </p:cNvPr>
          <p:cNvGrpSpPr/>
          <p:nvPr/>
        </p:nvGrpSpPr>
        <p:grpSpPr>
          <a:xfrm>
            <a:off x="925015" y="3053832"/>
            <a:ext cx="477144" cy="561523"/>
            <a:chOff x="8437453" y="2735147"/>
            <a:chExt cx="387178" cy="455648"/>
          </a:xfrm>
        </p:grpSpPr>
        <p:sp>
          <p:nvSpPr>
            <p:cNvPr id="6" name="Parallelogram 5">
              <a:extLst>
                <a:ext uri="{FF2B5EF4-FFF2-40B4-BE49-F238E27FC236}">
                  <a16:creationId xmlns:a16="http://schemas.microsoft.com/office/drawing/2014/main" id="{2F82C7C4-B06C-D389-F0EF-B56A57920220}"/>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7" name="Parallelogram 6">
              <a:extLst>
                <a:ext uri="{FF2B5EF4-FFF2-40B4-BE49-F238E27FC236}">
                  <a16:creationId xmlns:a16="http://schemas.microsoft.com/office/drawing/2014/main" id="{326D8C3D-5EF4-00BA-9A2A-97E402F0F762}"/>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8" name="Parallelogram 7">
              <a:extLst>
                <a:ext uri="{FF2B5EF4-FFF2-40B4-BE49-F238E27FC236}">
                  <a16:creationId xmlns:a16="http://schemas.microsoft.com/office/drawing/2014/main" id="{754140A3-A7E8-5618-5E59-16A82D8C59FC}"/>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grpSp>
      <p:sp>
        <p:nvSpPr>
          <p:cNvPr id="9" name="Content Placeholder 2">
            <a:extLst>
              <a:ext uri="{FF2B5EF4-FFF2-40B4-BE49-F238E27FC236}">
                <a16:creationId xmlns:a16="http://schemas.microsoft.com/office/drawing/2014/main" id="{B95463B0-5D50-C681-CF71-20BCC448821F}"/>
              </a:ext>
            </a:extLst>
          </p:cNvPr>
          <p:cNvSpPr txBox="1">
            <a:spLocks/>
          </p:cNvSpPr>
          <p:nvPr/>
        </p:nvSpPr>
        <p:spPr>
          <a:xfrm>
            <a:off x="3298292" y="2372054"/>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2. Selects scope</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0" name="Content Placeholder 2">
            <a:extLst>
              <a:ext uri="{FF2B5EF4-FFF2-40B4-BE49-F238E27FC236}">
                <a16:creationId xmlns:a16="http://schemas.microsoft.com/office/drawing/2014/main" id="{F464F216-2CDA-8603-87C7-F2C651F5DD96}"/>
              </a:ext>
            </a:extLst>
          </p:cNvPr>
          <p:cNvSpPr txBox="1">
            <a:spLocks/>
          </p:cNvSpPr>
          <p:nvPr/>
        </p:nvSpPr>
        <p:spPr>
          <a:xfrm>
            <a:off x="4198112" y="2805737"/>
            <a:ext cx="1266121"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Guests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Employees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Everyone</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100">
                <a:gradFill>
                  <a:gsLst>
                    <a:gs pos="1250">
                      <a:srgbClr val="000000"/>
                    </a:gs>
                    <a:gs pos="100000">
                      <a:srgbClr val="000000"/>
                    </a:gs>
                  </a:gsLst>
                  <a:lin ang="5400000" scaled="0"/>
                </a:gradFill>
                <a:latin typeface="Segoe UI"/>
              </a:rPr>
              <a:t>Workload Identities</a:t>
            </a:r>
            <a:endPar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1" name="people_4" title="Icon of a person">
            <a:extLst>
              <a:ext uri="{FF2B5EF4-FFF2-40B4-BE49-F238E27FC236}">
                <a16:creationId xmlns:a16="http://schemas.microsoft.com/office/drawing/2014/main" id="{2740C00C-C948-9AD4-CE6B-A0C3EFC9978B}"/>
              </a:ext>
            </a:extLst>
          </p:cNvPr>
          <p:cNvSpPr>
            <a:spLocks noChangeAspect="1" noEditPoints="1"/>
          </p:cNvSpPr>
          <p:nvPr/>
        </p:nvSpPr>
        <p:spPr bwMode="auto">
          <a:xfrm>
            <a:off x="864477" y="4573856"/>
            <a:ext cx="537682" cy="60112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2" name="Content Placeholder 2">
            <a:extLst>
              <a:ext uri="{FF2B5EF4-FFF2-40B4-BE49-F238E27FC236}">
                <a16:creationId xmlns:a16="http://schemas.microsoft.com/office/drawing/2014/main" id="{8F5D7D4F-3B60-1EE5-E08C-A3CE9796E36E}"/>
              </a:ext>
            </a:extLst>
          </p:cNvPr>
          <p:cNvSpPr txBox="1">
            <a:spLocks/>
          </p:cNvSpPr>
          <p:nvPr/>
        </p:nvSpPr>
        <p:spPr>
          <a:xfrm>
            <a:off x="709708" y="4139215"/>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3. Selects reviewer</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3" name="Content Placeholder 2">
            <a:extLst>
              <a:ext uri="{FF2B5EF4-FFF2-40B4-BE49-F238E27FC236}">
                <a16:creationId xmlns:a16="http://schemas.microsoft.com/office/drawing/2014/main" id="{6990491E-4074-A155-2D10-9E49952DCA8A}"/>
              </a:ext>
            </a:extLst>
          </p:cNvPr>
          <p:cNvSpPr txBox="1">
            <a:spLocks/>
          </p:cNvSpPr>
          <p:nvPr/>
        </p:nvSpPr>
        <p:spPr>
          <a:xfrm>
            <a:off x="1660436" y="4492890"/>
            <a:ext cx="1552659"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Team/Group owner</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Manager</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Specific user(s)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Users’ self review</a:t>
            </a:r>
          </a:p>
        </p:txBody>
      </p:sp>
      <p:sp>
        <p:nvSpPr>
          <p:cNvPr id="14" name="magnify" title="Icon of a magnifying glass">
            <a:extLst>
              <a:ext uri="{FF2B5EF4-FFF2-40B4-BE49-F238E27FC236}">
                <a16:creationId xmlns:a16="http://schemas.microsoft.com/office/drawing/2014/main" id="{5D1ECB90-764A-3355-F0F4-95B2A8E618B5}"/>
              </a:ext>
            </a:extLst>
          </p:cNvPr>
          <p:cNvSpPr>
            <a:spLocks noChangeAspect="1" noEditPoints="1"/>
          </p:cNvSpPr>
          <p:nvPr/>
        </p:nvSpPr>
        <p:spPr bwMode="auto">
          <a:xfrm flipH="1">
            <a:off x="3425442" y="2882363"/>
            <a:ext cx="508635" cy="49891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5" name="Content Placeholder 2">
            <a:extLst>
              <a:ext uri="{FF2B5EF4-FFF2-40B4-BE49-F238E27FC236}">
                <a16:creationId xmlns:a16="http://schemas.microsoft.com/office/drawing/2014/main" id="{D8515A7D-61D3-858B-1686-2F356CFE87A4}"/>
              </a:ext>
            </a:extLst>
          </p:cNvPr>
          <p:cNvSpPr txBox="1">
            <a:spLocks/>
          </p:cNvSpPr>
          <p:nvPr/>
        </p:nvSpPr>
        <p:spPr>
          <a:xfrm>
            <a:off x="3298292" y="4139215"/>
            <a:ext cx="1765592"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4. Selects frequency</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6" name="Content Placeholder 2">
            <a:extLst>
              <a:ext uri="{FF2B5EF4-FFF2-40B4-BE49-F238E27FC236}">
                <a16:creationId xmlns:a16="http://schemas.microsoft.com/office/drawing/2014/main" id="{AFC15D0F-37D9-D1DC-DFA5-C643905D0FD9}"/>
              </a:ext>
            </a:extLst>
          </p:cNvPr>
          <p:cNvSpPr txBox="1">
            <a:spLocks/>
          </p:cNvSpPr>
          <p:nvPr/>
        </p:nvSpPr>
        <p:spPr>
          <a:xfrm>
            <a:off x="4491554" y="4548620"/>
            <a:ext cx="877078"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Weekly</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Monthly</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Quarterly</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1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Yearly</a:t>
            </a:r>
          </a:p>
        </p:txBody>
      </p:sp>
      <p:sp>
        <p:nvSpPr>
          <p:cNvPr id="17" name="Calendar" title="Icon of a calendar">
            <a:extLst>
              <a:ext uri="{FF2B5EF4-FFF2-40B4-BE49-F238E27FC236}">
                <a16:creationId xmlns:a16="http://schemas.microsoft.com/office/drawing/2014/main" id="{89D758EB-E0C7-E6EA-3150-4755AE0E2DD4}"/>
              </a:ext>
            </a:extLst>
          </p:cNvPr>
          <p:cNvSpPr>
            <a:spLocks noChangeAspect="1" noEditPoints="1"/>
          </p:cNvSpPr>
          <p:nvPr/>
        </p:nvSpPr>
        <p:spPr bwMode="auto">
          <a:xfrm>
            <a:off x="3458002" y="4640386"/>
            <a:ext cx="566999" cy="543295"/>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F9911829-073A-DDB8-FC50-FC757F0C06A8}"/>
              </a:ext>
            </a:extLst>
          </p:cNvPr>
          <p:cNvSpPr/>
          <p:nvPr/>
        </p:nvSpPr>
        <p:spPr bwMode="auto">
          <a:xfrm>
            <a:off x="588263"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E40D2E89-0858-9F40-DC4D-CE66A1E87650}"/>
              </a:ext>
            </a:extLst>
          </p:cNvPr>
          <p:cNvSpPr/>
          <p:nvPr/>
        </p:nvSpPr>
        <p:spPr bwMode="auto">
          <a:xfrm>
            <a:off x="3161905"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E7C0A23C-16CC-A605-4E48-28160EB73119}"/>
              </a:ext>
            </a:extLst>
          </p:cNvPr>
          <p:cNvSpPr/>
          <p:nvPr/>
        </p:nvSpPr>
        <p:spPr bwMode="auto">
          <a:xfrm>
            <a:off x="588263" y="4013869"/>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4D78FE97-2FA7-4DF5-5D18-D08F3432118A}"/>
              </a:ext>
            </a:extLst>
          </p:cNvPr>
          <p:cNvSpPr/>
          <p:nvPr/>
        </p:nvSpPr>
        <p:spPr bwMode="auto">
          <a:xfrm>
            <a:off x="3169540" y="4013868"/>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Picture 21">
            <a:extLst>
              <a:ext uri="{FF2B5EF4-FFF2-40B4-BE49-F238E27FC236}">
                <a16:creationId xmlns:a16="http://schemas.microsoft.com/office/drawing/2014/main" id="{58CD2495-AF5D-6B16-BBBC-5967232D8ED5}"/>
              </a:ext>
            </a:extLst>
          </p:cNvPr>
          <p:cNvPicPr>
            <a:picLocks noChangeAspect="1"/>
          </p:cNvPicPr>
          <p:nvPr/>
        </p:nvPicPr>
        <p:blipFill rotWithShape="1">
          <a:blip r:embed="rId2"/>
          <a:srcRect r="27355" b="28939"/>
          <a:stretch/>
        </p:blipFill>
        <p:spPr>
          <a:xfrm>
            <a:off x="5735547" y="1603595"/>
            <a:ext cx="6046198" cy="4490359"/>
          </a:xfrm>
          <a:prstGeom prst="rect">
            <a:avLst/>
          </a:prstGeom>
        </p:spPr>
      </p:pic>
    </p:spTree>
    <p:extLst>
      <p:ext uri="{BB962C8B-B14F-4D97-AF65-F5344CB8AC3E}">
        <p14:creationId xmlns:p14="http://schemas.microsoft.com/office/powerpoint/2010/main" val="78634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8B0E-667B-FC77-F065-1055EBC74863}"/>
              </a:ext>
            </a:extLst>
          </p:cNvPr>
          <p:cNvSpPr>
            <a:spLocks noGrp="1"/>
          </p:cNvSpPr>
          <p:nvPr>
            <p:ph type="title"/>
          </p:nvPr>
        </p:nvSpPr>
        <p:spPr>
          <a:xfrm>
            <a:off x="588263" y="457200"/>
            <a:ext cx="11018520" cy="923330"/>
          </a:xfrm>
        </p:spPr>
        <p:txBody>
          <a:bodyPr>
            <a:normAutofit fontScale="90000"/>
          </a:bodyPr>
          <a:lstStyle/>
          <a:p>
            <a:r>
              <a:rPr lang="en-US"/>
              <a:t>How Access Reviews works </a:t>
            </a:r>
            <a:br>
              <a:rPr lang="en-US"/>
            </a:br>
            <a:r>
              <a:rPr lang="en-US" sz="2400">
                <a:solidFill>
                  <a:schemeClr val="accent1"/>
                </a:solidFill>
              </a:rPr>
              <a:t>Reviewer</a:t>
            </a:r>
            <a:endParaRPr lang="en-US">
              <a:solidFill>
                <a:schemeClr val="accent1"/>
              </a:solidFill>
            </a:endParaRPr>
          </a:p>
        </p:txBody>
      </p:sp>
      <p:sp>
        <p:nvSpPr>
          <p:cNvPr id="3" name="Content Placeholder 2">
            <a:extLst>
              <a:ext uri="{FF2B5EF4-FFF2-40B4-BE49-F238E27FC236}">
                <a16:creationId xmlns:a16="http://schemas.microsoft.com/office/drawing/2014/main" id="{3A28789C-DA5B-D2FE-6F6C-60AE904E2B50}"/>
              </a:ext>
            </a:extLst>
          </p:cNvPr>
          <p:cNvSpPr txBox="1">
            <a:spLocks/>
          </p:cNvSpPr>
          <p:nvPr/>
        </p:nvSpPr>
        <p:spPr>
          <a:xfrm>
            <a:off x="709709" y="2377818"/>
            <a:ext cx="2063334" cy="2154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1. Send notification</a:t>
            </a:r>
          </a:p>
        </p:txBody>
      </p:sp>
      <p:sp>
        <p:nvSpPr>
          <p:cNvPr id="4" name="Content Placeholder 2">
            <a:extLst>
              <a:ext uri="{FF2B5EF4-FFF2-40B4-BE49-F238E27FC236}">
                <a16:creationId xmlns:a16="http://schemas.microsoft.com/office/drawing/2014/main" id="{ECD60AD4-741D-E2F4-30EC-039E7E2A680F}"/>
              </a:ext>
            </a:extLst>
          </p:cNvPr>
          <p:cNvSpPr txBox="1">
            <a:spLocks/>
          </p:cNvSpPr>
          <p:nvPr/>
        </p:nvSpPr>
        <p:spPr>
          <a:xfrm>
            <a:off x="1636966" y="2788725"/>
            <a:ext cx="1066058"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Email is sent to the reviewer</a:t>
            </a:r>
          </a:p>
        </p:txBody>
      </p:sp>
      <p:sp>
        <p:nvSpPr>
          <p:cNvPr id="9" name="Content Placeholder 2">
            <a:extLst>
              <a:ext uri="{FF2B5EF4-FFF2-40B4-BE49-F238E27FC236}">
                <a16:creationId xmlns:a16="http://schemas.microsoft.com/office/drawing/2014/main" id="{B95463B0-5D50-C681-CF71-20BCC448821F}"/>
              </a:ext>
            </a:extLst>
          </p:cNvPr>
          <p:cNvSpPr txBox="1">
            <a:spLocks/>
          </p:cNvSpPr>
          <p:nvPr/>
        </p:nvSpPr>
        <p:spPr>
          <a:xfrm>
            <a:off x="3298292" y="2372054"/>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2. Review</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0" name="Content Placeholder 2">
            <a:extLst>
              <a:ext uri="{FF2B5EF4-FFF2-40B4-BE49-F238E27FC236}">
                <a16:creationId xmlns:a16="http://schemas.microsoft.com/office/drawing/2014/main" id="{F464F216-2CDA-8603-87C7-F2C651F5DD96}"/>
              </a:ext>
            </a:extLst>
          </p:cNvPr>
          <p:cNvSpPr txBox="1">
            <a:spLocks/>
          </p:cNvSpPr>
          <p:nvPr/>
        </p:nvSpPr>
        <p:spPr>
          <a:xfrm>
            <a:off x="4190477" y="2754957"/>
            <a:ext cx="1266121"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Review current membership with system generated recommendations</a:t>
            </a:r>
          </a:p>
        </p:txBody>
      </p:sp>
      <p:sp>
        <p:nvSpPr>
          <p:cNvPr id="12" name="Content Placeholder 2">
            <a:extLst>
              <a:ext uri="{FF2B5EF4-FFF2-40B4-BE49-F238E27FC236}">
                <a16:creationId xmlns:a16="http://schemas.microsoft.com/office/drawing/2014/main" id="{8F5D7D4F-3B60-1EE5-E08C-A3CE9796E36E}"/>
              </a:ext>
            </a:extLst>
          </p:cNvPr>
          <p:cNvSpPr txBox="1">
            <a:spLocks/>
          </p:cNvSpPr>
          <p:nvPr/>
        </p:nvSpPr>
        <p:spPr>
          <a:xfrm>
            <a:off x="709708" y="4139215"/>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3. Confirm</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3" name="Content Placeholder 2">
            <a:extLst>
              <a:ext uri="{FF2B5EF4-FFF2-40B4-BE49-F238E27FC236}">
                <a16:creationId xmlns:a16="http://schemas.microsoft.com/office/drawing/2014/main" id="{6990491E-4074-A155-2D10-9E49952DCA8A}"/>
              </a:ext>
            </a:extLst>
          </p:cNvPr>
          <p:cNvSpPr txBox="1">
            <a:spLocks/>
          </p:cNvSpPr>
          <p:nvPr/>
        </p:nvSpPr>
        <p:spPr>
          <a:xfrm>
            <a:off x="1660436" y="4492890"/>
            <a:ext cx="1112607"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Reviewers confirm which memberships to keep</a:t>
            </a:r>
          </a:p>
        </p:txBody>
      </p:sp>
      <p:sp>
        <p:nvSpPr>
          <p:cNvPr id="15" name="Content Placeholder 2">
            <a:extLst>
              <a:ext uri="{FF2B5EF4-FFF2-40B4-BE49-F238E27FC236}">
                <a16:creationId xmlns:a16="http://schemas.microsoft.com/office/drawing/2014/main" id="{D8515A7D-61D3-858B-1686-2F356CFE87A4}"/>
              </a:ext>
            </a:extLst>
          </p:cNvPr>
          <p:cNvSpPr txBox="1">
            <a:spLocks/>
          </p:cNvSpPr>
          <p:nvPr/>
        </p:nvSpPr>
        <p:spPr>
          <a:xfrm>
            <a:off x="3298292" y="4139215"/>
            <a:ext cx="1765592"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b="1"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4. Apply result</a:t>
            </a:r>
            <a:endParaRPr kumimoji="0" lang="en-US" sz="14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endParaRPr>
          </a:p>
        </p:txBody>
      </p:sp>
      <p:sp>
        <p:nvSpPr>
          <p:cNvPr id="16" name="Content Placeholder 2">
            <a:extLst>
              <a:ext uri="{FF2B5EF4-FFF2-40B4-BE49-F238E27FC236}">
                <a16:creationId xmlns:a16="http://schemas.microsoft.com/office/drawing/2014/main" id="{AFC15D0F-37D9-D1DC-DFA5-C643905D0FD9}"/>
              </a:ext>
            </a:extLst>
          </p:cNvPr>
          <p:cNvSpPr txBox="1">
            <a:spLocks/>
          </p:cNvSpPr>
          <p:nvPr/>
        </p:nvSpPr>
        <p:spPr>
          <a:xfrm>
            <a:off x="4185105" y="4653914"/>
            <a:ext cx="1183527" cy="55399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sz="1200">
                <a:gradFill>
                  <a:gsLst>
                    <a:gs pos="1250">
                      <a:srgbClr val="000000"/>
                    </a:gs>
                    <a:gs pos="100000">
                      <a:srgbClr val="000000"/>
                    </a:gs>
                  </a:gsLst>
                  <a:lin ang="5400000" scaled="0"/>
                </a:gradFill>
              </a:rPr>
              <a:t>Denied users are removed from the resource</a:t>
            </a:r>
          </a:p>
        </p:txBody>
      </p:sp>
      <p:sp>
        <p:nvSpPr>
          <p:cNvPr id="18" name="Rectangle 17">
            <a:extLst>
              <a:ext uri="{FF2B5EF4-FFF2-40B4-BE49-F238E27FC236}">
                <a16:creationId xmlns:a16="http://schemas.microsoft.com/office/drawing/2014/main" id="{F9911829-073A-DDB8-FC50-FC757F0C06A8}"/>
              </a:ext>
            </a:extLst>
          </p:cNvPr>
          <p:cNvSpPr/>
          <p:nvPr/>
        </p:nvSpPr>
        <p:spPr bwMode="auto">
          <a:xfrm>
            <a:off x="588263"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E40D2E89-0858-9F40-DC4D-CE66A1E87650}"/>
              </a:ext>
            </a:extLst>
          </p:cNvPr>
          <p:cNvSpPr/>
          <p:nvPr/>
        </p:nvSpPr>
        <p:spPr bwMode="auto">
          <a:xfrm>
            <a:off x="3161905" y="2230440"/>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E7C0A23C-16CC-A605-4E48-28160EB73119}"/>
              </a:ext>
            </a:extLst>
          </p:cNvPr>
          <p:cNvSpPr/>
          <p:nvPr/>
        </p:nvSpPr>
        <p:spPr bwMode="auto">
          <a:xfrm>
            <a:off x="588263" y="4013869"/>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4D78FE97-2FA7-4DF5-5D18-D08F3432118A}"/>
              </a:ext>
            </a:extLst>
          </p:cNvPr>
          <p:cNvSpPr/>
          <p:nvPr/>
        </p:nvSpPr>
        <p:spPr bwMode="auto">
          <a:xfrm>
            <a:off x="3169540" y="4013868"/>
            <a:ext cx="2379626" cy="1497865"/>
          </a:xfrm>
          <a:prstGeom prst="rect">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Picture 21">
            <a:extLst>
              <a:ext uri="{FF2B5EF4-FFF2-40B4-BE49-F238E27FC236}">
                <a16:creationId xmlns:a16="http://schemas.microsoft.com/office/drawing/2014/main" id="{58CD2495-AF5D-6B16-BBBC-5967232D8ED5}"/>
              </a:ext>
            </a:extLst>
          </p:cNvPr>
          <p:cNvPicPr>
            <a:picLocks noChangeAspect="1"/>
          </p:cNvPicPr>
          <p:nvPr/>
        </p:nvPicPr>
        <p:blipFill rotWithShape="1">
          <a:blip r:embed="rId2"/>
          <a:srcRect l="3620" r="3620"/>
          <a:stretch/>
        </p:blipFill>
        <p:spPr>
          <a:xfrm>
            <a:off x="5735547" y="1603595"/>
            <a:ext cx="6046198" cy="4490359"/>
          </a:xfrm>
          <a:prstGeom prst="rect">
            <a:avLst/>
          </a:prstGeom>
        </p:spPr>
      </p:pic>
      <p:sp>
        <p:nvSpPr>
          <p:cNvPr id="23" name="mail_2" title="Icon of an envelope with an arrow on the lower right pointing right">
            <a:extLst>
              <a:ext uri="{FF2B5EF4-FFF2-40B4-BE49-F238E27FC236}">
                <a16:creationId xmlns:a16="http://schemas.microsoft.com/office/drawing/2014/main" id="{3C995391-0F7C-B037-1093-AC62677F611F}"/>
              </a:ext>
            </a:extLst>
          </p:cNvPr>
          <p:cNvSpPr>
            <a:spLocks noChangeAspect="1" noEditPoints="1"/>
          </p:cNvSpPr>
          <p:nvPr/>
        </p:nvSpPr>
        <p:spPr bwMode="auto">
          <a:xfrm>
            <a:off x="814113" y="2884985"/>
            <a:ext cx="628837" cy="453812"/>
          </a:xfrm>
          <a:custGeom>
            <a:avLst/>
            <a:gdLst>
              <a:gd name="T0" fmla="*/ 341 w 600"/>
              <a:gd name="T1" fmla="*/ 356 h 433"/>
              <a:gd name="T2" fmla="*/ 0 w 600"/>
              <a:gd name="T3" fmla="*/ 356 h 433"/>
              <a:gd name="T4" fmla="*/ 0 w 600"/>
              <a:gd name="T5" fmla="*/ 0 h 433"/>
              <a:gd name="T6" fmla="*/ 600 w 600"/>
              <a:gd name="T7" fmla="*/ 0 h 433"/>
              <a:gd name="T8" fmla="*/ 600 w 600"/>
              <a:gd name="T9" fmla="*/ 269 h 433"/>
              <a:gd name="T10" fmla="*/ 0 w 600"/>
              <a:gd name="T11" fmla="*/ 0 h 433"/>
              <a:gd name="T12" fmla="*/ 300 w 600"/>
              <a:gd name="T13" fmla="*/ 178 h 433"/>
              <a:gd name="T14" fmla="*/ 600 w 600"/>
              <a:gd name="T15" fmla="*/ 0 h 433"/>
              <a:gd name="T16" fmla="*/ 392 w 600"/>
              <a:gd name="T17" fmla="*/ 356 h 433"/>
              <a:gd name="T18" fmla="*/ 600 w 600"/>
              <a:gd name="T19" fmla="*/ 356 h 433"/>
              <a:gd name="T20" fmla="*/ 524 w 600"/>
              <a:gd name="T21" fmla="*/ 433 h 433"/>
              <a:gd name="T22" fmla="*/ 600 w 600"/>
              <a:gd name="T23" fmla="*/ 356 h 433"/>
              <a:gd name="T24" fmla="*/ 524 w 600"/>
              <a:gd name="T25" fmla="*/ 28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0" h="433">
                <a:moveTo>
                  <a:pt x="341" y="356"/>
                </a:moveTo>
                <a:lnTo>
                  <a:pt x="0" y="356"/>
                </a:lnTo>
                <a:lnTo>
                  <a:pt x="0" y="0"/>
                </a:lnTo>
                <a:lnTo>
                  <a:pt x="600" y="0"/>
                </a:lnTo>
                <a:lnTo>
                  <a:pt x="600" y="269"/>
                </a:lnTo>
                <a:moveTo>
                  <a:pt x="0" y="0"/>
                </a:moveTo>
                <a:lnTo>
                  <a:pt x="300" y="178"/>
                </a:lnTo>
                <a:lnTo>
                  <a:pt x="600" y="0"/>
                </a:lnTo>
                <a:moveTo>
                  <a:pt x="392" y="356"/>
                </a:moveTo>
                <a:lnTo>
                  <a:pt x="600" y="356"/>
                </a:lnTo>
                <a:moveTo>
                  <a:pt x="524" y="433"/>
                </a:moveTo>
                <a:lnTo>
                  <a:pt x="600" y="356"/>
                </a:lnTo>
                <a:lnTo>
                  <a:pt x="524" y="280"/>
                </a:lnTo>
              </a:path>
            </a:pathLst>
          </a:custGeom>
          <a:noFill/>
          <a:ln w="15875" cap="flat">
            <a:solidFill>
              <a:srgbClr val="666666"/>
            </a:solid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24" name="Data &amp; AI" title="Icon of several circles connected to eachother by lines">
            <a:extLst>
              <a:ext uri="{FF2B5EF4-FFF2-40B4-BE49-F238E27FC236}">
                <a16:creationId xmlns:a16="http://schemas.microsoft.com/office/drawing/2014/main" id="{87D44A91-385F-6A5A-E115-2DADFDF4346D}"/>
              </a:ext>
            </a:extLst>
          </p:cNvPr>
          <p:cNvSpPr>
            <a:spLocks noChangeAspect="1" noEditPoints="1"/>
          </p:cNvSpPr>
          <p:nvPr/>
        </p:nvSpPr>
        <p:spPr bwMode="auto">
          <a:xfrm>
            <a:off x="3312829" y="2856794"/>
            <a:ext cx="683632" cy="546637"/>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5875" cap="sq">
            <a:solidFill>
              <a:srgbClr val="6666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gradFill>
                <a:gsLst>
                  <a:gs pos="0">
                    <a:srgbClr val="505050"/>
                  </a:gs>
                  <a:gs pos="100000">
                    <a:srgbClr val="505050"/>
                  </a:gs>
                </a:gsLst>
              </a:gradFill>
            </a:endParaRPr>
          </a:p>
        </p:txBody>
      </p:sp>
      <p:sp>
        <p:nvSpPr>
          <p:cNvPr id="25" name="list_4" title="Icon of a checklist">
            <a:extLst>
              <a:ext uri="{FF2B5EF4-FFF2-40B4-BE49-F238E27FC236}">
                <a16:creationId xmlns:a16="http://schemas.microsoft.com/office/drawing/2014/main" id="{26761854-97EC-96E1-08D1-FE5C60936146}"/>
              </a:ext>
            </a:extLst>
          </p:cNvPr>
          <p:cNvSpPr>
            <a:spLocks noChangeAspect="1" noEditPoints="1"/>
          </p:cNvSpPr>
          <p:nvPr/>
        </p:nvSpPr>
        <p:spPr bwMode="auto">
          <a:xfrm>
            <a:off x="771473" y="4597593"/>
            <a:ext cx="708267" cy="478711"/>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66666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282828"/>
              </a:solidFill>
              <a:effectLst/>
              <a:uLnTx/>
              <a:uFillTx/>
              <a:latin typeface="Segoe UI"/>
              <a:ea typeface="+mn-ea"/>
              <a:cs typeface="+mn-cs"/>
            </a:endParaRPr>
          </a:p>
        </p:txBody>
      </p:sp>
      <p:grpSp>
        <p:nvGrpSpPr>
          <p:cNvPr id="26" name="Group 25">
            <a:extLst>
              <a:ext uri="{FF2B5EF4-FFF2-40B4-BE49-F238E27FC236}">
                <a16:creationId xmlns:a16="http://schemas.microsoft.com/office/drawing/2014/main" id="{F41FC81F-B1F0-6527-29BB-0C39E6DF3719}"/>
              </a:ext>
            </a:extLst>
          </p:cNvPr>
          <p:cNvGrpSpPr/>
          <p:nvPr/>
        </p:nvGrpSpPr>
        <p:grpSpPr>
          <a:xfrm>
            <a:off x="3521581" y="4664205"/>
            <a:ext cx="477144" cy="561523"/>
            <a:chOff x="8437453" y="2735147"/>
            <a:chExt cx="387178" cy="455648"/>
          </a:xfrm>
        </p:grpSpPr>
        <p:sp>
          <p:nvSpPr>
            <p:cNvPr id="27" name="Parallelogram 26">
              <a:extLst>
                <a:ext uri="{FF2B5EF4-FFF2-40B4-BE49-F238E27FC236}">
                  <a16:creationId xmlns:a16="http://schemas.microsoft.com/office/drawing/2014/main" id="{03B6E389-5795-2AC5-1CEC-FADD52A837E4}"/>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8" name="Parallelogram 27">
              <a:extLst>
                <a:ext uri="{FF2B5EF4-FFF2-40B4-BE49-F238E27FC236}">
                  <a16:creationId xmlns:a16="http://schemas.microsoft.com/office/drawing/2014/main" id="{5673F62F-A4C6-462B-8129-F9F5707CC09C}"/>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29" name="Parallelogram 28">
              <a:extLst>
                <a:ext uri="{FF2B5EF4-FFF2-40B4-BE49-F238E27FC236}">
                  <a16:creationId xmlns:a16="http://schemas.microsoft.com/office/drawing/2014/main" id="{0F032A7E-B433-AF9E-7DC4-E14183C4CF4F}"/>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Historic" panose="020B0502040204020203" pitchFamily="34" charset="0"/>
                <a:ea typeface="Segoe UI Historic" panose="020B0502040204020203" pitchFamily="34" charset="0"/>
                <a:cs typeface="Segoe UI Historic" panose="020B0502040204020203" pitchFamily="34" charset="0"/>
              </a:endParaRPr>
            </a:p>
          </p:txBody>
        </p:sp>
      </p:grpSp>
    </p:spTree>
    <p:extLst>
      <p:ext uri="{BB962C8B-B14F-4D97-AF65-F5344CB8AC3E}">
        <p14:creationId xmlns:p14="http://schemas.microsoft.com/office/powerpoint/2010/main" val="4005920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12A732C-FEA5-46F2-BEE1-34B7D1AD3698}"/>
              </a:ext>
            </a:extLst>
          </p:cNvPr>
          <p:cNvGraphicFramePr>
            <a:graphicFrameLocks noGrp="1"/>
          </p:cNvGraphicFramePr>
          <p:nvPr/>
        </p:nvGraphicFramePr>
        <p:xfrm>
          <a:off x="639704" y="847046"/>
          <a:ext cx="10784740" cy="5341463"/>
        </p:xfrm>
        <a:graphic>
          <a:graphicData uri="http://schemas.openxmlformats.org/drawingml/2006/table">
            <a:tbl>
              <a:tblPr firstRow="1" bandRow="1">
                <a:tableStyleId>{073A0DAA-6AF3-43AB-8588-CEC1D06C72B9}</a:tableStyleId>
              </a:tblPr>
              <a:tblGrid>
                <a:gridCol w="5392370">
                  <a:extLst>
                    <a:ext uri="{9D8B030D-6E8A-4147-A177-3AD203B41FA5}">
                      <a16:colId xmlns:a16="http://schemas.microsoft.com/office/drawing/2014/main" val="3182963814"/>
                    </a:ext>
                  </a:extLst>
                </a:gridCol>
                <a:gridCol w="5392370">
                  <a:extLst>
                    <a:ext uri="{9D8B030D-6E8A-4147-A177-3AD203B41FA5}">
                      <a16:colId xmlns:a16="http://schemas.microsoft.com/office/drawing/2014/main" val="1088835201"/>
                    </a:ext>
                  </a:extLst>
                </a:gridCol>
              </a:tblGrid>
              <a:tr h="1436077">
                <a:tc>
                  <a:txBody>
                    <a:bodyPr/>
                    <a:lstStyle/>
                    <a:p>
                      <a:endParaRPr lang="en-US"/>
                    </a:p>
                  </a:txBody>
                  <a:tcPr/>
                </a:tc>
                <a:tc>
                  <a:txBody>
                    <a:bodyPr/>
                    <a:lstStyle/>
                    <a:p>
                      <a:endParaRPr lang="en-US"/>
                    </a:p>
                  </a:txBody>
                  <a:tcPr/>
                </a:tc>
                <a:extLst>
                  <a:ext uri="{0D108BD9-81ED-4DB2-BD59-A6C34878D82A}">
                    <a16:rowId xmlns:a16="http://schemas.microsoft.com/office/drawing/2014/main" val="487062090"/>
                  </a:ext>
                </a:extLst>
              </a:tr>
              <a:tr h="687220">
                <a:tc>
                  <a:txBody>
                    <a:bodyPr/>
                    <a:lstStyle/>
                    <a:p>
                      <a:pPr marL="0" marR="0" lvl="0" indent="0" algn="ctr" defTabSz="932462" rtl="0" eaLnBrk="1" fontAlgn="auto" latinLnBrk="0" hangingPunct="1">
                        <a:lnSpc>
                          <a:spcPct val="100000"/>
                        </a:lnSpc>
                        <a:spcBef>
                          <a:spcPts val="0"/>
                        </a:spcBef>
                        <a:spcAft>
                          <a:spcPts val="0"/>
                        </a:spcAft>
                        <a:buClrTx/>
                        <a:buSzTx/>
                        <a:buFontTx/>
                        <a:buNone/>
                        <a:tabLst/>
                        <a:defRPr/>
                      </a:pPr>
                      <a:r>
                        <a:rPr lang="en-US" sz="3200" b="1">
                          <a:solidFill>
                            <a:srgbClr val="0070C0"/>
                          </a:solidFill>
                        </a:rPr>
                        <a:t>Employees</a:t>
                      </a:r>
                      <a:r>
                        <a:rPr lang="en-US" sz="3200">
                          <a:solidFill>
                            <a:srgbClr val="0070C0"/>
                          </a:solidFill>
                        </a:rPr>
                        <a:t> </a:t>
                      </a:r>
                    </a:p>
                  </a:txBody>
                  <a:tcPr anchor="ctr"/>
                </a:tc>
                <a:tc>
                  <a:txBody>
                    <a:bodyPr/>
                    <a:lstStyle/>
                    <a:p>
                      <a:pPr marL="0" marR="0" lvl="0" indent="0" algn="ctr" defTabSz="932462" rtl="0" eaLnBrk="1" fontAlgn="auto" latinLnBrk="0" hangingPunct="1">
                        <a:lnSpc>
                          <a:spcPct val="100000"/>
                        </a:lnSpc>
                        <a:spcBef>
                          <a:spcPts val="0"/>
                        </a:spcBef>
                        <a:spcAft>
                          <a:spcPts val="0"/>
                        </a:spcAft>
                        <a:buClrTx/>
                        <a:buSzTx/>
                        <a:buFontTx/>
                        <a:buNone/>
                        <a:tabLst/>
                        <a:defRPr/>
                      </a:pPr>
                      <a:r>
                        <a:rPr lang="en-US" sz="3200" b="1">
                          <a:solidFill>
                            <a:srgbClr val="0070C0"/>
                          </a:solidFill>
                        </a:rPr>
                        <a:t>External Users</a:t>
                      </a:r>
                      <a:endParaRPr lang="en-US" sz="3200">
                        <a:solidFill>
                          <a:srgbClr val="0070C0"/>
                        </a:solidFill>
                      </a:endParaRPr>
                    </a:p>
                  </a:txBody>
                  <a:tcPr anchor="ctr"/>
                </a:tc>
                <a:extLst>
                  <a:ext uri="{0D108BD9-81ED-4DB2-BD59-A6C34878D82A}">
                    <a16:rowId xmlns:a16="http://schemas.microsoft.com/office/drawing/2014/main" val="607147527"/>
                  </a:ext>
                </a:extLst>
              </a:tr>
              <a:tr h="3218166">
                <a:tc>
                  <a:txBody>
                    <a:bodyPr/>
                    <a:lstStyle/>
                    <a:p>
                      <a:pPr marL="342900" indent="-342900">
                        <a:lnSpc>
                          <a:spcPct val="100000"/>
                        </a:lnSpc>
                        <a:buFont typeface="Arial" panose="020B0604020202020204" pitchFamily="34" charset="0"/>
                        <a:buChar char="•"/>
                      </a:pPr>
                      <a:r>
                        <a:rPr lang="en-US" sz="2400">
                          <a:solidFill>
                            <a:schemeClr val="tx1"/>
                          </a:solidFill>
                        </a:rPr>
                        <a:t>Change jobs or leave the company </a:t>
                      </a:r>
                    </a:p>
                    <a:p>
                      <a:pPr marL="342900" indent="-342900">
                        <a:lnSpc>
                          <a:spcPct val="100000"/>
                        </a:lnSpc>
                        <a:buFont typeface="Arial" panose="020B0604020202020204" pitchFamily="34" charset="0"/>
                        <a:buChar char="•"/>
                      </a:pPr>
                      <a:endParaRPr lang="en-US" sz="2400">
                        <a:solidFill>
                          <a:schemeClr val="tx1"/>
                        </a:solidFill>
                      </a:endParaRPr>
                    </a:p>
                    <a:p>
                      <a:pPr marL="800083" lvl="1" indent="-342900">
                        <a:lnSpc>
                          <a:spcPct val="100000"/>
                        </a:lnSpc>
                        <a:buFont typeface="Arial" panose="020B0604020202020204" pitchFamily="34" charset="0"/>
                        <a:buChar char="•"/>
                      </a:pPr>
                      <a:r>
                        <a:rPr lang="en-US" sz="2400">
                          <a:solidFill>
                            <a:schemeClr val="tx1"/>
                          </a:solidFill>
                        </a:rPr>
                        <a:t>Employee's previous access are not removed. </a:t>
                      </a:r>
                    </a:p>
                    <a:p>
                      <a:pPr marL="800083" lvl="1" indent="-342900">
                        <a:lnSpc>
                          <a:spcPct val="100000"/>
                        </a:lnSpc>
                        <a:buFont typeface="Arial" panose="020B0604020202020204" pitchFamily="34" charset="0"/>
                        <a:buChar char="•"/>
                      </a:pPr>
                      <a:r>
                        <a:rPr lang="en-US" sz="2400">
                          <a:solidFill>
                            <a:schemeClr val="tx1"/>
                          </a:solidFill>
                        </a:rPr>
                        <a:t>Users accumulate excessive permissions</a:t>
                      </a:r>
                    </a:p>
                    <a:p>
                      <a:pPr marL="0" lvl="0" indent="0">
                        <a:lnSpc>
                          <a:spcPct val="100000"/>
                        </a:lnSpc>
                        <a:buFont typeface="Arial" panose="020B0604020202020204" pitchFamily="34" charset="0"/>
                        <a:buNone/>
                      </a:pPr>
                      <a:endParaRPr lang="en-US" sz="2400">
                        <a:solidFill>
                          <a:schemeClr val="accent2"/>
                        </a:solidFill>
                      </a:endParaRPr>
                    </a:p>
                  </a:txBody>
                  <a:tcPr/>
                </a:tc>
                <a:tc>
                  <a:txBody>
                    <a:bodyPr/>
                    <a:lstStyle/>
                    <a:p>
                      <a:pPr marL="342900" indent="-342900">
                        <a:lnSpc>
                          <a:spcPct val="100000"/>
                        </a:lnSpc>
                        <a:buFont typeface="Arial" panose="020B0604020202020204" pitchFamily="34" charset="0"/>
                        <a:buChar char="•"/>
                      </a:pPr>
                      <a:r>
                        <a:rPr lang="en-US" sz="2400">
                          <a:solidFill>
                            <a:schemeClr val="tx1"/>
                          </a:solidFill>
                        </a:rPr>
                        <a:t>Guests invited into the tenant </a:t>
                      </a:r>
                    </a:p>
                    <a:p>
                      <a:pPr marL="342900" indent="-342900">
                        <a:lnSpc>
                          <a:spcPct val="100000"/>
                        </a:lnSpc>
                        <a:buFont typeface="Arial" panose="020B0604020202020204" pitchFamily="34" charset="0"/>
                        <a:buChar char="•"/>
                      </a:pPr>
                      <a:endParaRPr lang="en-US" sz="2400">
                        <a:solidFill>
                          <a:schemeClr val="tx1"/>
                        </a:solidFill>
                      </a:endParaRPr>
                    </a:p>
                    <a:p>
                      <a:pPr marL="800083" lvl="1" indent="-342900">
                        <a:lnSpc>
                          <a:spcPct val="100000"/>
                        </a:lnSpc>
                        <a:buFont typeface="Arial" panose="020B0604020202020204" pitchFamily="34" charset="0"/>
                        <a:buChar char="•"/>
                      </a:pPr>
                      <a:r>
                        <a:rPr lang="en-US" sz="2400">
                          <a:solidFill>
                            <a:schemeClr val="tx1"/>
                          </a:solidFill>
                        </a:rPr>
                        <a:t>What access should they have? </a:t>
                      </a:r>
                    </a:p>
                    <a:p>
                      <a:pPr marL="800083" lvl="1" indent="-342900">
                        <a:lnSpc>
                          <a:spcPct val="100000"/>
                        </a:lnSpc>
                        <a:buFont typeface="Arial" panose="020B0604020202020204" pitchFamily="34" charset="0"/>
                        <a:buChar char="•"/>
                      </a:pPr>
                      <a:r>
                        <a:rPr lang="en-US" sz="2400">
                          <a:solidFill>
                            <a:schemeClr val="tx1"/>
                          </a:solidFill>
                        </a:rPr>
                        <a:t>When should they leave?</a:t>
                      </a:r>
                      <a:endParaRPr lang="en-US" sz="2400"/>
                    </a:p>
                  </a:txBody>
                  <a:tcPr/>
                </a:tc>
                <a:extLst>
                  <a:ext uri="{0D108BD9-81ED-4DB2-BD59-A6C34878D82A}">
                    <a16:rowId xmlns:a16="http://schemas.microsoft.com/office/drawing/2014/main" val="3807050077"/>
                  </a:ext>
                </a:extLst>
              </a:tr>
            </a:tbl>
          </a:graphicData>
        </a:graphic>
      </p:graphicFrame>
      <p:sp>
        <p:nvSpPr>
          <p:cNvPr id="2" name="Title 1"/>
          <p:cNvSpPr>
            <a:spLocks noGrp="1"/>
          </p:cNvSpPr>
          <p:nvPr>
            <p:ph type="title"/>
          </p:nvPr>
        </p:nvSpPr>
        <p:spPr/>
        <p:txBody>
          <a:bodyPr/>
          <a:lstStyle/>
          <a:p>
            <a:r>
              <a:rPr lang="en-US" sz="3200">
                <a:latin typeface="Segoe UI Semibold" panose="020B0702040204020203" pitchFamily="34" charset="0"/>
                <a:cs typeface="Segoe UI Semibold" panose="020B0702040204020203" pitchFamily="34" charset="0"/>
              </a:rPr>
              <a:t>Access Reviews Scenarios</a:t>
            </a:r>
          </a:p>
        </p:txBody>
      </p:sp>
      <p:pic>
        <p:nvPicPr>
          <p:cNvPr id="5" name="Graphic 4" descr="Theatre">
            <a:extLst>
              <a:ext uri="{FF2B5EF4-FFF2-40B4-BE49-F238E27FC236}">
                <a16:creationId xmlns:a16="http://schemas.microsoft.com/office/drawing/2014/main" id="{A3F37E3D-2DBA-4490-960A-7C641DC33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6059" y="1363433"/>
            <a:ext cx="1026622" cy="1026622"/>
          </a:xfrm>
          <a:prstGeom prst="rect">
            <a:avLst/>
          </a:prstGeom>
        </p:spPr>
      </p:pic>
      <p:pic>
        <p:nvPicPr>
          <p:cNvPr id="7" name="Graphic 6" descr="Team">
            <a:extLst>
              <a:ext uri="{FF2B5EF4-FFF2-40B4-BE49-F238E27FC236}">
                <a16:creationId xmlns:a16="http://schemas.microsoft.com/office/drawing/2014/main" id="{BB93B508-6FCB-4E0D-9BEE-54F314E019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8451" y="1451163"/>
            <a:ext cx="914400" cy="914400"/>
          </a:xfrm>
          <a:prstGeom prst="rect">
            <a:avLst/>
          </a:prstGeom>
        </p:spPr>
      </p:pic>
      <p:sp>
        <p:nvSpPr>
          <p:cNvPr id="11" name="Title 1">
            <a:extLst>
              <a:ext uri="{FF2B5EF4-FFF2-40B4-BE49-F238E27FC236}">
                <a16:creationId xmlns:a16="http://schemas.microsoft.com/office/drawing/2014/main" id="{6F55CD84-7E1B-45E5-A6B1-7B7F54D96508}"/>
              </a:ext>
            </a:extLst>
          </p:cNvPr>
          <p:cNvSpPr txBox="1">
            <a:spLocks/>
          </p:cNvSpPr>
          <p:nvPr/>
        </p:nvSpPr>
        <p:spPr>
          <a:xfrm>
            <a:off x="8434632" y="1565464"/>
            <a:ext cx="892347" cy="369332"/>
          </a:xfrm>
          <a:prstGeom prst="rect">
            <a:avLst/>
          </a:prstGeom>
        </p:spPr>
        <p:txBody>
          <a:bodyPr vert="horz" wrap="square" lIns="0" tIns="0" rIns="0" bIns="0" rtlCol="0" anchor="t">
            <a:spAutoFit/>
          </a:bodyPr>
          <a:lstStyle>
            <a:lvl1pPr algn="l" defTabSz="932462" rtl="0" eaLnBrk="1" latinLnBrk="0" hangingPunct="1">
              <a:lnSpc>
                <a:spcPct val="100000"/>
              </a:lnSpc>
              <a:spcBef>
                <a:spcPct val="0"/>
              </a:spcBef>
              <a:buNone/>
              <a:defRPr lang="en-US" sz="3599"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a:t>B2B</a:t>
            </a:r>
          </a:p>
        </p:txBody>
      </p:sp>
    </p:spTree>
    <p:extLst>
      <p:ext uri="{BB962C8B-B14F-4D97-AF65-F5344CB8AC3E}">
        <p14:creationId xmlns:p14="http://schemas.microsoft.com/office/powerpoint/2010/main" val="2973151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66F149-1CFE-ED0E-4B9D-21A1395592B7}"/>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Planning</a:t>
            </a:r>
          </a:p>
        </p:txBody>
      </p:sp>
      <p:sp>
        <p:nvSpPr>
          <p:cNvPr id="2" name="Text Placeholder 1">
            <a:extLst>
              <a:ext uri="{FF2B5EF4-FFF2-40B4-BE49-F238E27FC236}">
                <a16:creationId xmlns:a16="http://schemas.microsoft.com/office/drawing/2014/main" id="{740B3565-1090-7C7D-D3B4-82A5E3F7C7A7}"/>
              </a:ext>
            </a:extLst>
          </p:cNvPr>
          <p:cNvSpPr>
            <a:spLocks noGrp="1"/>
          </p:cNvSpPr>
          <p:nvPr>
            <p:ph type="body" sz="quarter" idx="10"/>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r>
              <a:rPr lang="en-US" sz="1800"/>
              <a:t>Determine application readiness</a:t>
            </a:r>
          </a:p>
          <a:p>
            <a:pPr indent="-228600">
              <a:buFont typeface="Arial" panose="020B0604020202020204" pitchFamily="34" charset="0"/>
              <a:buChar char="•"/>
            </a:pPr>
            <a:endParaRPr lang="en-US" sz="1800"/>
          </a:p>
        </p:txBody>
      </p:sp>
      <p:pic>
        <p:nvPicPr>
          <p:cNvPr id="2050" name="Picture 2" descr="Flowchart for application integration patterns">
            <a:extLst>
              <a:ext uri="{FF2B5EF4-FFF2-40B4-BE49-F238E27FC236}">
                <a16:creationId xmlns:a16="http://schemas.microsoft.com/office/drawing/2014/main" id="{8D185D2A-82D5-0860-FE88-0CBAC977E9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0096" y="780377"/>
            <a:ext cx="6440424" cy="539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4799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1317938" y="478420"/>
            <a:ext cx="9144000" cy="815907"/>
          </a:xfrm>
        </p:spPr>
        <p:txBody>
          <a:bodyPr>
            <a:normAutofit fontScale="90000"/>
          </a:bodyPr>
          <a:lstStyle/>
          <a:p>
            <a:r>
              <a:rPr lang="en-US"/>
              <a:t>Planning- Decisions to consider</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1459605" y="2068377"/>
            <a:ext cx="8937754" cy="4525606"/>
          </a:xfrm>
        </p:spPr>
        <p:txBody>
          <a:bodyPr>
            <a:normAutofit/>
          </a:bodyPr>
          <a:lstStyle/>
          <a:p>
            <a:pPr algn="l" rtl="0" fontAlgn="base"/>
            <a:r>
              <a:rPr lang="en-US" sz="1800">
                <a:solidFill>
                  <a:srgbClr val="000000"/>
                </a:solidFill>
                <a:latin typeface="Segoe UI" panose="020B0502040204020203" pitchFamily="34" charset="0"/>
              </a:rPr>
              <a:t>A</a:t>
            </a:r>
            <a:r>
              <a:rPr lang="en-US" sz="1800" b="0" i="0" u="none" strike="noStrike">
                <a:solidFill>
                  <a:srgbClr val="000000"/>
                </a:solidFill>
                <a:effectLst/>
                <a:latin typeface="Segoe UI" panose="020B0502040204020203" pitchFamily="34" charset="0"/>
              </a:rPr>
              <a:t>. Users review their own privilege</a:t>
            </a:r>
            <a:r>
              <a:rPr lang="en-US" sz="1800" b="0" i="0">
                <a:solidFill>
                  <a:srgbClr val="000000"/>
                </a:solidFill>
                <a:effectLst/>
                <a:latin typeface="Segoe UI" panose="020B0502040204020203" pitchFamily="34" charset="0"/>
              </a:rPr>
              <a:t>​</a:t>
            </a:r>
            <a:endParaRPr lang="en-US" b="0" i="0">
              <a:solidFill>
                <a:srgbClr val="000000"/>
              </a:solidFill>
              <a:effectLst/>
              <a:latin typeface="Segoe UI" panose="020B0502040204020203" pitchFamily="34" charset="0"/>
            </a:endParaRPr>
          </a:p>
          <a:p>
            <a:pPr marL="742950" lvl="1" indent="-285750" algn="l" fontAlgn="base">
              <a:buFont typeface="Arial" panose="020B0604020202020204" pitchFamily="34" charset="0"/>
              <a:buChar char="•"/>
            </a:pPr>
            <a:r>
              <a:rPr lang="en-US" sz="1400" b="0" i="0" u="none" strike="noStrike">
                <a:solidFill>
                  <a:srgbClr val="000000"/>
                </a:solidFill>
                <a:effectLst/>
                <a:latin typeface="Segoe UI" panose="020B0502040204020203" pitchFamily="34" charset="0"/>
              </a:rPr>
              <a:t>Schedule access review to ask users themselves if they still need access. </a:t>
            </a:r>
            <a:endParaRPr lang="en-US" sz="1400">
              <a:solidFill>
                <a:srgbClr val="000000"/>
              </a:solidFill>
              <a:latin typeface="Segoe UI" panose="020B0502040204020203" pitchFamily="34" charset="0"/>
            </a:endParaRPr>
          </a:p>
          <a:p>
            <a:pPr marL="742950" lvl="1" indent="-285750" algn="l" fontAlgn="base">
              <a:buFont typeface="Arial" panose="020B0604020202020204" pitchFamily="34" charset="0"/>
              <a:buChar char="•"/>
            </a:pPr>
            <a:r>
              <a:rPr lang="en-US" sz="1400" b="0" i="0" u="none" strike="noStrike">
                <a:solidFill>
                  <a:srgbClr val="000000"/>
                </a:solidFill>
                <a:effectLst/>
                <a:latin typeface="Segoe UI" panose="020B0502040204020203" pitchFamily="34" charset="0"/>
              </a:rPr>
              <a:t>Remove privilege if the user denies or does not respond.</a:t>
            </a:r>
            <a:r>
              <a:rPr lang="en-US" sz="1400" b="0" i="0">
                <a:solidFill>
                  <a:srgbClr val="000000"/>
                </a:solidFill>
                <a:effectLst/>
                <a:latin typeface="Segoe UI" panose="020B0502040204020203" pitchFamily="34" charset="0"/>
              </a:rPr>
              <a:t>​</a:t>
            </a:r>
            <a:endParaRPr lang="en-US" b="0" i="0">
              <a:solidFill>
                <a:srgbClr val="000000"/>
              </a:solidFill>
              <a:effectLst/>
              <a:latin typeface="Segoe UI" panose="020B0502040204020203" pitchFamily="34" charset="0"/>
            </a:endParaRPr>
          </a:p>
          <a:p>
            <a:pPr algn="l" rtl="0" fontAlgn="base"/>
            <a:r>
              <a:rPr lang="en-US" sz="1800" b="0" i="0">
                <a:solidFill>
                  <a:srgbClr val="000000"/>
                </a:solidFill>
                <a:effectLst/>
                <a:latin typeface="Segoe UI" panose="020B0502040204020203" pitchFamily="34" charset="0"/>
              </a:rPr>
              <a:t>​</a:t>
            </a:r>
            <a:r>
              <a:rPr lang="en-US" sz="1800">
                <a:solidFill>
                  <a:srgbClr val="000000"/>
                </a:solidFill>
                <a:latin typeface="Segoe UI" panose="020B0502040204020203" pitchFamily="34" charset="0"/>
              </a:rPr>
              <a:t>B</a:t>
            </a:r>
            <a:r>
              <a:rPr lang="en-US" sz="1800" b="0" i="0" u="none" strike="noStrike">
                <a:solidFill>
                  <a:srgbClr val="000000"/>
                </a:solidFill>
                <a:effectLst/>
                <a:latin typeface="Segoe UI" panose="020B0502040204020203" pitchFamily="34" charset="0"/>
              </a:rPr>
              <a:t>. Resource owners review privileges assigned to their resources.</a:t>
            </a:r>
            <a:r>
              <a:rPr lang="en-US" sz="1800" b="0" i="0">
                <a:solidFill>
                  <a:srgbClr val="000000"/>
                </a:solidFill>
                <a:effectLst/>
                <a:latin typeface="Segoe UI" panose="020B0502040204020203" pitchFamily="34" charset="0"/>
              </a:rPr>
              <a:t>​</a:t>
            </a:r>
            <a:endParaRPr lang="en-US" b="0" i="0">
              <a:solidFill>
                <a:srgbClr val="000000"/>
              </a:solidFill>
              <a:effectLst/>
              <a:latin typeface="Segoe UI" panose="020B0502040204020203" pitchFamily="34" charset="0"/>
            </a:endParaRPr>
          </a:p>
          <a:p>
            <a:pPr marL="742950" lvl="1" indent="-285750" algn="l" fontAlgn="base">
              <a:buFont typeface="Arial" panose="020B0604020202020204" pitchFamily="34" charset="0"/>
              <a:buChar char="•"/>
            </a:pPr>
            <a:r>
              <a:rPr lang="en-US" sz="1400" b="0" i="0" u="none" strike="noStrike">
                <a:solidFill>
                  <a:srgbClr val="000000"/>
                </a:solidFill>
                <a:effectLst/>
                <a:latin typeface="Segoe UI" panose="020B0502040204020203" pitchFamily="34" charset="0"/>
              </a:rPr>
              <a:t>Schedule access review to ask resource owners to review the privileges assigned to their resource.</a:t>
            </a:r>
          </a:p>
          <a:p>
            <a:pPr algn="l" rtl="0" fontAlgn="base"/>
            <a:r>
              <a:rPr lang="en-US" sz="1800" b="0" i="0">
                <a:solidFill>
                  <a:srgbClr val="000000"/>
                </a:solidFill>
                <a:effectLst/>
                <a:latin typeface="Segoe UI" panose="020B0502040204020203" pitchFamily="34" charset="0"/>
              </a:rPr>
              <a:t>Possible Reviewers:</a:t>
            </a:r>
          </a:p>
          <a:p>
            <a:pPr marL="742950" lvl="1" indent="-285750" algn="l" fontAlgn="base">
              <a:buFont typeface="Arial" panose="020B0604020202020204" pitchFamily="34" charset="0"/>
              <a:buChar char="•"/>
            </a:pPr>
            <a:r>
              <a:rPr lang="en-US" sz="1400">
                <a:solidFill>
                  <a:srgbClr val="000000"/>
                </a:solidFill>
                <a:latin typeface="Segoe UI" panose="020B0502040204020203" pitchFamily="34" charset="0"/>
              </a:rPr>
              <a:t>Group Owners</a:t>
            </a:r>
          </a:p>
          <a:p>
            <a:pPr marL="742950" lvl="1" indent="-285750" algn="l" fontAlgn="base">
              <a:buFont typeface="Arial" panose="020B0604020202020204" pitchFamily="34" charset="0"/>
              <a:buChar char="•"/>
            </a:pPr>
            <a:r>
              <a:rPr lang="en-US" sz="1400" b="0" i="0">
                <a:solidFill>
                  <a:srgbClr val="000000"/>
                </a:solidFill>
                <a:effectLst/>
                <a:latin typeface="Segoe UI" panose="020B0502040204020203" pitchFamily="34" charset="0"/>
              </a:rPr>
              <a:t>Specific Users</a:t>
            </a:r>
          </a:p>
          <a:p>
            <a:pPr marL="742950" lvl="1" indent="-285750" algn="l" fontAlgn="base">
              <a:buFont typeface="Arial" panose="020B0604020202020204" pitchFamily="34" charset="0"/>
              <a:buChar char="•"/>
            </a:pPr>
            <a:r>
              <a:rPr lang="en-US" sz="1400">
                <a:solidFill>
                  <a:srgbClr val="000000"/>
                </a:solidFill>
                <a:latin typeface="Segoe UI" panose="020B0502040204020203" pitchFamily="34" charset="0"/>
              </a:rPr>
              <a:t>Managers of Users</a:t>
            </a:r>
          </a:p>
          <a:p>
            <a:pPr marL="742950" lvl="1" indent="-285750" algn="l" fontAlgn="base">
              <a:buFont typeface="Arial" panose="020B0604020202020204" pitchFamily="34" charset="0"/>
              <a:buChar char="•"/>
            </a:pPr>
            <a:endParaRPr lang="en-US" sz="1400">
              <a:solidFill>
                <a:srgbClr val="000000"/>
              </a:solidFill>
              <a:latin typeface="Segoe UI" panose="020B0502040204020203" pitchFamily="34" charset="0"/>
            </a:endParaRPr>
          </a:p>
        </p:txBody>
      </p:sp>
      <p:sp>
        <p:nvSpPr>
          <p:cNvPr id="4" name="TextBox 3">
            <a:extLst>
              <a:ext uri="{FF2B5EF4-FFF2-40B4-BE49-F238E27FC236}">
                <a16:creationId xmlns:a16="http://schemas.microsoft.com/office/drawing/2014/main" id="{21297C82-D810-D73A-424E-8D2B2AE64F9E}"/>
              </a:ext>
            </a:extLst>
          </p:cNvPr>
          <p:cNvSpPr txBox="1"/>
          <p:nvPr/>
        </p:nvSpPr>
        <p:spPr>
          <a:xfrm>
            <a:off x="1086822" y="1488953"/>
            <a:ext cx="10142113" cy="369332"/>
          </a:xfrm>
          <a:prstGeom prst="rect">
            <a:avLst/>
          </a:prstGeom>
          <a:noFill/>
        </p:spPr>
        <p:txBody>
          <a:bodyPr wrap="square" rtlCol="0">
            <a:spAutoFit/>
          </a:bodyPr>
          <a:lstStyle/>
          <a:p>
            <a:r>
              <a:rPr lang="en-US" b="1"/>
              <a:t>1. Who is responsible for the review?</a:t>
            </a:r>
          </a:p>
        </p:txBody>
      </p:sp>
      <p:sp>
        <p:nvSpPr>
          <p:cNvPr id="5" name="TextBox 4">
            <a:extLst>
              <a:ext uri="{FF2B5EF4-FFF2-40B4-BE49-F238E27FC236}">
                <a16:creationId xmlns:a16="http://schemas.microsoft.com/office/drawing/2014/main" id="{F4E32CC0-4A2B-3939-6EB3-9CA147357344}"/>
              </a:ext>
            </a:extLst>
          </p:cNvPr>
          <p:cNvSpPr txBox="1"/>
          <p:nvPr/>
        </p:nvSpPr>
        <p:spPr>
          <a:xfrm>
            <a:off x="1107583" y="1606902"/>
            <a:ext cx="10142113" cy="369332"/>
          </a:xfrm>
          <a:prstGeom prst="rect">
            <a:avLst/>
          </a:prstGeom>
          <a:noFill/>
        </p:spPr>
        <p:txBody>
          <a:bodyPr wrap="square" rtlCol="0">
            <a:spAutoFit/>
          </a:bodyPr>
          <a:lstStyle/>
          <a:p>
            <a:endParaRPr lang="en-US" b="1"/>
          </a:p>
        </p:txBody>
      </p:sp>
    </p:spTree>
    <p:extLst>
      <p:ext uri="{BB962C8B-B14F-4D97-AF65-F5344CB8AC3E}">
        <p14:creationId xmlns:p14="http://schemas.microsoft.com/office/powerpoint/2010/main" val="2586891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1B62-B55F-D7A7-C44F-21540F9BC378}"/>
              </a:ext>
            </a:extLst>
          </p:cNvPr>
          <p:cNvSpPr>
            <a:spLocks noGrp="1"/>
          </p:cNvSpPr>
          <p:nvPr>
            <p:ph type="ctrTitle"/>
          </p:nvPr>
        </p:nvSpPr>
        <p:spPr>
          <a:xfrm>
            <a:off x="1317938" y="478420"/>
            <a:ext cx="9144000" cy="815907"/>
          </a:xfrm>
        </p:spPr>
        <p:txBody>
          <a:bodyPr>
            <a:normAutofit fontScale="90000"/>
          </a:bodyPr>
          <a:lstStyle/>
          <a:p>
            <a:pPr algn="l"/>
            <a:r>
              <a:rPr lang="en-US"/>
              <a:t>Planning (</a:t>
            </a:r>
            <a:r>
              <a:rPr lang="en-US" err="1"/>
              <a:t>Contd</a:t>
            </a:r>
            <a:r>
              <a:rPr lang="en-US"/>
              <a:t>)</a:t>
            </a:r>
          </a:p>
        </p:txBody>
      </p:sp>
      <p:sp>
        <p:nvSpPr>
          <p:cNvPr id="3" name="Subtitle 2">
            <a:extLst>
              <a:ext uri="{FF2B5EF4-FFF2-40B4-BE49-F238E27FC236}">
                <a16:creationId xmlns:a16="http://schemas.microsoft.com/office/drawing/2014/main" id="{FDC0FC7C-B9BC-7536-A0AD-1335DDC75C6B}"/>
              </a:ext>
            </a:extLst>
          </p:cNvPr>
          <p:cNvSpPr>
            <a:spLocks noGrp="1"/>
          </p:cNvSpPr>
          <p:nvPr>
            <p:ph type="subTitle" idx="1"/>
          </p:nvPr>
        </p:nvSpPr>
        <p:spPr>
          <a:xfrm>
            <a:off x="1459605" y="2324637"/>
            <a:ext cx="4503313" cy="4816698"/>
          </a:xfrm>
        </p:spPr>
        <p:txBody>
          <a:bodyPr>
            <a:normAutofit/>
          </a:bodyPr>
          <a:lstStyle/>
          <a:p>
            <a:pPr marL="342900" indent="-342900" algn="l">
              <a:buFont typeface="Arial" panose="020B0604020202020204" pitchFamily="34" charset="0"/>
              <a:buChar char="•"/>
            </a:pPr>
            <a:r>
              <a:rPr lang="en-US" sz="1800">
                <a:solidFill>
                  <a:srgbClr val="000000"/>
                </a:solidFill>
                <a:latin typeface="Segoe UI" panose="020B0502040204020203" pitchFamily="34" charset="0"/>
              </a:rPr>
              <a:t>Reach consensus across multiple sets of reviewers</a:t>
            </a:r>
          </a:p>
          <a:p>
            <a:pPr marL="342900" indent="-342900" algn="l">
              <a:buFont typeface="Arial" panose="020B0604020202020204" pitchFamily="34" charset="0"/>
              <a:buChar char="•"/>
            </a:pPr>
            <a:r>
              <a:rPr lang="en-US" sz="1800">
                <a:solidFill>
                  <a:srgbClr val="000000"/>
                </a:solidFill>
                <a:latin typeface="Segoe UI" panose="020B0502040204020203" pitchFamily="34" charset="0"/>
              </a:rPr>
              <a:t>Assign alternate reviewers to weigh in on unreviewed decisions</a:t>
            </a:r>
          </a:p>
          <a:p>
            <a:pPr marL="342900" indent="-342900" algn="l">
              <a:buFont typeface="Arial" panose="020B0604020202020204" pitchFamily="34" charset="0"/>
              <a:buChar char="•"/>
            </a:pPr>
            <a:r>
              <a:rPr lang="en-US" sz="1800">
                <a:solidFill>
                  <a:srgbClr val="000000"/>
                </a:solidFill>
                <a:latin typeface="Segoe UI" panose="020B0502040204020203" pitchFamily="34" charset="0"/>
              </a:rPr>
              <a:t>Reduce burden on later stage reviewers</a:t>
            </a:r>
          </a:p>
          <a:p>
            <a:pPr marL="342900" indent="-342900" algn="l">
              <a:buFont typeface="Arial" panose="020B0604020202020204" pitchFamily="34" charset="0"/>
              <a:buChar char="•"/>
            </a:pPr>
            <a:endParaRPr lang="en-US"/>
          </a:p>
        </p:txBody>
      </p:sp>
      <p:sp>
        <p:nvSpPr>
          <p:cNvPr id="4" name="TextBox 3">
            <a:extLst>
              <a:ext uri="{FF2B5EF4-FFF2-40B4-BE49-F238E27FC236}">
                <a16:creationId xmlns:a16="http://schemas.microsoft.com/office/drawing/2014/main" id="{21297C82-D810-D73A-424E-8D2B2AE64F9E}"/>
              </a:ext>
            </a:extLst>
          </p:cNvPr>
          <p:cNvSpPr txBox="1"/>
          <p:nvPr/>
        </p:nvSpPr>
        <p:spPr>
          <a:xfrm>
            <a:off x="1107583" y="1606902"/>
            <a:ext cx="10142113" cy="369332"/>
          </a:xfrm>
          <a:prstGeom prst="rect">
            <a:avLst/>
          </a:prstGeom>
          <a:noFill/>
        </p:spPr>
        <p:txBody>
          <a:bodyPr wrap="square" rtlCol="0">
            <a:spAutoFit/>
          </a:bodyPr>
          <a:lstStyle/>
          <a:p>
            <a:r>
              <a:rPr lang="en-US" b="1"/>
              <a:t>2. How many stages of reviews are needed?</a:t>
            </a:r>
          </a:p>
        </p:txBody>
      </p:sp>
      <p:pic>
        <p:nvPicPr>
          <p:cNvPr id="7" name="Picture 6">
            <a:extLst>
              <a:ext uri="{FF2B5EF4-FFF2-40B4-BE49-F238E27FC236}">
                <a16:creationId xmlns:a16="http://schemas.microsoft.com/office/drawing/2014/main" id="{8DFB089A-944F-152E-8252-69D30FB8BF83}"/>
              </a:ext>
            </a:extLst>
          </p:cNvPr>
          <p:cNvPicPr>
            <a:picLocks noChangeAspect="1"/>
          </p:cNvPicPr>
          <p:nvPr/>
        </p:nvPicPr>
        <p:blipFill>
          <a:blip r:embed="rId2"/>
          <a:stretch>
            <a:fillRect/>
          </a:stretch>
        </p:blipFill>
        <p:spPr>
          <a:xfrm>
            <a:off x="7023279" y="1621802"/>
            <a:ext cx="3438659" cy="5080715"/>
          </a:xfrm>
          <a:prstGeom prst="rect">
            <a:avLst/>
          </a:prstGeom>
        </p:spPr>
      </p:pic>
    </p:spTree>
    <p:extLst>
      <p:ext uri="{BB962C8B-B14F-4D97-AF65-F5344CB8AC3E}">
        <p14:creationId xmlns:p14="http://schemas.microsoft.com/office/powerpoint/2010/main" val="4207489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A093-8F43-6D75-4ABE-151B22BED5CF}"/>
              </a:ext>
            </a:extLst>
          </p:cNvPr>
          <p:cNvSpPr>
            <a:spLocks noGrp="1"/>
          </p:cNvSpPr>
          <p:nvPr>
            <p:ph type="title"/>
          </p:nvPr>
        </p:nvSpPr>
        <p:spPr>
          <a:xfrm>
            <a:off x="411480" y="991443"/>
            <a:ext cx="4443154" cy="1087819"/>
          </a:xfrm>
        </p:spPr>
        <p:txBody>
          <a:bodyPr anchor="b">
            <a:normAutofit/>
          </a:bodyPr>
          <a:lstStyle/>
          <a:p>
            <a:r>
              <a:rPr lang="en-US" sz="3400"/>
              <a:t>Planning (</a:t>
            </a:r>
            <a:r>
              <a:rPr lang="en-US" sz="3400" err="1"/>
              <a:t>Contd</a:t>
            </a:r>
            <a:r>
              <a:rPr lang="en-US" sz="3400"/>
              <a:t>)</a:t>
            </a:r>
          </a:p>
        </p:txBody>
      </p:sp>
      <p:sp>
        <p:nvSpPr>
          <p:cNvPr id="3" name="Content Placeholder 2">
            <a:extLst>
              <a:ext uri="{FF2B5EF4-FFF2-40B4-BE49-F238E27FC236}">
                <a16:creationId xmlns:a16="http://schemas.microsoft.com/office/drawing/2014/main" id="{5B0DC8AA-0BAE-0E80-4FAA-0B6CA0C0B1CC}"/>
              </a:ext>
            </a:extLst>
          </p:cNvPr>
          <p:cNvSpPr>
            <a:spLocks noGrp="1"/>
          </p:cNvSpPr>
          <p:nvPr>
            <p:ph idx="1"/>
          </p:nvPr>
        </p:nvSpPr>
        <p:spPr>
          <a:xfrm>
            <a:off x="411480" y="2684095"/>
            <a:ext cx="5632328" cy="3492868"/>
          </a:xfrm>
        </p:spPr>
        <p:txBody>
          <a:bodyPr>
            <a:normAutofit/>
          </a:bodyPr>
          <a:lstStyle/>
          <a:p>
            <a:pPr marL="0" indent="0">
              <a:buNone/>
            </a:pPr>
            <a:r>
              <a:rPr lang="en-US" sz="1800" b="1"/>
              <a:t>3. Decide on criteria for automated decisions</a:t>
            </a:r>
          </a:p>
          <a:p>
            <a:pPr lvl="1"/>
            <a:r>
              <a:rPr lang="en-US" sz="1400">
                <a:latin typeface="Segoe UI" panose="020B0502040204020203" pitchFamily="34" charset="0"/>
              </a:rPr>
              <a:t>Response Triggers</a:t>
            </a:r>
          </a:p>
          <a:p>
            <a:pPr lvl="1"/>
            <a:r>
              <a:rPr lang="en-US" sz="1400">
                <a:latin typeface="Segoe UI" panose="020B0502040204020203" pitchFamily="34" charset="0"/>
              </a:rPr>
              <a:t>Account Inactivity</a:t>
            </a:r>
          </a:p>
          <a:p>
            <a:pPr lvl="1"/>
            <a:r>
              <a:rPr lang="en-US" sz="1400">
                <a:latin typeface="Segoe UI" panose="020B0502040204020203" pitchFamily="34" charset="0"/>
              </a:rPr>
              <a:t>Justification requirements</a:t>
            </a:r>
          </a:p>
          <a:p>
            <a:pPr lvl="1"/>
            <a:r>
              <a:rPr lang="en-US" sz="1400">
                <a:latin typeface="Segoe UI" panose="020B0502040204020203" pitchFamily="34" charset="0"/>
              </a:rPr>
              <a:t>Alerting and notifications</a:t>
            </a:r>
          </a:p>
          <a:p>
            <a:pPr marL="0" indent="0">
              <a:buNone/>
            </a:pPr>
            <a:r>
              <a:rPr lang="en-US" sz="1800"/>
              <a:t>	</a:t>
            </a:r>
          </a:p>
        </p:txBody>
      </p:sp>
      <p:pic>
        <p:nvPicPr>
          <p:cNvPr id="5" name="Picture 4">
            <a:extLst>
              <a:ext uri="{FF2B5EF4-FFF2-40B4-BE49-F238E27FC236}">
                <a16:creationId xmlns:a16="http://schemas.microsoft.com/office/drawing/2014/main" id="{E9CBDE5B-B91D-3E7C-91EF-173DBDE456E2}"/>
              </a:ext>
            </a:extLst>
          </p:cNvPr>
          <p:cNvPicPr>
            <a:picLocks noChangeAspect="1"/>
          </p:cNvPicPr>
          <p:nvPr/>
        </p:nvPicPr>
        <p:blipFill>
          <a:blip r:embed="rId2"/>
          <a:stretch>
            <a:fillRect/>
          </a:stretch>
        </p:blipFill>
        <p:spPr>
          <a:xfrm>
            <a:off x="6330004" y="625683"/>
            <a:ext cx="4552048" cy="5551280"/>
          </a:xfrm>
          <a:prstGeom prst="rect">
            <a:avLst/>
          </a:prstGeom>
        </p:spPr>
      </p:pic>
    </p:spTree>
    <p:extLst>
      <p:ext uri="{BB962C8B-B14F-4D97-AF65-F5344CB8AC3E}">
        <p14:creationId xmlns:p14="http://schemas.microsoft.com/office/powerpoint/2010/main" val="83989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63B106-A9D3-4A85-B759-20BDCB235EFF}"/>
              </a:ext>
            </a:extLst>
          </p:cNvPr>
          <p:cNvSpPr>
            <a:spLocks noGrp="1"/>
          </p:cNvSpPr>
          <p:nvPr>
            <p:ph type="body" sz="quarter" idx="11"/>
          </p:nvPr>
        </p:nvSpPr>
        <p:spPr>
          <a:xfrm>
            <a:off x="4941888" y="1445335"/>
            <a:ext cx="6667500" cy="3964162"/>
          </a:xfrm>
        </p:spPr>
        <p:txBody>
          <a:bodyPr/>
          <a:lstStyle/>
          <a:p>
            <a:r>
              <a:rPr lang="en-US" sz="2900"/>
              <a:t>Users can self service sign-up via External Identities User Flows</a:t>
            </a:r>
          </a:p>
          <a:p>
            <a:endParaRPr lang="en-US"/>
          </a:p>
          <a:p>
            <a:endParaRPr lang="en-US"/>
          </a:p>
          <a:p>
            <a:endParaRPr lang="en-US"/>
          </a:p>
          <a:p>
            <a:endParaRPr lang="en-US"/>
          </a:p>
          <a:p>
            <a:endParaRPr lang="en-US"/>
          </a:p>
          <a:p>
            <a:endParaRPr lang="en-US"/>
          </a:p>
        </p:txBody>
      </p:sp>
      <p:pic>
        <p:nvPicPr>
          <p:cNvPr id="1026" name="Picture 2" descr="Example showing selection of Facebook for sign-in">
            <a:extLst>
              <a:ext uri="{FF2B5EF4-FFF2-40B4-BE49-F238E27FC236}">
                <a16:creationId xmlns:a16="http://schemas.microsoft.com/office/drawing/2014/main" id="{8E51968C-B017-41EB-ADD2-07FBEAA74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319" y="2580760"/>
            <a:ext cx="3232654" cy="33204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6976542-FAA9-4A0F-A4B5-E464A38C6798}"/>
              </a:ext>
            </a:extLst>
          </p:cNvPr>
          <p:cNvPicPr>
            <a:picLocks noChangeAspect="1"/>
          </p:cNvPicPr>
          <p:nvPr/>
        </p:nvPicPr>
        <p:blipFill rotWithShape="1">
          <a:blip r:embed="rId4"/>
          <a:srcRect t="4467" b="23110"/>
          <a:stretch/>
        </p:blipFill>
        <p:spPr>
          <a:xfrm>
            <a:off x="8560602" y="2580760"/>
            <a:ext cx="2619587" cy="3399163"/>
          </a:xfrm>
          <a:prstGeom prst="rect">
            <a:avLst/>
          </a:prstGeom>
        </p:spPr>
      </p:pic>
      <p:sp>
        <p:nvSpPr>
          <p:cNvPr id="7" name="Title 1">
            <a:extLst>
              <a:ext uri="{FF2B5EF4-FFF2-40B4-BE49-F238E27FC236}">
                <a16:creationId xmlns:a16="http://schemas.microsoft.com/office/drawing/2014/main" id="{7C50207E-2895-43E0-BF92-016D7FCEEFCF}"/>
              </a:ext>
            </a:extLst>
          </p:cNvPr>
          <p:cNvSpPr txBox="1">
            <a:spLocks/>
          </p:cNvSpPr>
          <p:nvPr/>
        </p:nvSpPr>
        <p:spPr>
          <a:xfrm>
            <a:off x="588264" y="2934971"/>
            <a:ext cx="3337192" cy="984885"/>
          </a:xfrm>
          <a:prstGeom prst="rect">
            <a:avLst/>
          </a:prstGeom>
        </p:spPr>
        <p:txBody>
          <a:bodyPr vert="horz" wrap="square" lIns="0" tIns="0" rIns="0" bIns="0" rtlCol="0" anchor="ctr">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sz="3200" dirty="0"/>
              <a:t>How to Provision guests into </a:t>
            </a:r>
            <a:r>
              <a:rPr lang="en-US" sz="3200" dirty="0" err="1"/>
              <a:t>Entra</a:t>
            </a:r>
            <a:r>
              <a:rPr lang="en-US" sz="3200" dirty="0"/>
              <a:t> ID</a:t>
            </a:r>
          </a:p>
        </p:txBody>
      </p:sp>
    </p:spTree>
    <p:extLst>
      <p:ext uri="{BB962C8B-B14F-4D97-AF65-F5344CB8AC3E}">
        <p14:creationId xmlns:p14="http://schemas.microsoft.com/office/powerpoint/2010/main" val="54580098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EA8D-A08F-B333-C53A-EA6132AC3423}"/>
              </a:ext>
            </a:extLst>
          </p:cNvPr>
          <p:cNvSpPr>
            <a:spLocks noGrp="1"/>
          </p:cNvSpPr>
          <p:nvPr>
            <p:ph type="title"/>
          </p:nvPr>
        </p:nvSpPr>
        <p:spPr>
          <a:xfrm>
            <a:off x="588263" y="457200"/>
            <a:ext cx="11018520" cy="861774"/>
          </a:xfrm>
        </p:spPr>
        <p:txBody>
          <a:bodyPr>
            <a:normAutofit fontScale="90000"/>
          </a:bodyPr>
          <a:lstStyle/>
          <a:p>
            <a:r>
              <a:rPr lang="en-US"/>
              <a:t>Multi-stage Access Reviews</a:t>
            </a:r>
            <a:br>
              <a:rPr lang="en-US"/>
            </a:br>
            <a:r>
              <a:rPr lang="en-US" sz="2000">
                <a:solidFill>
                  <a:schemeClr val="accent1"/>
                </a:solidFill>
              </a:rPr>
              <a:t>Meet complex audit and recertification requirements through multiple stages of reviews</a:t>
            </a:r>
            <a:endParaRPr lang="en-US">
              <a:solidFill>
                <a:schemeClr val="accent1"/>
              </a:solidFill>
            </a:endParaRPr>
          </a:p>
        </p:txBody>
      </p:sp>
      <p:sp>
        <p:nvSpPr>
          <p:cNvPr id="3" name="TextBox 2">
            <a:extLst>
              <a:ext uri="{FF2B5EF4-FFF2-40B4-BE49-F238E27FC236}">
                <a16:creationId xmlns:a16="http://schemas.microsoft.com/office/drawing/2014/main" id="{6D1DDDB0-3919-A724-1E7F-DC79280ABCD5}"/>
              </a:ext>
            </a:extLst>
          </p:cNvPr>
          <p:cNvSpPr txBox="1"/>
          <p:nvPr/>
        </p:nvSpPr>
        <p:spPr>
          <a:xfrm>
            <a:off x="581249" y="1653175"/>
            <a:ext cx="11018519" cy="2062103"/>
          </a:xfrm>
          <a:prstGeom prst="rect">
            <a:avLst/>
          </a:prstGeom>
          <a:noFill/>
        </p:spPr>
        <p:txBody>
          <a:bodyPr wrap="square">
            <a:spAutoFit/>
          </a:bodyPr>
          <a:lstStyle/>
          <a:p>
            <a:pPr marL="285750" indent="-285750">
              <a:buFont typeface="Arial" panose="020B0604020202020204" pitchFamily="34" charset="0"/>
              <a:buChar char="•"/>
            </a:pPr>
            <a:r>
              <a:rPr lang="en-US" sz="1600" b="1">
                <a:solidFill>
                  <a:schemeClr val="accent1"/>
                </a:solidFill>
              </a:rPr>
              <a:t>Reach consensus across multiple sets of reviewers.</a:t>
            </a:r>
            <a:r>
              <a:rPr lang="en-US" sz="1600" b="1">
                <a:solidFill>
                  <a:schemeClr val="accent2"/>
                </a:solidFill>
              </a:rPr>
              <a:t> </a:t>
            </a:r>
            <a:r>
              <a:rPr lang="en-US" sz="1600"/>
              <a:t>Requires agreement from independent reviewers at every stage before access is recertified.   </a:t>
            </a:r>
          </a:p>
          <a:p>
            <a:pPr marL="285750" indent="-285750">
              <a:buFont typeface="Arial" panose="020B0604020202020204" pitchFamily="34" charset="0"/>
              <a:buChar char="•"/>
            </a:pPr>
            <a:r>
              <a:rPr lang="en-US" sz="1600" b="1">
                <a:solidFill>
                  <a:schemeClr val="accent1"/>
                </a:solidFill>
              </a:rPr>
              <a:t>Assign alternate reviewers to weigh in on unreviewed decisions. </a:t>
            </a:r>
            <a:r>
              <a:rPr lang="en-US" sz="1600"/>
              <a:t>Ensure accounts left unreviewed by unresponsive or out-of-office reviewers are sent to the next appropriate reviewer, such as the user’s manager or the resource owner.   </a:t>
            </a:r>
          </a:p>
          <a:p>
            <a:pPr marL="285750" indent="-285750">
              <a:buFont typeface="Arial" panose="020B0604020202020204" pitchFamily="34" charset="0"/>
              <a:buChar char="•"/>
            </a:pPr>
            <a:r>
              <a:rPr lang="en-US" sz="1600" b="1">
                <a:solidFill>
                  <a:schemeClr val="accent1"/>
                </a:solidFill>
              </a:rPr>
              <a:t>Reduce burden on later-stage reviewers.</a:t>
            </a:r>
            <a:r>
              <a:rPr lang="en-US" sz="1600" b="1"/>
              <a:t> </a:t>
            </a:r>
            <a:r>
              <a:rPr lang="en-US" sz="1600"/>
              <a:t>Filter down the number of decisions for your later-stage reviewers by excluding accounts denied in previous stages. For example, have users attest to their own needs for access before asking the resource owners to attest.</a:t>
            </a:r>
          </a:p>
        </p:txBody>
      </p:sp>
      <p:grpSp>
        <p:nvGrpSpPr>
          <p:cNvPr id="4" name="Multi Stage reviews">
            <a:extLst>
              <a:ext uri="{FF2B5EF4-FFF2-40B4-BE49-F238E27FC236}">
                <a16:creationId xmlns:a16="http://schemas.microsoft.com/office/drawing/2014/main" id="{348BDC58-56FA-283A-F971-731B8B45B74E}"/>
              </a:ext>
            </a:extLst>
          </p:cNvPr>
          <p:cNvGrpSpPr/>
          <p:nvPr/>
        </p:nvGrpSpPr>
        <p:grpSpPr>
          <a:xfrm>
            <a:off x="1384082" y="3830367"/>
            <a:ext cx="9739196" cy="2891944"/>
            <a:chOff x="393913" y="2773853"/>
            <a:chExt cx="11710756" cy="4055793"/>
          </a:xfrm>
        </p:grpSpPr>
        <p:grpSp>
          <p:nvGrpSpPr>
            <p:cNvPr id="5" name="AR flow">
              <a:extLst>
                <a:ext uri="{FF2B5EF4-FFF2-40B4-BE49-F238E27FC236}">
                  <a16:creationId xmlns:a16="http://schemas.microsoft.com/office/drawing/2014/main" id="{3FF14811-E817-EB74-984C-302833D4EC90}"/>
                </a:ext>
              </a:extLst>
            </p:cNvPr>
            <p:cNvGrpSpPr/>
            <p:nvPr/>
          </p:nvGrpSpPr>
          <p:grpSpPr>
            <a:xfrm>
              <a:off x="437000" y="3542980"/>
              <a:ext cx="9393774" cy="3072427"/>
              <a:chOff x="437000" y="3542980"/>
              <a:chExt cx="9393774" cy="3072427"/>
            </a:xfrm>
          </p:grpSpPr>
          <p:sp>
            <p:nvSpPr>
              <p:cNvPr id="38" name="Flowchart: Manual Operation 37">
                <a:extLst>
                  <a:ext uri="{FF2B5EF4-FFF2-40B4-BE49-F238E27FC236}">
                    <a16:creationId xmlns:a16="http://schemas.microsoft.com/office/drawing/2014/main" id="{DCC27383-C39F-FA27-6155-2618CC87D2B0}"/>
                  </a:ext>
                </a:extLst>
              </p:cNvPr>
              <p:cNvSpPr/>
              <p:nvPr/>
            </p:nvSpPr>
            <p:spPr>
              <a:xfrm rot="16200000">
                <a:off x="3597673" y="382307"/>
                <a:ext cx="3072427" cy="9393774"/>
              </a:xfrm>
              <a:prstGeom prst="flowChartManualOperation">
                <a:avLst/>
              </a:prstGeom>
              <a:solidFill>
                <a:schemeClr val="bg2">
                  <a:lumMod val="25000"/>
                  <a:alpha val="30000"/>
                </a:schemeClr>
              </a:solidFill>
              <a:ln>
                <a:solidFill>
                  <a:schemeClr val="bg2">
                    <a:lumMod val="7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people_4" title="Icon of a person">
                <a:extLst>
                  <a:ext uri="{FF2B5EF4-FFF2-40B4-BE49-F238E27FC236}">
                    <a16:creationId xmlns:a16="http://schemas.microsoft.com/office/drawing/2014/main" id="{E89DBE91-79FC-CDFA-80F8-FCAE915C8B1A}"/>
                  </a:ext>
                </a:extLst>
              </p:cNvPr>
              <p:cNvSpPr>
                <a:spLocks noChangeAspect="1" noEditPoints="1"/>
              </p:cNvSpPr>
              <p:nvPr/>
            </p:nvSpPr>
            <p:spPr bwMode="auto">
              <a:xfrm>
                <a:off x="584200" y="5940552"/>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0" name="people_4" title="Icon of a person">
                <a:extLst>
                  <a:ext uri="{FF2B5EF4-FFF2-40B4-BE49-F238E27FC236}">
                    <a16:creationId xmlns:a16="http://schemas.microsoft.com/office/drawing/2014/main" id="{98722C02-C57D-6E15-6CA9-C93698FADFB2}"/>
                  </a:ext>
                </a:extLst>
              </p:cNvPr>
              <p:cNvSpPr>
                <a:spLocks noChangeAspect="1" noEditPoints="1"/>
              </p:cNvSpPr>
              <p:nvPr/>
            </p:nvSpPr>
            <p:spPr bwMode="auto">
              <a:xfrm>
                <a:off x="963734" y="566175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1" name="people_4" title="Icon of a person">
                <a:extLst>
                  <a:ext uri="{FF2B5EF4-FFF2-40B4-BE49-F238E27FC236}">
                    <a16:creationId xmlns:a16="http://schemas.microsoft.com/office/drawing/2014/main" id="{62DBE166-2041-E51A-647B-2BE3831AF341}"/>
                  </a:ext>
                </a:extLst>
              </p:cNvPr>
              <p:cNvSpPr>
                <a:spLocks noChangeAspect="1" noEditPoints="1"/>
              </p:cNvSpPr>
              <p:nvPr/>
            </p:nvSpPr>
            <p:spPr bwMode="auto">
              <a:xfrm>
                <a:off x="1029569" y="6098162"/>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2" name="people_4" title="Icon of a person">
                <a:extLst>
                  <a:ext uri="{FF2B5EF4-FFF2-40B4-BE49-F238E27FC236}">
                    <a16:creationId xmlns:a16="http://schemas.microsoft.com/office/drawing/2014/main" id="{189D2001-FB26-450E-0700-5F8A6DF08FEA}"/>
                  </a:ext>
                </a:extLst>
              </p:cNvPr>
              <p:cNvSpPr>
                <a:spLocks noChangeAspect="1" noEditPoints="1"/>
              </p:cNvSpPr>
              <p:nvPr/>
            </p:nvSpPr>
            <p:spPr bwMode="auto">
              <a:xfrm>
                <a:off x="1402455" y="5940552"/>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3" name="people_4" title="Icon of a person">
                <a:extLst>
                  <a:ext uri="{FF2B5EF4-FFF2-40B4-BE49-F238E27FC236}">
                    <a16:creationId xmlns:a16="http://schemas.microsoft.com/office/drawing/2014/main" id="{C3348E79-8B68-710C-336E-F8046FD52283}"/>
                  </a:ext>
                </a:extLst>
              </p:cNvPr>
              <p:cNvSpPr>
                <a:spLocks noChangeAspect="1" noEditPoints="1"/>
              </p:cNvSpPr>
              <p:nvPr/>
            </p:nvSpPr>
            <p:spPr bwMode="auto">
              <a:xfrm>
                <a:off x="1372862" y="5515081"/>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4" name="people_4" title="Icon of a person">
                <a:extLst>
                  <a:ext uri="{FF2B5EF4-FFF2-40B4-BE49-F238E27FC236}">
                    <a16:creationId xmlns:a16="http://schemas.microsoft.com/office/drawing/2014/main" id="{882F4327-F1DF-2459-6624-8ABC1CF9CB20}"/>
                  </a:ext>
                </a:extLst>
              </p:cNvPr>
              <p:cNvSpPr>
                <a:spLocks noChangeAspect="1" noEditPoints="1"/>
              </p:cNvSpPr>
              <p:nvPr/>
            </p:nvSpPr>
            <p:spPr bwMode="auto">
              <a:xfrm>
                <a:off x="438789" y="5478811"/>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5" name="people_4" title="Icon of a person">
                <a:extLst>
                  <a:ext uri="{FF2B5EF4-FFF2-40B4-BE49-F238E27FC236}">
                    <a16:creationId xmlns:a16="http://schemas.microsoft.com/office/drawing/2014/main" id="{45F8D149-F569-B2BA-4E26-9D9FB19F5E2C}"/>
                  </a:ext>
                </a:extLst>
              </p:cNvPr>
              <p:cNvSpPr>
                <a:spLocks noChangeAspect="1" noEditPoints="1"/>
              </p:cNvSpPr>
              <p:nvPr/>
            </p:nvSpPr>
            <p:spPr bwMode="auto">
              <a:xfrm>
                <a:off x="9475970" y="550140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6" name="people_4" title="Icon of a person">
                <a:extLst>
                  <a:ext uri="{FF2B5EF4-FFF2-40B4-BE49-F238E27FC236}">
                    <a16:creationId xmlns:a16="http://schemas.microsoft.com/office/drawing/2014/main" id="{545EFAF9-8ED5-985D-3AD5-1F30CAF053C4}"/>
                  </a:ext>
                </a:extLst>
              </p:cNvPr>
              <p:cNvSpPr>
                <a:spLocks noChangeAspect="1" noEditPoints="1"/>
              </p:cNvSpPr>
              <p:nvPr/>
            </p:nvSpPr>
            <p:spPr bwMode="auto">
              <a:xfrm>
                <a:off x="9100996" y="5552601"/>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47" name="people_4" title="Icon of a person">
                <a:extLst>
                  <a:ext uri="{FF2B5EF4-FFF2-40B4-BE49-F238E27FC236}">
                    <a16:creationId xmlns:a16="http://schemas.microsoft.com/office/drawing/2014/main" id="{CA3D9217-D008-855E-B7D6-7619172E8AD9}"/>
                  </a:ext>
                </a:extLst>
              </p:cNvPr>
              <p:cNvSpPr>
                <a:spLocks noChangeAspect="1" noEditPoints="1"/>
              </p:cNvSpPr>
              <p:nvPr/>
            </p:nvSpPr>
            <p:spPr bwMode="auto">
              <a:xfrm>
                <a:off x="9341330" y="5052716"/>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grpSp>
        <p:grpSp>
          <p:nvGrpSpPr>
            <p:cNvPr id="6" name="Review phase">
              <a:extLst>
                <a:ext uri="{FF2B5EF4-FFF2-40B4-BE49-F238E27FC236}">
                  <a16:creationId xmlns:a16="http://schemas.microsoft.com/office/drawing/2014/main" id="{A8007740-FE41-C027-F6A5-211B22601DC6}"/>
                </a:ext>
              </a:extLst>
            </p:cNvPr>
            <p:cNvGrpSpPr/>
            <p:nvPr/>
          </p:nvGrpSpPr>
          <p:grpSpPr>
            <a:xfrm>
              <a:off x="393913" y="2996119"/>
              <a:ext cx="9393776" cy="478770"/>
              <a:chOff x="393913" y="2996119"/>
              <a:chExt cx="9393776" cy="478770"/>
            </a:xfrm>
          </p:grpSpPr>
          <p:cxnSp>
            <p:nvCxnSpPr>
              <p:cNvPr id="36" name="Straight Arrow Connector 35">
                <a:extLst>
                  <a:ext uri="{FF2B5EF4-FFF2-40B4-BE49-F238E27FC236}">
                    <a16:creationId xmlns:a16="http://schemas.microsoft.com/office/drawing/2014/main" id="{432028A5-A1A7-E8DB-1CF2-991288863EB0}"/>
                  </a:ext>
                </a:extLst>
              </p:cNvPr>
              <p:cNvCxnSpPr>
                <a:cxnSpLocks/>
              </p:cNvCxnSpPr>
              <p:nvPr/>
            </p:nvCxnSpPr>
            <p:spPr>
              <a:xfrm flipV="1">
                <a:off x="393913" y="3379882"/>
                <a:ext cx="9393776" cy="3404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D1CF149D-588A-2772-8FFD-7F25B0C2FEE2}"/>
                  </a:ext>
                </a:extLst>
              </p:cNvPr>
              <p:cNvSpPr txBox="1">
                <a:spLocks/>
              </p:cNvSpPr>
              <p:nvPr/>
            </p:nvSpPr>
            <p:spPr>
              <a:xfrm>
                <a:off x="4391819" y="2996119"/>
                <a:ext cx="1701800" cy="478770"/>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a:latin typeface="Segoe UI"/>
                    <a:cs typeface="Segoe UI"/>
                  </a:rPr>
                  <a:t>Review phase</a:t>
                </a:r>
              </a:p>
            </p:txBody>
          </p:sp>
        </p:grpSp>
        <p:grpSp>
          <p:nvGrpSpPr>
            <p:cNvPr id="7" name="Apply results">
              <a:extLst>
                <a:ext uri="{FF2B5EF4-FFF2-40B4-BE49-F238E27FC236}">
                  <a16:creationId xmlns:a16="http://schemas.microsoft.com/office/drawing/2014/main" id="{8ACDFF9A-0F28-685F-121D-D7F076DB6CB2}"/>
                </a:ext>
              </a:extLst>
            </p:cNvPr>
            <p:cNvGrpSpPr/>
            <p:nvPr/>
          </p:nvGrpSpPr>
          <p:grpSpPr>
            <a:xfrm>
              <a:off x="10396710" y="2995200"/>
              <a:ext cx="1707959" cy="478770"/>
              <a:chOff x="10396710" y="2995200"/>
              <a:chExt cx="1707959" cy="478770"/>
            </a:xfrm>
          </p:grpSpPr>
          <p:cxnSp>
            <p:nvCxnSpPr>
              <p:cNvPr id="34" name="Straight Arrow Connector 33">
                <a:extLst>
                  <a:ext uri="{FF2B5EF4-FFF2-40B4-BE49-F238E27FC236}">
                    <a16:creationId xmlns:a16="http://schemas.microsoft.com/office/drawing/2014/main" id="{12868FDA-7ACA-6572-3F10-E70F745609DF}"/>
                  </a:ext>
                </a:extLst>
              </p:cNvPr>
              <p:cNvCxnSpPr>
                <a:cxnSpLocks/>
              </p:cNvCxnSpPr>
              <p:nvPr/>
            </p:nvCxnSpPr>
            <p:spPr>
              <a:xfrm>
                <a:off x="10396710" y="3380400"/>
                <a:ext cx="1543384"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CF415588-8E5A-B827-C502-F88A805C4D78}"/>
                  </a:ext>
                </a:extLst>
              </p:cNvPr>
              <p:cNvSpPr txBox="1">
                <a:spLocks/>
              </p:cNvSpPr>
              <p:nvPr/>
            </p:nvSpPr>
            <p:spPr>
              <a:xfrm>
                <a:off x="10402869" y="2995200"/>
                <a:ext cx="1701800" cy="478770"/>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a:latin typeface="Segoe UI"/>
                    <a:cs typeface="Segoe UI"/>
                  </a:rPr>
                  <a:t>Apply results</a:t>
                </a:r>
              </a:p>
            </p:txBody>
          </p:sp>
        </p:grpSp>
        <p:pic>
          <p:nvPicPr>
            <p:cNvPr id="8" name="Picture 7">
              <a:extLst>
                <a:ext uri="{FF2B5EF4-FFF2-40B4-BE49-F238E27FC236}">
                  <a16:creationId xmlns:a16="http://schemas.microsoft.com/office/drawing/2014/main" id="{A2CA185F-9C8C-D546-6B47-77FEDD2A9E85}"/>
                </a:ext>
              </a:extLst>
            </p:cNvPr>
            <p:cNvPicPr>
              <a:picLocks noChangeAspect="1"/>
            </p:cNvPicPr>
            <p:nvPr/>
          </p:nvPicPr>
          <p:blipFill rotWithShape="1">
            <a:blip r:embed="rId2"/>
            <a:srcRect t="4396" b="7284"/>
            <a:stretch/>
          </p:blipFill>
          <p:spPr>
            <a:xfrm>
              <a:off x="3255142" y="5522970"/>
              <a:ext cx="3934458" cy="1306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view ends">
              <a:extLst>
                <a:ext uri="{FF2B5EF4-FFF2-40B4-BE49-F238E27FC236}">
                  <a16:creationId xmlns:a16="http://schemas.microsoft.com/office/drawing/2014/main" id="{96D86F64-F285-0145-6614-E3421078C0CB}"/>
                </a:ext>
              </a:extLst>
            </p:cNvPr>
            <p:cNvSpPr txBox="1"/>
            <p:nvPr/>
          </p:nvSpPr>
          <p:spPr>
            <a:xfrm rot="16200000">
              <a:off x="9295379" y="3444572"/>
              <a:ext cx="1711520" cy="370082"/>
            </a:xfrm>
            <a:prstGeom prst="rect">
              <a:avLst/>
            </a:prstGeom>
            <a:noFill/>
            <a:ln>
              <a:noFill/>
            </a:ln>
          </p:spPr>
          <p:txBody>
            <a:bodyPr wrap="square" rtlCol="0">
              <a:spAutoFit/>
            </a:bodyPr>
            <a:lstStyle/>
            <a:p>
              <a:r>
                <a:rPr lang="en-US" sz="1400"/>
                <a:t>Review ends</a:t>
              </a:r>
              <a:endParaRPr lang="en-DE" sz="1400"/>
            </a:p>
          </p:txBody>
        </p:sp>
        <p:grpSp>
          <p:nvGrpSpPr>
            <p:cNvPr id="10" name="Stage 1">
              <a:extLst>
                <a:ext uri="{FF2B5EF4-FFF2-40B4-BE49-F238E27FC236}">
                  <a16:creationId xmlns:a16="http://schemas.microsoft.com/office/drawing/2014/main" id="{AD1F30AA-D503-3CB2-D579-6E535BC74125}"/>
                </a:ext>
              </a:extLst>
            </p:cNvPr>
            <p:cNvGrpSpPr/>
            <p:nvPr/>
          </p:nvGrpSpPr>
          <p:grpSpPr>
            <a:xfrm>
              <a:off x="529389" y="3769663"/>
              <a:ext cx="2683043" cy="1062801"/>
              <a:chOff x="529389" y="3769663"/>
              <a:chExt cx="2683043" cy="1062801"/>
            </a:xfrm>
          </p:grpSpPr>
          <p:sp>
            <p:nvSpPr>
              <p:cNvPr id="31" name="Rectangle 30">
                <a:extLst>
                  <a:ext uri="{FF2B5EF4-FFF2-40B4-BE49-F238E27FC236}">
                    <a16:creationId xmlns:a16="http://schemas.microsoft.com/office/drawing/2014/main" id="{93CD53BF-5A44-B135-E411-092FCBC28689}"/>
                  </a:ext>
                </a:extLst>
              </p:cNvPr>
              <p:cNvSpPr/>
              <p:nvPr/>
            </p:nvSpPr>
            <p:spPr>
              <a:xfrm>
                <a:off x="529389" y="3769663"/>
                <a:ext cx="2683043" cy="1062801"/>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a:t>Stage 1 reviewers attest</a:t>
                </a:r>
                <a:endParaRPr lang="en-DE" sz="1400"/>
              </a:p>
            </p:txBody>
          </p:sp>
          <p:sp>
            <p:nvSpPr>
              <p:cNvPr id="32" name="people_4" title="Icon of a person">
                <a:extLst>
                  <a:ext uri="{FF2B5EF4-FFF2-40B4-BE49-F238E27FC236}">
                    <a16:creationId xmlns:a16="http://schemas.microsoft.com/office/drawing/2014/main" id="{8C4AD2D2-863E-B03F-860D-F5E453B21FAE}"/>
                  </a:ext>
                </a:extLst>
              </p:cNvPr>
              <p:cNvSpPr>
                <a:spLocks noChangeAspect="1" noEditPoints="1"/>
              </p:cNvSpPr>
              <p:nvPr/>
            </p:nvSpPr>
            <p:spPr bwMode="auto">
              <a:xfrm>
                <a:off x="708172" y="3886033"/>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33" name="people_4" title="Icon of a person">
                <a:extLst>
                  <a:ext uri="{FF2B5EF4-FFF2-40B4-BE49-F238E27FC236}">
                    <a16:creationId xmlns:a16="http://schemas.microsoft.com/office/drawing/2014/main" id="{E04BE8B7-F730-9494-0E7D-C7828E5703D5}"/>
                  </a:ext>
                </a:extLst>
              </p:cNvPr>
              <p:cNvSpPr>
                <a:spLocks noChangeAspect="1" noEditPoints="1"/>
              </p:cNvSpPr>
              <p:nvPr/>
            </p:nvSpPr>
            <p:spPr bwMode="auto">
              <a:xfrm>
                <a:off x="1120520" y="3886033"/>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grpSp>
        <p:grpSp>
          <p:nvGrpSpPr>
            <p:cNvPr id="11" name="Stage 2">
              <a:extLst>
                <a:ext uri="{FF2B5EF4-FFF2-40B4-BE49-F238E27FC236}">
                  <a16:creationId xmlns:a16="http://schemas.microsoft.com/office/drawing/2014/main" id="{13B00723-BBD6-B5D0-9129-6F917002C3F4}"/>
                </a:ext>
              </a:extLst>
            </p:cNvPr>
            <p:cNvGrpSpPr/>
            <p:nvPr/>
          </p:nvGrpSpPr>
          <p:grpSpPr>
            <a:xfrm>
              <a:off x="3672000" y="3769200"/>
              <a:ext cx="2683043" cy="1062000"/>
              <a:chOff x="3672000" y="3769200"/>
              <a:chExt cx="2683043" cy="1062000"/>
            </a:xfrm>
          </p:grpSpPr>
          <p:sp>
            <p:nvSpPr>
              <p:cNvPr id="27" name="Rectangle 26">
                <a:extLst>
                  <a:ext uri="{FF2B5EF4-FFF2-40B4-BE49-F238E27FC236}">
                    <a16:creationId xmlns:a16="http://schemas.microsoft.com/office/drawing/2014/main" id="{52D92D48-7445-FD03-9B8B-C3D1F5052D11}"/>
                  </a:ext>
                </a:extLst>
              </p:cNvPr>
              <p:cNvSpPr/>
              <p:nvPr/>
            </p:nvSpPr>
            <p:spPr>
              <a:xfrm>
                <a:off x="3672000" y="3769200"/>
                <a:ext cx="2683043" cy="10620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a:t>Stage 2 reviewers attest</a:t>
                </a:r>
                <a:endParaRPr lang="en-DE" sz="1400"/>
              </a:p>
            </p:txBody>
          </p:sp>
          <p:sp>
            <p:nvSpPr>
              <p:cNvPr id="28" name="people_4" title="Icon of a person">
                <a:extLst>
                  <a:ext uri="{FF2B5EF4-FFF2-40B4-BE49-F238E27FC236}">
                    <a16:creationId xmlns:a16="http://schemas.microsoft.com/office/drawing/2014/main" id="{E9E869D9-CDEF-387D-6746-3406547A4D1C}"/>
                  </a:ext>
                </a:extLst>
              </p:cNvPr>
              <p:cNvSpPr>
                <a:spLocks noChangeAspect="1" noEditPoints="1"/>
              </p:cNvSpPr>
              <p:nvPr/>
            </p:nvSpPr>
            <p:spPr bwMode="auto">
              <a:xfrm>
                <a:off x="3795640" y="3864189"/>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29" name="people_4" title="Icon of a person">
                <a:extLst>
                  <a:ext uri="{FF2B5EF4-FFF2-40B4-BE49-F238E27FC236}">
                    <a16:creationId xmlns:a16="http://schemas.microsoft.com/office/drawing/2014/main" id="{A08D6A19-9E08-0E79-DEEE-6EA7CDC259E0}"/>
                  </a:ext>
                </a:extLst>
              </p:cNvPr>
              <p:cNvSpPr>
                <a:spLocks noChangeAspect="1" noEditPoints="1"/>
              </p:cNvSpPr>
              <p:nvPr/>
            </p:nvSpPr>
            <p:spPr bwMode="auto">
              <a:xfrm>
                <a:off x="4183239" y="3864189"/>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30" name="people_4" title="Icon of a person">
                <a:extLst>
                  <a:ext uri="{FF2B5EF4-FFF2-40B4-BE49-F238E27FC236}">
                    <a16:creationId xmlns:a16="http://schemas.microsoft.com/office/drawing/2014/main" id="{CB420F13-F2FE-2413-0477-1E3BD8FC7F57}"/>
                  </a:ext>
                </a:extLst>
              </p:cNvPr>
              <p:cNvSpPr>
                <a:spLocks noChangeAspect="1" noEditPoints="1"/>
              </p:cNvSpPr>
              <p:nvPr/>
            </p:nvSpPr>
            <p:spPr bwMode="auto">
              <a:xfrm>
                <a:off x="4576467" y="3864189"/>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grpSp>
        <p:grpSp>
          <p:nvGrpSpPr>
            <p:cNvPr id="12" name="Stage 3">
              <a:extLst>
                <a:ext uri="{FF2B5EF4-FFF2-40B4-BE49-F238E27FC236}">
                  <a16:creationId xmlns:a16="http://schemas.microsoft.com/office/drawing/2014/main" id="{6BA4969E-A9B1-0013-987A-07C8C9D97D43}"/>
                </a:ext>
              </a:extLst>
            </p:cNvPr>
            <p:cNvGrpSpPr/>
            <p:nvPr/>
          </p:nvGrpSpPr>
          <p:grpSpPr>
            <a:xfrm>
              <a:off x="6839951" y="3769662"/>
              <a:ext cx="2683043" cy="1062000"/>
              <a:chOff x="6839951" y="3769662"/>
              <a:chExt cx="2683043" cy="1062000"/>
            </a:xfrm>
          </p:grpSpPr>
          <p:sp>
            <p:nvSpPr>
              <p:cNvPr id="24" name="Rectangle 23">
                <a:extLst>
                  <a:ext uri="{FF2B5EF4-FFF2-40B4-BE49-F238E27FC236}">
                    <a16:creationId xmlns:a16="http://schemas.microsoft.com/office/drawing/2014/main" id="{A1F3DA8D-2B87-C7B1-867C-751BFA98C228}"/>
                  </a:ext>
                </a:extLst>
              </p:cNvPr>
              <p:cNvSpPr/>
              <p:nvPr/>
            </p:nvSpPr>
            <p:spPr>
              <a:xfrm>
                <a:off x="6839951" y="3769662"/>
                <a:ext cx="2683043" cy="1062000"/>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a:t>Stage 3 reviewers attest</a:t>
                </a:r>
                <a:endParaRPr lang="en-DE" sz="1400"/>
              </a:p>
            </p:txBody>
          </p:sp>
          <p:sp>
            <p:nvSpPr>
              <p:cNvPr id="25" name="people_4" title="Icon of a person">
                <a:extLst>
                  <a:ext uri="{FF2B5EF4-FFF2-40B4-BE49-F238E27FC236}">
                    <a16:creationId xmlns:a16="http://schemas.microsoft.com/office/drawing/2014/main" id="{5D43F378-D7ED-7EA4-B015-FCF861B70356}"/>
                  </a:ext>
                </a:extLst>
              </p:cNvPr>
              <p:cNvSpPr>
                <a:spLocks noChangeAspect="1" noEditPoints="1"/>
              </p:cNvSpPr>
              <p:nvPr/>
            </p:nvSpPr>
            <p:spPr bwMode="auto">
              <a:xfrm>
                <a:off x="6997458" y="3845163"/>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26" name="people_4" title="Icon of a person">
                <a:extLst>
                  <a:ext uri="{FF2B5EF4-FFF2-40B4-BE49-F238E27FC236}">
                    <a16:creationId xmlns:a16="http://schemas.microsoft.com/office/drawing/2014/main" id="{BD935730-D0A5-9EC7-0E36-3D00970C3112}"/>
                  </a:ext>
                </a:extLst>
              </p:cNvPr>
              <p:cNvSpPr>
                <a:spLocks noChangeAspect="1" noEditPoints="1"/>
              </p:cNvSpPr>
              <p:nvPr/>
            </p:nvSpPr>
            <p:spPr bwMode="auto">
              <a:xfrm>
                <a:off x="7378458" y="3858441"/>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grpSp>
        <p:sp>
          <p:nvSpPr>
            <p:cNvPr id="13" name="Stage 3 ends">
              <a:extLst>
                <a:ext uri="{FF2B5EF4-FFF2-40B4-BE49-F238E27FC236}">
                  <a16:creationId xmlns:a16="http://schemas.microsoft.com/office/drawing/2014/main" id="{47DA7523-745B-3149-86B4-918C143C2945}"/>
                </a:ext>
              </a:extLst>
            </p:cNvPr>
            <p:cNvSpPr txBox="1"/>
            <p:nvPr/>
          </p:nvSpPr>
          <p:spPr>
            <a:xfrm rot="16200000">
              <a:off x="8826484" y="4089454"/>
              <a:ext cx="1700799" cy="370082"/>
            </a:xfrm>
            <a:prstGeom prst="rect">
              <a:avLst/>
            </a:prstGeom>
            <a:noFill/>
          </p:spPr>
          <p:txBody>
            <a:bodyPr wrap="square" rtlCol="0">
              <a:spAutoFit/>
            </a:bodyPr>
            <a:lstStyle/>
            <a:p>
              <a:r>
                <a:rPr lang="en-US" sz="1400">
                  <a:solidFill>
                    <a:schemeClr val="accent1">
                      <a:lumMod val="75000"/>
                    </a:schemeClr>
                  </a:solidFill>
                </a:rPr>
                <a:t>Stage 3 ends</a:t>
              </a:r>
              <a:endParaRPr lang="en-DE" sz="1400">
                <a:solidFill>
                  <a:schemeClr val="accent1">
                    <a:lumMod val="75000"/>
                  </a:schemeClr>
                </a:solidFill>
              </a:endParaRPr>
            </a:p>
          </p:txBody>
        </p:sp>
        <p:grpSp>
          <p:nvGrpSpPr>
            <p:cNvPr id="14" name="Stage 1 ends">
              <a:extLst>
                <a:ext uri="{FF2B5EF4-FFF2-40B4-BE49-F238E27FC236}">
                  <a16:creationId xmlns:a16="http://schemas.microsoft.com/office/drawing/2014/main" id="{366E5003-F4B8-B6F2-2492-75F3EAB3908D}"/>
                </a:ext>
              </a:extLst>
            </p:cNvPr>
            <p:cNvGrpSpPr/>
            <p:nvPr/>
          </p:nvGrpSpPr>
          <p:grpSpPr>
            <a:xfrm>
              <a:off x="2378160" y="3425283"/>
              <a:ext cx="2032609" cy="2433122"/>
              <a:chOff x="2378160" y="3425283"/>
              <a:chExt cx="2032609" cy="2433122"/>
            </a:xfrm>
          </p:grpSpPr>
          <p:sp>
            <p:nvSpPr>
              <p:cNvPr id="22" name="TextBox 21">
                <a:extLst>
                  <a:ext uri="{FF2B5EF4-FFF2-40B4-BE49-F238E27FC236}">
                    <a16:creationId xmlns:a16="http://schemas.microsoft.com/office/drawing/2014/main" id="{FC42BFC8-C79A-CAA8-5913-4AB387D6098C}"/>
                  </a:ext>
                </a:extLst>
              </p:cNvPr>
              <p:cNvSpPr txBox="1"/>
              <p:nvPr/>
            </p:nvSpPr>
            <p:spPr>
              <a:xfrm rot="16200000">
                <a:off x="2441724" y="4120252"/>
                <a:ext cx="1760019" cy="370082"/>
              </a:xfrm>
              <a:prstGeom prst="rect">
                <a:avLst/>
              </a:prstGeom>
              <a:noFill/>
            </p:spPr>
            <p:txBody>
              <a:bodyPr wrap="square" rtlCol="0">
                <a:spAutoFit/>
              </a:bodyPr>
              <a:lstStyle/>
              <a:p>
                <a:r>
                  <a:rPr lang="en-US" sz="1400">
                    <a:solidFill>
                      <a:schemeClr val="accent1">
                        <a:lumMod val="75000"/>
                      </a:schemeClr>
                    </a:solidFill>
                  </a:rPr>
                  <a:t>Stage 1 ends</a:t>
                </a:r>
                <a:endParaRPr lang="en-DE" sz="1400">
                  <a:solidFill>
                    <a:schemeClr val="accent1">
                      <a:lumMod val="75000"/>
                    </a:schemeClr>
                  </a:solidFill>
                </a:endParaRPr>
              </a:p>
            </p:txBody>
          </p:sp>
          <p:pic>
            <p:nvPicPr>
              <p:cNvPr id="23" name="Graphic 52" descr="Line arrow: Counter-clockwise curve outline">
                <a:extLst>
                  <a:ext uri="{FF2B5EF4-FFF2-40B4-BE49-F238E27FC236}">
                    <a16:creationId xmlns:a16="http://schemas.microsoft.com/office/drawing/2014/main" id="{06C86065-B225-0F6E-DFD9-0F50817EB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818865">
                <a:off x="2682859" y="4130494"/>
                <a:ext cx="1423212" cy="2032609"/>
              </a:xfrm>
              <a:prstGeom prst="rect">
                <a:avLst/>
              </a:prstGeom>
            </p:spPr>
          </p:pic>
        </p:grpSp>
        <p:grpSp>
          <p:nvGrpSpPr>
            <p:cNvPr id="15" name="Stage 2 ends">
              <a:extLst>
                <a:ext uri="{FF2B5EF4-FFF2-40B4-BE49-F238E27FC236}">
                  <a16:creationId xmlns:a16="http://schemas.microsoft.com/office/drawing/2014/main" id="{E80F218C-6107-999C-B877-9A29EA44BADD}"/>
                </a:ext>
              </a:extLst>
            </p:cNvPr>
            <p:cNvGrpSpPr/>
            <p:nvPr/>
          </p:nvGrpSpPr>
          <p:grpSpPr>
            <a:xfrm>
              <a:off x="5641613" y="3409532"/>
              <a:ext cx="2032609" cy="2489695"/>
              <a:chOff x="5641613" y="3409532"/>
              <a:chExt cx="2032609" cy="2489695"/>
            </a:xfrm>
          </p:grpSpPr>
          <p:sp>
            <p:nvSpPr>
              <p:cNvPr id="20" name="TextBox 19">
                <a:extLst>
                  <a:ext uri="{FF2B5EF4-FFF2-40B4-BE49-F238E27FC236}">
                    <a16:creationId xmlns:a16="http://schemas.microsoft.com/office/drawing/2014/main" id="{6D1615CF-B108-E794-3520-30BEB35AACEA}"/>
                  </a:ext>
                </a:extLst>
              </p:cNvPr>
              <p:cNvSpPr txBox="1"/>
              <p:nvPr/>
            </p:nvSpPr>
            <p:spPr>
              <a:xfrm rot="16200000">
                <a:off x="5622913" y="4074890"/>
                <a:ext cx="1700798" cy="370082"/>
              </a:xfrm>
              <a:prstGeom prst="rect">
                <a:avLst/>
              </a:prstGeom>
              <a:noFill/>
            </p:spPr>
            <p:txBody>
              <a:bodyPr wrap="square" rtlCol="0">
                <a:spAutoFit/>
              </a:bodyPr>
              <a:lstStyle/>
              <a:p>
                <a:r>
                  <a:rPr lang="en-US" sz="1400">
                    <a:solidFill>
                      <a:schemeClr val="accent1">
                        <a:lumMod val="75000"/>
                      </a:schemeClr>
                    </a:solidFill>
                  </a:rPr>
                  <a:t>Stage 2 ends</a:t>
                </a:r>
                <a:endParaRPr lang="en-DE" sz="1400">
                  <a:solidFill>
                    <a:schemeClr val="accent1">
                      <a:lumMod val="75000"/>
                    </a:schemeClr>
                  </a:solidFill>
                </a:endParaRPr>
              </a:p>
            </p:txBody>
          </p:sp>
          <p:pic>
            <p:nvPicPr>
              <p:cNvPr id="21" name="Graphic 52" descr="Line arrow: Counter-clockwise curve outline">
                <a:extLst>
                  <a:ext uri="{FF2B5EF4-FFF2-40B4-BE49-F238E27FC236}">
                    <a16:creationId xmlns:a16="http://schemas.microsoft.com/office/drawing/2014/main" id="{A610000F-2652-C792-797E-47637020F4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818865">
                <a:off x="5946312" y="4171316"/>
                <a:ext cx="1423212" cy="2032609"/>
              </a:xfrm>
              <a:prstGeom prst="rect">
                <a:avLst/>
              </a:prstGeom>
            </p:spPr>
          </p:pic>
        </p:grpSp>
        <p:grpSp>
          <p:nvGrpSpPr>
            <p:cNvPr id="16" name="Results are applied">
              <a:extLst>
                <a:ext uri="{FF2B5EF4-FFF2-40B4-BE49-F238E27FC236}">
                  <a16:creationId xmlns:a16="http://schemas.microsoft.com/office/drawing/2014/main" id="{52A05576-D80E-F983-1917-FFE9BB1515BE}"/>
                </a:ext>
              </a:extLst>
            </p:cNvPr>
            <p:cNvGrpSpPr/>
            <p:nvPr/>
          </p:nvGrpSpPr>
          <p:grpSpPr>
            <a:xfrm>
              <a:off x="10769033" y="3890204"/>
              <a:ext cx="1071289" cy="925445"/>
              <a:chOff x="10769033" y="3890204"/>
              <a:chExt cx="1071289" cy="925445"/>
            </a:xfrm>
          </p:grpSpPr>
          <p:sp>
            <p:nvSpPr>
              <p:cNvPr id="17" name="people_12" title="Icon of three people">
                <a:extLst>
                  <a:ext uri="{FF2B5EF4-FFF2-40B4-BE49-F238E27FC236}">
                    <a16:creationId xmlns:a16="http://schemas.microsoft.com/office/drawing/2014/main" id="{1C8CF075-50B7-1AAF-C2C9-519A5CAF2126}"/>
                  </a:ext>
                </a:extLst>
              </p:cNvPr>
              <p:cNvSpPr>
                <a:spLocks noChangeAspect="1" noEditPoints="1"/>
              </p:cNvSpPr>
              <p:nvPr/>
            </p:nvSpPr>
            <p:spPr bwMode="auto">
              <a:xfrm>
                <a:off x="10769033" y="4449889"/>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sp>
            <p:nvSpPr>
              <p:cNvPr id="18" name="people_4" title="Icon of a person">
                <a:extLst>
                  <a:ext uri="{FF2B5EF4-FFF2-40B4-BE49-F238E27FC236}">
                    <a16:creationId xmlns:a16="http://schemas.microsoft.com/office/drawing/2014/main" id="{988CC89F-7FE3-2E55-31F6-68A7810B120A}"/>
                  </a:ext>
                </a:extLst>
              </p:cNvPr>
              <p:cNvSpPr>
                <a:spLocks noChangeAspect="1" noEditPoints="1"/>
              </p:cNvSpPr>
              <p:nvPr/>
            </p:nvSpPr>
            <p:spPr bwMode="auto">
              <a:xfrm>
                <a:off x="11599768" y="3890204"/>
                <a:ext cx="216523" cy="242069"/>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a:lstStyle>
              <a:p>
                <a:endParaRPr lang="en-US"/>
              </a:p>
            </p:txBody>
          </p:sp>
          <p:pic>
            <p:nvPicPr>
              <p:cNvPr id="19" name="Graphic 52" descr="Line arrow: Counter-clockwise curve outline">
                <a:extLst>
                  <a:ext uri="{FF2B5EF4-FFF2-40B4-BE49-F238E27FC236}">
                    <a16:creationId xmlns:a16="http://schemas.microsoft.com/office/drawing/2014/main" id="{46D43B2B-53D3-646D-03AD-77BABBF8FD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987863">
                <a:off x="11199676" y="4125916"/>
                <a:ext cx="527675" cy="753617"/>
              </a:xfrm>
              <a:prstGeom prst="rect">
                <a:avLst/>
              </a:prstGeom>
            </p:spPr>
          </p:pic>
        </p:grpSp>
      </p:grpSp>
    </p:spTree>
    <p:extLst>
      <p:ext uri="{BB962C8B-B14F-4D97-AF65-F5344CB8AC3E}">
        <p14:creationId xmlns:p14="http://schemas.microsoft.com/office/powerpoint/2010/main" val="1606890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8564-1684-AD0C-0CAC-6E6BC4E9D015}"/>
              </a:ext>
            </a:extLst>
          </p:cNvPr>
          <p:cNvSpPr>
            <a:spLocks noGrp="1"/>
          </p:cNvSpPr>
          <p:nvPr>
            <p:ph type="title"/>
          </p:nvPr>
        </p:nvSpPr>
        <p:spPr/>
        <p:txBody>
          <a:bodyPr/>
          <a:lstStyle/>
          <a:p>
            <a:r>
              <a:rPr lang="en-US"/>
              <a:t>Multi-Stage Reviews Decisions</a:t>
            </a:r>
          </a:p>
        </p:txBody>
      </p:sp>
      <p:sp>
        <p:nvSpPr>
          <p:cNvPr id="3" name="TextBox 2">
            <a:extLst>
              <a:ext uri="{FF2B5EF4-FFF2-40B4-BE49-F238E27FC236}">
                <a16:creationId xmlns:a16="http://schemas.microsoft.com/office/drawing/2014/main" id="{0199DAEC-E59C-F0B4-A88B-C1B93CCAAAD9}"/>
              </a:ext>
            </a:extLst>
          </p:cNvPr>
          <p:cNvSpPr txBox="1"/>
          <p:nvPr/>
        </p:nvSpPr>
        <p:spPr>
          <a:xfrm>
            <a:off x="504059" y="1948558"/>
            <a:ext cx="5159709" cy="4247317"/>
          </a:xfrm>
          <a:prstGeom prst="rect">
            <a:avLst/>
          </a:prstGeom>
          <a:noFill/>
        </p:spPr>
        <p:txBody>
          <a:bodyPr wrap="square" rtlCol="0">
            <a:spAutoFit/>
          </a:bodyPr>
          <a:lstStyle/>
          <a:p>
            <a:r>
              <a:rPr lang="en-US" b="1" i="0">
                <a:solidFill>
                  <a:srgbClr val="161616"/>
                </a:solidFill>
                <a:effectLst/>
                <a:latin typeface="Segoe UI" panose="020B0502040204020203" pitchFamily="34" charset="0"/>
              </a:rPr>
              <a:t>First stage reviewers?</a:t>
            </a:r>
            <a:endParaRPr lang="en-US" b="1">
              <a:solidFill>
                <a:srgbClr val="161616"/>
              </a:solidFill>
              <a:latin typeface="Segoe UI" panose="020B0502040204020203" pitchFamily="34" charset="0"/>
            </a:endParaRPr>
          </a:p>
          <a:p>
            <a:r>
              <a:rPr lang="en-US">
                <a:solidFill>
                  <a:srgbClr val="161616"/>
                </a:solidFill>
                <a:latin typeface="Segoe UI" panose="020B0502040204020203" pitchFamily="34" charset="0"/>
              </a:rPr>
              <a:t>	</a:t>
            </a:r>
            <a:r>
              <a:rPr lang="en-US" b="0" i="0">
                <a:solidFill>
                  <a:srgbClr val="161616"/>
                </a:solidFill>
                <a:effectLst/>
                <a:latin typeface="Segoe UI" panose="020B0502040204020203" pitchFamily="34" charset="0"/>
              </a:rPr>
              <a:t> Select user(s) or group(s) – the owner(s) of the applications</a:t>
            </a:r>
          </a:p>
          <a:p>
            <a:endParaRPr lang="en-US">
              <a:solidFill>
                <a:srgbClr val="161616"/>
              </a:solidFill>
              <a:latin typeface="Segoe UI" panose="020B0502040204020203" pitchFamily="34" charset="0"/>
            </a:endParaRPr>
          </a:p>
          <a:p>
            <a:r>
              <a:rPr lang="en-US" b="1" i="0">
                <a:solidFill>
                  <a:srgbClr val="161616"/>
                </a:solidFill>
                <a:effectLst/>
                <a:latin typeface="Segoe UI" panose="020B0502040204020203" pitchFamily="34" charset="0"/>
              </a:rPr>
              <a:t>Second stage reviewers?</a:t>
            </a:r>
          </a:p>
          <a:p>
            <a:r>
              <a:rPr lang="en-US">
                <a:solidFill>
                  <a:srgbClr val="161616"/>
                </a:solidFill>
                <a:latin typeface="Segoe UI" panose="020B0502040204020203" pitchFamily="34" charset="0"/>
              </a:rPr>
              <a:t>	</a:t>
            </a:r>
            <a:r>
              <a:rPr lang="en-US" b="0" i="0">
                <a:solidFill>
                  <a:srgbClr val="161616"/>
                </a:solidFill>
                <a:effectLst/>
                <a:latin typeface="Segoe UI" panose="020B0502040204020203" pitchFamily="34" charset="0"/>
              </a:rPr>
              <a:t> Managers of users</a:t>
            </a:r>
            <a:endParaRPr lang="en-US">
              <a:solidFill>
                <a:srgbClr val="161616"/>
              </a:solidFill>
              <a:latin typeface="Segoe UI" panose="020B0502040204020203" pitchFamily="34" charset="0"/>
            </a:endParaRPr>
          </a:p>
          <a:p>
            <a:endParaRPr lang="en-US">
              <a:solidFill>
                <a:srgbClr val="161616"/>
              </a:solidFill>
              <a:latin typeface="Segoe UI" panose="020B0502040204020203" pitchFamily="34" charset="0"/>
            </a:endParaRPr>
          </a:p>
          <a:p>
            <a:r>
              <a:rPr lang="en-US" b="1" i="0">
                <a:solidFill>
                  <a:srgbClr val="161616"/>
                </a:solidFill>
                <a:effectLst/>
                <a:latin typeface="Segoe UI" panose="020B0502040204020203" pitchFamily="34" charset="0"/>
              </a:rPr>
              <a:t>Show previous stage(s) decisions to later stage reviewers?</a:t>
            </a:r>
          </a:p>
          <a:p>
            <a:endParaRPr lang="en-US">
              <a:solidFill>
                <a:srgbClr val="161616"/>
              </a:solidFill>
              <a:latin typeface="Segoe UI" panose="020B0502040204020203" pitchFamily="34" charset="0"/>
            </a:endParaRPr>
          </a:p>
          <a:p>
            <a:r>
              <a:rPr lang="en-US" b="1">
                <a:solidFill>
                  <a:srgbClr val="161616"/>
                </a:solidFill>
                <a:latin typeface="Segoe UI" panose="020B0502040204020203" pitchFamily="34" charset="0"/>
              </a:rPr>
              <a:t>Which r</a:t>
            </a:r>
            <a:r>
              <a:rPr lang="en-US" b="1" i="0">
                <a:solidFill>
                  <a:srgbClr val="161616"/>
                </a:solidFill>
                <a:effectLst/>
                <a:latin typeface="Segoe UI" panose="020B0502040204020203" pitchFamily="34" charset="0"/>
              </a:rPr>
              <a:t>eviewees go to the next stage?</a:t>
            </a:r>
          </a:p>
          <a:p>
            <a:endParaRPr lang="en-US">
              <a:solidFill>
                <a:srgbClr val="161616"/>
              </a:solidFill>
              <a:latin typeface="Segoe UI" panose="020B0502040204020203" pitchFamily="34" charset="0"/>
            </a:endParaRPr>
          </a:p>
          <a:p>
            <a:r>
              <a:rPr lang="en-US" b="1" i="0">
                <a:solidFill>
                  <a:srgbClr val="161616"/>
                </a:solidFill>
                <a:effectLst/>
                <a:latin typeface="Segoe UI" panose="020B0502040204020203" pitchFamily="34" charset="0"/>
              </a:rPr>
              <a:t>Expected action on non-response?</a:t>
            </a:r>
          </a:p>
          <a:p>
            <a:r>
              <a:rPr lang="en-US">
                <a:solidFill>
                  <a:srgbClr val="161616"/>
                </a:solidFill>
                <a:latin typeface="Segoe UI" panose="020B0502040204020203" pitchFamily="34" charset="0"/>
              </a:rPr>
              <a:t>	Approve/Deny</a:t>
            </a:r>
            <a:endParaRPr lang="en-US" b="0" i="0">
              <a:solidFill>
                <a:srgbClr val="161616"/>
              </a:solidFill>
              <a:effectLst/>
              <a:latin typeface="Segoe UI" panose="020B0502040204020203" pitchFamily="34" charset="0"/>
            </a:endParaRPr>
          </a:p>
          <a:p>
            <a:endParaRPr lang="en-US"/>
          </a:p>
        </p:txBody>
      </p:sp>
      <p:pic>
        <p:nvPicPr>
          <p:cNvPr id="1026" name="Picture 2" descr="Screenshot of multi-stage reviews.">
            <a:extLst>
              <a:ext uri="{FF2B5EF4-FFF2-40B4-BE49-F238E27FC236}">
                <a16:creationId xmlns:a16="http://schemas.microsoft.com/office/drawing/2014/main" id="{AADDD6C2-7A54-BF4B-FC9F-8B574025D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87355"/>
            <a:ext cx="5159709" cy="3247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583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BCB3F2-6331-9BB7-75E7-B147259D0DFA}"/>
              </a:ext>
            </a:extLst>
          </p:cNvPr>
          <p:cNvSpPr>
            <a:spLocks noGrp="1"/>
          </p:cNvSpPr>
          <p:nvPr>
            <p:ph type="title"/>
          </p:nvPr>
        </p:nvSpPr>
        <p:spPr>
          <a:xfrm>
            <a:off x="588263" y="457200"/>
            <a:ext cx="11018520" cy="923330"/>
          </a:xfrm>
        </p:spPr>
        <p:txBody>
          <a:bodyPr>
            <a:normAutofit fontScale="90000"/>
          </a:bodyPr>
          <a:lstStyle/>
          <a:p>
            <a:r>
              <a:rPr lang="en-US"/>
              <a:t>AR – Inactive Users</a:t>
            </a:r>
            <a:br>
              <a:rPr lang="en-US"/>
            </a:br>
            <a:r>
              <a:rPr lang="en-US" sz="2400"/>
              <a:t>General Availability</a:t>
            </a:r>
            <a:endParaRPr lang="en-US"/>
          </a:p>
        </p:txBody>
      </p:sp>
      <p:sp>
        <p:nvSpPr>
          <p:cNvPr id="5" name="TextBox 4">
            <a:extLst>
              <a:ext uri="{FF2B5EF4-FFF2-40B4-BE49-F238E27FC236}">
                <a16:creationId xmlns:a16="http://schemas.microsoft.com/office/drawing/2014/main" id="{21691B19-E963-FE52-DA14-6710FD61B3C2}"/>
              </a:ext>
            </a:extLst>
          </p:cNvPr>
          <p:cNvSpPr txBox="1"/>
          <p:nvPr/>
        </p:nvSpPr>
        <p:spPr>
          <a:xfrm>
            <a:off x="588263" y="1897901"/>
            <a:ext cx="3999503" cy="2862322"/>
          </a:xfrm>
          <a:prstGeom prst="rect">
            <a:avLst/>
          </a:prstGeom>
          <a:noFill/>
        </p:spPr>
        <p:txBody>
          <a:bodyPr wrap="square">
            <a:spAutoFit/>
          </a:bodyPr>
          <a:lstStyle/>
          <a:p>
            <a:pPr algn="l"/>
            <a:r>
              <a:rPr lang="en-US" b="1">
                <a:solidFill>
                  <a:srgbClr val="161616"/>
                </a:solidFill>
                <a:latin typeface="Segoe UI" panose="020B0502040204020203" pitchFamily="34" charset="0"/>
              </a:rPr>
              <a:t>Review inactive users</a:t>
            </a:r>
            <a:br>
              <a:rPr lang="en-US">
                <a:solidFill>
                  <a:srgbClr val="161616"/>
                </a:solidFill>
                <a:latin typeface="Segoe UI" panose="020B0502040204020203" pitchFamily="34" charset="0"/>
              </a:rPr>
            </a:br>
            <a:endParaRPr lang="en-US">
              <a:solidFill>
                <a:srgbClr val="161616"/>
              </a:solidFill>
              <a:latin typeface="Segoe UI" panose="020B0502040204020203" pitchFamily="34" charset="0"/>
            </a:endParaRPr>
          </a:p>
          <a:p>
            <a:pPr marL="285750" indent="-285750" algn="l">
              <a:buFont typeface="Arial" panose="020B0604020202020204" pitchFamily="34" charset="0"/>
              <a:buChar char="•"/>
            </a:pPr>
            <a:r>
              <a:rPr lang="en-US" b="0" i="0">
                <a:solidFill>
                  <a:srgbClr val="333333"/>
                </a:solidFill>
                <a:effectLst/>
                <a:latin typeface="SegoeUI"/>
              </a:rPr>
              <a:t>Review and address stale accounts that haven’t been active for a specified period</a:t>
            </a:r>
          </a:p>
          <a:p>
            <a:pPr marL="285750" indent="-285750" algn="l">
              <a:buFont typeface="Arial" panose="020B0604020202020204" pitchFamily="34" charset="0"/>
              <a:buChar char="•"/>
            </a:pPr>
            <a:r>
              <a:rPr lang="en-US">
                <a:solidFill>
                  <a:srgbClr val="333333"/>
                </a:solidFill>
                <a:latin typeface="SegoeUI"/>
              </a:rPr>
              <a:t>Includes interactive and non-interactive sign-ins</a:t>
            </a:r>
          </a:p>
          <a:p>
            <a:pPr marL="285750" indent="-285750" algn="l">
              <a:buFont typeface="Arial" panose="020B0604020202020204" pitchFamily="34" charset="0"/>
              <a:buChar char="•"/>
            </a:pPr>
            <a:r>
              <a:rPr lang="en-US">
                <a:solidFill>
                  <a:srgbClr val="333333"/>
                </a:solidFill>
                <a:latin typeface="SegoeUI"/>
              </a:rPr>
              <a:t>You define what inactive means</a:t>
            </a:r>
          </a:p>
          <a:p>
            <a:pPr marL="285750" indent="-285750" algn="l">
              <a:buFont typeface="Arial" panose="020B0604020202020204" pitchFamily="34" charset="0"/>
              <a:buChar char="•"/>
            </a:pPr>
            <a:r>
              <a:rPr lang="en-US">
                <a:solidFill>
                  <a:srgbClr val="333333"/>
                </a:solidFill>
                <a:latin typeface="SegoeUI"/>
              </a:rPr>
              <a:t>Automatically remove stale accounts</a:t>
            </a:r>
            <a:endParaRPr lang="en-US">
              <a:solidFill>
                <a:srgbClr val="161616"/>
              </a:solidFill>
              <a:latin typeface="Segoe UI" panose="020B0502040204020203" pitchFamily="34" charset="0"/>
            </a:endParaRPr>
          </a:p>
        </p:txBody>
      </p:sp>
      <p:pic>
        <p:nvPicPr>
          <p:cNvPr id="9" name="Picture 8">
            <a:extLst>
              <a:ext uri="{FF2B5EF4-FFF2-40B4-BE49-F238E27FC236}">
                <a16:creationId xmlns:a16="http://schemas.microsoft.com/office/drawing/2014/main" id="{950D7D46-D44F-4AC0-EDCE-1252E4A57F60}"/>
              </a:ext>
            </a:extLst>
          </p:cNvPr>
          <p:cNvPicPr>
            <a:picLocks noChangeAspect="1"/>
          </p:cNvPicPr>
          <p:nvPr/>
        </p:nvPicPr>
        <p:blipFill>
          <a:blip r:embed="rId3"/>
          <a:stretch>
            <a:fillRect/>
          </a:stretch>
        </p:blipFill>
        <p:spPr>
          <a:xfrm>
            <a:off x="5396753" y="1131085"/>
            <a:ext cx="5507737" cy="4803259"/>
          </a:xfrm>
          <a:prstGeom prst="rect">
            <a:avLst/>
          </a:prstGeom>
          <a:ln>
            <a:noFill/>
          </a:ln>
          <a:effectLst>
            <a:outerShdw blurRad="292100" dist="139700" dir="2700000" algn="tl" rotWithShape="0">
              <a:srgbClr val="333333">
                <a:alpha val="65000"/>
              </a:srgbClr>
            </a:outerShdw>
          </a:effectLst>
        </p:spPr>
      </p:pic>
      <p:sp>
        <p:nvSpPr>
          <p:cNvPr id="2" name="Rectangle: Rounded Corners 1">
            <a:extLst>
              <a:ext uri="{FF2B5EF4-FFF2-40B4-BE49-F238E27FC236}">
                <a16:creationId xmlns:a16="http://schemas.microsoft.com/office/drawing/2014/main" id="{C5263969-098F-A669-03D1-F43777E33C3B}"/>
              </a:ext>
            </a:extLst>
          </p:cNvPr>
          <p:cNvSpPr/>
          <p:nvPr/>
        </p:nvSpPr>
        <p:spPr>
          <a:xfrm>
            <a:off x="5451231" y="5345723"/>
            <a:ext cx="3859823" cy="593481"/>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550864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2103-8E22-DDE6-E37F-6C934099B0B8}"/>
              </a:ext>
            </a:extLst>
          </p:cNvPr>
          <p:cNvSpPr>
            <a:spLocks noGrp="1"/>
          </p:cNvSpPr>
          <p:nvPr>
            <p:ph type="title"/>
          </p:nvPr>
        </p:nvSpPr>
        <p:spPr>
          <a:xfrm>
            <a:off x="588263" y="457200"/>
            <a:ext cx="11018520" cy="861774"/>
          </a:xfrm>
        </p:spPr>
        <p:txBody>
          <a:bodyPr/>
          <a:lstStyle/>
          <a:p>
            <a:r>
              <a:rPr lang="en-US" sz="3200"/>
              <a:t>Machine Learning based recommendations in Access Reviews</a:t>
            </a:r>
            <a:br>
              <a:rPr lang="en-US" sz="3200"/>
            </a:br>
            <a:r>
              <a:rPr lang="en-US" sz="2400" spc="-50">
                <a:solidFill>
                  <a:schemeClr val="accent1"/>
                </a:solidFill>
                <a:latin typeface="Segoe UI Semibold"/>
                <a:cs typeface="Segoe UI" panose="020B0502040204020203" pitchFamily="34" charset="0"/>
              </a:rPr>
              <a:t>User-to-Group Affiliation</a:t>
            </a:r>
            <a:endParaRPr lang="en-US" sz="3200"/>
          </a:p>
        </p:txBody>
      </p:sp>
      <p:cxnSp>
        <p:nvCxnSpPr>
          <p:cNvPr id="3" name="Straight Connector 2">
            <a:extLst>
              <a:ext uri="{FF2B5EF4-FFF2-40B4-BE49-F238E27FC236}">
                <a16:creationId xmlns:a16="http://schemas.microsoft.com/office/drawing/2014/main" id="{3DB6BD51-28C4-A75B-F29A-908D502971E0}"/>
              </a:ext>
            </a:extLst>
          </p:cNvPr>
          <p:cNvCxnSpPr>
            <a:cxnSpLocks/>
          </p:cNvCxnSpPr>
          <p:nvPr/>
        </p:nvCxnSpPr>
        <p:spPr>
          <a:xfrm>
            <a:off x="883920" y="3927909"/>
            <a:ext cx="9144000" cy="0"/>
          </a:xfrm>
          <a:prstGeom prst="line">
            <a:avLst/>
          </a:prstGeom>
          <a:noFill/>
          <a:ln w="301625" cap="rnd">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 name="Straight Connector 3">
            <a:extLst>
              <a:ext uri="{FF2B5EF4-FFF2-40B4-BE49-F238E27FC236}">
                <a16:creationId xmlns:a16="http://schemas.microsoft.com/office/drawing/2014/main" id="{03EEDD01-D483-7294-A5E5-2DB87494AF46}"/>
              </a:ext>
            </a:extLst>
          </p:cNvPr>
          <p:cNvCxnSpPr>
            <a:cxnSpLocks/>
          </p:cNvCxnSpPr>
          <p:nvPr/>
        </p:nvCxnSpPr>
        <p:spPr>
          <a:xfrm>
            <a:off x="6096000" y="2922069"/>
            <a:ext cx="0" cy="1005840"/>
          </a:xfrm>
          <a:prstGeom prst="line">
            <a:avLst/>
          </a:prstGeom>
          <a:noFill/>
          <a:ln w="301625" cap="rnd">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5" name="Group 4">
            <a:extLst>
              <a:ext uri="{FF2B5EF4-FFF2-40B4-BE49-F238E27FC236}">
                <a16:creationId xmlns:a16="http://schemas.microsoft.com/office/drawing/2014/main" id="{ED4A7732-1D44-5E14-6D15-9E6DCFDC51C3}"/>
              </a:ext>
            </a:extLst>
          </p:cNvPr>
          <p:cNvGrpSpPr/>
          <p:nvPr/>
        </p:nvGrpSpPr>
        <p:grpSpPr>
          <a:xfrm>
            <a:off x="1584432" y="3767889"/>
            <a:ext cx="320040" cy="320040"/>
            <a:chOff x="5951900" y="4858778"/>
            <a:chExt cx="320040" cy="320040"/>
          </a:xfrm>
        </p:grpSpPr>
        <p:sp>
          <p:nvSpPr>
            <p:cNvPr id="6" name="Oval 5">
              <a:extLst>
                <a:ext uri="{FF2B5EF4-FFF2-40B4-BE49-F238E27FC236}">
                  <a16:creationId xmlns:a16="http://schemas.microsoft.com/office/drawing/2014/main" id="{F1290849-0875-16CA-7F04-27B3DB09066A}"/>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7" name="Freeform: Shape 6">
              <a:extLst>
                <a:ext uri="{FF2B5EF4-FFF2-40B4-BE49-F238E27FC236}">
                  <a16:creationId xmlns:a16="http://schemas.microsoft.com/office/drawing/2014/main" id="{DA091DF1-74A4-E586-DBBB-BC6192EA70BC}"/>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8" name="TextBox 7">
            <a:extLst>
              <a:ext uri="{FF2B5EF4-FFF2-40B4-BE49-F238E27FC236}">
                <a16:creationId xmlns:a16="http://schemas.microsoft.com/office/drawing/2014/main" id="{44EF03DF-EF63-3A45-0DE8-EED820CCF1C3}"/>
              </a:ext>
            </a:extLst>
          </p:cNvPr>
          <p:cNvSpPr txBox="1"/>
          <p:nvPr/>
        </p:nvSpPr>
        <p:spPr>
          <a:xfrm>
            <a:off x="583140" y="4582616"/>
            <a:ext cx="2317975" cy="64633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spc="-3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Admins create Access Review to protect against breaches and stay compliant</a:t>
            </a:r>
          </a:p>
        </p:txBody>
      </p:sp>
      <p:grpSp>
        <p:nvGrpSpPr>
          <p:cNvPr id="9" name="Group 8">
            <a:extLst>
              <a:ext uri="{FF2B5EF4-FFF2-40B4-BE49-F238E27FC236}">
                <a16:creationId xmlns:a16="http://schemas.microsoft.com/office/drawing/2014/main" id="{EF682BB2-0B1C-441A-74BF-AFEEA8C4A82D}"/>
              </a:ext>
            </a:extLst>
          </p:cNvPr>
          <p:cNvGrpSpPr/>
          <p:nvPr/>
        </p:nvGrpSpPr>
        <p:grpSpPr>
          <a:xfrm>
            <a:off x="585217" y="3516429"/>
            <a:ext cx="822960" cy="822960"/>
            <a:chOff x="735940" y="2699976"/>
            <a:chExt cx="822960" cy="822960"/>
          </a:xfrm>
        </p:grpSpPr>
        <p:sp>
          <p:nvSpPr>
            <p:cNvPr id="10" name="Oval 9">
              <a:extLst>
                <a:ext uri="{FF2B5EF4-FFF2-40B4-BE49-F238E27FC236}">
                  <a16:creationId xmlns:a16="http://schemas.microsoft.com/office/drawing/2014/main" id="{D4728DD0-CE83-7B13-0AAB-37E3C8E8F691}"/>
                </a:ext>
              </a:extLst>
            </p:cNvPr>
            <p:cNvSpPr/>
            <p:nvPr/>
          </p:nvSpPr>
          <p:spPr bwMode="auto">
            <a:xfrm>
              <a:off x="735940" y="2699976"/>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11" name="Graphic 10">
              <a:extLst>
                <a:ext uri="{FF2B5EF4-FFF2-40B4-BE49-F238E27FC236}">
                  <a16:creationId xmlns:a16="http://schemas.microsoft.com/office/drawing/2014/main" id="{FBDAA76D-7559-4072-DBB4-B4C5694819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0911" y="2878277"/>
              <a:ext cx="413018" cy="413018"/>
            </a:xfrm>
            <a:prstGeom prst="rect">
              <a:avLst/>
            </a:prstGeom>
          </p:spPr>
        </p:pic>
      </p:grpSp>
      <p:sp>
        <p:nvSpPr>
          <p:cNvPr id="12" name="TextBox 11">
            <a:extLst>
              <a:ext uri="{FF2B5EF4-FFF2-40B4-BE49-F238E27FC236}">
                <a16:creationId xmlns:a16="http://schemas.microsoft.com/office/drawing/2014/main" id="{38960108-431B-9809-8374-0B6F138D45A2}"/>
              </a:ext>
            </a:extLst>
          </p:cNvPr>
          <p:cNvSpPr txBox="1"/>
          <p:nvPr/>
        </p:nvSpPr>
        <p:spPr>
          <a:xfrm>
            <a:off x="7933944" y="2596130"/>
            <a:ext cx="3607496"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Reviewers get data driven recommendations based on last sign in date and group affiliation</a:t>
            </a:r>
          </a:p>
        </p:txBody>
      </p:sp>
      <p:grpSp>
        <p:nvGrpSpPr>
          <p:cNvPr id="13" name="Group 12">
            <a:extLst>
              <a:ext uri="{FF2B5EF4-FFF2-40B4-BE49-F238E27FC236}">
                <a16:creationId xmlns:a16="http://schemas.microsoft.com/office/drawing/2014/main" id="{F052DC50-5978-0050-2B7D-66225E797822}"/>
              </a:ext>
            </a:extLst>
          </p:cNvPr>
          <p:cNvGrpSpPr/>
          <p:nvPr/>
        </p:nvGrpSpPr>
        <p:grpSpPr>
          <a:xfrm>
            <a:off x="2080727" y="3653589"/>
            <a:ext cx="548640" cy="548640"/>
            <a:chOff x="1890614" y="2837136"/>
            <a:chExt cx="548640" cy="548640"/>
          </a:xfrm>
        </p:grpSpPr>
        <p:sp>
          <p:nvSpPr>
            <p:cNvPr id="14" name="Oval 13">
              <a:extLst>
                <a:ext uri="{FF2B5EF4-FFF2-40B4-BE49-F238E27FC236}">
                  <a16:creationId xmlns:a16="http://schemas.microsoft.com/office/drawing/2014/main" id="{FF4424D7-AD2A-B3A0-DB06-3D66557E6C99}"/>
                </a:ext>
              </a:extLst>
            </p:cNvPr>
            <p:cNvSpPr/>
            <p:nvPr/>
          </p:nvSpPr>
          <p:spPr bwMode="auto">
            <a:xfrm>
              <a:off x="1890614" y="2837136"/>
              <a:ext cx="548640" cy="548640"/>
            </a:xfrm>
            <a:prstGeom prst="ellipse">
              <a:avLst/>
            </a:prstGeom>
            <a:solidFill>
              <a:schemeClr val="bg1"/>
            </a:solidFill>
            <a:ln w="508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15" name="Graphic 14">
              <a:extLst>
                <a:ext uri="{FF2B5EF4-FFF2-40B4-BE49-F238E27FC236}">
                  <a16:creationId xmlns:a16="http://schemas.microsoft.com/office/drawing/2014/main" id="{78EFD8F2-A306-11B3-22AF-B4F086BE6F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2171" y="2873835"/>
              <a:ext cx="438152" cy="438152"/>
            </a:xfrm>
            <a:prstGeom prst="rect">
              <a:avLst/>
            </a:prstGeom>
          </p:spPr>
        </p:pic>
      </p:grpSp>
      <p:sp>
        <p:nvSpPr>
          <p:cNvPr id="16" name="TextBox 15">
            <a:extLst>
              <a:ext uri="{FF2B5EF4-FFF2-40B4-BE49-F238E27FC236}">
                <a16:creationId xmlns:a16="http://schemas.microsoft.com/office/drawing/2014/main" id="{688D4646-2DC0-0D60-F7FC-E5C042CD9269}"/>
              </a:ext>
            </a:extLst>
          </p:cNvPr>
          <p:cNvSpPr txBox="1"/>
          <p:nvPr/>
        </p:nvSpPr>
        <p:spPr>
          <a:xfrm>
            <a:off x="2382578" y="1907614"/>
            <a:ext cx="2271346" cy="64633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Machine Learning uses organizational distance to calculate group affiliation</a:t>
            </a:r>
          </a:p>
        </p:txBody>
      </p:sp>
      <p:grpSp>
        <p:nvGrpSpPr>
          <p:cNvPr id="17" name="Group 16">
            <a:extLst>
              <a:ext uri="{FF2B5EF4-FFF2-40B4-BE49-F238E27FC236}">
                <a16:creationId xmlns:a16="http://schemas.microsoft.com/office/drawing/2014/main" id="{51E2EE70-8314-3DE1-04B2-3E23C42E70E6}"/>
              </a:ext>
            </a:extLst>
          </p:cNvPr>
          <p:cNvGrpSpPr/>
          <p:nvPr/>
        </p:nvGrpSpPr>
        <p:grpSpPr>
          <a:xfrm>
            <a:off x="4724400" y="1532222"/>
            <a:ext cx="2743200" cy="1371600"/>
            <a:chOff x="4724400" y="1577942"/>
            <a:chExt cx="2743200" cy="1371600"/>
          </a:xfrm>
        </p:grpSpPr>
        <p:sp>
          <p:nvSpPr>
            <p:cNvPr id="18" name="Rectangle: Rounded Corners 17">
              <a:extLst>
                <a:ext uri="{FF2B5EF4-FFF2-40B4-BE49-F238E27FC236}">
                  <a16:creationId xmlns:a16="http://schemas.microsoft.com/office/drawing/2014/main" id="{F7F72D7F-5384-2882-2809-ED0DB0D2B429}"/>
                </a:ext>
              </a:extLst>
            </p:cNvPr>
            <p:cNvSpPr/>
            <p:nvPr/>
          </p:nvSpPr>
          <p:spPr bwMode="auto">
            <a:xfrm>
              <a:off x="4724400" y="1577942"/>
              <a:ext cx="2743200" cy="1371600"/>
            </a:xfrm>
            <a:prstGeom prst="roundRect">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id="{F2FFF007-F151-9F73-A2C4-F29CFFFE60FB}"/>
                </a:ext>
              </a:extLst>
            </p:cNvPr>
            <p:cNvGrpSpPr/>
            <p:nvPr/>
          </p:nvGrpSpPr>
          <p:grpSpPr>
            <a:xfrm>
              <a:off x="4889658" y="1675672"/>
              <a:ext cx="2412684" cy="1140516"/>
              <a:chOff x="4889658" y="1685219"/>
              <a:chExt cx="2412684" cy="1140516"/>
            </a:xfrm>
          </p:grpSpPr>
          <p:grpSp>
            <p:nvGrpSpPr>
              <p:cNvPr id="20" name="Group 19">
                <a:extLst>
                  <a:ext uri="{FF2B5EF4-FFF2-40B4-BE49-F238E27FC236}">
                    <a16:creationId xmlns:a16="http://schemas.microsoft.com/office/drawing/2014/main" id="{75B30859-0BAA-02AC-01DA-21214A4A597A}"/>
                  </a:ext>
                </a:extLst>
              </p:cNvPr>
              <p:cNvGrpSpPr/>
              <p:nvPr/>
            </p:nvGrpSpPr>
            <p:grpSpPr>
              <a:xfrm>
                <a:off x="4889658" y="2638474"/>
                <a:ext cx="2412684" cy="187261"/>
                <a:chOff x="4889658" y="2651001"/>
                <a:chExt cx="2412684" cy="187261"/>
              </a:xfrm>
            </p:grpSpPr>
            <p:grpSp>
              <p:nvGrpSpPr>
                <p:cNvPr id="47" name="Group 46">
                  <a:extLst>
                    <a:ext uri="{FF2B5EF4-FFF2-40B4-BE49-F238E27FC236}">
                      <a16:creationId xmlns:a16="http://schemas.microsoft.com/office/drawing/2014/main" id="{B58AC6A3-A093-94D7-8CC4-1DB9756FD5E9}"/>
                    </a:ext>
                  </a:extLst>
                </p:cNvPr>
                <p:cNvGrpSpPr/>
                <p:nvPr/>
              </p:nvGrpSpPr>
              <p:grpSpPr>
                <a:xfrm>
                  <a:off x="4889658" y="2741107"/>
                  <a:ext cx="2412684" cy="0"/>
                  <a:chOff x="4889658" y="2507550"/>
                  <a:chExt cx="2412684" cy="0"/>
                </a:xfrm>
              </p:grpSpPr>
              <p:cxnSp>
                <p:nvCxnSpPr>
                  <p:cNvPr id="67" name="Straight Connector 66">
                    <a:extLst>
                      <a:ext uri="{FF2B5EF4-FFF2-40B4-BE49-F238E27FC236}">
                        <a16:creationId xmlns:a16="http://schemas.microsoft.com/office/drawing/2014/main" id="{D0542BCA-477B-6048-FB44-ABC309C40B2C}"/>
                      </a:ext>
                    </a:extLst>
                  </p:cNvPr>
                  <p:cNvCxnSpPr>
                    <a:cxnSpLocks/>
                  </p:cNvCxnSpPr>
                  <p:nvPr/>
                </p:nvCxnSpPr>
                <p:spPr>
                  <a:xfrm>
                    <a:off x="4889658" y="2507550"/>
                    <a:ext cx="1113283" cy="0"/>
                  </a:xfrm>
                  <a:prstGeom prst="line">
                    <a:avLst/>
                  </a:prstGeom>
                  <a:ln w="25400" cap="rnd">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D760EC7-4C02-4C3E-12A8-C5A139002822}"/>
                      </a:ext>
                    </a:extLst>
                  </p:cNvPr>
                  <p:cNvCxnSpPr>
                    <a:cxnSpLocks/>
                  </p:cNvCxnSpPr>
                  <p:nvPr/>
                </p:nvCxnSpPr>
                <p:spPr>
                  <a:xfrm>
                    <a:off x="6002941" y="2507550"/>
                    <a:ext cx="1299401" cy="0"/>
                  </a:xfrm>
                  <a:prstGeom prst="line">
                    <a:avLst/>
                  </a:prstGeom>
                  <a:ln w="25400" cap="rnd">
                    <a:gradFill flip="none" rotWithShape="1">
                      <a:gsLst>
                        <a:gs pos="9000">
                          <a:schemeClr val="accent3"/>
                        </a:gs>
                        <a:gs pos="0">
                          <a:schemeClr val="accent3"/>
                        </a:gs>
                        <a:gs pos="30000">
                          <a:schemeClr val="accent2"/>
                        </a:gs>
                        <a:gs pos="69000">
                          <a:srgbClr val="D83B01"/>
                        </a:gs>
                        <a:gs pos="100000">
                          <a:srgbClr val="D83B01"/>
                        </a:gs>
                      </a:gsLst>
                      <a:lin ang="0" scaled="1"/>
                      <a:tileRect/>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78650F00-6F09-4EA2-6BFE-DBF1E23711DF}"/>
                    </a:ext>
                  </a:extLst>
                </p:cNvPr>
                <p:cNvGrpSpPr/>
                <p:nvPr/>
              </p:nvGrpSpPr>
              <p:grpSpPr>
                <a:xfrm>
                  <a:off x="4910695" y="2672527"/>
                  <a:ext cx="137160" cy="165735"/>
                  <a:chOff x="5339422" y="2682141"/>
                  <a:chExt cx="137160" cy="165735"/>
                </a:xfrm>
              </p:grpSpPr>
              <p:sp>
                <p:nvSpPr>
                  <p:cNvPr id="65" name="Oval 64">
                    <a:extLst>
                      <a:ext uri="{FF2B5EF4-FFF2-40B4-BE49-F238E27FC236}">
                        <a16:creationId xmlns:a16="http://schemas.microsoft.com/office/drawing/2014/main" id="{0FBF08AC-1E05-57DD-66A6-201A2E42D005}"/>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DDB82195-FAF5-86E8-693F-6CB1BD994972}"/>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49" name="Group 48">
                  <a:extLst>
                    <a:ext uri="{FF2B5EF4-FFF2-40B4-BE49-F238E27FC236}">
                      <a16:creationId xmlns:a16="http://schemas.microsoft.com/office/drawing/2014/main" id="{CC96784A-F156-6F8A-5C8F-B0A4644A805A}"/>
                    </a:ext>
                  </a:extLst>
                </p:cNvPr>
                <p:cNvGrpSpPr/>
                <p:nvPr/>
              </p:nvGrpSpPr>
              <p:grpSpPr>
                <a:xfrm>
                  <a:off x="5192635" y="2672527"/>
                  <a:ext cx="137160" cy="165735"/>
                  <a:chOff x="5339422" y="2682141"/>
                  <a:chExt cx="137160" cy="165735"/>
                </a:xfrm>
              </p:grpSpPr>
              <p:sp>
                <p:nvSpPr>
                  <p:cNvPr id="63" name="Oval 62">
                    <a:extLst>
                      <a:ext uri="{FF2B5EF4-FFF2-40B4-BE49-F238E27FC236}">
                        <a16:creationId xmlns:a16="http://schemas.microsoft.com/office/drawing/2014/main" id="{458E3F29-C9B6-CE8A-F855-B51421D722A1}"/>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4" name="Freeform: Shape 63">
                    <a:extLst>
                      <a:ext uri="{FF2B5EF4-FFF2-40B4-BE49-F238E27FC236}">
                        <a16:creationId xmlns:a16="http://schemas.microsoft.com/office/drawing/2014/main" id="{F69B24DF-441D-E6FC-4337-F93728D87007}"/>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8A517335-8D02-6D16-240A-2B8D35D519F5}"/>
                    </a:ext>
                  </a:extLst>
                </p:cNvPr>
                <p:cNvGrpSpPr/>
                <p:nvPr/>
              </p:nvGrpSpPr>
              <p:grpSpPr>
                <a:xfrm>
                  <a:off x="5468860" y="2672527"/>
                  <a:ext cx="137160" cy="165735"/>
                  <a:chOff x="5339422" y="2682141"/>
                  <a:chExt cx="137160" cy="165735"/>
                </a:xfrm>
              </p:grpSpPr>
              <p:sp>
                <p:nvSpPr>
                  <p:cNvPr id="61" name="Oval 60">
                    <a:extLst>
                      <a:ext uri="{FF2B5EF4-FFF2-40B4-BE49-F238E27FC236}">
                        <a16:creationId xmlns:a16="http://schemas.microsoft.com/office/drawing/2014/main" id="{6979BEA6-14C3-65FB-64F2-3DF84FACAA4D}"/>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2" name="Freeform: Shape 61">
                    <a:extLst>
                      <a:ext uri="{FF2B5EF4-FFF2-40B4-BE49-F238E27FC236}">
                        <a16:creationId xmlns:a16="http://schemas.microsoft.com/office/drawing/2014/main" id="{CD3A729E-2E33-BDE5-497A-C67BA27DDBDD}"/>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2CAF8152-A906-1827-A39F-9AF5368EC981}"/>
                    </a:ext>
                  </a:extLst>
                </p:cNvPr>
                <p:cNvGrpSpPr/>
                <p:nvPr/>
              </p:nvGrpSpPr>
              <p:grpSpPr>
                <a:xfrm>
                  <a:off x="5748895" y="2672527"/>
                  <a:ext cx="137160" cy="165735"/>
                  <a:chOff x="5339422" y="2682141"/>
                  <a:chExt cx="137160" cy="165735"/>
                </a:xfrm>
              </p:grpSpPr>
              <p:sp>
                <p:nvSpPr>
                  <p:cNvPr id="59" name="Oval 58">
                    <a:extLst>
                      <a:ext uri="{FF2B5EF4-FFF2-40B4-BE49-F238E27FC236}">
                        <a16:creationId xmlns:a16="http://schemas.microsoft.com/office/drawing/2014/main" id="{98CA1A25-4645-B4F1-0A8B-E6C1A7A81E8D}"/>
                      </a:ext>
                    </a:extLst>
                  </p:cNvPr>
                  <p:cNvSpPr>
                    <a:spLocks noChangeAspect="1"/>
                  </p:cNvSpPr>
                  <p:nvPr/>
                </p:nvSpPr>
                <p:spPr bwMode="auto">
                  <a:xfrm>
                    <a:off x="5343994" y="2710716"/>
                    <a:ext cx="128016"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60" name="Freeform: Shape 59">
                    <a:extLst>
                      <a:ext uri="{FF2B5EF4-FFF2-40B4-BE49-F238E27FC236}">
                        <a16:creationId xmlns:a16="http://schemas.microsoft.com/office/drawing/2014/main" id="{B4E52BAE-EAA2-5B44-BE61-560B5B47C6E5}"/>
                      </a:ext>
                    </a:extLst>
                  </p:cNvPr>
                  <p:cNvSpPr>
                    <a:spLocks noChangeAspect="1"/>
                  </p:cNvSpPr>
                  <p:nvPr/>
                </p:nvSpPr>
                <p:spPr bwMode="auto">
                  <a:xfrm>
                    <a:off x="5339422" y="2682141"/>
                    <a:ext cx="137160" cy="137160"/>
                  </a:xfrm>
                  <a:custGeom>
                    <a:avLst/>
                    <a:gdLst>
                      <a:gd name="connsiteX0" fmla="*/ 360450 w 720900"/>
                      <a:gd name="connsiteY0" fmla="*/ 0 h 720901"/>
                      <a:gd name="connsiteX1" fmla="*/ 720900 w 720900"/>
                      <a:gd name="connsiteY1" fmla="*/ 360450 h 720901"/>
                      <a:gd name="connsiteX2" fmla="*/ 360450 w 720900"/>
                      <a:gd name="connsiteY2" fmla="*/ 720901 h 720901"/>
                      <a:gd name="connsiteX3" fmla="*/ 0 w 720900"/>
                      <a:gd name="connsiteY3" fmla="*/ 360450 h 720901"/>
                      <a:gd name="connsiteX4" fmla="*/ 360450 w 720900"/>
                      <a:gd name="connsiteY4" fmla="*/ 0 h 720901"/>
                      <a:gd name="connsiteX5" fmla="*/ 557059 w 720900"/>
                      <a:gd name="connsiteY5" fmla="*/ 196609 h 720901"/>
                      <a:gd name="connsiteX6" fmla="*/ 533885 w 720900"/>
                      <a:gd name="connsiteY6" fmla="*/ 206204 h 720901"/>
                      <a:gd name="connsiteX7" fmla="*/ 294913 w 720900"/>
                      <a:gd name="connsiteY7" fmla="*/ 445183 h 720901"/>
                      <a:gd name="connsiteX8" fmla="*/ 187014 w 720900"/>
                      <a:gd name="connsiteY8" fmla="*/ 337277 h 720901"/>
                      <a:gd name="connsiteX9" fmla="*/ 140667 w 720900"/>
                      <a:gd name="connsiteY9" fmla="*/ 337277 h 720901"/>
                      <a:gd name="connsiteX10" fmla="*/ 140667 w 720900"/>
                      <a:gd name="connsiteY10" fmla="*/ 383624 h 720901"/>
                      <a:gd name="connsiteX11" fmla="*/ 271740 w 720900"/>
                      <a:gd name="connsiteY11" fmla="*/ 514697 h 720901"/>
                      <a:gd name="connsiteX12" fmla="*/ 318087 w 720900"/>
                      <a:gd name="connsiteY12" fmla="*/ 514697 h 720901"/>
                      <a:gd name="connsiteX13" fmla="*/ 580233 w 720900"/>
                      <a:gd name="connsiteY13" fmla="*/ 252551 h 720901"/>
                      <a:gd name="connsiteX14" fmla="*/ 580233 w 720900"/>
                      <a:gd name="connsiteY14" fmla="*/ 206204 h 720901"/>
                      <a:gd name="connsiteX15" fmla="*/ 557059 w 720900"/>
                      <a:gd name="connsiteY15" fmla="*/ 196609 h 72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0900" h="720901">
                        <a:moveTo>
                          <a:pt x="360450" y="0"/>
                        </a:moveTo>
                        <a:cubicBezTo>
                          <a:pt x="559523" y="0"/>
                          <a:pt x="720900" y="161377"/>
                          <a:pt x="720900" y="360450"/>
                        </a:cubicBezTo>
                        <a:cubicBezTo>
                          <a:pt x="720900" y="559524"/>
                          <a:pt x="559523" y="720901"/>
                          <a:pt x="360450" y="720901"/>
                        </a:cubicBezTo>
                        <a:cubicBezTo>
                          <a:pt x="161376" y="720901"/>
                          <a:pt x="0" y="559524"/>
                          <a:pt x="0" y="360450"/>
                        </a:cubicBezTo>
                        <a:cubicBezTo>
                          <a:pt x="0" y="161377"/>
                          <a:pt x="161376" y="0"/>
                          <a:pt x="360450" y="0"/>
                        </a:cubicBezTo>
                        <a:close/>
                        <a:moveTo>
                          <a:pt x="557059" y="196609"/>
                        </a:moveTo>
                        <a:cubicBezTo>
                          <a:pt x="548672" y="196609"/>
                          <a:pt x="540285" y="199808"/>
                          <a:pt x="533885" y="206204"/>
                        </a:cubicBezTo>
                        <a:lnTo>
                          <a:pt x="294913" y="445183"/>
                        </a:lnTo>
                        <a:lnTo>
                          <a:pt x="187014" y="337277"/>
                        </a:lnTo>
                        <a:cubicBezTo>
                          <a:pt x="174215" y="324484"/>
                          <a:pt x="153466" y="324484"/>
                          <a:pt x="140667" y="337277"/>
                        </a:cubicBezTo>
                        <a:cubicBezTo>
                          <a:pt x="127874" y="350076"/>
                          <a:pt x="127874" y="370825"/>
                          <a:pt x="140667" y="383624"/>
                        </a:cubicBezTo>
                        <a:lnTo>
                          <a:pt x="271740" y="514697"/>
                        </a:lnTo>
                        <a:cubicBezTo>
                          <a:pt x="284539" y="527490"/>
                          <a:pt x="305288" y="527490"/>
                          <a:pt x="318087" y="514697"/>
                        </a:cubicBezTo>
                        <a:lnTo>
                          <a:pt x="580233" y="252551"/>
                        </a:lnTo>
                        <a:cubicBezTo>
                          <a:pt x="593025" y="239752"/>
                          <a:pt x="593025" y="219003"/>
                          <a:pt x="580233" y="206204"/>
                        </a:cubicBezTo>
                        <a:cubicBezTo>
                          <a:pt x="573834" y="199808"/>
                          <a:pt x="565446" y="196609"/>
                          <a:pt x="557059" y="196609"/>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nvGrpSpPr>
                <p:cNvPr id="52" name="Group 51">
                  <a:extLst>
                    <a:ext uri="{FF2B5EF4-FFF2-40B4-BE49-F238E27FC236}">
                      <a16:creationId xmlns:a16="http://schemas.microsoft.com/office/drawing/2014/main" id="{C53F60B8-3F3D-3F60-B482-30EE4F8FE9F3}"/>
                    </a:ext>
                  </a:extLst>
                </p:cNvPr>
                <p:cNvGrpSpPr/>
                <p:nvPr/>
              </p:nvGrpSpPr>
              <p:grpSpPr>
                <a:xfrm>
                  <a:off x="7119462" y="2651001"/>
                  <a:ext cx="182880" cy="182880"/>
                  <a:chOff x="7120968" y="2652906"/>
                  <a:chExt cx="182880" cy="182880"/>
                </a:xfrm>
              </p:grpSpPr>
              <p:sp>
                <p:nvSpPr>
                  <p:cNvPr id="53" name="Oval 52">
                    <a:extLst>
                      <a:ext uri="{FF2B5EF4-FFF2-40B4-BE49-F238E27FC236}">
                        <a16:creationId xmlns:a16="http://schemas.microsoft.com/office/drawing/2014/main" id="{601F1590-A59D-98CB-E8DC-68DA8F50A83C}"/>
                      </a:ext>
                    </a:extLst>
                  </p:cNvPr>
                  <p:cNvSpPr>
                    <a:spLocks/>
                  </p:cNvSpPr>
                  <p:nvPr/>
                </p:nvSpPr>
                <p:spPr bwMode="auto">
                  <a:xfrm>
                    <a:off x="7120968" y="2652906"/>
                    <a:ext cx="182880" cy="182880"/>
                  </a:xfrm>
                  <a:prstGeom prst="ellipse">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nvGrpSpPr>
                  <p:cNvPr id="54" name="Group 53">
                    <a:extLst>
                      <a:ext uri="{FF2B5EF4-FFF2-40B4-BE49-F238E27FC236}">
                        <a16:creationId xmlns:a16="http://schemas.microsoft.com/office/drawing/2014/main" id="{AA5718E9-EC87-40DA-4E2A-81CFF812D31B}"/>
                      </a:ext>
                    </a:extLst>
                  </p:cNvPr>
                  <p:cNvGrpSpPr>
                    <a:grpSpLocks noChangeAspect="1"/>
                  </p:cNvGrpSpPr>
                  <p:nvPr/>
                </p:nvGrpSpPr>
                <p:grpSpPr>
                  <a:xfrm>
                    <a:off x="7149924" y="2685672"/>
                    <a:ext cx="109728" cy="138303"/>
                    <a:chOff x="1079856" y="1986996"/>
                    <a:chExt cx="914400" cy="1152525"/>
                  </a:xfrm>
                </p:grpSpPr>
                <p:sp>
                  <p:nvSpPr>
                    <p:cNvPr id="55" name="Rectangle 54">
                      <a:extLst>
                        <a:ext uri="{FF2B5EF4-FFF2-40B4-BE49-F238E27FC236}">
                          <a16:creationId xmlns:a16="http://schemas.microsoft.com/office/drawing/2014/main" id="{DE1C59C6-AE0E-46CA-25FE-2BE979710BB2}"/>
                        </a:ext>
                      </a:extLst>
                    </p:cNvPr>
                    <p:cNvSpPr/>
                    <p:nvPr/>
                  </p:nvSpPr>
                  <p:spPr bwMode="auto">
                    <a:xfrm>
                      <a:off x="1079856" y="2225121"/>
                      <a:ext cx="914400" cy="914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8FD0F1B4-27E3-14CE-12C8-EEE1BC1FD713}"/>
                        </a:ext>
                      </a:extLst>
                    </p:cNvPr>
                    <p:cNvGrpSpPr>
                      <a:grpSpLocks noChangeAspect="1"/>
                    </p:cNvGrpSpPr>
                    <p:nvPr/>
                  </p:nvGrpSpPr>
                  <p:grpSpPr>
                    <a:xfrm>
                      <a:off x="1079856" y="1986996"/>
                      <a:ext cx="914400" cy="914400"/>
                      <a:chOff x="1241943" y="2116948"/>
                      <a:chExt cx="914400" cy="914400"/>
                    </a:xfrm>
                  </p:grpSpPr>
                  <p:pic>
                    <p:nvPicPr>
                      <p:cNvPr id="57" name="Graphic 56">
                        <a:extLst>
                          <a:ext uri="{FF2B5EF4-FFF2-40B4-BE49-F238E27FC236}">
                            <a16:creationId xmlns:a16="http://schemas.microsoft.com/office/drawing/2014/main" id="{DB56CDC7-8F6A-512B-D772-24C6876B7A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1943" y="2116948"/>
                        <a:ext cx="914400" cy="914400"/>
                      </a:xfrm>
                      <a:prstGeom prst="rect">
                        <a:avLst/>
                      </a:prstGeom>
                    </p:spPr>
                  </p:pic>
                  <p:sp>
                    <p:nvSpPr>
                      <p:cNvPr id="58" name="Freeform: Shape 57">
                        <a:extLst>
                          <a:ext uri="{FF2B5EF4-FFF2-40B4-BE49-F238E27FC236}">
                            <a16:creationId xmlns:a16="http://schemas.microsoft.com/office/drawing/2014/main" id="{77C7412D-BB9B-6F88-CF8C-BED3CA1D11F5}"/>
                          </a:ext>
                        </a:extLst>
                      </p:cNvPr>
                      <p:cNvSpPr/>
                      <p:nvPr/>
                    </p:nvSpPr>
                    <p:spPr bwMode="auto">
                      <a:xfrm>
                        <a:off x="1893476" y="2761981"/>
                        <a:ext cx="257175" cy="257175"/>
                      </a:xfrm>
                      <a:custGeom>
                        <a:avLst/>
                        <a:gdLst>
                          <a:gd name="connsiteX0" fmla="*/ 28575 w 257175"/>
                          <a:gd name="connsiteY0" fmla="*/ 0 h 257175"/>
                          <a:gd name="connsiteX1" fmla="*/ 48666 w 257175"/>
                          <a:gd name="connsiteY1" fmla="*/ 8483 h 257175"/>
                          <a:gd name="connsiteX2" fmla="*/ 128587 w 257175"/>
                          <a:gd name="connsiteY2" fmla="*/ 87957 h 257175"/>
                          <a:gd name="connsiteX3" fmla="*/ 208508 w 257175"/>
                          <a:gd name="connsiteY3" fmla="*/ 8483 h 257175"/>
                          <a:gd name="connsiteX4" fmla="*/ 228600 w 257175"/>
                          <a:gd name="connsiteY4" fmla="*/ 0 h 257175"/>
                          <a:gd name="connsiteX5" fmla="*/ 248691 w 257175"/>
                          <a:gd name="connsiteY5" fmla="*/ 8483 h 257175"/>
                          <a:gd name="connsiteX6" fmla="*/ 257175 w 257175"/>
                          <a:gd name="connsiteY6" fmla="*/ 28575 h 257175"/>
                          <a:gd name="connsiteX7" fmla="*/ 248691 w 257175"/>
                          <a:gd name="connsiteY7" fmla="*/ 48666 h 257175"/>
                          <a:gd name="connsiteX8" fmla="*/ 169217 w 257175"/>
                          <a:gd name="connsiteY8" fmla="*/ 128587 h 257175"/>
                          <a:gd name="connsiteX9" fmla="*/ 248691 w 257175"/>
                          <a:gd name="connsiteY9" fmla="*/ 208508 h 257175"/>
                          <a:gd name="connsiteX10" fmla="*/ 257175 w 257175"/>
                          <a:gd name="connsiteY10" fmla="*/ 228600 h 257175"/>
                          <a:gd name="connsiteX11" fmla="*/ 248691 w 257175"/>
                          <a:gd name="connsiteY11" fmla="*/ 248691 h 257175"/>
                          <a:gd name="connsiteX12" fmla="*/ 228600 w 257175"/>
                          <a:gd name="connsiteY12" fmla="*/ 257175 h 257175"/>
                          <a:gd name="connsiteX13" fmla="*/ 208508 w 257175"/>
                          <a:gd name="connsiteY13" fmla="*/ 248691 h 257175"/>
                          <a:gd name="connsiteX14" fmla="*/ 128587 w 257175"/>
                          <a:gd name="connsiteY14" fmla="*/ 168771 h 257175"/>
                          <a:gd name="connsiteX15" fmla="*/ 48666 w 257175"/>
                          <a:gd name="connsiteY15" fmla="*/ 248691 h 257175"/>
                          <a:gd name="connsiteX16" fmla="*/ 28575 w 257175"/>
                          <a:gd name="connsiteY16" fmla="*/ 257175 h 257175"/>
                          <a:gd name="connsiteX17" fmla="*/ 8483 w 257175"/>
                          <a:gd name="connsiteY17" fmla="*/ 248691 h 257175"/>
                          <a:gd name="connsiteX18" fmla="*/ 0 w 257175"/>
                          <a:gd name="connsiteY18" fmla="*/ 228600 h 257175"/>
                          <a:gd name="connsiteX19" fmla="*/ 8483 w 257175"/>
                          <a:gd name="connsiteY19" fmla="*/ 208508 h 257175"/>
                          <a:gd name="connsiteX20" fmla="*/ 88403 w 257175"/>
                          <a:gd name="connsiteY20" fmla="*/ 128587 h 257175"/>
                          <a:gd name="connsiteX21" fmla="*/ 8483 w 257175"/>
                          <a:gd name="connsiteY21" fmla="*/ 48666 h 257175"/>
                          <a:gd name="connsiteX22" fmla="*/ 0 w 257175"/>
                          <a:gd name="connsiteY22" fmla="*/ 28575 h 257175"/>
                          <a:gd name="connsiteX23" fmla="*/ 8483 w 257175"/>
                          <a:gd name="connsiteY23" fmla="*/ 8483 h 257175"/>
                          <a:gd name="connsiteX24" fmla="*/ 28575 w 257175"/>
                          <a:gd name="connsiteY24"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7175" h="257175">
                            <a:moveTo>
                              <a:pt x="28575" y="0"/>
                            </a:moveTo>
                            <a:cubicBezTo>
                              <a:pt x="36312" y="0"/>
                              <a:pt x="43009" y="2826"/>
                              <a:pt x="48666" y="8483"/>
                            </a:cubicBezTo>
                            <a:lnTo>
                              <a:pt x="128587" y="87957"/>
                            </a:lnTo>
                            <a:lnTo>
                              <a:pt x="208508" y="8483"/>
                            </a:lnTo>
                            <a:cubicBezTo>
                              <a:pt x="214165" y="2826"/>
                              <a:pt x="220862" y="0"/>
                              <a:pt x="228600" y="0"/>
                            </a:cubicBezTo>
                            <a:cubicBezTo>
                              <a:pt x="236337" y="0"/>
                              <a:pt x="243034" y="2826"/>
                              <a:pt x="248691" y="8483"/>
                            </a:cubicBezTo>
                            <a:cubicBezTo>
                              <a:pt x="254348" y="14140"/>
                              <a:pt x="257175" y="20837"/>
                              <a:pt x="257175" y="28575"/>
                            </a:cubicBezTo>
                            <a:cubicBezTo>
                              <a:pt x="257175" y="36312"/>
                              <a:pt x="254348" y="43009"/>
                              <a:pt x="248691" y="48666"/>
                            </a:cubicBezTo>
                            <a:lnTo>
                              <a:pt x="169217" y="128587"/>
                            </a:lnTo>
                            <a:lnTo>
                              <a:pt x="248691" y="208508"/>
                            </a:lnTo>
                            <a:cubicBezTo>
                              <a:pt x="254348" y="214165"/>
                              <a:pt x="257175" y="220862"/>
                              <a:pt x="257175" y="228600"/>
                            </a:cubicBezTo>
                            <a:cubicBezTo>
                              <a:pt x="257175" y="236337"/>
                              <a:pt x="254348" y="243034"/>
                              <a:pt x="248691" y="248691"/>
                            </a:cubicBezTo>
                            <a:cubicBezTo>
                              <a:pt x="243034" y="254348"/>
                              <a:pt x="236337" y="257175"/>
                              <a:pt x="228600" y="257175"/>
                            </a:cubicBezTo>
                            <a:cubicBezTo>
                              <a:pt x="220862" y="257175"/>
                              <a:pt x="214165" y="254348"/>
                              <a:pt x="208508" y="248691"/>
                            </a:cubicBezTo>
                            <a:lnTo>
                              <a:pt x="128587" y="168771"/>
                            </a:lnTo>
                            <a:lnTo>
                              <a:pt x="48666" y="248691"/>
                            </a:lnTo>
                            <a:cubicBezTo>
                              <a:pt x="43009" y="254348"/>
                              <a:pt x="36312" y="257175"/>
                              <a:pt x="28575" y="257175"/>
                            </a:cubicBezTo>
                            <a:cubicBezTo>
                              <a:pt x="20837" y="257175"/>
                              <a:pt x="14140" y="254348"/>
                              <a:pt x="8483" y="248691"/>
                            </a:cubicBezTo>
                            <a:cubicBezTo>
                              <a:pt x="2826" y="243034"/>
                              <a:pt x="0" y="236337"/>
                              <a:pt x="0" y="228600"/>
                            </a:cubicBezTo>
                            <a:cubicBezTo>
                              <a:pt x="0" y="220862"/>
                              <a:pt x="2826" y="214165"/>
                              <a:pt x="8483" y="208508"/>
                            </a:cubicBezTo>
                            <a:lnTo>
                              <a:pt x="88403" y="128587"/>
                            </a:lnTo>
                            <a:lnTo>
                              <a:pt x="8483" y="48666"/>
                            </a:lnTo>
                            <a:cubicBezTo>
                              <a:pt x="2826" y="43009"/>
                              <a:pt x="0" y="36312"/>
                              <a:pt x="0" y="28575"/>
                            </a:cubicBezTo>
                            <a:cubicBezTo>
                              <a:pt x="0" y="20837"/>
                              <a:pt x="2826" y="14140"/>
                              <a:pt x="8483" y="8483"/>
                            </a:cubicBezTo>
                            <a:cubicBezTo>
                              <a:pt x="14140" y="2826"/>
                              <a:pt x="20837" y="0"/>
                              <a:pt x="28575"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grpSp>
          </p:grpSp>
          <p:grpSp>
            <p:nvGrpSpPr>
              <p:cNvPr id="21" name="Group 20">
                <a:extLst>
                  <a:ext uri="{FF2B5EF4-FFF2-40B4-BE49-F238E27FC236}">
                    <a16:creationId xmlns:a16="http://schemas.microsoft.com/office/drawing/2014/main" id="{5E9595C9-1E28-6E23-C799-F4CD86FE0AE7}"/>
                  </a:ext>
                </a:extLst>
              </p:cNvPr>
              <p:cNvGrpSpPr/>
              <p:nvPr/>
            </p:nvGrpSpPr>
            <p:grpSpPr>
              <a:xfrm>
                <a:off x="4889658" y="1685219"/>
                <a:ext cx="2412684" cy="941141"/>
                <a:chOff x="4889658" y="1685219"/>
                <a:chExt cx="2412684" cy="941141"/>
              </a:xfrm>
            </p:grpSpPr>
            <p:sp>
              <p:nvSpPr>
                <p:cNvPr id="22" name="Rectangle: Rounded Corners 21">
                  <a:extLst>
                    <a:ext uri="{FF2B5EF4-FFF2-40B4-BE49-F238E27FC236}">
                      <a16:creationId xmlns:a16="http://schemas.microsoft.com/office/drawing/2014/main" id="{F841C61C-F25E-2F5E-5B32-74AC47A0D8C7}"/>
                    </a:ext>
                  </a:extLst>
                </p:cNvPr>
                <p:cNvSpPr/>
                <p:nvPr/>
              </p:nvSpPr>
              <p:spPr bwMode="auto">
                <a:xfrm>
                  <a:off x="6373903" y="2253666"/>
                  <a:ext cx="842620" cy="332509"/>
                </a:xfrm>
                <a:prstGeom prst="roundRect">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23" name="Straight Connector 22">
                  <a:extLst>
                    <a:ext uri="{FF2B5EF4-FFF2-40B4-BE49-F238E27FC236}">
                      <a16:creationId xmlns:a16="http://schemas.microsoft.com/office/drawing/2014/main" id="{4029792B-08AE-FC85-F016-6AED952273B9}"/>
                    </a:ext>
                  </a:extLst>
                </p:cNvPr>
                <p:cNvCxnSpPr>
                  <a:cxnSpLocks/>
                </p:cNvCxnSpPr>
                <p:nvPr/>
              </p:nvCxnSpPr>
              <p:spPr>
                <a:xfrm>
                  <a:off x="6654260" y="2253666"/>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4" name="Straight Connector 23">
                  <a:extLst>
                    <a:ext uri="{FF2B5EF4-FFF2-40B4-BE49-F238E27FC236}">
                      <a16:creationId xmlns:a16="http://schemas.microsoft.com/office/drawing/2014/main" id="{C3F0875B-B592-4AFB-1D13-460355793DAD}"/>
                    </a:ext>
                  </a:extLst>
                </p:cNvPr>
                <p:cNvCxnSpPr>
                  <a:cxnSpLocks/>
                </p:cNvCxnSpPr>
                <p:nvPr/>
              </p:nvCxnSpPr>
              <p:spPr>
                <a:xfrm>
                  <a:off x="6932581" y="2253666"/>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5" name="Straight Connector 24">
                  <a:extLst>
                    <a:ext uri="{FF2B5EF4-FFF2-40B4-BE49-F238E27FC236}">
                      <a16:creationId xmlns:a16="http://schemas.microsoft.com/office/drawing/2014/main" id="{7163BE58-6762-5063-BE7E-3FF7F8C13FA1}"/>
                    </a:ext>
                  </a:extLst>
                </p:cNvPr>
                <p:cNvCxnSpPr>
                  <a:cxnSpLocks/>
                  <a:endCxn id="22" idx="0"/>
                </p:cNvCxnSpPr>
                <p:nvPr/>
              </p:nvCxnSpPr>
              <p:spPr>
                <a:xfrm>
                  <a:off x="6795213" y="2145601"/>
                  <a:ext cx="0" cy="10806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6" name="Straight Connector 25">
                  <a:extLst>
                    <a:ext uri="{FF2B5EF4-FFF2-40B4-BE49-F238E27FC236}">
                      <a16:creationId xmlns:a16="http://schemas.microsoft.com/office/drawing/2014/main" id="{7585893D-A1D2-B12E-A0A4-D00D0581FBF9}"/>
                    </a:ext>
                  </a:extLst>
                </p:cNvPr>
                <p:cNvCxnSpPr>
                  <a:cxnSpLocks/>
                </p:cNvCxnSpPr>
                <p:nvPr/>
              </p:nvCxnSpPr>
              <p:spPr>
                <a:xfrm>
                  <a:off x="5259419" y="2253667"/>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7" name="Rectangle: Rounded Corners 26">
                  <a:extLst>
                    <a:ext uri="{FF2B5EF4-FFF2-40B4-BE49-F238E27FC236}">
                      <a16:creationId xmlns:a16="http://schemas.microsoft.com/office/drawing/2014/main" id="{359BB520-9DF2-3F26-E429-9D4B07A3FB8C}"/>
                    </a:ext>
                  </a:extLst>
                </p:cNvPr>
                <p:cNvSpPr/>
                <p:nvPr/>
              </p:nvSpPr>
              <p:spPr bwMode="auto">
                <a:xfrm>
                  <a:off x="4979275" y="2253667"/>
                  <a:ext cx="1115106" cy="332509"/>
                </a:xfrm>
                <a:prstGeom prst="roundRect">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EC24527C-B97F-BDA3-1A52-5189D5F6863A}"/>
                    </a:ext>
                  </a:extLst>
                </p:cNvPr>
                <p:cNvCxnSpPr>
                  <a:cxnSpLocks/>
                </p:cNvCxnSpPr>
                <p:nvPr/>
              </p:nvCxnSpPr>
              <p:spPr>
                <a:xfrm>
                  <a:off x="5536828" y="2145602"/>
                  <a:ext cx="0" cy="274320"/>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a:extLst>
                    <a:ext uri="{FF2B5EF4-FFF2-40B4-BE49-F238E27FC236}">
                      <a16:creationId xmlns:a16="http://schemas.microsoft.com/office/drawing/2014/main" id="{08ADBD7B-8C62-1093-CCAA-B516DC1941DF}"/>
                    </a:ext>
                  </a:extLst>
                </p:cNvPr>
                <p:cNvCxnSpPr>
                  <a:cxnSpLocks/>
                </p:cNvCxnSpPr>
                <p:nvPr/>
              </p:nvCxnSpPr>
              <p:spPr>
                <a:xfrm>
                  <a:off x="5816061" y="2253667"/>
                  <a:ext cx="0" cy="166255"/>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0" name="Rectangle: Rounded Corners 29">
                  <a:extLst>
                    <a:ext uri="{FF2B5EF4-FFF2-40B4-BE49-F238E27FC236}">
                      <a16:creationId xmlns:a16="http://schemas.microsoft.com/office/drawing/2014/main" id="{A76B1F94-B15B-6FBE-A12E-87B615FBA58B}"/>
                    </a:ext>
                  </a:extLst>
                </p:cNvPr>
                <p:cNvSpPr/>
                <p:nvPr/>
              </p:nvSpPr>
              <p:spPr bwMode="auto">
                <a:xfrm>
                  <a:off x="5536828" y="1925925"/>
                  <a:ext cx="1259782" cy="239880"/>
                </a:xfrm>
                <a:prstGeom prst="roundRect">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31" name="Rectangle 30">
                  <a:extLst>
                    <a:ext uri="{FF2B5EF4-FFF2-40B4-BE49-F238E27FC236}">
                      <a16:creationId xmlns:a16="http://schemas.microsoft.com/office/drawing/2014/main" id="{1FD063B9-C4F5-2C5D-7B5C-D06806CF38C4}"/>
                    </a:ext>
                  </a:extLst>
                </p:cNvPr>
                <p:cNvSpPr/>
                <p:nvPr/>
              </p:nvSpPr>
              <p:spPr bwMode="auto">
                <a:xfrm>
                  <a:off x="5522880" y="1999551"/>
                  <a:ext cx="1291295" cy="1995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32" name="Graphic 31">
                  <a:extLst>
                    <a:ext uri="{FF2B5EF4-FFF2-40B4-BE49-F238E27FC236}">
                      <a16:creationId xmlns:a16="http://schemas.microsoft.com/office/drawing/2014/main" id="{6FDB7E15-B593-5446-ED64-F9122A72F9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42715" y="2009173"/>
                  <a:ext cx="182880" cy="182880"/>
                </a:xfrm>
                <a:prstGeom prst="rect">
                  <a:avLst/>
                </a:prstGeom>
              </p:spPr>
            </p:pic>
            <p:pic>
              <p:nvPicPr>
                <p:cNvPr id="33" name="Graphic 32">
                  <a:extLst>
                    <a:ext uri="{FF2B5EF4-FFF2-40B4-BE49-F238E27FC236}">
                      <a16:creationId xmlns:a16="http://schemas.microsoft.com/office/drawing/2014/main" id="{482D3123-14EE-E73C-F633-E5B13DB8F9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03773" y="2009173"/>
                  <a:ext cx="182880" cy="182880"/>
                </a:xfrm>
                <a:prstGeom prst="rect">
                  <a:avLst/>
                </a:prstGeom>
              </p:spPr>
            </p:pic>
            <p:cxnSp>
              <p:nvCxnSpPr>
                <p:cNvPr id="34" name="Straight Connector 33">
                  <a:extLst>
                    <a:ext uri="{FF2B5EF4-FFF2-40B4-BE49-F238E27FC236}">
                      <a16:creationId xmlns:a16="http://schemas.microsoft.com/office/drawing/2014/main" id="{BBEADE20-5638-8F71-5938-C60C5F06C843}"/>
                    </a:ext>
                  </a:extLst>
                </p:cNvPr>
                <p:cNvCxnSpPr>
                  <a:cxnSpLocks/>
                </p:cNvCxnSpPr>
                <p:nvPr/>
              </p:nvCxnSpPr>
              <p:spPr>
                <a:xfrm>
                  <a:off x="6166719" y="1875092"/>
                  <a:ext cx="0" cy="45720"/>
                </a:xfrm>
                <a:prstGeom prst="line">
                  <a:avLst/>
                </a:pr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35" name="Graphic 34">
                  <a:extLst>
                    <a:ext uri="{FF2B5EF4-FFF2-40B4-BE49-F238E27FC236}">
                      <a16:creationId xmlns:a16="http://schemas.microsoft.com/office/drawing/2014/main" id="{A447C99F-FCF2-EB3C-5085-76FA0CF47B9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75279" y="1685219"/>
                  <a:ext cx="182880" cy="182880"/>
                </a:xfrm>
                <a:prstGeom prst="rect">
                  <a:avLst/>
                </a:prstGeom>
              </p:spPr>
            </p:pic>
            <p:sp>
              <p:nvSpPr>
                <p:cNvPr id="36" name="Rectangle 35">
                  <a:extLst>
                    <a:ext uri="{FF2B5EF4-FFF2-40B4-BE49-F238E27FC236}">
                      <a16:creationId xmlns:a16="http://schemas.microsoft.com/office/drawing/2014/main" id="{BDAF8C6D-8B76-F441-FC31-F8EC96F0CE38}"/>
                    </a:ext>
                  </a:extLst>
                </p:cNvPr>
                <p:cNvSpPr/>
                <p:nvPr/>
              </p:nvSpPr>
              <p:spPr bwMode="auto">
                <a:xfrm>
                  <a:off x="6360873" y="2323466"/>
                  <a:ext cx="868680" cy="3028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37" name="Graphic 36">
                  <a:extLst>
                    <a:ext uri="{FF2B5EF4-FFF2-40B4-BE49-F238E27FC236}">
                      <a16:creationId xmlns:a16="http://schemas.microsoft.com/office/drawing/2014/main" id="{22C093B5-2F67-4D4A-BF85-0CA02749FA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84499" y="2350705"/>
                  <a:ext cx="182880" cy="182880"/>
                </a:xfrm>
                <a:prstGeom prst="rect">
                  <a:avLst/>
                </a:prstGeom>
              </p:spPr>
            </p:pic>
            <p:pic>
              <p:nvPicPr>
                <p:cNvPr id="38" name="Graphic 37">
                  <a:extLst>
                    <a:ext uri="{FF2B5EF4-FFF2-40B4-BE49-F238E27FC236}">
                      <a16:creationId xmlns:a16="http://schemas.microsoft.com/office/drawing/2014/main" id="{AE5BE990-3197-00AD-1C67-5014CDE7EF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62820" y="2350705"/>
                  <a:ext cx="182880" cy="182880"/>
                </a:xfrm>
                <a:prstGeom prst="rect">
                  <a:avLst/>
                </a:prstGeom>
              </p:spPr>
            </p:pic>
            <p:pic>
              <p:nvPicPr>
                <p:cNvPr id="39" name="Graphic 38">
                  <a:extLst>
                    <a:ext uri="{FF2B5EF4-FFF2-40B4-BE49-F238E27FC236}">
                      <a16:creationId xmlns:a16="http://schemas.microsoft.com/office/drawing/2014/main" id="{507BA241-DC08-020E-711D-14A06085D7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1141" y="2350705"/>
                  <a:ext cx="182880" cy="182880"/>
                </a:xfrm>
                <a:prstGeom prst="rect">
                  <a:avLst/>
                </a:prstGeom>
              </p:spPr>
            </p:pic>
            <p:pic>
              <p:nvPicPr>
                <p:cNvPr id="40" name="Graphic 39">
                  <a:extLst>
                    <a:ext uri="{FF2B5EF4-FFF2-40B4-BE49-F238E27FC236}">
                      <a16:creationId xmlns:a16="http://schemas.microsoft.com/office/drawing/2014/main" id="{41CDE9C5-EADE-D6A6-9708-962E45ED6D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19462" y="2350705"/>
                  <a:ext cx="182880" cy="182880"/>
                </a:xfrm>
                <a:prstGeom prst="rect">
                  <a:avLst/>
                </a:prstGeom>
              </p:spPr>
            </p:pic>
            <p:sp>
              <p:nvSpPr>
                <p:cNvPr id="41" name="Rectangle 40">
                  <a:extLst>
                    <a:ext uri="{FF2B5EF4-FFF2-40B4-BE49-F238E27FC236}">
                      <a16:creationId xmlns:a16="http://schemas.microsoft.com/office/drawing/2014/main" id="{AF805594-8FD4-BE7E-3902-BF9E1014BBD9}"/>
                    </a:ext>
                  </a:extLst>
                </p:cNvPr>
                <p:cNvSpPr/>
                <p:nvPr/>
              </p:nvSpPr>
              <p:spPr bwMode="auto">
                <a:xfrm>
                  <a:off x="4965328" y="2323465"/>
                  <a:ext cx="1143000" cy="30289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pic>
              <p:nvPicPr>
                <p:cNvPr id="42" name="Graphic 41">
                  <a:extLst>
                    <a:ext uri="{FF2B5EF4-FFF2-40B4-BE49-F238E27FC236}">
                      <a16:creationId xmlns:a16="http://schemas.microsoft.com/office/drawing/2014/main" id="{2BCB2B08-C904-4950-8EB0-DFA8A0F3609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02941" y="2350705"/>
                  <a:ext cx="182880" cy="182880"/>
                </a:xfrm>
                <a:prstGeom prst="rect">
                  <a:avLst/>
                </a:prstGeom>
              </p:spPr>
            </p:pic>
            <p:pic>
              <p:nvPicPr>
                <p:cNvPr id="43" name="Graphic 42">
                  <a:extLst>
                    <a:ext uri="{FF2B5EF4-FFF2-40B4-BE49-F238E27FC236}">
                      <a16:creationId xmlns:a16="http://schemas.microsoft.com/office/drawing/2014/main" id="{298B0541-4C9B-F48E-2856-5CFB776F6B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89658" y="2350705"/>
                  <a:ext cx="182880" cy="182880"/>
                </a:xfrm>
                <a:prstGeom prst="rect">
                  <a:avLst/>
                </a:prstGeom>
              </p:spPr>
            </p:pic>
            <p:pic>
              <p:nvPicPr>
                <p:cNvPr id="44" name="Graphic 43">
                  <a:extLst>
                    <a:ext uri="{FF2B5EF4-FFF2-40B4-BE49-F238E27FC236}">
                      <a16:creationId xmlns:a16="http://schemas.microsoft.com/office/drawing/2014/main" id="{B9C9ABB9-50DA-8C83-064C-E6D44AF2DDE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7979" y="2350705"/>
                  <a:ext cx="182880" cy="182880"/>
                </a:xfrm>
                <a:prstGeom prst="rect">
                  <a:avLst/>
                </a:prstGeom>
              </p:spPr>
            </p:pic>
            <p:pic>
              <p:nvPicPr>
                <p:cNvPr id="45" name="Graphic 44">
                  <a:extLst>
                    <a:ext uri="{FF2B5EF4-FFF2-40B4-BE49-F238E27FC236}">
                      <a16:creationId xmlns:a16="http://schemas.microsoft.com/office/drawing/2014/main" id="{E19CF219-D92F-EB09-6CD1-70A401FB320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46300" y="2350705"/>
                  <a:ext cx="182880" cy="182880"/>
                </a:xfrm>
                <a:prstGeom prst="rect">
                  <a:avLst/>
                </a:prstGeom>
              </p:spPr>
            </p:pic>
            <p:pic>
              <p:nvPicPr>
                <p:cNvPr id="46" name="Graphic 45">
                  <a:extLst>
                    <a:ext uri="{FF2B5EF4-FFF2-40B4-BE49-F238E27FC236}">
                      <a16:creationId xmlns:a16="http://schemas.microsoft.com/office/drawing/2014/main" id="{61077E04-05D9-EF7B-B9A7-530809FE99D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24621" y="2350705"/>
                  <a:ext cx="182880" cy="182880"/>
                </a:xfrm>
                <a:prstGeom prst="rect">
                  <a:avLst/>
                </a:prstGeom>
              </p:spPr>
            </p:pic>
          </p:grpSp>
        </p:grpSp>
      </p:grpSp>
      <p:grpSp>
        <p:nvGrpSpPr>
          <p:cNvPr id="69" name="Group 68">
            <a:extLst>
              <a:ext uri="{FF2B5EF4-FFF2-40B4-BE49-F238E27FC236}">
                <a16:creationId xmlns:a16="http://schemas.microsoft.com/office/drawing/2014/main" id="{74B20594-D6DB-391D-EA7C-BB6B1E1273AA}"/>
              </a:ext>
            </a:extLst>
          </p:cNvPr>
          <p:cNvGrpSpPr/>
          <p:nvPr/>
        </p:nvGrpSpPr>
        <p:grpSpPr>
          <a:xfrm>
            <a:off x="5684520" y="3513994"/>
            <a:ext cx="822960" cy="822960"/>
            <a:chOff x="2709923" y="2172526"/>
            <a:chExt cx="822960" cy="822960"/>
          </a:xfrm>
        </p:grpSpPr>
        <p:sp>
          <p:nvSpPr>
            <p:cNvPr id="70" name="Oval 69">
              <a:extLst>
                <a:ext uri="{FF2B5EF4-FFF2-40B4-BE49-F238E27FC236}">
                  <a16:creationId xmlns:a16="http://schemas.microsoft.com/office/drawing/2014/main" id="{24BE4EE4-C206-4B07-E285-220CA4135BE5}"/>
                </a:ext>
              </a:extLst>
            </p:cNvPr>
            <p:cNvSpPr/>
            <p:nvPr/>
          </p:nvSpPr>
          <p:spPr bwMode="auto">
            <a:xfrm>
              <a:off x="2709923" y="2172526"/>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71" name="Group 70">
              <a:extLst>
                <a:ext uri="{FF2B5EF4-FFF2-40B4-BE49-F238E27FC236}">
                  <a16:creationId xmlns:a16="http://schemas.microsoft.com/office/drawing/2014/main" id="{7CDD8469-E106-1AC5-C920-AA7D532084C9}"/>
                </a:ext>
              </a:extLst>
            </p:cNvPr>
            <p:cNvGrpSpPr/>
            <p:nvPr/>
          </p:nvGrpSpPr>
          <p:grpSpPr>
            <a:xfrm>
              <a:off x="2870334" y="2333450"/>
              <a:ext cx="502138" cy="501112"/>
              <a:chOff x="2446020" y="2380380"/>
              <a:chExt cx="767575" cy="766007"/>
            </a:xfrm>
          </p:grpSpPr>
          <p:grpSp>
            <p:nvGrpSpPr>
              <p:cNvPr id="72" name="Group 71">
                <a:extLst>
                  <a:ext uri="{FF2B5EF4-FFF2-40B4-BE49-F238E27FC236}">
                    <a16:creationId xmlns:a16="http://schemas.microsoft.com/office/drawing/2014/main" id="{6B74F6DD-92C7-440C-4300-DACB95F558CD}"/>
                  </a:ext>
                </a:extLst>
              </p:cNvPr>
              <p:cNvGrpSpPr/>
              <p:nvPr/>
            </p:nvGrpSpPr>
            <p:grpSpPr>
              <a:xfrm>
                <a:off x="2446020" y="2380380"/>
                <a:ext cx="767575" cy="766007"/>
                <a:chOff x="2446020" y="2380380"/>
                <a:chExt cx="767575" cy="766007"/>
              </a:xfrm>
            </p:grpSpPr>
            <p:pic>
              <p:nvPicPr>
                <p:cNvPr id="74" name="Graphic 73">
                  <a:extLst>
                    <a:ext uri="{FF2B5EF4-FFF2-40B4-BE49-F238E27FC236}">
                      <a16:creationId xmlns:a16="http://schemas.microsoft.com/office/drawing/2014/main" id="{16F8BB7E-CEF9-0349-A9E7-839ECB600CE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46020" y="2380380"/>
                  <a:ext cx="280232" cy="280232"/>
                </a:xfrm>
                <a:prstGeom prst="rect">
                  <a:avLst/>
                </a:prstGeom>
              </p:spPr>
            </p:pic>
            <p:pic>
              <p:nvPicPr>
                <p:cNvPr id="75" name="Graphic 74">
                  <a:extLst>
                    <a:ext uri="{FF2B5EF4-FFF2-40B4-BE49-F238E27FC236}">
                      <a16:creationId xmlns:a16="http://schemas.microsoft.com/office/drawing/2014/main" id="{8363C99C-4564-88E1-5963-B8987DD613F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33363" y="2380380"/>
                  <a:ext cx="280232" cy="280232"/>
                </a:xfrm>
                <a:prstGeom prst="rect">
                  <a:avLst/>
                </a:prstGeom>
              </p:spPr>
            </p:pic>
            <p:pic>
              <p:nvPicPr>
                <p:cNvPr id="76" name="Graphic 75">
                  <a:extLst>
                    <a:ext uri="{FF2B5EF4-FFF2-40B4-BE49-F238E27FC236}">
                      <a16:creationId xmlns:a16="http://schemas.microsoft.com/office/drawing/2014/main" id="{DE00C274-4035-6547-AA43-F28E26E25D1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46020" y="2866155"/>
                  <a:ext cx="280232" cy="280232"/>
                </a:xfrm>
                <a:prstGeom prst="rect">
                  <a:avLst/>
                </a:prstGeom>
              </p:spPr>
            </p:pic>
            <p:pic>
              <p:nvPicPr>
                <p:cNvPr id="77" name="Graphic 76">
                  <a:extLst>
                    <a:ext uri="{FF2B5EF4-FFF2-40B4-BE49-F238E27FC236}">
                      <a16:creationId xmlns:a16="http://schemas.microsoft.com/office/drawing/2014/main" id="{3EB464EB-22B0-A6AC-0C4D-011C41CDCF12}"/>
                    </a:ext>
                  </a:extLst>
                </p:cNvPr>
                <p:cNvPicPr>
                  <a:picLocks noChangeAspect="1"/>
                </p:cNvPicPr>
                <p:nvPr/>
              </p:nvPicPr>
              <p:blipFill>
                <a:blip r:embed="rId11">
                  <a:extLst>
                    <a:ext uri="{96DAC541-7B7A-43D3-8B79-37D633B846F1}">
                      <asvg:svgBlip xmlns:asvg="http://schemas.microsoft.com/office/drawing/2016/SVG/main" r:embed="rId15"/>
                    </a:ext>
                  </a:extLst>
                </a:blip>
                <a:stretch>
                  <a:fillRect/>
                </a:stretch>
              </p:blipFill>
              <p:spPr>
                <a:xfrm>
                  <a:off x="2933363" y="2866155"/>
                  <a:ext cx="280232" cy="280232"/>
                </a:xfrm>
                <a:prstGeom prst="rect">
                  <a:avLst/>
                </a:prstGeom>
              </p:spPr>
            </p:pic>
          </p:grpSp>
          <p:pic>
            <p:nvPicPr>
              <p:cNvPr id="73" name="Graphic 72">
                <a:extLst>
                  <a:ext uri="{FF2B5EF4-FFF2-40B4-BE49-F238E27FC236}">
                    <a16:creationId xmlns:a16="http://schemas.microsoft.com/office/drawing/2014/main" id="{B16C5EF0-138B-1EF2-A4D6-EDC4EC559ED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89691" y="2623267"/>
                <a:ext cx="280232" cy="280232"/>
              </a:xfrm>
              <a:prstGeom prst="rect">
                <a:avLst/>
              </a:prstGeom>
            </p:spPr>
          </p:pic>
        </p:grpSp>
      </p:grpSp>
      <p:pic>
        <p:nvPicPr>
          <p:cNvPr id="78" name="Picture 77">
            <a:extLst>
              <a:ext uri="{FF2B5EF4-FFF2-40B4-BE49-F238E27FC236}">
                <a16:creationId xmlns:a16="http://schemas.microsoft.com/office/drawing/2014/main" id="{E65E8275-055B-26F1-9DE8-89E72366E8D5}"/>
              </a:ext>
            </a:extLst>
          </p:cNvPr>
          <p:cNvPicPr>
            <a:picLocks noChangeAspect="1"/>
          </p:cNvPicPr>
          <p:nvPr/>
        </p:nvPicPr>
        <p:blipFill>
          <a:blip r:embed="rId16"/>
          <a:stretch>
            <a:fillRect/>
          </a:stretch>
        </p:blipFill>
        <p:spPr>
          <a:xfrm>
            <a:off x="7868601" y="3244025"/>
            <a:ext cx="3738182" cy="1336694"/>
          </a:xfrm>
          <a:prstGeom prst="roundRect">
            <a:avLst>
              <a:gd name="adj" fmla="val 3834"/>
            </a:avLst>
          </a:prstGeom>
          <a:ln w="57150">
            <a:solidFill>
              <a:schemeClr val="bg1">
                <a:lumMod val="85000"/>
              </a:schemeClr>
            </a:solidFill>
          </a:ln>
          <a:effectLst/>
        </p:spPr>
      </p:pic>
      <p:grpSp>
        <p:nvGrpSpPr>
          <p:cNvPr id="79" name="Group 78">
            <a:extLst>
              <a:ext uri="{FF2B5EF4-FFF2-40B4-BE49-F238E27FC236}">
                <a16:creationId xmlns:a16="http://schemas.microsoft.com/office/drawing/2014/main" id="{A87EA4BF-2143-9F26-1ACE-5DF472FB92C1}"/>
              </a:ext>
            </a:extLst>
          </p:cNvPr>
          <p:cNvGrpSpPr/>
          <p:nvPr/>
        </p:nvGrpSpPr>
        <p:grpSpPr>
          <a:xfrm>
            <a:off x="6278880" y="4193093"/>
            <a:ext cx="457200" cy="457200"/>
            <a:chOff x="5270498" y="3640484"/>
            <a:chExt cx="457200" cy="457200"/>
          </a:xfrm>
        </p:grpSpPr>
        <p:sp>
          <p:nvSpPr>
            <p:cNvPr id="80" name="Rectangle: Rounded Corners 79">
              <a:extLst>
                <a:ext uri="{FF2B5EF4-FFF2-40B4-BE49-F238E27FC236}">
                  <a16:creationId xmlns:a16="http://schemas.microsoft.com/office/drawing/2014/main" id="{604696D3-ED58-DC75-93C1-5E27F1CEC375}"/>
                </a:ext>
              </a:extLst>
            </p:cNvPr>
            <p:cNvSpPr/>
            <p:nvPr/>
          </p:nvSpPr>
          <p:spPr bwMode="auto">
            <a:xfrm>
              <a:off x="5270498" y="3640484"/>
              <a:ext cx="457200" cy="457200"/>
            </a:xfrm>
            <a:prstGeom prst="roundRect">
              <a:avLst>
                <a:gd name="adj" fmla="val 50000"/>
              </a:avLst>
            </a:prstGeom>
            <a:solidFill>
              <a:schemeClr val="bg1"/>
            </a:solidFill>
            <a:ln w="508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pic>
          <p:nvPicPr>
            <p:cNvPr id="81" name="Graphic 80">
              <a:extLst>
                <a:ext uri="{FF2B5EF4-FFF2-40B4-BE49-F238E27FC236}">
                  <a16:creationId xmlns:a16="http://schemas.microsoft.com/office/drawing/2014/main" id="{3DBE7F25-14C4-46C1-65A6-551B12BF060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359323" y="3729309"/>
              <a:ext cx="279550" cy="279550"/>
            </a:xfrm>
            <a:prstGeom prst="rect">
              <a:avLst/>
            </a:prstGeom>
          </p:spPr>
        </p:pic>
      </p:grpSp>
      <p:sp>
        <p:nvSpPr>
          <p:cNvPr id="82" name="TextBox 81">
            <a:extLst>
              <a:ext uri="{FF2B5EF4-FFF2-40B4-BE49-F238E27FC236}">
                <a16:creationId xmlns:a16="http://schemas.microsoft.com/office/drawing/2014/main" id="{5E57EB1A-85E1-7F04-8D0F-513F6C2D67F0}"/>
              </a:ext>
            </a:extLst>
          </p:cNvPr>
          <p:cNvSpPr txBox="1"/>
          <p:nvPr/>
        </p:nvSpPr>
        <p:spPr>
          <a:xfrm>
            <a:off x="2741363" y="5834623"/>
            <a:ext cx="3071182" cy="4308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ctr" defTabSz="878441" rtl="0" eaLnBrk="1" fontAlgn="auto" latinLnBrk="0" hangingPunct="1">
              <a:lnSpc>
                <a:spcPct val="100000"/>
              </a:lnSpc>
              <a:spcBef>
                <a:spcPts val="0"/>
              </a:spcBef>
              <a:spcAft>
                <a:spcPct val="0"/>
              </a:spcAft>
              <a:buClrTx/>
              <a:buSzTx/>
              <a:buFontTx/>
              <a:buNone/>
              <a:tabLst/>
              <a:defRPr/>
            </a:pPr>
            <a:r>
              <a:rPr kumimoji="0" lang="en-US" sz="1400" b="0" i="0" u="none" strike="noStrike" kern="0" cap="none" spc="-30" normalizeH="0" baseline="0" noProof="0">
                <a:ln>
                  <a:noFill/>
                </a:ln>
                <a:solidFill>
                  <a:srgbClr val="353535"/>
                </a:solidFill>
                <a:effectLst/>
                <a:uLnTx/>
                <a:uFillTx/>
                <a:latin typeface="Segoe UI"/>
                <a:ea typeface="+mn-ea"/>
                <a:cs typeface="Segoe UI"/>
              </a:rPr>
              <a:t>Inactive user recommendation considers activity based on last sign in date</a:t>
            </a:r>
          </a:p>
        </p:txBody>
      </p:sp>
      <p:cxnSp>
        <p:nvCxnSpPr>
          <p:cNvPr id="83" name="Straight Connector 82">
            <a:extLst>
              <a:ext uri="{FF2B5EF4-FFF2-40B4-BE49-F238E27FC236}">
                <a16:creationId xmlns:a16="http://schemas.microsoft.com/office/drawing/2014/main" id="{ED499DEB-7604-2FA3-7663-83EF9A6D7595}"/>
              </a:ext>
            </a:extLst>
          </p:cNvPr>
          <p:cNvCxnSpPr>
            <a:cxnSpLocks/>
          </p:cNvCxnSpPr>
          <p:nvPr/>
        </p:nvCxnSpPr>
        <p:spPr>
          <a:xfrm>
            <a:off x="4274574" y="3927909"/>
            <a:ext cx="0" cy="1005840"/>
          </a:xfrm>
          <a:prstGeom prst="line">
            <a:avLst/>
          </a:prstGeom>
          <a:noFill/>
          <a:ln w="301625" cap="rnd">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84" name="Group 83">
            <a:extLst>
              <a:ext uri="{FF2B5EF4-FFF2-40B4-BE49-F238E27FC236}">
                <a16:creationId xmlns:a16="http://schemas.microsoft.com/office/drawing/2014/main" id="{AEF7BBAB-01C5-1A3F-4058-05EB1FCF3927}"/>
              </a:ext>
            </a:extLst>
          </p:cNvPr>
          <p:cNvGrpSpPr/>
          <p:nvPr/>
        </p:nvGrpSpPr>
        <p:grpSpPr>
          <a:xfrm>
            <a:off x="3266431" y="4650056"/>
            <a:ext cx="2016286" cy="914400"/>
            <a:chOff x="5345539" y="4387646"/>
            <a:chExt cx="2016286" cy="914400"/>
          </a:xfrm>
        </p:grpSpPr>
        <p:sp>
          <p:nvSpPr>
            <p:cNvPr id="85" name="Rectangle: Rounded Corners 84">
              <a:extLst>
                <a:ext uri="{FF2B5EF4-FFF2-40B4-BE49-F238E27FC236}">
                  <a16:creationId xmlns:a16="http://schemas.microsoft.com/office/drawing/2014/main" id="{3F1E4133-C80B-FFC1-E6FC-E7F5D6E70E31}"/>
                </a:ext>
              </a:extLst>
            </p:cNvPr>
            <p:cNvSpPr/>
            <p:nvPr/>
          </p:nvSpPr>
          <p:spPr bwMode="auto">
            <a:xfrm>
              <a:off x="5345539" y="4387646"/>
              <a:ext cx="2016286" cy="914400"/>
            </a:xfrm>
            <a:prstGeom prst="roundRect">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86" name="Group 85">
              <a:extLst>
                <a:ext uri="{FF2B5EF4-FFF2-40B4-BE49-F238E27FC236}">
                  <a16:creationId xmlns:a16="http://schemas.microsoft.com/office/drawing/2014/main" id="{DA0FEBB2-0E9D-B5B2-B0A1-D8B3BF68B6D7}"/>
                </a:ext>
              </a:extLst>
            </p:cNvPr>
            <p:cNvGrpSpPr/>
            <p:nvPr/>
          </p:nvGrpSpPr>
          <p:grpSpPr>
            <a:xfrm>
              <a:off x="5578249" y="4535169"/>
              <a:ext cx="1645920" cy="620557"/>
              <a:chOff x="5448709" y="4535169"/>
              <a:chExt cx="1645920" cy="620557"/>
            </a:xfrm>
          </p:grpSpPr>
          <p:grpSp>
            <p:nvGrpSpPr>
              <p:cNvPr id="87" name="Group 86">
                <a:extLst>
                  <a:ext uri="{FF2B5EF4-FFF2-40B4-BE49-F238E27FC236}">
                    <a16:creationId xmlns:a16="http://schemas.microsoft.com/office/drawing/2014/main" id="{7ECCADCD-260D-2FB0-9A6B-4994A488941D}"/>
                  </a:ext>
                </a:extLst>
              </p:cNvPr>
              <p:cNvGrpSpPr/>
              <p:nvPr/>
            </p:nvGrpSpPr>
            <p:grpSpPr>
              <a:xfrm>
                <a:off x="5463780" y="4797683"/>
                <a:ext cx="1585129" cy="358043"/>
                <a:chOff x="5463780" y="4617441"/>
                <a:chExt cx="1585129" cy="358043"/>
              </a:xfrm>
            </p:grpSpPr>
            <p:sp>
              <p:nvSpPr>
                <p:cNvPr id="91" name="TextBox 90">
                  <a:extLst>
                    <a:ext uri="{FF2B5EF4-FFF2-40B4-BE49-F238E27FC236}">
                      <a16:creationId xmlns:a16="http://schemas.microsoft.com/office/drawing/2014/main" id="{0F9B02BD-5456-3B84-0355-80F42E9FB0CD}"/>
                    </a:ext>
                  </a:extLst>
                </p:cNvPr>
                <p:cNvSpPr txBox="1"/>
                <p:nvPr/>
              </p:nvSpPr>
              <p:spPr>
                <a:xfrm>
                  <a:off x="5463780" y="4617441"/>
                  <a:ext cx="852469"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Sam </a:t>
                  </a:r>
                  <a:r>
                    <a:rPr kumimoji="0" lang="en-US" sz="1050" b="0" i="0" u="none" strike="noStrike" kern="0" cap="none" spc="0" normalizeH="0" baseline="0" noProof="0" err="1">
                      <a:ln>
                        <a:noFill/>
                      </a:ln>
                      <a:solidFill>
                        <a:srgbClr val="353535"/>
                      </a:solidFill>
                      <a:effectLst/>
                      <a:uLnTx/>
                      <a:uFillTx/>
                      <a:latin typeface="Segoe UI"/>
                      <a:ea typeface="+mn-ea"/>
                      <a:cs typeface="Segoe UI"/>
                    </a:rPr>
                    <a:t>Centrell</a:t>
                  </a:r>
                  <a:endParaRPr kumimoji="0" lang="en-US" sz="1050" b="0" i="0" u="none" strike="noStrike" kern="0" cap="none" spc="0" normalizeH="0" baseline="0" noProof="0">
                    <a:ln>
                      <a:noFill/>
                    </a:ln>
                    <a:solidFill>
                      <a:srgbClr val="353535"/>
                    </a:solidFill>
                    <a:effectLst/>
                    <a:uLnTx/>
                    <a:uFillTx/>
                    <a:latin typeface="Segoe UI"/>
                    <a:ea typeface="+mn-ea"/>
                    <a:cs typeface="Segoe UI"/>
                  </a:endParaRPr>
                </a:p>
              </p:txBody>
            </p:sp>
            <p:sp>
              <p:nvSpPr>
                <p:cNvPr id="92" name="TextBox 91">
                  <a:extLst>
                    <a:ext uri="{FF2B5EF4-FFF2-40B4-BE49-F238E27FC236}">
                      <a16:creationId xmlns:a16="http://schemas.microsoft.com/office/drawing/2014/main" id="{0B80056A-19E8-53DD-8B47-6F8857719586}"/>
                    </a:ext>
                  </a:extLst>
                </p:cNvPr>
                <p:cNvSpPr txBox="1"/>
                <p:nvPr/>
              </p:nvSpPr>
              <p:spPr>
                <a:xfrm>
                  <a:off x="5463780" y="4813901"/>
                  <a:ext cx="852469"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Jessie Irwin</a:t>
                  </a:r>
                </a:p>
              </p:txBody>
            </p:sp>
            <p:sp>
              <p:nvSpPr>
                <p:cNvPr id="93" name="TextBox 92">
                  <a:extLst>
                    <a:ext uri="{FF2B5EF4-FFF2-40B4-BE49-F238E27FC236}">
                      <a16:creationId xmlns:a16="http://schemas.microsoft.com/office/drawing/2014/main" id="{89366C1C-7570-16B5-373A-9BFE49D6C78B}"/>
                    </a:ext>
                  </a:extLst>
                </p:cNvPr>
                <p:cNvSpPr txBox="1"/>
                <p:nvPr/>
              </p:nvSpPr>
              <p:spPr>
                <a:xfrm>
                  <a:off x="6467379" y="4617441"/>
                  <a:ext cx="581530"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18 days</a:t>
                  </a:r>
                </a:p>
              </p:txBody>
            </p:sp>
            <p:sp>
              <p:nvSpPr>
                <p:cNvPr id="94" name="TextBox 93">
                  <a:extLst>
                    <a:ext uri="{FF2B5EF4-FFF2-40B4-BE49-F238E27FC236}">
                      <a16:creationId xmlns:a16="http://schemas.microsoft.com/office/drawing/2014/main" id="{82566939-F83A-C3D7-9F07-5E382BFDB045}"/>
                    </a:ext>
                  </a:extLst>
                </p:cNvPr>
                <p:cNvSpPr txBox="1"/>
                <p:nvPr/>
              </p:nvSpPr>
              <p:spPr>
                <a:xfrm>
                  <a:off x="6467379" y="4813901"/>
                  <a:ext cx="581530" cy="1615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050" b="0" i="0" u="none" strike="noStrike" kern="0" cap="none" spc="0" normalizeH="0" baseline="0" noProof="0">
                      <a:ln>
                        <a:noFill/>
                      </a:ln>
                      <a:solidFill>
                        <a:srgbClr val="353535"/>
                      </a:solidFill>
                      <a:effectLst/>
                      <a:uLnTx/>
                      <a:uFillTx/>
                      <a:latin typeface="Segoe UI"/>
                      <a:ea typeface="+mn-ea"/>
                      <a:cs typeface="Segoe UI"/>
                    </a:rPr>
                    <a:t>125 days</a:t>
                  </a:r>
                </a:p>
              </p:txBody>
            </p:sp>
          </p:grpSp>
          <p:sp>
            <p:nvSpPr>
              <p:cNvPr id="88" name="TextBox 87">
                <a:extLst>
                  <a:ext uri="{FF2B5EF4-FFF2-40B4-BE49-F238E27FC236}">
                    <a16:creationId xmlns:a16="http://schemas.microsoft.com/office/drawing/2014/main" id="{9DE10B3B-9A26-CE4E-E989-A278E72C0B38}"/>
                  </a:ext>
                </a:extLst>
              </p:cNvPr>
              <p:cNvSpPr txBox="1"/>
              <p:nvPr/>
            </p:nvSpPr>
            <p:spPr>
              <a:xfrm>
                <a:off x="5448709" y="4535169"/>
                <a:ext cx="1645920" cy="18466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algn="ctr" defTabSz="878441">
                  <a:spcAft>
                    <a:spcPct val="0"/>
                  </a:spcAft>
                  <a:defRPr sz="1400" kern="0">
                    <a:solidFill>
                      <a:srgbClr val="353535"/>
                    </a:solidFill>
                    <a:latin typeface="Segoe UI"/>
                    <a:cs typeface="Segoe UI"/>
                  </a:defRPr>
                </a:lvl1pPr>
              </a:lstStyle>
              <a:p>
                <a:pPr marL="0" marR="0" lvl="0" indent="0" algn="l" defTabSz="878441" rtl="0" eaLnBrk="1" fontAlgn="auto" latinLnBrk="0" hangingPunct="1">
                  <a:lnSpc>
                    <a:spcPct val="100000"/>
                  </a:lnSpc>
                  <a:spcBef>
                    <a:spcPts val="0"/>
                  </a:spcBef>
                  <a:spcAft>
                    <a:spcPct val="0"/>
                  </a:spcAft>
                  <a:buClrTx/>
                  <a:buSzTx/>
                  <a:buFontTx/>
                  <a:buNone/>
                  <a:tabLst/>
                  <a:defRPr/>
                </a:pPr>
                <a:r>
                  <a:rPr kumimoji="0" lang="en-US" sz="1200" b="0" i="0" u="none" strike="noStrike" kern="0" cap="none" spc="-30" normalizeH="0" baseline="0" noProof="0">
                    <a:ln>
                      <a:noFill/>
                    </a:ln>
                    <a:solidFill>
                      <a:srgbClr val="353535"/>
                    </a:solidFill>
                    <a:effectLst/>
                    <a:uLnTx/>
                    <a:uFillTx/>
                    <a:latin typeface="Segoe UI Semibold"/>
                    <a:ea typeface="+mn-ea"/>
                    <a:cs typeface="Segoe UI"/>
                  </a:rPr>
                  <a:t>Last sign in activity</a:t>
                </a:r>
              </a:p>
            </p:txBody>
          </p:sp>
          <p:cxnSp>
            <p:nvCxnSpPr>
              <p:cNvPr id="89" name="Straight Connector 88">
                <a:extLst>
                  <a:ext uri="{FF2B5EF4-FFF2-40B4-BE49-F238E27FC236}">
                    <a16:creationId xmlns:a16="http://schemas.microsoft.com/office/drawing/2014/main" id="{9EFF3518-A882-1AF2-8DC1-97CBC9AD5A68}"/>
                  </a:ext>
                </a:extLst>
              </p:cNvPr>
              <p:cNvCxnSpPr/>
              <p:nvPr/>
            </p:nvCxnSpPr>
            <p:spPr>
              <a:xfrm>
                <a:off x="5448709" y="4748543"/>
                <a:ext cx="160020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D1B1941-24D1-060E-90BF-189A96B87DC7}"/>
                  </a:ext>
                </a:extLst>
              </p:cNvPr>
              <p:cNvCxnSpPr/>
              <p:nvPr/>
            </p:nvCxnSpPr>
            <p:spPr>
              <a:xfrm>
                <a:off x="5452519" y="4979048"/>
                <a:ext cx="1600200" cy="0"/>
              </a:xfrm>
              <a:prstGeom prst="line">
                <a:avLst/>
              </a:prstGeom>
              <a:ln w="3175">
                <a:solidFill>
                  <a:schemeClr val="bg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59BAE8C1-96A5-FA5B-CC9F-BEF08A33FC8E}"/>
              </a:ext>
            </a:extLst>
          </p:cNvPr>
          <p:cNvGrpSpPr/>
          <p:nvPr/>
        </p:nvGrpSpPr>
        <p:grpSpPr>
          <a:xfrm>
            <a:off x="3863094" y="3516429"/>
            <a:ext cx="822960" cy="822960"/>
            <a:chOff x="4230117" y="3516429"/>
            <a:chExt cx="822960" cy="822960"/>
          </a:xfrm>
        </p:grpSpPr>
        <p:sp>
          <p:nvSpPr>
            <p:cNvPr id="96" name="Oval 95">
              <a:extLst>
                <a:ext uri="{FF2B5EF4-FFF2-40B4-BE49-F238E27FC236}">
                  <a16:creationId xmlns:a16="http://schemas.microsoft.com/office/drawing/2014/main" id="{0A636797-C01B-4759-B609-0E64CF966326}"/>
                </a:ext>
              </a:extLst>
            </p:cNvPr>
            <p:cNvSpPr/>
            <p:nvPr/>
          </p:nvSpPr>
          <p:spPr bwMode="auto">
            <a:xfrm>
              <a:off x="4230117" y="3516429"/>
              <a:ext cx="822960" cy="822960"/>
            </a:xfrm>
            <a:prstGeom prst="ellipse">
              <a:avLst/>
            </a:prstGeom>
            <a:solidFill>
              <a:schemeClr val="bg1"/>
            </a:solidFill>
            <a:ln w="63500">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grpSp>
          <p:nvGrpSpPr>
            <p:cNvPr id="97" name="Group 96">
              <a:extLst>
                <a:ext uri="{FF2B5EF4-FFF2-40B4-BE49-F238E27FC236}">
                  <a16:creationId xmlns:a16="http://schemas.microsoft.com/office/drawing/2014/main" id="{169A2D06-83A3-C128-105A-D4312CE6D9A6}"/>
                </a:ext>
              </a:extLst>
            </p:cNvPr>
            <p:cNvGrpSpPr/>
            <p:nvPr/>
          </p:nvGrpSpPr>
          <p:grpSpPr>
            <a:xfrm>
              <a:off x="4454286" y="3740598"/>
              <a:ext cx="374622" cy="374622"/>
              <a:chOff x="3559394" y="5104574"/>
              <a:chExt cx="374622" cy="374622"/>
            </a:xfrm>
          </p:grpSpPr>
          <p:sp>
            <p:nvSpPr>
              <p:cNvPr id="98" name="Graphic 1039">
                <a:extLst>
                  <a:ext uri="{FF2B5EF4-FFF2-40B4-BE49-F238E27FC236}">
                    <a16:creationId xmlns:a16="http://schemas.microsoft.com/office/drawing/2014/main" id="{16EFF561-2CC4-A331-CE43-667677C6756F}"/>
                  </a:ext>
                </a:extLst>
              </p:cNvPr>
              <p:cNvSpPr/>
              <p:nvPr/>
            </p:nvSpPr>
            <p:spPr>
              <a:xfrm>
                <a:off x="3559394" y="5104574"/>
                <a:ext cx="374622" cy="374622"/>
              </a:xfrm>
              <a:custGeom>
                <a:avLst/>
                <a:gdLst>
                  <a:gd name="connsiteX0" fmla="*/ 83811 w 464184"/>
                  <a:gd name="connsiteY0" fmla="*/ 0 h 464184"/>
                  <a:gd name="connsiteX1" fmla="*/ 0 w 464184"/>
                  <a:gd name="connsiteY1" fmla="*/ 83811 h 464184"/>
                  <a:gd name="connsiteX2" fmla="*/ 0 w 464184"/>
                  <a:gd name="connsiteY2" fmla="*/ 380373 h 464184"/>
                  <a:gd name="connsiteX3" fmla="*/ 83811 w 464184"/>
                  <a:gd name="connsiteY3" fmla="*/ 464184 h 464184"/>
                  <a:gd name="connsiteX4" fmla="*/ 380373 w 464184"/>
                  <a:gd name="connsiteY4" fmla="*/ 464184 h 464184"/>
                  <a:gd name="connsiteX5" fmla="*/ 464184 w 464184"/>
                  <a:gd name="connsiteY5" fmla="*/ 380373 h 464184"/>
                  <a:gd name="connsiteX6" fmla="*/ 464184 w 464184"/>
                  <a:gd name="connsiteY6" fmla="*/ 83811 h 464184"/>
                  <a:gd name="connsiteX7" fmla="*/ 380373 w 464184"/>
                  <a:gd name="connsiteY7" fmla="*/ 0 h 464184"/>
                  <a:gd name="connsiteX8" fmla="*/ 83811 w 464184"/>
                  <a:gd name="connsiteY8" fmla="*/ 0 h 464184"/>
                  <a:gd name="connsiteX9" fmla="*/ 38682 w 464184"/>
                  <a:gd name="connsiteY9" fmla="*/ 141834 h 464184"/>
                  <a:gd name="connsiteX10" fmla="*/ 425502 w 464184"/>
                  <a:gd name="connsiteY10" fmla="*/ 141834 h 464184"/>
                  <a:gd name="connsiteX11" fmla="*/ 425502 w 464184"/>
                  <a:gd name="connsiteY11" fmla="*/ 380373 h 464184"/>
                  <a:gd name="connsiteX12" fmla="*/ 380373 w 464184"/>
                  <a:gd name="connsiteY12" fmla="*/ 425502 h 464184"/>
                  <a:gd name="connsiteX13" fmla="*/ 83811 w 464184"/>
                  <a:gd name="connsiteY13" fmla="*/ 425502 h 464184"/>
                  <a:gd name="connsiteX14" fmla="*/ 38682 w 464184"/>
                  <a:gd name="connsiteY14" fmla="*/ 380373 h 464184"/>
                  <a:gd name="connsiteX15" fmla="*/ 38682 w 464184"/>
                  <a:gd name="connsiteY15" fmla="*/ 141834 h 464184"/>
                  <a:gd name="connsiteX16" fmla="*/ 341691 w 464184"/>
                  <a:gd name="connsiteY16" fmla="*/ 296562 h 464184"/>
                  <a:gd name="connsiteX17" fmla="*/ 309456 w 464184"/>
                  <a:gd name="connsiteY17" fmla="*/ 328797 h 464184"/>
                  <a:gd name="connsiteX18" fmla="*/ 341691 w 464184"/>
                  <a:gd name="connsiteY18" fmla="*/ 361032 h 464184"/>
                  <a:gd name="connsiteX19" fmla="*/ 373926 w 464184"/>
                  <a:gd name="connsiteY19" fmla="*/ 328797 h 464184"/>
                  <a:gd name="connsiteX20" fmla="*/ 341691 w 464184"/>
                  <a:gd name="connsiteY20" fmla="*/ 296562 h 464184"/>
                  <a:gd name="connsiteX21" fmla="*/ 232092 w 464184"/>
                  <a:gd name="connsiteY21" fmla="*/ 296562 h 464184"/>
                  <a:gd name="connsiteX22" fmla="*/ 199857 w 464184"/>
                  <a:gd name="connsiteY22" fmla="*/ 328797 h 464184"/>
                  <a:gd name="connsiteX23" fmla="*/ 232092 w 464184"/>
                  <a:gd name="connsiteY23" fmla="*/ 361032 h 464184"/>
                  <a:gd name="connsiteX24" fmla="*/ 264327 w 464184"/>
                  <a:gd name="connsiteY24" fmla="*/ 328797 h 464184"/>
                  <a:gd name="connsiteX25" fmla="*/ 232092 w 464184"/>
                  <a:gd name="connsiteY25" fmla="*/ 296562 h 464184"/>
                  <a:gd name="connsiteX26" fmla="*/ 341691 w 464184"/>
                  <a:gd name="connsiteY26" fmla="*/ 193410 h 464184"/>
                  <a:gd name="connsiteX27" fmla="*/ 309456 w 464184"/>
                  <a:gd name="connsiteY27" fmla="*/ 225645 h 464184"/>
                  <a:gd name="connsiteX28" fmla="*/ 341691 w 464184"/>
                  <a:gd name="connsiteY28" fmla="*/ 257880 h 464184"/>
                  <a:gd name="connsiteX29" fmla="*/ 373926 w 464184"/>
                  <a:gd name="connsiteY29" fmla="*/ 225645 h 464184"/>
                  <a:gd name="connsiteX30" fmla="*/ 341691 w 464184"/>
                  <a:gd name="connsiteY30" fmla="*/ 193410 h 464184"/>
                  <a:gd name="connsiteX31" fmla="*/ 232092 w 464184"/>
                  <a:gd name="connsiteY31" fmla="*/ 193410 h 464184"/>
                  <a:gd name="connsiteX32" fmla="*/ 199857 w 464184"/>
                  <a:gd name="connsiteY32" fmla="*/ 225645 h 464184"/>
                  <a:gd name="connsiteX33" fmla="*/ 232092 w 464184"/>
                  <a:gd name="connsiteY33" fmla="*/ 257880 h 464184"/>
                  <a:gd name="connsiteX34" fmla="*/ 264327 w 464184"/>
                  <a:gd name="connsiteY34" fmla="*/ 225645 h 464184"/>
                  <a:gd name="connsiteX35" fmla="*/ 232092 w 464184"/>
                  <a:gd name="connsiteY35" fmla="*/ 193410 h 464184"/>
                  <a:gd name="connsiteX36" fmla="*/ 122493 w 464184"/>
                  <a:gd name="connsiteY36" fmla="*/ 193410 h 464184"/>
                  <a:gd name="connsiteX37" fmla="*/ 90258 w 464184"/>
                  <a:gd name="connsiteY37" fmla="*/ 225645 h 464184"/>
                  <a:gd name="connsiteX38" fmla="*/ 122493 w 464184"/>
                  <a:gd name="connsiteY38" fmla="*/ 257880 h 464184"/>
                  <a:gd name="connsiteX39" fmla="*/ 154728 w 464184"/>
                  <a:gd name="connsiteY39" fmla="*/ 225645 h 464184"/>
                  <a:gd name="connsiteX40" fmla="*/ 122493 w 464184"/>
                  <a:gd name="connsiteY40" fmla="*/ 193410 h 464184"/>
                  <a:gd name="connsiteX41" fmla="*/ 83811 w 464184"/>
                  <a:gd name="connsiteY41" fmla="*/ 38682 h 464184"/>
                  <a:gd name="connsiteX42" fmla="*/ 380373 w 464184"/>
                  <a:gd name="connsiteY42" fmla="*/ 38682 h 464184"/>
                  <a:gd name="connsiteX43" fmla="*/ 425502 w 464184"/>
                  <a:gd name="connsiteY43" fmla="*/ 83811 h 464184"/>
                  <a:gd name="connsiteX44" fmla="*/ 425502 w 464184"/>
                  <a:gd name="connsiteY44" fmla="*/ 103152 h 464184"/>
                  <a:gd name="connsiteX45" fmla="*/ 38682 w 464184"/>
                  <a:gd name="connsiteY45" fmla="*/ 103152 h 464184"/>
                  <a:gd name="connsiteX46" fmla="*/ 38682 w 464184"/>
                  <a:gd name="connsiteY46" fmla="*/ 83811 h 464184"/>
                  <a:gd name="connsiteX47" fmla="*/ 83811 w 464184"/>
                  <a:gd name="connsiteY47" fmla="*/ 38682 h 46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64184" h="464184">
                    <a:moveTo>
                      <a:pt x="83811" y="0"/>
                    </a:moveTo>
                    <a:cubicBezTo>
                      <a:pt x="37523" y="0"/>
                      <a:pt x="0" y="37523"/>
                      <a:pt x="0" y="83811"/>
                    </a:cubicBezTo>
                    <a:lnTo>
                      <a:pt x="0" y="380373"/>
                    </a:lnTo>
                    <a:cubicBezTo>
                      <a:pt x="0" y="426660"/>
                      <a:pt x="37523" y="464184"/>
                      <a:pt x="83811" y="464184"/>
                    </a:cubicBezTo>
                    <a:lnTo>
                      <a:pt x="380373" y="464184"/>
                    </a:lnTo>
                    <a:cubicBezTo>
                      <a:pt x="426660" y="464184"/>
                      <a:pt x="464184" y="426660"/>
                      <a:pt x="464184" y="380373"/>
                    </a:cubicBezTo>
                    <a:lnTo>
                      <a:pt x="464184" y="83811"/>
                    </a:lnTo>
                    <a:cubicBezTo>
                      <a:pt x="464184" y="37523"/>
                      <a:pt x="426660" y="0"/>
                      <a:pt x="380373" y="0"/>
                    </a:cubicBezTo>
                    <a:lnTo>
                      <a:pt x="83811" y="0"/>
                    </a:lnTo>
                    <a:close/>
                    <a:moveTo>
                      <a:pt x="38682" y="141834"/>
                    </a:moveTo>
                    <a:lnTo>
                      <a:pt x="425502" y="141834"/>
                    </a:lnTo>
                    <a:lnTo>
                      <a:pt x="425502" y="380373"/>
                    </a:lnTo>
                    <a:cubicBezTo>
                      <a:pt x="425502" y="405297"/>
                      <a:pt x="405297" y="425502"/>
                      <a:pt x="380373" y="425502"/>
                    </a:cubicBezTo>
                    <a:lnTo>
                      <a:pt x="83811" y="425502"/>
                    </a:lnTo>
                    <a:cubicBezTo>
                      <a:pt x="58887" y="425502"/>
                      <a:pt x="38682" y="405297"/>
                      <a:pt x="38682" y="380373"/>
                    </a:cubicBezTo>
                    <a:lnTo>
                      <a:pt x="38682" y="141834"/>
                    </a:lnTo>
                    <a:close/>
                    <a:moveTo>
                      <a:pt x="341691" y="296562"/>
                    </a:moveTo>
                    <a:cubicBezTo>
                      <a:pt x="323887" y="296562"/>
                      <a:pt x="309456" y="310993"/>
                      <a:pt x="309456" y="328797"/>
                    </a:cubicBezTo>
                    <a:cubicBezTo>
                      <a:pt x="309456" y="346601"/>
                      <a:pt x="323887" y="361032"/>
                      <a:pt x="341691" y="361032"/>
                    </a:cubicBezTo>
                    <a:cubicBezTo>
                      <a:pt x="359495" y="361032"/>
                      <a:pt x="373926" y="346601"/>
                      <a:pt x="373926" y="328797"/>
                    </a:cubicBezTo>
                    <a:cubicBezTo>
                      <a:pt x="373926" y="310993"/>
                      <a:pt x="359495" y="296562"/>
                      <a:pt x="341691" y="296562"/>
                    </a:cubicBezTo>
                    <a:close/>
                    <a:moveTo>
                      <a:pt x="232092" y="296562"/>
                    </a:moveTo>
                    <a:cubicBezTo>
                      <a:pt x="214288" y="296562"/>
                      <a:pt x="199857" y="310993"/>
                      <a:pt x="199857" y="328797"/>
                    </a:cubicBezTo>
                    <a:cubicBezTo>
                      <a:pt x="199857" y="346601"/>
                      <a:pt x="214288" y="361032"/>
                      <a:pt x="232092" y="361032"/>
                    </a:cubicBezTo>
                    <a:cubicBezTo>
                      <a:pt x="249896" y="361032"/>
                      <a:pt x="264327" y="346601"/>
                      <a:pt x="264327" y="328797"/>
                    </a:cubicBezTo>
                    <a:cubicBezTo>
                      <a:pt x="264327" y="310993"/>
                      <a:pt x="249896" y="296562"/>
                      <a:pt x="232092" y="296562"/>
                    </a:cubicBezTo>
                    <a:close/>
                    <a:moveTo>
                      <a:pt x="341691" y="193410"/>
                    </a:moveTo>
                    <a:cubicBezTo>
                      <a:pt x="323887" y="193410"/>
                      <a:pt x="309456" y="207841"/>
                      <a:pt x="309456" y="225645"/>
                    </a:cubicBezTo>
                    <a:cubicBezTo>
                      <a:pt x="309456" y="243449"/>
                      <a:pt x="323887" y="257880"/>
                      <a:pt x="341691" y="257880"/>
                    </a:cubicBezTo>
                    <a:cubicBezTo>
                      <a:pt x="359495" y="257880"/>
                      <a:pt x="373926" y="243449"/>
                      <a:pt x="373926" y="225645"/>
                    </a:cubicBezTo>
                    <a:cubicBezTo>
                      <a:pt x="373926" y="207841"/>
                      <a:pt x="359495" y="193410"/>
                      <a:pt x="341691" y="193410"/>
                    </a:cubicBezTo>
                    <a:close/>
                    <a:moveTo>
                      <a:pt x="232092" y="193410"/>
                    </a:moveTo>
                    <a:cubicBezTo>
                      <a:pt x="214288" y="193410"/>
                      <a:pt x="199857" y="207841"/>
                      <a:pt x="199857" y="225645"/>
                    </a:cubicBezTo>
                    <a:cubicBezTo>
                      <a:pt x="199857" y="243449"/>
                      <a:pt x="214288" y="257880"/>
                      <a:pt x="232092" y="257880"/>
                    </a:cubicBezTo>
                    <a:cubicBezTo>
                      <a:pt x="249896" y="257880"/>
                      <a:pt x="264327" y="243449"/>
                      <a:pt x="264327" y="225645"/>
                    </a:cubicBezTo>
                    <a:cubicBezTo>
                      <a:pt x="264327" y="207841"/>
                      <a:pt x="249896" y="193410"/>
                      <a:pt x="232092" y="193410"/>
                    </a:cubicBezTo>
                    <a:close/>
                    <a:moveTo>
                      <a:pt x="122493" y="193410"/>
                    </a:moveTo>
                    <a:cubicBezTo>
                      <a:pt x="104690" y="193410"/>
                      <a:pt x="90258" y="207841"/>
                      <a:pt x="90258" y="225645"/>
                    </a:cubicBezTo>
                    <a:cubicBezTo>
                      <a:pt x="90258" y="243449"/>
                      <a:pt x="104690" y="257880"/>
                      <a:pt x="122493" y="257880"/>
                    </a:cubicBezTo>
                    <a:cubicBezTo>
                      <a:pt x="140296" y="257880"/>
                      <a:pt x="154728" y="243449"/>
                      <a:pt x="154728" y="225645"/>
                    </a:cubicBezTo>
                    <a:cubicBezTo>
                      <a:pt x="154728" y="207841"/>
                      <a:pt x="140296" y="193410"/>
                      <a:pt x="122493" y="193410"/>
                    </a:cubicBezTo>
                    <a:close/>
                    <a:moveTo>
                      <a:pt x="83811" y="38682"/>
                    </a:moveTo>
                    <a:lnTo>
                      <a:pt x="380373" y="38682"/>
                    </a:lnTo>
                    <a:cubicBezTo>
                      <a:pt x="405297" y="38682"/>
                      <a:pt x="425502" y="58887"/>
                      <a:pt x="425502" y="83811"/>
                    </a:cubicBezTo>
                    <a:lnTo>
                      <a:pt x="425502" y="103152"/>
                    </a:lnTo>
                    <a:lnTo>
                      <a:pt x="38682" y="103152"/>
                    </a:lnTo>
                    <a:lnTo>
                      <a:pt x="38682" y="83811"/>
                    </a:lnTo>
                    <a:cubicBezTo>
                      <a:pt x="38682" y="58887"/>
                      <a:pt x="58887" y="38682"/>
                      <a:pt x="83811" y="38682"/>
                    </a:cubicBezTo>
                    <a:close/>
                  </a:path>
                </a:pathLst>
              </a:custGeom>
              <a:solidFill>
                <a:srgbClr val="212121"/>
              </a:solidFill>
              <a:ln w="25400"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99" name="Oval 98">
                <a:extLst>
                  <a:ext uri="{FF2B5EF4-FFF2-40B4-BE49-F238E27FC236}">
                    <a16:creationId xmlns:a16="http://schemas.microsoft.com/office/drawing/2014/main" id="{236FFF79-8262-9EC1-4D86-4CA18672A763}"/>
                  </a:ext>
                </a:extLst>
              </p:cNvPr>
              <p:cNvSpPr/>
              <p:nvPr/>
            </p:nvSpPr>
            <p:spPr bwMode="auto">
              <a:xfrm>
                <a:off x="3631743" y="5261176"/>
                <a:ext cx="53517" cy="5351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grpSp>
      <p:grpSp>
        <p:nvGrpSpPr>
          <p:cNvPr id="100" name="Group 99">
            <a:extLst>
              <a:ext uri="{FF2B5EF4-FFF2-40B4-BE49-F238E27FC236}">
                <a16:creationId xmlns:a16="http://schemas.microsoft.com/office/drawing/2014/main" id="{AE687B7D-1061-32F7-E8CE-8B951AC0AA8D}"/>
              </a:ext>
            </a:extLst>
          </p:cNvPr>
          <p:cNvGrpSpPr/>
          <p:nvPr/>
        </p:nvGrpSpPr>
        <p:grpSpPr>
          <a:xfrm>
            <a:off x="3086210" y="3767889"/>
            <a:ext cx="320040" cy="320040"/>
            <a:chOff x="5951900" y="4858778"/>
            <a:chExt cx="320040" cy="320040"/>
          </a:xfrm>
        </p:grpSpPr>
        <p:sp>
          <p:nvSpPr>
            <p:cNvPr id="101" name="Oval 100">
              <a:extLst>
                <a:ext uri="{FF2B5EF4-FFF2-40B4-BE49-F238E27FC236}">
                  <a16:creationId xmlns:a16="http://schemas.microsoft.com/office/drawing/2014/main" id="{0546D5EE-AE0D-C997-0757-F3FE2F372376}"/>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02" name="Freeform: Shape 101">
              <a:extLst>
                <a:ext uri="{FF2B5EF4-FFF2-40B4-BE49-F238E27FC236}">
                  <a16:creationId xmlns:a16="http://schemas.microsoft.com/office/drawing/2014/main" id="{4FAC919E-7506-8BEB-9C14-670E4FB53763}"/>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03" name="Group 102">
            <a:extLst>
              <a:ext uri="{FF2B5EF4-FFF2-40B4-BE49-F238E27FC236}">
                <a16:creationId xmlns:a16="http://schemas.microsoft.com/office/drawing/2014/main" id="{E774CB95-2667-5893-2F1D-81183FB393B8}"/>
              </a:ext>
            </a:extLst>
          </p:cNvPr>
          <p:cNvGrpSpPr/>
          <p:nvPr/>
        </p:nvGrpSpPr>
        <p:grpSpPr>
          <a:xfrm>
            <a:off x="5009755" y="3767889"/>
            <a:ext cx="320040" cy="320040"/>
            <a:chOff x="5951900" y="4858778"/>
            <a:chExt cx="320040" cy="320040"/>
          </a:xfrm>
        </p:grpSpPr>
        <p:sp>
          <p:nvSpPr>
            <p:cNvPr id="104" name="Oval 103">
              <a:extLst>
                <a:ext uri="{FF2B5EF4-FFF2-40B4-BE49-F238E27FC236}">
                  <a16:creationId xmlns:a16="http://schemas.microsoft.com/office/drawing/2014/main" id="{92534B0C-2F40-A924-63E1-F0EDBE3E7B41}"/>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05" name="Freeform: Shape 104">
              <a:extLst>
                <a:ext uri="{FF2B5EF4-FFF2-40B4-BE49-F238E27FC236}">
                  <a16:creationId xmlns:a16="http://schemas.microsoft.com/office/drawing/2014/main" id="{5F974EF0-119A-CAF1-EF36-1D98AD699728}"/>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106" name="Group 105">
            <a:extLst>
              <a:ext uri="{FF2B5EF4-FFF2-40B4-BE49-F238E27FC236}">
                <a16:creationId xmlns:a16="http://schemas.microsoft.com/office/drawing/2014/main" id="{46563209-2BD4-B38C-9A34-7A923880563D}"/>
              </a:ext>
            </a:extLst>
          </p:cNvPr>
          <p:cNvGrpSpPr/>
          <p:nvPr/>
        </p:nvGrpSpPr>
        <p:grpSpPr>
          <a:xfrm>
            <a:off x="6948913" y="3767889"/>
            <a:ext cx="320040" cy="320040"/>
            <a:chOff x="5951900" y="4858778"/>
            <a:chExt cx="320040" cy="320040"/>
          </a:xfrm>
        </p:grpSpPr>
        <p:sp>
          <p:nvSpPr>
            <p:cNvPr id="107" name="Oval 106">
              <a:extLst>
                <a:ext uri="{FF2B5EF4-FFF2-40B4-BE49-F238E27FC236}">
                  <a16:creationId xmlns:a16="http://schemas.microsoft.com/office/drawing/2014/main" id="{AAE4A8CF-1B8E-CE01-157A-F4D7083F6D22}"/>
                </a:ext>
              </a:extLst>
            </p:cNvPr>
            <p:cNvSpPr/>
            <p:nvPr/>
          </p:nvSpPr>
          <p:spPr bwMode="auto">
            <a:xfrm>
              <a:off x="5951900" y="4858778"/>
              <a:ext cx="320040" cy="320040"/>
            </a:xfrm>
            <a:prstGeom prst="ellipse">
              <a:avLst/>
            </a:prstGeom>
            <a:solidFill>
              <a:schemeClr val="bg1"/>
            </a:solidFill>
            <a:ln w="28575">
              <a:solidFill>
                <a:schemeClr val="bg1">
                  <a:lumMod val="85000"/>
                </a:schemeClr>
              </a:solidFill>
            </a:ln>
            <a:effectLst/>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0" cap="none" spc="0" normalizeH="0" baseline="0" noProof="0">
                <a:ln>
                  <a:noFill/>
                </a:ln>
                <a:solidFill>
                  <a:prstClr val="black"/>
                </a:solidFill>
                <a:effectLst/>
                <a:uLnTx/>
                <a:uFillTx/>
                <a:latin typeface="Calibri"/>
                <a:ea typeface="+mn-ea"/>
                <a:cs typeface="+mn-cs"/>
              </a:endParaRPr>
            </a:p>
          </p:txBody>
        </p:sp>
        <p:sp>
          <p:nvSpPr>
            <p:cNvPr id="108" name="Freeform: Shape 107">
              <a:extLst>
                <a:ext uri="{FF2B5EF4-FFF2-40B4-BE49-F238E27FC236}">
                  <a16:creationId xmlns:a16="http://schemas.microsoft.com/office/drawing/2014/main" id="{47D86521-5C0B-50F3-719D-035719353D49}"/>
                </a:ext>
              </a:extLst>
            </p:cNvPr>
            <p:cNvSpPr>
              <a:spLocks noChangeAspect="1"/>
            </p:cNvSpPr>
            <p:nvPr/>
          </p:nvSpPr>
          <p:spPr>
            <a:xfrm flipH="1">
              <a:off x="6025720" y="4953344"/>
              <a:ext cx="172400" cy="126872"/>
            </a:xfrm>
            <a:custGeom>
              <a:avLst/>
              <a:gdLst>
                <a:gd name="connsiteX0" fmla="*/ 438125 w 438124"/>
                <a:gd name="connsiteY0" fmla="*/ 161212 h 322424"/>
                <a:gd name="connsiteX1" fmla="*/ 409550 w 438124"/>
                <a:gd name="connsiteY1" fmla="*/ 189787 h 322424"/>
                <a:gd name="connsiteX2" fmla="*/ 97511 w 438124"/>
                <a:gd name="connsiteY2" fmla="*/ 189787 h 322424"/>
                <a:gd name="connsiteX3" fmla="*/ 182093 w 438124"/>
                <a:gd name="connsiteY3" fmla="*/ 274369 h 322424"/>
                <a:gd name="connsiteX4" fmla="*/ 180667 w 438124"/>
                <a:gd name="connsiteY4" fmla="*/ 314755 h 322424"/>
                <a:gd name="connsiteX5" fmla="*/ 141707 w 438124"/>
                <a:gd name="connsiteY5" fmla="*/ 314755 h 322424"/>
                <a:gd name="connsiteX6" fmla="*/ 8357 w 438124"/>
                <a:gd name="connsiteY6" fmla="*/ 181405 h 322424"/>
                <a:gd name="connsiteX7" fmla="*/ 8357 w 438124"/>
                <a:gd name="connsiteY7" fmla="*/ 141019 h 322424"/>
                <a:gd name="connsiteX8" fmla="*/ 141707 w 438124"/>
                <a:gd name="connsiteY8" fmla="*/ 7669 h 322424"/>
                <a:gd name="connsiteX9" fmla="*/ 182093 w 438124"/>
                <a:gd name="connsiteY9" fmla="*/ 9095 h 322424"/>
                <a:gd name="connsiteX10" fmla="*/ 182093 w 438124"/>
                <a:gd name="connsiteY10" fmla="*/ 48055 h 322424"/>
                <a:gd name="connsiteX11" fmla="*/ 97511 w 438124"/>
                <a:gd name="connsiteY11" fmla="*/ 132637 h 322424"/>
                <a:gd name="connsiteX12" fmla="*/ 409550 w 438124"/>
                <a:gd name="connsiteY12" fmla="*/ 132637 h 322424"/>
                <a:gd name="connsiteX13" fmla="*/ 438125 w 438124"/>
                <a:gd name="connsiteY13" fmla="*/ 161212 h 3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8124" h="322424">
                  <a:moveTo>
                    <a:pt x="438125" y="161212"/>
                  </a:moveTo>
                  <a:cubicBezTo>
                    <a:pt x="438125" y="176994"/>
                    <a:pt x="425332"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2" y="132637"/>
                    <a:pt x="438125" y="145430"/>
                    <a:pt x="438125" y="161212"/>
                  </a:cubicBezTo>
                  <a:close/>
                </a:path>
              </a:pathLst>
            </a:custGeom>
            <a:solidFill>
              <a:srgbClr val="000000"/>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9" name="TextBox 108">
            <a:hlinkClick r:id="rId19"/>
            <a:extLst>
              <a:ext uri="{FF2B5EF4-FFF2-40B4-BE49-F238E27FC236}">
                <a16:creationId xmlns:a16="http://schemas.microsoft.com/office/drawing/2014/main" id="{3D65EEB1-B0AF-2CA4-A9A5-6FBF74CF5585}"/>
              </a:ext>
            </a:extLst>
          </p:cNvPr>
          <p:cNvSpPr txBox="1"/>
          <p:nvPr/>
        </p:nvSpPr>
        <p:spPr>
          <a:xfrm>
            <a:off x="7360920" y="6141720"/>
            <a:ext cx="4358640" cy="369332"/>
          </a:xfrm>
          <a:prstGeom prst="rect">
            <a:avLst/>
          </a:prstGeom>
          <a:noFill/>
        </p:spPr>
        <p:txBody>
          <a:bodyPr wrap="square" rtlCol="0">
            <a:spAutoFit/>
          </a:bodyPr>
          <a:lstStyle/>
          <a:p>
            <a:r>
              <a:rPr lang="en-US"/>
              <a:t>Demo: </a:t>
            </a:r>
            <a:r>
              <a:rPr lang="en-US">
                <a:hlinkClick r:id="rId20"/>
              </a:rPr>
              <a:t>User-to-Group Affiliation</a:t>
            </a:r>
            <a:endParaRPr lang="en-US"/>
          </a:p>
        </p:txBody>
      </p:sp>
      <p:sp>
        <p:nvSpPr>
          <p:cNvPr id="111" name="Rectangle 110">
            <a:extLst>
              <a:ext uri="{FF2B5EF4-FFF2-40B4-BE49-F238E27FC236}">
                <a16:creationId xmlns:a16="http://schemas.microsoft.com/office/drawing/2014/main" id="{960A9830-1255-A631-1A38-4B98296F80C1}"/>
              </a:ext>
            </a:extLst>
          </p:cNvPr>
          <p:cNvSpPr/>
          <p:nvPr/>
        </p:nvSpPr>
        <p:spPr>
          <a:xfrm>
            <a:off x="9856601" y="4281918"/>
            <a:ext cx="927222" cy="22702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3383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F74D-99CA-C6BF-8979-2AC1D10D14B8}"/>
              </a:ext>
            </a:extLst>
          </p:cNvPr>
          <p:cNvSpPr>
            <a:spLocks noGrp="1"/>
          </p:cNvSpPr>
          <p:nvPr>
            <p:ph type="title"/>
          </p:nvPr>
        </p:nvSpPr>
        <p:spPr/>
        <p:txBody>
          <a:bodyPr/>
          <a:lstStyle/>
          <a:p>
            <a:r>
              <a:rPr lang="en-US" sz="4400">
                <a:latin typeface="Segoe UI" panose="020B0502040204020203" pitchFamily="34" charset="0"/>
              </a:rPr>
              <a:t>User to Group Affiliation</a:t>
            </a:r>
            <a:br>
              <a:rPr lang="en-US" sz="4400">
                <a:latin typeface="Segoe UI" panose="020B0502040204020203" pitchFamily="34" charset="0"/>
              </a:rPr>
            </a:br>
            <a:endParaRPr lang="en-US"/>
          </a:p>
        </p:txBody>
      </p:sp>
      <p:pic>
        <p:nvPicPr>
          <p:cNvPr id="5" name="Picture 4">
            <a:extLst>
              <a:ext uri="{FF2B5EF4-FFF2-40B4-BE49-F238E27FC236}">
                <a16:creationId xmlns:a16="http://schemas.microsoft.com/office/drawing/2014/main" id="{42AA28FC-54E8-99AA-3C97-B419511A0E39}"/>
              </a:ext>
            </a:extLst>
          </p:cNvPr>
          <p:cNvPicPr>
            <a:picLocks noChangeAspect="1"/>
          </p:cNvPicPr>
          <p:nvPr/>
        </p:nvPicPr>
        <p:blipFill>
          <a:blip r:embed="rId2"/>
          <a:stretch>
            <a:fillRect/>
          </a:stretch>
        </p:blipFill>
        <p:spPr>
          <a:xfrm>
            <a:off x="5386405" y="1172953"/>
            <a:ext cx="3685224" cy="5370371"/>
          </a:xfrm>
          <a:prstGeom prst="rect">
            <a:avLst/>
          </a:prstGeom>
        </p:spPr>
      </p:pic>
      <p:sp>
        <p:nvSpPr>
          <p:cNvPr id="6" name="Rectangle 5">
            <a:extLst>
              <a:ext uri="{FF2B5EF4-FFF2-40B4-BE49-F238E27FC236}">
                <a16:creationId xmlns:a16="http://schemas.microsoft.com/office/drawing/2014/main" id="{8D1AE91D-B6C1-4E36-CDCB-553670C377DA}"/>
              </a:ext>
            </a:extLst>
          </p:cNvPr>
          <p:cNvSpPr/>
          <p:nvPr/>
        </p:nvSpPr>
        <p:spPr>
          <a:xfrm>
            <a:off x="5442256" y="3535668"/>
            <a:ext cx="1961230" cy="19549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5F01B53-F541-2416-B848-3FABFD51137C}"/>
              </a:ext>
            </a:extLst>
          </p:cNvPr>
          <p:cNvSpPr txBox="1"/>
          <p:nvPr/>
        </p:nvSpPr>
        <p:spPr>
          <a:xfrm>
            <a:off x="390985" y="1513490"/>
            <a:ext cx="4572000" cy="4062651"/>
          </a:xfrm>
          <a:prstGeom prst="rect">
            <a:avLst/>
          </a:prstGeom>
          <a:noFill/>
        </p:spPr>
        <p:txBody>
          <a:bodyPr wrap="square" rtlCol="0">
            <a:spAutoFit/>
          </a:bodyPr>
          <a:lstStyle/>
          <a:p>
            <a:pPr marL="285750" indent="-285750">
              <a:buFont typeface="Arial" panose="020B0604020202020204" pitchFamily="34" charset="0"/>
              <a:buChar char="•"/>
            </a:pPr>
            <a:r>
              <a:rPr lang="en-US">
                <a:solidFill>
                  <a:srgbClr val="161616"/>
                </a:solidFill>
                <a:latin typeface="Segoe UI" panose="020B0502040204020203" pitchFamily="34" charset="0"/>
              </a:rPr>
              <a:t>D</a:t>
            </a:r>
            <a:r>
              <a:rPr lang="en-US" b="0" i="0">
                <a:solidFill>
                  <a:srgbClr val="161616"/>
                </a:solidFill>
                <a:effectLst/>
                <a:latin typeface="Segoe UI" panose="020B0502040204020203" pitchFamily="34" charset="0"/>
              </a:rPr>
              <a:t>etects user affiliation with other users within the group, based on organization's reporting-structure similarity.</a:t>
            </a:r>
          </a:p>
          <a:p>
            <a:pPr marL="285750" indent="-285750">
              <a:buFont typeface="Arial" panose="020B0604020202020204" pitchFamily="34" charset="0"/>
              <a:buChar char="•"/>
            </a:pPr>
            <a:endParaRPr lang="en-US">
              <a:solidFill>
                <a:srgbClr val="161616"/>
              </a:solidFill>
              <a:latin typeface="Segoe UI" panose="020B0502040204020203" pitchFamily="34" charset="0"/>
            </a:endParaRPr>
          </a:p>
          <a:p>
            <a:pPr marL="285750" indent="-285750">
              <a:buFont typeface="Arial" panose="020B0604020202020204" pitchFamily="34" charset="0"/>
              <a:buChar char="•"/>
            </a:pPr>
            <a:r>
              <a:rPr lang="en-US" b="0" i="0">
                <a:solidFill>
                  <a:srgbClr val="161616"/>
                </a:solidFill>
                <a:effectLst/>
                <a:latin typeface="Segoe UI" panose="020B0502040204020203" pitchFamily="34" charset="0"/>
              </a:rPr>
              <a:t>Users who are distant from all the other group members based on their organization's chart, are considered to have "low affiliation" within the group.</a:t>
            </a:r>
          </a:p>
          <a:p>
            <a:pPr marL="285750" indent="-285750">
              <a:buFont typeface="Arial" panose="020B0604020202020204" pitchFamily="34" charset="0"/>
              <a:buChar char="•"/>
            </a:pPr>
            <a:endParaRPr lang="en-US">
              <a:solidFill>
                <a:srgbClr val="161616"/>
              </a:solidFill>
              <a:latin typeface="Segoe UI" panose="020B0502040204020203" pitchFamily="34" charset="0"/>
            </a:endParaRPr>
          </a:p>
          <a:p>
            <a:endParaRPr lang="en-US">
              <a:solidFill>
                <a:srgbClr val="161616"/>
              </a:solidFill>
              <a:latin typeface="Segoe UI" panose="020B0502040204020203" pitchFamily="34" charset="0"/>
            </a:endParaRPr>
          </a:p>
          <a:p>
            <a:r>
              <a:rPr lang="en-US" sz="1400" i="1">
                <a:solidFill>
                  <a:srgbClr val="161616"/>
                </a:solidFill>
                <a:latin typeface="Segoe UI" panose="020B0502040204020203" pitchFamily="34" charset="0"/>
              </a:rPr>
              <a:t>** Only </a:t>
            </a:r>
            <a:r>
              <a:rPr lang="en-US" sz="1400" b="0" i="1">
                <a:solidFill>
                  <a:srgbClr val="161616"/>
                </a:solidFill>
                <a:effectLst/>
                <a:latin typeface="Segoe UI" panose="020B0502040204020203" pitchFamily="34" charset="0"/>
              </a:rPr>
              <a:t>available for users in your directory.</a:t>
            </a:r>
          </a:p>
          <a:p>
            <a:r>
              <a:rPr lang="en-US" sz="1400" i="1">
                <a:solidFill>
                  <a:srgbClr val="161616"/>
                </a:solidFill>
                <a:latin typeface="Segoe UI" panose="020B0502040204020203" pitchFamily="34" charset="0"/>
              </a:rPr>
              <a:t>**</a:t>
            </a:r>
            <a:r>
              <a:rPr lang="en-US" sz="1400" b="0" i="1">
                <a:solidFill>
                  <a:srgbClr val="161616"/>
                </a:solidFill>
                <a:effectLst/>
                <a:latin typeface="Segoe UI" panose="020B0502040204020203" pitchFamily="34" charset="0"/>
              </a:rPr>
              <a:t> A user should have a manager attribute</a:t>
            </a:r>
          </a:p>
          <a:p>
            <a:r>
              <a:rPr lang="en-US" sz="1400" b="0" i="1">
                <a:solidFill>
                  <a:srgbClr val="161616"/>
                </a:solidFill>
                <a:effectLst/>
                <a:latin typeface="Segoe UI" panose="020B0502040204020203" pitchFamily="34" charset="0"/>
              </a:rPr>
              <a:t>**Groups with more than 600 users are not supported.</a:t>
            </a:r>
            <a:endParaRPr lang="en-US" sz="1400" i="1">
              <a:solidFill>
                <a:srgbClr val="161616"/>
              </a:solidFill>
              <a:latin typeface="Segoe UI" panose="020B0502040204020203" pitchFamily="34" charset="0"/>
            </a:endParaRPr>
          </a:p>
          <a:p>
            <a:endParaRPr lang="en-US"/>
          </a:p>
        </p:txBody>
      </p:sp>
      <p:sp>
        <p:nvSpPr>
          <p:cNvPr id="3" name="TextBox 2">
            <a:extLst>
              <a:ext uri="{FF2B5EF4-FFF2-40B4-BE49-F238E27FC236}">
                <a16:creationId xmlns:a16="http://schemas.microsoft.com/office/drawing/2014/main" id="{2708F911-C3DF-4A46-503A-83BFC0F6B7C2}"/>
              </a:ext>
            </a:extLst>
          </p:cNvPr>
          <p:cNvSpPr txBox="1"/>
          <p:nvPr/>
        </p:nvSpPr>
        <p:spPr>
          <a:xfrm>
            <a:off x="390985" y="6166131"/>
            <a:ext cx="2505964" cy="369332"/>
          </a:xfrm>
          <a:prstGeom prst="rect">
            <a:avLst/>
          </a:prstGeom>
          <a:noFill/>
        </p:spPr>
        <p:txBody>
          <a:bodyPr wrap="square" rtlCol="0">
            <a:spAutoFit/>
          </a:bodyPr>
          <a:lstStyle/>
          <a:p>
            <a:r>
              <a:rPr lang="en-US">
                <a:hlinkClick r:id="rId3"/>
              </a:rPr>
              <a:t>Demo</a:t>
            </a:r>
            <a:endParaRPr lang="en-US"/>
          </a:p>
        </p:txBody>
      </p:sp>
    </p:spTree>
    <p:extLst>
      <p:ext uri="{BB962C8B-B14F-4D97-AF65-F5344CB8AC3E}">
        <p14:creationId xmlns:p14="http://schemas.microsoft.com/office/powerpoint/2010/main" val="3662860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595A-642A-C56E-C58E-22158F10856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Access Reviews for Guests</a:t>
            </a:r>
          </a:p>
        </p:txBody>
      </p:sp>
    </p:spTree>
    <p:extLst>
      <p:ext uri="{BB962C8B-B14F-4D97-AF65-F5344CB8AC3E}">
        <p14:creationId xmlns:p14="http://schemas.microsoft.com/office/powerpoint/2010/main" val="3247063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1661993"/>
          </a:xfrm>
        </p:spPr>
        <p:txBody>
          <a:bodyPr>
            <a:normAutofit fontScale="90000"/>
          </a:bodyPr>
          <a:lstStyle/>
          <a:p>
            <a:r>
              <a:rPr lang="en-US"/>
              <a:t>Reduce risk of guest users in Teams and Microsoft 365 groups</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people_4" title="Icon of a person">
            <a:extLst>
              <a:ext uri="{FF2B5EF4-FFF2-40B4-BE49-F238E27FC236}">
                <a16:creationId xmlns:a16="http://schemas.microsoft.com/office/drawing/2014/main" id="{67CD1425-82CF-2592-7C3B-3D32A06BEE69}"/>
              </a:ext>
            </a:extLst>
          </p:cNvPr>
          <p:cNvSpPr>
            <a:spLocks noChangeAspect="1" noEditPoints="1"/>
          </p:cNvSpPr>
          <p:nvPr/>
        </p:nvSpPr>
        <p:spPr bwMode="auto">
          <a:xfrm>
            <a:off x="6175284" y="2332531"/>
            <a:ext cx="385413" cy="43088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 name="Straight Arrow Connector 4">
            <a:extLst>
              <a:ext uri="{FF2B5EF4-FFF2-40B4-BE49-F238E27FC236}">
                <a16:creationId xmlns:a16="http://schemas.microsoft.com/office/drawing/2014/main" id="{6FDC63DF-693B-2C21-1471-233F7F181641}"/>
              </a:ext>
            </a:extLst>
          </p:cNvPr>
          <p:cNvCxnSpPr>
            <a:cxnSpLocks/>
          </p:cNvCxnSpPr>
          <p:nvPr/>
        </p:nvCxnSpPr>
        <p:spPr>
          <a:xfrm>
            <a:off x="6711947" y="2595537"/>
            <a:ext cx="686558"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6ACC716-4B5F-DDCC-9041-97123324F93D}"/>
              </a:ext>
            </a:extLst>
          </p:cNvPr>
          <p:cNvSpPr txBox="1"/>
          <p:nvPr/>
        </p:nvSpPr>
        <p:spPr>
          <a:xfrm>
            <a:off x="6728581" y="2117087"/>
            <a:ext cx="803562" cy="430887"/>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1. Creates a team</a:t>
            </a:r>
          </a:p>
        </p:txBody>
      </p:sp>
      <p:sp>
        <p:nvSpPr>
          <p:cNvPr id="8" name="Oval 7">
            <a:extLst>
              <a:ext uri="{FF2B5EF4-FFF2-40B4-BE49-F238E27FC236}">
                <a16:creationId xmlns:a16="http://schemas.microsoft.com/office/drawing/2014/main" id="{7535A3A9-DD8B-2B8A-87AC-9A932E99CAB8}"/>
              </a:ext>
            </a:extLst>
          </p:cNvPr>
          <p:cNvSpPr/>
          <p:nvPr/>
        </p:nvSpPr>
        <p:spPr bwMode="auto">
          <a:xfrm>
            <a:off x="7810706" y="1725561"/>
            <a:ext cx="2716466" cy="2716466"/>
          </a:xfrm>
          <a:prstGeom prst="ellipse">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0CFEBA69-66E4-8DD0-17DF-8D6A3462A6F0}"/>
              </a:ext>
            </a:extLst>
          </p:cNvPr>
          <p:cNvGrpSpPr/>
          <p:nvPr/>
        </p:nvGrpSpPr>
        <p:grpSpPr>
          <a:xfrm>
            <a:off x="8825579" y="1427631"/>
            <a:ext cx="658800" cy="658800"/>
            <a:chOff x="3111470" y="2247460"/>
            <a:chExt cx="658800" cy="658800"/>
          </a:xfrm>
        </p:grpSpPr>
        <p:sp>
          <p:nvSpPr>
            <p:cNvPr id="12" name="Oval 11">
              <a:extLst>
                <a:ext uri="{FF2B5EF4-FFF2-40B4-BE49-F238E27FC236}">
                  <a16:creationId xmlns:a16="http://schemas.microsoft.com/office/drawing/2014/main" id="{7DDEA4A9-95E9-4039-4427-DB5A3938A7B1}"/>
                </a:ext>
              </a:extLst>
            </p:cNvPr>
            <p:cNvSpPr>
              <a:spLocks noChangeAspect="1"/>
            </p:cNvSpPr>
            <p:nvPr/>
          </p:nvSpPr>
          <p:spPr bwMode="auto">
            <a:xfrm>
              <a:off x="3111470" y="2247460"/>
              <a:ext cx="658800" cy="658800"/>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people_4" title="Icon of a person">
              <a:extLst>
                <a:ext uri="{FF2B5EF4-FFF2-40B4-BE49-F238E27FC236}">
                  <a16:creationId xmlns:a16="http://schemas.microsoft.com/office/drawing/2014/main" id="{A3521ADF-79D0-37E4-E19B-50E8EE29A2B3}"/>
                </a:ext>
              </a:extLst>
            </p:cNvPr>
            <p:cNvSpPr>
              <a:spLocks noChangeAspect="1" noEditPoints="1"/>
            </p:cNvSpPr>
            <p:nvPr/>
          </p:nvSpPr>
          <p:spPr bwMode="auto">
            <a:xfrm>
              <a:off x="3348367" y="2447252"/>
              <a:ext cx="306402" cy="342553"/>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plus" title="Icon of a plus sign">
              <a:extLst>
                <a:ext uri="{FF2B5EF4-FFF2-40B4-BE49-F238E27FC236}">
                  <a16:creationId xmlns:a16="http://schemas.microsoft.com/office/drawing/2014/main" id="{685B5599-D1F4-D596-4BBA-0B24F41A7CD4}"/>
                </a:ext>
              </a:extLst>
            </p:cNvPr>
            <p:cNvSpPr>
              <a:spLocks noChangeAspect="1" noEditPoints="1"/>
            </p:cNvSpPr>
            <p:nvPr/>
          </p:nvSpPr>
          <p:spPr bwMode="auto">
            <a:xfrm>
              <a:off x="3215114" y="2551901"/>
              <a:ext cx="133253" cy="133253"/>
            </a:xfrm>
            <a:custGeom>
              <a:avLst/>
              <a:gdLst>
                <a:gd name="T0" fmla="*/ 0 w 256"/>
                <a:gd name="T1" fmla="*/ 128 h 256"/>
                <a:gd name="T2" fmla="*/ 256 w 256"/>
                <a:gd name="T3" fmla="*/ 128 h 256"/>
                <a:gd name="T4" fmla="*/ 128 w 256"/>
                <a:gd name="T5" fmla="*/ 0 h 256"/>
                <a:gd name="T6" fmla="*/ 128 w 256"/>
                <a:gd name="T7" fmla="*/ 256 h 256"/>
              </a:gdLst>
              <a:ahLst/>
              <a:cxnLst>
                <a:cxn ang="0">
                  <a:pos x="T0" y="T1"/>
                </a:cxn>
                <a:cxn ang="0">
                  <a:pos x="T2" y="T3"/>
                </a:cxn>
                <a:cxn ang="0">
                  <a:pos x="T4" y="T5"/>
                </a:cxn>
                <a:cxn ang="0">
                  <a:pos x="T6" y="T7"/>
                </a:cxn>
              </a:cxnLst>
              <a:rect l="0" t="0" r="r" b="b"/>
              <a:pathLst>
                <a:path w="256" h="256">
                  <a:moveTo>
                    <a:pt x="0" y="128"/>
                  </a:moveTo>
                  <a:lnTo>
                    <a:pt x="256" y="128"/>
                  </a:lnTo>
                  <a:moveTo>
                    <a:pt x="128" y="0"/>
                  </a:moveTo>
                  <a:lnTo>
                    <a:pt x="128" y="256"/>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grpSp>
      <p:sp>
        <p:nvSpPr>
          <p:cNvPr id="15" name="TextBox 14">
            <a:extLst>
              <a:ext uri="{FF2B5EF4-FFF2-40B4-BE49-F238E27FC236}">
                <a16:creationId xmlns:a16="http://schemas.microsoft.com/office/drawing/2014/main" id="{1E7683EC-CF5A-D32A-BEFF-870ED248B5B9}"/>
              </a:ext>
            </a:extLst>
          </p:cNvPr>
          <p:cNvSpPr txBox="1"/>
          <p:nvPr/>
        </p:nvSpPr>
        <p:spPr>
          <a:xfrm>
            <a:off x="8531458" y="975207"/>
            <a:ext cx="1514669" cy="430887"/>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2. Guests are added to the team</a:t>
            </a:r>
          </a:p>
        </p:txBody>
      </p:sp>
      <p:sp>
        <p:nvSpPr>
          <p:cNvPr id="16" name="Oval 15">
            <a:extLst>
              <a:ext uri="{FF2B5EF4-FFF2-40B4-BE49-F238E27FC236}">
                <a16:creationId xmlns:a16="http://schemas.microsoft.com/office/drawing/2014/main" id="{0A8CC4E3-E4F7-E625-4FA9-17F09137B43C}"/>
              </a:ext>
            </a:extLst>
          </p:cNvPr>
          <p:cNvSpPr/>
          <p:nvPr/>
        </p:nvSpPr>
        <p:spPr bwMode="auto">
          <a:xfrm>
            <a:off x="10020100" y="2144800"/>
            <a:ext cx="658800" cy="658800"/>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AB5E1198-FD26-9B4E-5FF7-BADC5B177AAB}"/>
              </a:ext>
            </a:extLst>
          </p:cNvPr>
          <p:cNvSpPr txBox="1"/>
          <p:nvPr/>
        </p:nvSpPr>
        <p:spPr>
          <a:xfrm>
            <a:off x="10567212" y="1283026"/>
            <a:ext cx="1645707" cy="861774"/>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3. Access reviews detects teams with guests and triggers review on them</a:t>
            </a:r>
          </a:p>
        </p:txBody>
      </p:sp>
      <p:grpSp>
        <p:nvGrpSpPr>
          <p:cNvPr id="18" name="Group 17">
            <a:extLst>
              <a:ext uri="{FF2B5EF4-FFF2-40B4-BE49-F238E27FC236}">
                <a16:creationId xmlns:a16="http://schemas.microsoft.com/office/drawing/2014/main" id="{8A8ED442-4546-F560-035D-E2E8B55F2C75}"/>
              </a:ext>
            </a:extLst>
          </p:cNvPr>
          <p:cNvGrpSpPr/>
          <p:nvPr/>
        </p:nvGrpSpPr>
        <p:grpSpPr>
          <a:xfrm>
            <a:off x="9982349" y="3582000"/>
            <a:ext cx="657981" cy="657981"/>
            <a:chOff x="3114386" y="5053354"/>
            <a:chExt cx="779890" cy="779890"/>
          </a:xfrm>
        </p:grpSpPr>
        <p:sp useBgFill="1">
          <p:nvSpPr>
            <p:cNvPr id="19" name="Oval 18">
              <a:extLst>
                <a:ext uri="{FF2B5EF4-FFF2-40B4-BE49-F238E27FC236}">
                  <a16:creationId xmlns:a16="http://schemas.microsoft.com/office/drawing/2014/main" id="{34CE317E-28E7-95CC-5B01-E161BD7A912F}"/>
                </a:ext>
              </a:extLst>
            </p:cNvPr>
            <p:cNvSpPr/>
            <p:nvPr/>
          </p:nvSpPr>
          <p:spPr bwMode="auto">
            <a:xfrm>
              <a:off x="3114386" y="5053354"/>
              <a:ext cx="779890" cy="779890"/>
            </a:xfrm>
            <a:prstGeom prst="ellipse">
              <a:avLst/>
            </a:prstGeom>
            <a:solidFill>
              <a:schemeClr val="bg1"/>
            </a:solidFill>
            <a:ln>
              <a:solidFill>
                <a:srgbClr val="000000"/>
              </a:solidFill>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p:nvSpPr>
            <p:cNvPr id="20" name="list_4" title="Icon of a checklist">
              <a:extLst>
                <a:ext uri="{FF2B5EF4-FFF2-40B4-BE49-F238E27FC236}">
                  <a16:creationId xmlns:a16="http://schemas.microsoft.com/office/drawing/2014/main" id="{04B9E5C4-66B9-E5AF-FB1B-E501A57E4029}"/>
                </a:ext>
              </a:extLst>
            </p:cNvPr>
            <p:cNvSpPr>
              <a:spLocks noChangeAspect="1" noEditPoints="1"/>
            </p:cNvSpPr>
            <p:nvPr/>
          </p:nvSpPr>
          <p:spPr bwMode="auto">
            <a:xfrm>
              <a:off x="3239074" y="5214193"/>
              <a:ext cx="530515" cy="35857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282828"/>
                </a:solidFill>
                <a:effectLst/>
                <a:uLnTx/>
                <a:uFillTx/>
                <a:latin typeface="Segoe UI"/>
                <a:ea typeface="+mn-ea"/>
                <a:cs typeface="+mn-cs"/>
              </a:endParaRPr>
            </a:p>
          </p:txBody>
        </p:sp>
      </p:grpSp>
      <p:sp>
        <p:nvSpPr>
          <p:cNvPr id="21" name="TextBox 20">
            <a:extLst>
              <a:ext uri="{FF2B5EF4-FFF2-40B4-BE49-F238E27FC236}">
                <a16:creationId xmlns:a16="http://schemas.microsoft.com/office/drawing/2014/main" id="{E9C3F6F3-AE85-9559-E126-B810DE6160EC}"/>
              </a:ext>
            </a:extLst>
          </p:cNvPr>
          <p:cNvSpPr txBox="1"/>
          <p:nvPr/>
        </p:nvSpPr>
        <p:spPr>
          <a:xfrm>
            <a:off x="10284144" y="4337653"/>
            <a:ext cx="1691725" cy="1077218"/>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4. Membership reviewed; System provides recommendations based on last sign-in</a:t>
            </a:r>
          </a:p>
        </p:txBody>
      </p:sp>
      <p:grpSp>
        <p:nvGrpSpPr>
          <p:cNvPr id="22" name="Group 21">
            <a:extLst>
              <a:ext uri="{FF2B5EF4-FFF2-40B4-BE49-F238E27FC236}">
                <a16:creationId xmlns:a16="http://schemas.microsoft.com/office/drawing/2014/main" id="{09D31D18-5E25-4849-D826-E198287347E1}"/>
              </a:ext>
            </a:extLst>
          </p:cNvPr>
          <p:cNvGrpSpPr/>
          <p:nvPr/>
        </p:nvGrpSpPr>
        <p:grpSpPr>
          <a:xfrm>
            <a:off x="7842211" y="3582644"/>
            <a:ext cx="657981" cy="657981"/>
            <a:chOff x="1849387" y="4339123"/>
            <a:chExt cx="657981" cy="657981"/>
          </a:xfrm>
        </p:grpSpPr>
        <p:sp useBgFill="1">
          <p:nvSpPr>
            <p:cNvPr id="23" name="Oval 22">
              <a:extLst>
                <a:ext uri="{FF2B5EF4-FFF2-40B4-BE49-F238E27FC236}">
                  <a16:creationId xmlns:a16="http://schemas.microsoft.com/office/drawing/2014/main" id="{E7BE919D-6F3D-2C72-8AC9-B011FAD5932A}"/>
                </a:ext>
              </a:extLst>
            </p:cNvPr>
            <p:cNvSpPr/>
            <p:nvPr/>
          </p:nvSpPr>
          <p:spPr bwMode="auto">
            <a:xfrm>
              <a:off x="1849387" y="4339123"/>
              <a:ext cx="657981" cy="657981"/>
            </a:xfrm>
            <a:prstGeom prst="ellipse">
              <a:avLst/>
            </a:prstGeom>
            <a:solidFill>
              <a:schemeClr val="bg1"/>
            </a:solidFill>
            <a:ln>
              <a:solidFill>
                <a:srgbClr val="000000"/>
              </a:solidFill>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p:nvSpPr>
            <p:cNvPr id="24" name="trash" title="Icon of a trash can">
              <a:extLst>
                <a:ext uri="{FF2B5EF4-FFF2-40B4-BE49-F238E27FC236}">
                  <a16:creationId xmlns:a16="http://schemas.microsoft.com/office/drawing/2014/main" id="{90001D91-9171-3BDA-C708-DDAE9E958D8E}"/>
                </a:ext>
              </a:extLst>
            </p:cNvPr>
            <p:cNvSpPr>
              <a:spLocks noChangeAspect="1" noEditPoints="1"/>
            </p:cNvSpPr>
            <p:nvPr/>
          </p:nvSpPr>
          <p:spPr bwMode="auto">
            <a:xfrm>
              <a:off x="2021822" y="4485233"/>
              <a:ext cx="316293" cy="365760"/>
            </a:xfrm>
            <a:custGeom>
              <a:avLst/>
              <a:gdLst>
                <a:gd name="T0" fmla="*/ 258 w 292"/>
                <a:gd name="T1" fmla="*/ 46 h 337"/>
                <a:gd name="T2" fmla="*/ 258 w 292"/>
                <a:gd name="T3" fmla="*/ 313 h 337"/>
                <a:gd name="T4" fmla="*/ 234 w 292"/>
                <a:gd name="T5" fmla="*/ 337 h 337"/>
                <a:gd name="T6" fmla="*/ 57 w 292"/>
                <a:gd name="T7" fmla="*/ 337 h 337"/>
                <a:gd name="T8" fmla="*/ 33 w 292"/>
                <a:gd name="T9" fmla="*/ 313 h 337"/>
                <a:gd name="T10" fmla="*/ 33 w 292"/>
                <a:gd name="T11" fmla="*/ 46 h 337"/>
                <a:gd name="T12" fmla="*/ 0 w 292"/>
                <a:gd name="T13" fmla="*/ 46 h 337"/>
                <a:gd name="T14" fmla="*/ 292 w 292"/>
                <a:gd name="T15" fmla="*/ 46 h 337"/>
                <a:gd name="T16" fmla="*/ 101 w 292"/>
                <a:gd name="T17" fmla="*/ 101 h 337"/>
                <a:gd name="T18" fmla="*/ 101 w 292"/>
                <a:gd name="T19" fmla="*/ 279 h 337"/>
                <a:gd name="T20" fmla="*/ 146 w 292"/>
                <a:gd name="T21" fmla="*/ 101 h 337"/>
                <a:gd name="T22" fmla="*/ 146 w 292"/>
                <a:gd name="T23" fmla="*/ 279 h 337"/>
                <a:gd name="T24" fmla="*/ 191 w 292"/>
                <a:gd name="T25" fmla="*/ 101 h 337"/>
                <a:gd name="T26" fmla="*/ 191 w 292"/>
                <a:gd name="T27" fmla="*/ 279 h 337"/>
                <a:gd name="T28" fmla="*/ 191 w 292"/>
                <a:gd name="T29" fmla="*/ 46 h 337"/>
                <a:gd name="T30" fmla="*/ 191 w 292"/>
                <a:gd name="T31" fmla="*/ 14 h 337"/>
                <a:gd name="T32" fmla="*/ 177 w 292"/>
                <a:gd name="T33" fmla="*/ 0 h 337"/>
                <a:gd name="T34" fmla="*/ 115 w 292"/>
                <a:gd name="T35" fmla="*/ 0 h 337"/>
                <a:gd name="T36" fmla="*/ 101 w 292"/>
                <a:gd name="T37" fmla="*/ 14 h 337"/>
                <a:gd name="T38" fmla="*/ 101 w 292"/>
                <a:gd name="T39" fmla="*/ 4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2" h="337">
                  <a:moveTo>
                    <a:pt x="258" y="46"/>
                  </a:moveTo>
                  <a:cubicBezTo>
                    <a:pt x="258" y="313"/>
                    <a:pt x="258" y="313"/>
                    <a:pt x="258" y="313"/>
                  </a:cubicBezTo>
                  <a:cubicBezTo>
                    <a:pt x="258" y="326"/>
                    <a:pt x="247" y="337"/>
                    <a:pt x="234" y="337"/>
                  </a:cubicBezTo>
                  <a:cubicBezTo>
                    <a:pt x="57" y="337"/>
                    <a:pt x="57" y="337"/>
                    <a:pt x="57" y="337"/>
                  </a:cubicBezTo>
                  <a:cubicBezTo>
                    <a:pt x="44" y="337"/>
                    <a:pt x="33" y="326"/>
                    <a:pt x="33" y="313"/>
                  </a:cubicBezTo>
                  <a:cubicBezTo>
                    <a:pt x="33" y="46"/>
                    <a:pt x="33" y="46"/>
                    <a:pt x="33" y="46"/>
                  </a:cubicBezTo>
                  <a:moveTo>
                    <a:pt x="0" y="46"/>
                  </a:moveTo>
                  <a:cubicBezTo>
                    <a:pt x="292" y="46"/>
                    <a:pt x="292" y="46"/>
                    <a:pt x="292" y="46"/>
                  </a:cubicBezTo>
                  <a:moveTo>
                    <a:pt x="101" y="101"/>
                  </a:moveTo>
                  <a:cubicBezTo>
                    <a:pt x="101" y="279"/>
                    <a:pt x="101" y="279"/>
                    <a:pt x="101" y="279"/>
                  </a:cubicBezTo>
                  <a:moveTo>
                    <a:pt x="146" y="101"/>
                  </a:moveTo>
                  <a:cubicBezTo>
                    <a:pt x="146" y="279"/>
                    <a:pt x="146" y="279"/>
                    <a:pt x="146" y="279"/>
                  </a:cubicBezTo>
                  <a:moveTo>
                    <a:pt x="191" y="101"/>
                  </a:moveTo>
                  <a:cubicBezTo>
                    <a:pt x="191" y="279"/>
                    <a:pt x="191" y="279"/>
                    <a:pt x="191" y="279"/>
                  </a:cubicBezTo>
                  <a:moveTo>
                    <a:pt x="191" y="46"/>
                  </a:moveTo>
                  <a:cubicBezTo>
                    <a:pt x="191" y="14"/>
                    <a:pt x="191" y="14"/>
                    <a:pt x="191" y="14"/>
                  </a:cubicBezTo>
                  <a:cubicBezTo>
                    <a:pt x="191" y="6"/>
                    <a:pt x="185" y="0"/>
                    <a:pt x="177" y="0"/>
                  </a:cubicBezTo>
                  <a:cubicBezTo>
                    <a:pt x="115" y="0"/>
                    <a:pt x="115" y="0"/>
                    <a:pt x="115" y="0"/>
                  </a:cubicBezTo>
                  <a:cubicBezTo>
                    <a:pt x="107" y="0"/>
                    <a:pt x="101" y="6"/>
                    <a:pt x="101" y="14"/>
                  </a:cubicBezTo>
                  <a:cubicBezTo>
                    <a:pt x="101" y="46"/>
                    <a:pt x="101" y="46"/>
                    <a:pt x="101" y="4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5" name="Group 24">
            <a:extLst>
              <a:ext uri="{FF2B5EF4-FFF2-40B4-BE49-F238E27FC236}">
                <a16:creationId xmlns:a16="http://schemas.microsoft.com/office/drawing/2014/main" id="{6A7C39B6-E671-3C62-1FFF-A92A686C2D0E}"/>
              </a:ext>
            </a:extLst>
          </p:cNvPr>
          <p:cNvGrpSpPr/>
          <p:nvPr/>
        </p:nvGrpSpPr>
        <p:grpSpPr>
          <a:xfrm>
            <a:off x="7612417" y="2144800"/>
            <a:ext cx="657981" cy="657981"/>
            <a:chOff x="770978" y="4544541"/>
            <a:chExt cx="657981" cy="657981"/>
          </a:xfrm>
        </p:grpSpPr>
        <p:sp useBgFill="1">
          <p:nvSpPr>
            <p:cNvPr id="26" name="Oval 25">
              <a:extLst>
                <a:ext uri="{FF2B5EF4-FFF2-40B4-BE49-F238E27FC236}">
                  <a16:creationId xmlns:a16="http://schemas.microsoft.com/office/drawing/2014/main" id="{448EA6C4-7164-F378-910A-D7749074D951}"/>
                </a:ext>
              </a:extLst>
            </p:cNvPr>
            <p:cNvSpPr/>
            <p:nvPr/>
          </p:nvSpPr>
          <p:spPr bwMode="auto">
            <a:xfrm>
              <a:off x="770978" y="4544541"/>
              <a:ext cx="657981" cy="657981"/>
            </a:xfrm>
            <a:prstGeom prst="ellipse">
              <a:avLst/>
            </a:prstGeom>
            <a:solidFill>
              <a:schemeClr val="bg1"/>
            </a:solidFill>
            <a:ln>
              <a:solidFill>
                <a:srgbClr val="000000"/>
              </a:solidFill>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pic>
          <p:nvPicPr>
            <p:cNvPr id="27" name="Picture 26">
              <a:extLst>
                <a:ext uri="{FF2B5EF4-FFF2-40B4-BE49-F238E27FC236}">
                  <a16:creationId xmlns:a16="http://schemas.microsoft.com/office/drawing/2014/main" id="{6EA845DF-284E-F7BA-1FE0-AD30E1A740FD}"/>
                </a:ext>
              </a:extLst>
            </p:cNvPr>
            <p:cNvPicPr>
              <a:picLocks noChangeAspect="1"/>
            </p:cNvPicPr>
            <p:nvPr/>
          </p:nvPicPr>
          <p:blipFill rotWithShape="1">
            <a:blip r:embed="rId3"/>
            <a:srcRect l="10781" r="8447" b="23381"/>
            <a:stretch/>
          </p:blipFill>
          <p:spPr>
            <a:xfrm>
              <a:off x="907022" y="4692501"/>
              <a:ext cx="373274" cy="350348"/>
            </a:xfrm>
            <a:prstGeom prst="rect">
              <a:avLst/>
            </a:prstGeom>
          </p:spPr>
        </p:pic>
      </p:grpSp>
      <p:sp>
        <p:nvSpPr>
          <p:cNvPr id="28" name="TextBox 27">
            <a:extLst>
              <a:ext uri="{FF2B5EF4-FFF2-40B4-BE49-F238E27FC236}">
                <a16:creationId xmlns:a16="http://schemas.microsoft.com/office/drawing/2014/main" id="{F253254D-349A-4CC5-D601-27E57EF82D40}"/>
              </a:ext>
            </a:extLst>
          </p:cNvPr>
          <p:cNvSpPr txBox="1"/>
          <p:nvPr/>
        </p:nvSpPr>
        <p:spPr>
          <a:xfrm>
            <a:off x="6711947" y="4255549"/>
            <a:ext cx="1936858" cy="861774"/>
          </a:xfrm>
          <a:prstGeom prst="rect">
            <a:avLst/>
          </a:prstGeom>
          <a:noFill/>
        </p:spPr>
        <p:txBody>
          <a:bodyPr wrap="square" lIns="0" tIns="0" rIns="0" bIns="0" rtlCol="0">
            <a:spAutoFit/>
          </a:bodyPr>
          <a:lstStyle/>
          <a:p>
            <a:pPr algn="l"/>
            <a:r>
              <a:rPr lang="en-US" sz="1400">
                <a:gradFill>
                  <a:gsLst>
                    <a:gs pos="2917">
                      <a:schemeClr val="tx1"/>
                    </a:gs>
                    <a:gs pos="30000">
                      <a:schemeClr val="tx1"/>
                    </a:gs>
                  </a:gsLst>
                  <a:lin ang="5400000" scaled="0"/>
                </a:gradFill>
              </a:rPr>
              <a:t>5. (Optional) Denied guests are blocked from signing in and then deleted</a:t>
            </a:r>
          </a:p>
        </p:txBody>
      </p:sp>
      <p:pic>
        <p:nvPicPr>
          <p:cNvPr id="29" name="Graphic 28">
            <a:extLst>
              <a:ext uri="{FF2B5EF4-FFF2-40B4-BE49-F238E27FC236}">
                <a16:creationId xmlns:a16="http://schemas.microsoft.com/office/drawing/2014/main" id="{EF82C707-3CF7-B3A2-60B0-A8259DE7CC27}"/>
              </a:ext>
            </a:extLst>
          </p:cNvPr>
          <p:cNvPicPr>
            <a:picLocks noChangeAspect="1"/>
          </p:cNvPicPr>
          <p:nvPr/>
        </p:nvPicPr>
        <p:blipFill>
          <a:blip r:embed="rId4"/>
          <a:srcRect/>
          <a:stretch/>
        </p:blipFill>
        <p:spPr>
          <a:xfrm>
            <a:off x="10102050" y="2196813"/>
            <a:ext cx="503993" cy="503993"/>
          </a:xfrm>
          <a:prstGeom prst="rect">
            <a:avLst/>
          </a:prstGeom>
        </p:spPr>
      </p:pic>
      <p:sp>
        <p:nvSpPr>
          <p:cNvPr id="33" name="TextBox 32">
            <a:extLst>
              <a:ext uri="{FF2B5EF4-FFF2-40B4-BE49-F238E27FC236}">
                <a16:creationId xmlns:a16="http://schemas.microsoft.com/office/drawing/2014/main" id="{A05EB273-B2B1-5729-8C86-82E824CD96D8}"/>
              </a:ext>
            </a:extLst>
          </p:cNvPr>
          <p:cNvSpPr txBox="1"/>
          <p:nvPr/>
        </p:nvSpPr>
        <p:spPr>
          <a:xfrm>
            <a:off x="573938" y="2643108"/>
            <a:ext cx="4768955" cy="3080074"/>
          </a:xfrm>
          <a:prstGeom prst="rect">
            <a:avLst/>
          </a:prstGeom>
          <a:noFill/>
        </p:spPr>
        <p:txBody>
          <a:bodyPr wrap="square">
            <a:spAutoFit/>
          </a:bodyPr>
          <a:lstStyle/>
          <a:p>
            <a:r>
              <a:rPr lang="en-US" b="1">
                <a:solidFill>
                  <a:schemeClr val="accent1"/>
                </a:solidFill>
              </a:rPr>
              <a:t>Newly created groups </a:t>
            </a:r>
            <a:r>
              <a:rPr lang="en-US"/>
              <a:t>that have guests, and </a:t>
            </a:r>
            <a:r>
              <a:rPr lang="en-US" b="1">
                <a:solidFill>
                  <a:schemeClr val="accent1"/>
                </a:solidFill>
              </a:rPr>
              <a:t>existing groups </a:t>
            </a:r>
            <a:r>
              <a:rPr lang="en-US"/>
              <a:t>that have newly added guests are automatically included in the review</a:t>
            </a:r>
          </a:p>
          <a:p>
            <a:endParaRPr lang="en-US"/>
          </a:p>
          <a:p>
            <a:r>
              <a:rPr lang="en-US"/>
              <a:t>Designate </a:t>
            </a:r>
            <a:r>
              <a:rPr lang="en-US" b="1">
                <a:solidFill>
                  <a:schemeClr val="accent1"/>
                </a:solidFill>
              </a:rPr>
              <a:t>group owners </a:t>
            </a:r>
            <a:r>
              <a:rPr lang="en-US"/>
              <a:t>or </a:t>
            </a:r>
            <a:r>
              <a:rPr lang="en-US" b="1">
                <a:solidFill>
                  <a:schemeClr val="accent1"/>
                </a:solidFill>
              </a:rPr>
              <a:t>guests themselves</a:t>
            </a:r>
            <a:r>
              <a:rPr lang="en-US"/>
              <a:t> to be the reviewer</a:t>
            </a:r>
          </a:p>
          <a:p>
            <a:endParaRPr lang="en-US"/>
          </a:p>
          <a:p>
            <a:r>
              <a:rPr lang="en-US"/>
              <a:t>Ensure that guest users retain only the </a:t>
            </a:r>
            <a:r>
              <a:rPr lang="en-US" b="1">
                <a:solidFill>
                  <a:schemeClr val="accent1"/>
                </a:solidFill>
              </a:rPr>
              <a:t>access they need</a:t>
            </a:r>
            <a:r>
              <a:rPr lang="en-US"/>
              <a:t> to Teams and Microsoft 365 groups</a:t>
            </a:r>
          </a:p>
        </p:txBody>
      </p:sp>
    </p:spTree>
    <p:extLst>
      <p:ext uri="{BB962C8B-B14F-4D97-AF65-F5344CB8AC3E}">
        <p14:creationId xmlns:p14="http://schemas.microsoft.com/office/powerpoint/2010/main" val="30324700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A093-8F43-6D75-4ABE-151B22BED5CF}"/>
              </a:ext>
            </a:extLst>
          </p:cNvPr>
          <p:cNvSpPr>
            <a:spLocks noGrp="1"/>
          </p:cNvSpPr>
          <p:nvPr>
            <p:ph type="title"/>
          </p:nvPr>
        </p:nvSpPr>
        <p:spPr>
          <a:xfrm>
            <a:off x="250843" y="239982"/>
            <a:ext cx="4784796" cy="1330840"/>
          </a:xfrm>
        </p:spPr>
        <p:txBody>
          <a:bodyPr>
            <a:normAutofit/>
          </a:bodyPr>
          <a:lstStyle/>
          <a:p>
            <a:r>
              <a:rPr lang="en-US"/>
              <a:t>Access Certification for Guests</a:t>
            </a:r>
          </a:p>
        </p:txBody>
      </p:sp>
      <p:sp>
        <p:nvSpPr>
          <p:cNvPr id="3" name="Content Placeholder 2">
            <a:extLst>
              <a:ext uri="{FF2B5EF4-FFF2-40B4-BE49-F238E27FC236}">
                <a16:creationId xmlns:a16="http://schemas.microsoft.com/office/drawing/2014/main" id="{5B0DC8AA-0BAE-0E80-4FAA-0B6CA0C0B1CC}"/>
              </a:ext>
            </a:extLst>
          </p:cNvPr>
          <p:cNvSpPr>
            <a:spLocks noGrp="1"/>
          </p:cNvSpPr>
          <p:nvPr>
            <p:ph idx="1"/>
          </p:nvPr>
        </p:nvSpPr>
        <p:spPr>
          <a:xfrm>
            <a:off x="202211" y="1810804"/>
            <a:ext cx="4438036" cy="4279004"/>
          </a:xfrm>
        </p:spPr>
        <p:txBody>
          <a:bodyPr>
            <a:normAutofit/>
          </a:bodyPr>
          <a:lstStyle/>
          <a:p>
            <a:pPr marL="0" indent="0" algn="l">
              <a:buNone/>
            </a:pPr>
            <a:r>
              <a:rPr lang="en-US" sz="1400" b="0" i="0">
                <a:solidFill>
                  <a:srgbClr val="161616"/>
                </a:solidFill>
                <a:effectLst/>
                <a:latin typeface="Segoe UI" panose="020B0502040204020203" pitchFamily="34" charset="0"/>
              </a:rPr>
              <a:t>You can review either:</a:t>
            </a:r>
          </a:p>
          <a:p>
            <a:pPr algn="l">
              <a:buFont typeface="Arial" panose="020B0604020202020204" pitchFamily="34" charset="0"/>
              <a:buChar char="•"/>
            </a:pPr>
            <a:r>
              <a:rPr lang="en-US" sz="1400" b="0" i="0">
                <a:solidFill>
                  <a:srgbClr val="161616"/>
                </a:solidFill>
                <a:effectLst/>
                <a:latin typeface="Segoe UI" panose="020B0502040204020203" pitchFamily="34" charset="0"/>
              </a:rPr>
              <a:t>A group in Azure AD that has one or more guests as members.</a:t>
            </a:r>
          </a:p>
          <a:p>
            <a:pPr algn="l">
              <a:buFont typeface="Arial" panose="020B0604020202020204" pitchFamily="34" charset="0"/>
              <a:buChar char="•"/>
            </a:pPr>
            <a:r>
              <a:rPr lang="en-US" sz="1400" b="0" i="0">
                <a:solidFill>
                  <a:srgbClr val="161616"/>
                </a:solidFill>
                <a:effectLst/>
                <a:latin typeface="Segoe UI" panose="020B0502040204020203" pitchFamily="34" charset="0"/>
              </a:rPr>
              <a:t>An application connected to Azure AD that has one or more guest users assigned to it.</a:t>
            </a:r>
          </a:p>
          <a:p>
            <a:pPr algn="l">
              <a:buFont typeface="Arial" panose="020B0604020202020204" pitchFamily="34" charset="0"/>
              <a:buChar char="•"/>
            </a:pPr>
            <a:endParaRPr lang="en-US" sz="1400">
              <a:solidFill>
                <a:srgbClr val="161616"/>
              </a:solidFill>
              <a:latin typeface="Segoe UI" panose="020B0502040204020203" pitchFamily="34" charset="0"/>
            </a:endParaRPr>
          </a:p>
          <a:p>
            <a:pPr algn="l">
              <a:buFont typeface="Arial" panose="020B0604020202020204" pitchFamily="34" charset="0"/>
              <a:buChar char="•"/>
            </a:pPr>
            <a:r>
              <a:rPr lang="en-US" sz="1400" b="0" i="0">
                <a:solidFill>
                  <a:srgbClr val="161616"/>
                </a:solidFill>
                <a:effectLst/>
                <a:latin typeface="Segoe UI" panose="020B0502040204020203" pitchFamily="34" charset="0"/>
              </a:rPr>
              <a:t>A guest is “inactive” if a sign in event isn’t recorded in 30 days</a:t>
            </a:r>
          </a:p>
          <a:p>
            <a:pPr marL="0" indent="0">
              <a:buNone/>
            </a:pPr>
            <a:r>
              <a:rPr lang="en-US" sz="2000"/>
              <a:t>	</a:t>
            </a:r>
          </a:p>
        </p:txBody>
      </p:sp>
      <p:pic>
        <p:nvPicPr>
          <p:cNvPr id="6" name="Picture 5">
            <a:extLst>
              <a:ext uri="{FF2B5EF4-FFF2-40B4-BE49-F238E27FC236}">
                <a16:creationId xmlns:a16="http://schemas.microsoft.com/office/drawing/2014/main" id="{386113FF-43ED-9C58-AF9E-111BA3F6CA87}"/>
              </a:ext>
            </a:extLst>
          </p:cNvPr>
          <p:cNvPicPr>
            <a:picLocks noChangeAspect="1"/>
          </p:cNvPicPr>
          <p:nvPr/>
        </p:nvPicPr>
        <p:blipFill>
          <a:blip r:embed="rId2"/>
          <a:stretch>
            <a:fillRect/>
          </a:stretch>
        </p:blipFill>
        <p:spPr>
          <a:xfrm>
            <a:off x="5035639" y="528033"/>
            <a:ext cx="7058176" cy="6041916"/>
          </a:xfrm>
          <a:prstGeom prst="rect">
            <a:avLst/>
          </a:prstGeom>
        </p:spPr>
      </p:pic>
      <p:sp>
        <p:nvSpPr>
          <p:cNvPr id="7" name="Rectangle 6">
            <a:extLst>
              <a:ext uri="{FF2B5EF4-FFF2-40B4-BE49-F238E27FC236}">
                <a16:creationId xmlns:a16="http://schemas.microsoft.com/office/drawing/2014/main" id="{4127BE3A-0CE6-E933-72B8-ECA4B0EB4566}"/>
              </a:ext>
            </a:extLst>
          </p:cNvPr>
          <p:cNvSpPr/>
          <p:nvPr/>
        </p:nvSpPr>
        <p:spPr>
          <a:xfrm>
            <a:off x="5044895" y="5424915"/>
            <a:ext cx="3153174" cy="748862"/>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7311DB-E79F-D16E-76E7-F57472F1C6E5}"/>
              </a:ext>
            </a:extLst>
          </p:cNvPr>
          <p:cNvSpPr/>
          <p:nvPr/>
        </p:nvSpPr>
        <p:spPr>
          <a:xfrm>
            <a:off x="7094482" y="3708050"/>
            <a:ext cx="1399978" cy="30900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966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804F-8827-0440-45AF-E8158ADC0FEA}"/>
              </a:ext>
            </a:extLst>
          </p:cNvPr>
          <p:cNvSpPr>
            <a:spLocks noGrp="1"/>
          </p:cNvSpPr>
          <p:nvPr>
            <p:ph type="title"/>
          </p:nvPr>
        </p:nvSpPr>
        <p:spPr>
          <a:xfrm>
            <a:off x="588263" y="457200"/>
            <a:ext cx="5230646" cy="1107996"/>
          </a:xfrm>
        </p:spPr>
        <p:txBody>
          <a:bodyPr>
            <a:normAutofit fontScale="90000"/>
          </a:bodyPr>
          <a:lstStyle/>
          <a:p>
            <a:r>
              <a:rPr lang="en-US"/>
              <a:t>Access Review history report</a:t>
            </a:r>
          </a:p>
        </p:txBody>
      </p:sp>
      <p:sp>
        <p:nvSpPr>
          <p:cNvPr id="3" name="Freeform 2">
            <a:extLst>
              <a:ext uri="{FF2B5EF4-FFF2-40B4-BE49-F238E27FC236}">
                <a16:creationId xmlns:a16="http://schemas.microsoft.com/office/drawing/2014/main" id="{CBC647CC-9409-168B-6677-6A434437B400}"/>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3" name="TextBox 32">
            <a:extLst>
              <a:ext uri="{FF2B5EF4-FFF2-40B4-BE49-F238E27FC236}">
                <a16:creationId xmlns:a16="http://schemas.microsoft.com/office/drawing/2014/main" id="{A05EB273-B2B1-5729-8C86-82E824CD96D8}"/>
              </a:ext>
            </a:extLst>
          </p:cNvPr>
          <p:cNvSpPr txBox="1"/>
          <p:nvPr/>
        </p:nvSpPr>
        <p:spPr>
          <a:xfrm>
            <a:off x="588263" y="2155428"/>
            <a:ext cx="4754630" cy="3785652"/>
          </a:xfrm>
          <a:prstGeom prst="rect">
            <a:avLst/>
          </a:prstGeom>
          <a:noFill/>
        </p:spPr>
        <p:txBody>
          <a:bodyPr wrap="square">
            <a:spAutoFit/>
          </a:bodyPr>
          <a:lstStyle/>
          <a:p>
            <a:pPr marL="342900" indent="-342900">
              <a:buFont typeface="Arial" panose="020B0604020202020204" pitchFamily="34" charset="0"/>
              <a:buChar char="•"/>
            </a:pPr>
            <a:r>
              <a:rPr lang="en-US" sz="2000"/>
              <a:t>Downloadable review history to gain more insight on Access Reviews.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Download results for audit and compliance needs, or to integrate with other solutions.</a:t>
            </a:r>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Reports can be constructed to include specific access reviews, for a specific time frame, and can be filtered to include different review types and review result.</a:t>
            </a:r>
          </a:p>
        </p:txBody>
      </p:sp>
      <p:pic>
        <p:nvPicPr>
          <p:cNvPr id="4" name="Content Placeholder 5" descr="Graphical user interface, text, application, email&#10;&#10;Description automatically generated">
            <a:extLst>
              <a:ext uri="{FF2B5EF4-FFF2-40B4-BE49-F238E27FC236}">
                <a16:creationId xmlns:a16="http://schemas.microsoft.com/office/drawing/2014/main" id="{D43ACDB7-0296-14A5-57D5-1517472A5746}"/>
              </a:ext>
            </a:extLst>
          </p:cNvPr>
          <p:cNvPicPr>
            <a:picLocks noChangeAspect="1"/>
          </p:cNvPicPr>
          <p:nvPr/>
        </p:nvPicPr>
        <p:blipFill>
          <a:blip r:embed="rId3"/>
          <a:stretch>
            <a:fillRect/>
          </a:stretch>
        </p:blipFill>
        <p:spPr>
          <a:xfrm>
            <a:off x="6331678" y="2002963"/>
            <a:ext cx="5810250" cy="2571750"/>
          </a:xfrm>
          <a:prstGeom prst="rect">
            <a:avLst/>
          </a:prstGeom>
        </p:spPr>
      </p:pic>
    </p:spTree>
    <p:extLst>
      <p:ext uri="{BB962C8B-B14F-4D97-AF65-F5344CB8AC3E}">
        <p14:creationId xmlns:p14="http://schemas.microsoft.com/office/powerpoint/2010/main" val="4060749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8E78D8-753E-25CD-6B2F-A0225CCD3F84}"/>
              </a:ext>
            </a:extLst>
          </p:cNvPr>
          <p:cNvSpPr>
            <a:spLocks noGrp="1"/>
          </p:cNvSpPr>
          <p:nvPr>
            <p:ph type="title"/>
          </p:nvPr>
        </p:nvSpPr>
        <p:spPr/>
        <p:txBody>
          <a:bodyPr/>
          <a:lstStyle/>
          <a:p>
            <a:r>
              <a:rPr lang="en-US"/>
              <a:t>Deploying Access Reviews Guide</a:t>
            </a:r>
          </a:p>
        </p:txBody>
      </p:sp>
      <p:graphicFrame>
        <p:nvGraphicFramePr>
          <p:cNvPr id="6" name="Table 20">
            <a:extLst>
              <a:ext uri="{FF2B5EF4-FFF2-40B4-BE49-F238E27FC236}">
                <a16:creationId xmlns:a16="http://schemas.microsoft.com/office/drawing/2014/main" id="{600A0CC9-8950-3E00-81D5-257123AA7073}"/>
              </a:ext>
            </a:extLst>
          </p:cNvPr>
          <p:cNvGraphicFramePr>
            <a:graphicFrameLocks noGrp="1"/>
          </p:cNvGraphicFramePr>
          <p:nvPr/>
        </p:nvGraphicFramePr>
        <p:xfrm>
          <a:off x="838200" y="2243198"/>
          <a:ext cx="10015226" cy="3474720"/>
        </p:xfrm>
        <a:graphic>
          <a:graphicData uri="http://schemas.openxmlformats.org/drawingml/2006/table">
            <a:tbl>
              <a:tblPr firstRow="1" bandRow="1">
                <a:tableStyleId>{3B4B98B0-60AC-42C2-AFA5-B58CD77FA1E5}</a:tableStyleId>
              </a:tblPr>
              <a:tblGrid>
                <a:gridCol w="5007613">
                  <a:extLst>
                    <a:ext uri="{9D8B030D-6E8A-4147-A177-3AD203B41FA5}">
                      <a16:colId xmlns:a16="http://schemas.microsoft.com/office/drawing/2014/main" val="1420714092"/>
                    </a:ext>
                  </a:extLst>
                </a:gridCol>
                <a:gridCol w="5007613">
                  <a:extLst>
                    <a:ext uri="{9D8B030D-6E8A-4147-A177-3AD203B41FA5}">
                      <a16:colId xmlns:a16="http://schemas.microsoft.com/office/drawing/2014/main" val="2426899440"/>
                    </a:ext>
                  </a:extLst>
                </a:gridCol>
              </a:tblGrid>
              <a:tr h="370840">
                <a:tc>
                  <a:txBody>
                    <a:bodyPr/>
                    <a:lstStyle/>
                    <a:p>
                      <a:r>
                        <a:rPr lang="en-GB" sz="1600"/>
                        <a:t>Scenario</a:t>
                      </a:r>
                      <a:endParaRPr lang="de-DE" sz="1600"/>
                    </a:p>
                  </a:txBody>
                  <a:tcPr/>
                </a:tc>
                <a:tc>
                  <a:txBody>
                    <a:bodyPr/>
                    <a:lstStyle/>
                    <a:p>
                      <a:r>
                        <a:rPr lang="en-GB" sz="1600"/>
                        <a:t>Instructions</a:t>
                      </a:r>
                      <a:endParaRPr lang="de-DE" sz="1600"/>
                    </a:p>
                  </a:txBody>
                  <a:tcPr/>
                </a:tc>
                <a:extLst>
                  <a:ext uri="{0D108BD9-81ED-4DB2-BD59-A6C34878D82A}">
                    <a16:rowId xmlns:a16="http://schemas.microsoft.com/office/drawing/2014/main" val="1335105508"/>
                  </a:ext>
                </a:extLst>
              </a:tr>
              <a:tr h="370840">
                <a:tc>
                  <a:txBody>
                    <a:bodyPr/>
                    <a:lstStyle/>
                    <a:p>
                      <a:r>
                        <a:rPr lang="en-US" sz="1800" b="0" i="0" kern="1200">
                          <a:solidFill>
                            <a:schemeClr val="tx1"/>
                          </a:solidFill>
                          <a:effectLst/>
                          <a:latin typeface="+mn-lt"/>
                          <a:ea typeface="+mn-ea"/>
                          <a:cs typeface="+mn-cs"/>
                        </a:rPr>
                        <a:t>Planning an Access Reviews Deployment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2"/>
                        </a:rPr>
                        <a:t>Plan a Microsoft </a:t>
                      </a:r>
                      <a:r>
                        <a:rPr lang="en-US" sz="1600" err="1">
                          <a:hlinkClick r:id="rId2"/>
                        </a:rPr>
                        <a:t>Entra</a:t>
                      </a:r>
                      <a:r>
                        <a:rPr lang="en-US" sz="1600">
                          <a:hlinkClick r:id="rId2"/>
                        </a:rPr>
                        <a:t> access reviews deployment</a:t>
                      </a:r>
                      <a:endParaRPr lang="en-US" sz="1600"/>
                    </a:p>
                  </a:txBody>
                  <a:tcPr/>
                </a:tc>
                <a:extLst>
                  <a:ext uri="{0D108BD9-81ED-4DB2-BD59-A6C34878D82A}">
                    <a16:rowId xmlns:a16="http://schemas.microsoft.com/office/drawing/2014/main" val="4210519347"/>
                  </a:ext>
                </a:extLst>
              </a:tr>
              <a:tr h="370840">
                <a:tc>
                  <a:txBody>
                    <a:bodyPr/>
                    <a:lstStyle/>
                    <a:p>
                      <a:r>
                        <a:rPr lang="en-US" sz="1800" b="0" i="0" kern="1200">
                          <a:solidFill>
                            <a:schemeClr val="tx1"/>
                          </a:solidFill>
                          <a:effectLst/>
                          <a:latin typeface="+mn-lt"/>
                          <a:ea typeface="+mn-ea"/>
                          <a:cs typeface="+mn-cs"/>
                        </a:rPr>
                        <a:t>Access review of PIM for Groups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3"/>
                        </a:rPr>
                        <a:t>Create an access review of PIM for Groups (preview)</a:t>
                      </a:r>
                      <a:endParaRPr lang="en-US" sz="1600"/>
                    </a:p>
                  </a:txBody>
                  <a:tcPr/>
                </a:tc>
                <a:extLst>
                  <a:ext uri="{0D108BD9-81ED-4DB2-BD59-A6C34878D82A}">
                    <a16:rowId xmlns:a16="http://schemas.microsoft.com/office/drawing/2014/main" val="2668198742"/>
                  </a:ext>
                </a:extLst>
              </a:tr>
              <a:tr h="370840">
                <a:tc>
                  <a:txBody>
                    <a:bodyPr/>
                    <a:lstStyle/>
                    <a:p>
                      <a:r>
                        <a:rPr lang="en-US" sz="1800" b="0" i="0" kern="1200">
                          <a:solidFill>
                            <a:schemeClr val="tx1"/>
                          </a:solidFill>
                          <a:effectLst/>
                          <a:latin typeface="+mn-lt"/>
                          <a:ea typeface="+mn-ea"/>
                          <a:cs typeface="+mn-cs"/>
                        </a:rPr>
                        <a:t>Access review of Azure resource and Azure AD roles in PIM</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hlinkClick r:id="rId4"/>
                        </a:rPr>
                        <a:t>Complete an access review of Azure resource and Azure AD roles in PIM</a:t>
                      </a:r>
                      <a:endParaRPr lang="en-US" sz="1600"/>
                    </a:p>
                  </a:txBody>
                  <a:tcPr/>
                </a:tc>
                <a:extLst>
                  <a:ext uri="{0D108BD9-81ED-4DB2-BD59-A6C34878D82A}">
                    <a16:rowId xmlns:a16="http://schemas.microsoft.com/office/drawing/2014/main" val="3907080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mn-lt"/>
                          <a:ea typeface="+mn-ea"/>
                          <a:cs typeface="+mn-cs"/>
                        </a:rPr>
                        <a:t>Access review of an access package</a:t>
                      </a:r>
                    </a:p>
                    <a:p>
                      <a:endParaRPr lang="en-US" sz="1600" b="0" noProof="0"/>
                    </a:p>
                  </a:txBody>
                  <a:tcPr/>
                </a:tc>
                <a:tc>
                  <a:txBody>
                    <a:bodyPr/>
                    <a:lstStyle/>
                    <a:p>
                      <a:r>
                        <a:rPr lang="en-US" sz="1600">
                          <a:hlinkClick r:id="rId5"/>
                        </a:rPr>
                        <a:t>Create an access review of an access package in entitlement management</a:t>
                      </a:r>
                      <a:endParaRPr lang="en-US" sz="1600"/>
                    </a:p>
                  </a:txBody>
                  <a:tcPr/>
                </a:tc>
                <a:extLst>
                  <a:ext uri="{0D108BD9-81ED-4DB2-BD59-A6C34878D82A}">
                    <a16:rowId xmlns:a16="http://schemas.microsoft.com/office/drawing/2014/main" val="952396977"/>
                  </a:ext>
                </a:extLst>
              </a:tr>
              <a:tr h="370840">
                <a:tc>
                  <a:txBody>
                    <a:bodyPr/>
                    <a:lstStyle/>
                    <a:p>
                      <a:endParaRPr lang="en-US" sz="1600" noProof="0"/>
                    </a:p>
                  </a:txBody>
                  <a:tcPr/>
                </a:tc>
                <a:tc>
                  <a:txBody>
                    <a:bodyPr/>
                    <a:lstStyle/>
                    <a:p>
                      <a:endParaRPr lang="en-US" sz="1600" noProof="0"/>
                    </a:p>
                  </a:txBody>
                  <a:tcPr/>
                </a:tc>
                <a:extLst>
                  <a:ext uri="{0D108BD9-81ED-4DB2-BD59-A6C34878D82A}">
                    <a16:rowId xmlns:a16="http://schemas.microsoft.com/office/drawing/2014/main" val="320479324"/>
                  </a:ext>
                </a:extLst>
              </a:tr>
              <a:tr h="370840">
                <a:tc>
                  <a:txBody>
                    <a:bodyPr/>
                    <a:lstStyle/>
                    <a:p>
                      <a:endParaRPr lang="en-US" sz="1600" noProof="0"/>
                    </a:p>
                  </a:txBody>
                  <a:tcPr/>
                </a:tc>
                <a:tc>
                  <a:txBody>
                    <a:bodyPr/>
                    <a:lstStyle/>
                    <a:p>
                      <a:endParaRPr lang="en-US" sz="1600" noProof="0"/>
                    </a:p>
                  </a:txBody>
                  <a:tcPr/>
                </a:tc>
                <a:extLst>
                  <a:ext uri="{0D108BD9-81ED-4DB2-BD59-A6C34878D82A}">
                    <a16:rowId xmlns:a16="http://schemas.microsoft.com/office/drawing/2014/main" val="1715172316"/>
                  </a:ext>
                </a:extLst>
              </a:tr>
              <a:tr h="370840">
                <a:tc>
                  <a:txBody>
                    <a:bodyPr/>
                    <a:lstStyle/>
                    <a:p>
                      <a:endParaRPr lang="en-US" sz="1600" noProof="0"/>
                    </a:p>
                  </a:txBody>
                  <a:tcPr/>
                </a:tc>
                <a:tc>
                  <a:txBody>
                    <a:bodyPr/>
                    <a:lstStyle/>
                    <a:p>
                      <a:endParaRPr lang="en-US" sz="1600" noProof="0"/>
                    </a:p>
                  </a:txBody>
                  <a:tcPr/>
                </a:tc>
                <a:extLst>
                  <a:ext uri="{0D108BD9-81ED-4DB2-BD59-A6C34878D82A}">
                    <a16:rowId xmlns:a16="http://schemas.microsoft.com/office/drawing/2014/main" val="240139656"/>
                  </a:ext>
                </a:extLst>
              </a:tr>
            </a:tbl>
          </a:graphicData>
        </a:graphic>
      </p:graphicFrame>
      <p:sp>
        <p:nvSpPr>
          <p:cNvPr id="2" name="Title 4">
            <a:extLst>
              <a:ext uri="{FF2B5EF4-FFF2-40B4-BE49-F238E27FC236}">
                <a16:creationId xmlns:a16="http://schemas.microsoft.com/office/drawing/2014/main" id="{36DC0F42-D92D-E2F4-72DE-81D70A4E1F24}"/>
              </a:ext>
            </a:extLst>
          </p:cNvPr>
          <p:cNvSpPr txBox="1">
            <a:spLocks/>
          </p:cNvSpPr>
          <p:nvPr/>
        </p:nvSpPr>
        <p:spPr>
          <a:xfrm>
            <a:off x="838200" y="1460787"/>
            <a:ext cx="8001000" cy="4598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a:p>
        </p:txBody>
      </p:sp>
    </p:spTree>
    <p:extLst>
      <p:ext uri="{BB962C8B-B14F-4D97-AF65-F5344CB8AC3E}">
        <p14:creationId xmlns:p14="http://schemas.microsoft.com/office/powerpoint/2010/main" val="27972608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4A74-82BB-419E-BF20-03DBF5FC11A1}"/>
              </a:ext>
            </a:extLst>
          </p:cNvPr>
          <p:cNvSpPr>
            <a:spLocks noGrp="1"/>
          </p:cNvSpPr>
          <p:nvPr>
            <p:ph type="title"/>
          </p:nvPr>
        </p:nvSpPr>
        <p:spPr/>
        <p:txBody>
          <a:bodyPr>
            <a:normAutofit/>
          </a:bodyPr>
          <a:lstStyle/>
          <a:p>
            <a:r>
              <a:rPr lang="en-US" sz="3200"/>
              <a:t>Should I use Entitlement Management or SSSU?</a:t>
            </a:r>
          </a:p>
        </p:txBody>
      </p:sp>
      <p:sp>
        <p:nvSpPr>
          <p:cNvPr id="11" name="Oval 10">
            <a:extLst>
              <a:ext uri="{FF2B5EF4-FFF2-40B4-BE49-F238E27FC236}">
                <a16:creationId xmlns:a16="http://schemas.microsoft.com/office/drawing/2014/main" id="{660BB87C-E791-4FAF-AF49-37BAE809E230}"/>
              </a:ext>
            </a:extLst>
          </p:cNvPr>
          <p:cNvSpPr/>
          <p:nvPr/>
        </p:nvSpPr>
        <p:spPr bwMode="auto">
          <a:xfrm>
            <a:off x="307497" y="1869260"/>
            <a:ext cx="7601833" cy="453154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3" name="Oval 12">
            <a:extLst>
              <a:ext uri="{FF2B5EF4-FFF2-40B4-BE49-F238E27FC236}">
                <a16:creationId xmlns:a16="http://schemas.microsoft.com/office/drawing/2014/main" id="{604EA465-071D-4D74-B991-F23A121FCFF2}"/>
              </a:ext>
            </a:extLst>
          </p:cNvPr>
          <p:cNvSpPr/>
          <p:nvPr/>
        </p:nvSpPr>
        <p:spPr bwMode="auto">
          <a:xfrm>
            <a:off x="4024559" y="1869260"/>
            <a:ext cx="7522775" cy="453154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8A2ECC8C-3FA5-4F31-B5EB-D16AB8970D3F}"/>
              </a:ext>
            </a:extLst>
          </p:cNvPr>
          <p:cNvSpPr txBox="1"/>
          <p:nvPr/>
        </p:nvSpPr>
        <p:spPr>
          <a:xfrm>
            <a:off x="4421207" y="3267159"/>
            <a:ext cx="3488123" cy="2523768"/>
          </a:xfrm>
          <a:prstGeom prst="rect">
            <a:avLst/>
          </a:prstGeom>
          <a:noFill/>
        </p:spPr>
        <p:txBody>
          <a:bodyPr wrap="square" lIns="0" tIns="0" rIns="0" bIns="0" rtlCol="0" anchor="t">
            <a:spAutoFit/>
          </a:bodyPr>
          <a:lstStyle/>
          <a:p>
            <a:pPr marL="342900" indent="-342900" algn="l">
              <a:buFont typeface="Arial" panose="020B0604020202020204" pitchFamily="34" charset="0"/>
              <a:buChar char="•"/>
            </a:pPr>
            <a:r>
              <a:rPr lang="en-US" sz="1600"/>
              <a:t>Request triggered by end user</a:t>
            </a:r>
          </a:p>
          <a:p>
            <a:pPr marL="342900" indent="-342900" algn="l">
              <a:buFont typeface="Arial" panose="020B0604020202020204" pitchFamily="34" charset="0"/>
              <a:buChar char="•"/>
            </a:pPr>
            <a:r>
              <a:rPr lang="en-US" sz="1600"/>
              <a:t>Can collect additional attributes</a:t>
            </a:r>
            <a:endParaRPr lang="en-US" sz="1600">
              <a:cs typeface="Segoe UI"/>
            </a:endParaRPr>
          </a:p>
          <a:p>
            <a:pPr marL="342900" indent="-342900">
              <a:buFont typeface="Arial" panose="020B0604020202020204" pitchFamily="34" charset="0"/>
              <a:buChar char="•"/>
            </a:pPr>
            <a:r>
              <a:rPr lang="en-US" sz="1600"/>
              <a:t>Can trigger custom logic apps/APIs (approval workflows, etc.)</a:t>
            </a:r>
            <a:endParaRPr lang="en-US" sz="1600">
              <a:cs typeface="Segoe UI"/>
            </a:endParaRPr>
          </a:p>
          <a:p>
            <a:pPr marL="342900" indent="-342900" algn="l">
              <a:buFont typeface="Arial" panose="020B0604020202020204" pitchFamily="34" charset="0"/>
              <a:buChar char="•"/>
            </a:pPr>
            <a:r>
              <a:rPr lang="en-US" sz="1600"/>
              <a:t>Can be made available to anyone</a:t>
            </a:r>
            <a:endParaRPr lang="en-US" sz="1600">
              <a:cs typeface="Segoe UI"/>
            </a:endParaRPr>
          </a:p>
          <a:p>
            <a:pPr marL="342900" indent="-342900" algn="l">
              <a:buFont typeface="Arial" panose="020B0604020202020204" pitchFamily="34" charset="0"/>
              <a:buChar char="•"/>
            </a:pPr>
            <a:r>
              <a:rPr lang="en-US" sz="1600"/>
              <a:t>Supports:</a:t>
            </a:r>
            <a:endParaRPr lang="en-US" sz="1600">
              <a:cs typeface="Segoe UI"/>
            </a:endParaRPr>
          </a:p>
          <a:p>
            <a:pPr marL="800100" lvl="1" indent="-342900">
              <a:buFont typeface="Arial" panose="020B0604020202020204" pitchFamily="34" charset="0"/>
              <a:buChar char="•"/>
            </a:pPr>
            <a:r>
              <a:rPr lang="en-US" sz="1600"/>
              <a:t>Azure AD</a:t>
            </a:r>
            <a:endParaRPr lang="en-US" sz="1600">
              <a:cs typeface="Segoe UI"/>
            </a:endParaRPr>
          </a:p>
          <a:p>
            <a:pPr marL="800100" lvl="1" indent="-342900">
              <a:buFont typeface="Arial" panose="020B0604020202020204" pitchFamily="34" charset="0"/>
              <a:buChar char="•"/>
            </a:pPr>
            <a:r>
              <a:rPr lang="en-US" sz="1600"/>
              <a:t>Email OTP</a:t>
            </a:r>
            <a:endParaRPr lang="en-US" sz="1600">
              <a:cs typeface="Segoe UI"/>
            </a:endParaRPr>
          </a:p>
          <a:p>
            <a:pPr algn="l"/>
            <a:endParaRPr lang="en-US" sz="2000"/>
          </a:p>
        </p:txBody>
      </p:sp>
      <p:sp>
        <p:nvSpPr>
          <p:cNvPr id="16" name="TextBox 15">
            <a:extLst>
              <a:ext uri="{FF2B5EF4-FFF2-40B4-BE49-F238E27FC236}">
                <a16:creationId xmlns:a16="http://schemas.microsoft.com/office/drawing/2014/main" id="{7880EED4-B1C9-4069-8BF8-1428EBB1B25F}"/>
              </a:ext>
            </a:extLst>
          </p:cNvPr>
          <p:cNvSpPr txBox="1"/>
          <p:nvPr/>
        </p:nvSpPr>
        <p:spPr>
          <a:xfrm>
            <a:off x="1285104" y="3365588"/>
            <a:ext cx="2923387" cy="2523768"/>
          </a:xfrm>
          <a:prstGeom prst="rect">
            <a:avLst/>
          </a:prstGeom>
          <a:noFill/>
        </p:spPr>
        <p:txBody>
          <a:bodyPr wrap="square" lIns="0" tIns="0" rIns="0" bIns="0" rtlCol="0" anchor="t">
            <a:spAutoFit/>
          </a:bodyPr>
          <a:lstStyle/>
          <a:p>
            <a:pPr marL="285750" indent="-285750" algn="l">
              <a:buFont typeface="Arial" panose="020B0604020202020204" pitchFamily="34" charset="0"/>
              <a:buChar char="•"/>
            </a:pPr>
            <a:r>
              <a:rPr lang="en-US" sz="1600"/>
              <a:t>Requested via MyAccess portal or link</a:t>
            </a:r>
          </a:p>
          <a:p>
            <a:pPr marL="285750" indent="-285750" algn="l">
              <a:buFont typeface="Arial" panose="020B0604020202020204" pitchFamily="34" charset="0"/>
              <a:buChar char="•"/>
            </a:pPr>
            <a:r>
              <a:rPr lang="en-US" sz="1600"/>
              <a:t>Access Package</a:t>
            </a:r>
            <a:endParaRPr lang="en-US" sz="1600">
              <a:cs typeface="Segoe UI"/>
            </a:endParaRPr>
          </a:p>
          <a:p>
            <a:pPr marL="285750" indent="-285750">
              <a:buFont typeface="Arial" panose="020B0604020202020204" pitchFamily="34" charset="0"/>
              <a:buChar char="•"/>
            </a:pPr>
            <a:r>
              <a:rPr lang="en-US" sz="1600"/>
              <a:t>Built-in Approval Workflow </a:t>
            </a:r>
            <a:endParaRPr lang="en-US" sz="1600">
              <a:cs typeface="Segoe UI"/>
            </a:endParaRPr>
          </a:p>
          <a:p>
            <a:pPr marL="285750" indent="-285750" algn="l">
              <a:buFont typeface="Arial" panose="020B0604020202020204" pitchFamily="34" charset="0"/>
              <a:buChar char="•"/>
            </a:pPr>
            <a:r>
              <a:rPr lang="en-US" sz="1600"/>
              <a:t>Can scope who can request by organization</a:t>
            </a:r>
            <a:endParaRPr lang="en-US" sz="1600">
              <a:cs typeface="Segoe UI"/>
            </a:endParaRPr>
          </a:p>
          <a:p>
            <a:pPr marL="285750" indent="-285750" algn="l">
              <a:buFont typeface="Arial" panose="020B0604020202020204" pitchFamily="34" charset="0"/>
              <a:buChar char="•"/>
            </a:pPr>
            <a:r>
              <a:rPr lang="en-US" sz="1600"/>
              <a:t>Lifecycle automated</a:t>
            </a:r>
            <a:endParaRPr lang="en-US" sz="1600">
              <a:cs typeface="Segoe UI"/>
            </a:endParaRPr>
          </a:p>
          <a:p>
            <a:pPr marL="285750" indent="-285750" algn="l">
              <a:buFont typeface="Arial" panose="020B0604020202020204" pitchFamily="34" charset="0"/>
              <a:buChar char="•"/>
            </a:pPr>
            <a:r>
              <a:rPr lang="en-US" sz="1600"/>
              <a:t>Supports:</a:t>
            </a:r>
            <a:endParaRPr lang="en-US" sz="1600">
              <a:cs typeface="Segoe UI"/>
            </a:endParaRPr>
          </a:p>
          <a:p>
            <a:pPr marL="742950" lvl="1" indent="-285750">
              <a:buFont typeface="Arial" panose="020B0604020202020204" pitchFamily="34" charset="0"/>
              <a:buChar char="•"/>
            </a:pPr>
            <a:r>
              <a:rPr lang="en-US" sz="1600"/>
              <a:t>SAML/WS-Fed Identities</a:t>
            </a:r>
          </a:p>
          <a:p>
            <a:pPr algn="l"/>
            <a:endParaRPr lang="en-US" sz="2000"/>
          </a:p>
        </p:txBody>
      </p:sp>
      <p:sp>
        <p:nvSpPr>
          <p:cNvPr id="17" name="TextBox 16">
            <a:extLst>
              <a:ext uri="{FF2B5EF4-FFF2-40B4-BE49-F238E27FC236}">
                <a16:creationId xmlns:a16="http://schemas.microsoft.com/office/drawing/2014/main" id="{F8041FD5-F7E8-47B1-A253-40C9E5BC1F89}"/>
              </a:ext>
            </a:extLst>
          </p:cNvPr>
          <p:cNvSpPr txBox="1"/>
          <p:nvPr/>
        </p:nvSpPr>
        <p:spPr>
          <a:xfrm flipH="1">
            <a:off x="8056730" y="3267159"/>
            <a:ext cx="2850166" cy="246221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1600"/>
              <a:t>Branded onboarding from login page</a:t>
            </a:r>
          </a:p>
          <a:p>
            <a:pPr marL="342900" indent="-342900" algn="l">
              <a:buFont typeface="Arial" panose="020B0604020202020204" pitchFamily="34" charset="0"/>
              <a:buChar char="•"/>
            </a:pPr>
            <a:r>
              <a:rPr lang="en-US" sz="1600"/>
              <a:t>User can create an account at the app</a:t>
            </a:r>
          </a:p>
          <a:p>
            <a:pPr marL="285750" indent="-285750" algn="l">
              <a:buFont typeface="Arial" panose="020B0604020202020204" pitchFamily="34" charset="0"/>
              <a:buChar char="•"/>
            </a:pPr>
            <a:r>
              <a:rPr lang="en-US" sz="1600"/>
              <a:t>Flexible localization and language options</a:t>
            </a:r>
          </a:p>
          <a:p>
            <a:pPr marL="342900" indent="-342900" algn="l">
              <a:buFont typeface="Arial" panose="020B0604020202020204" pitchFamily="34" charset="0"/>
              <a:buChar char="•"/>
            </a:pPr>
            <a:r>
              <a:rPr lang="en-US" sz="1600"/>
              <a:t>Supports:</a:t>
            </a:r>
          </a:p>
          <a:p>
            <a:pPr marL="800100" lvl="1" indent="-342900">
              <a:buFont typeface="Arial" panose="020B0604020202020204" pitchFamily="34" charset="0"/>
              <a:buChar char="•"/>
            </a:pPr>
            <a:r>
              <a:rPr lang="en-US" sz="1600"/>
              <a:t>Google</a:t>
            </a:r>
          </a:p>
          <a:p>
            <a:pPr marL="800100" lvl="1" indent="-342900">
              <a:buFont typeface="Arial" panose="020B0604020202020204" pitchFamily="34" charset="0"/>
              <a:buChar char="•"/>
            </a:pPr>
            <a:r>
              <a:rPr lang="en-US" sz="1600"/>
              <a:t>MSA</a:t>
            </a:r>
          </a:p>
          <a:p>
            <a:pPr marL="800100" lvl="1" indent="-342900">
              <a:buFont typeface="Arial" panose="020B0604020202020204" pitchFamily="34" charset="0"/>
              <a:buChar char="•"/>
            </a:pPr>
            <a:r>
              <a:rPr lang="en-US" sz="1600"/>
              <a:t>Facebook</a:t>
            </a:r>
          </a:p>
        </p:txBody>
      </p:sp>
      <p:sp>
        <p:nvSpPr>
          <p:cNvPr id="18" name="TextBox 17">
            <a:extLst>
              <a:ext uri="{FF2B5EF4-FFF2-40B4-BE49-F238E27FC236}">
                <a16:creationId xmlns:a16="http://schemas.microsoft.com/office/drawing/2014/main" id="{8E54F3C2-96DF-4E23-93D2-879CC5770DF2}"/>
              </a:ext>
            </a:extLst>
          </p:cNvPr>
          <p:cNvSpPr txBox="1"/>
          <p:nvPr/>
        </p:nvSpPr>
        <p:spPr>
          <a:xfrm>
            <a:off x="1417199" y="2959382"/>
            <a:ext cx="2877391" cy="307777"/>
          </a:xfrm>
          <a:prstGeom prst="rect">
            <a:avLst/>
          </a:prstGeom>
          <a:noFill/>
        </p:spPr>
        <p:txBody>
          <a:bodyPr wrap="none" lIns="0" tIns="0" rIns="0" bIns="0" rtlCol="0">
            <a:spAutoFit/>
          </a:bodyPr>
          <a:lstStyle/>
          <a:p>
            <a:pPr algn="l"/>
            <a:r>
              <a:rPr lang="en-US" sz="2000" u="sng"/>
              <a:t>Entitlement Management</a:t>
            </a:r>
          </a:p>
        </p:txBody>
      </p:sp>
      <p:sp>
        <p:nvSpPr>
          <p:cNvPr id="20" name="TextBox 19">
            <a:extLst>
              <a:ext uri="{FF2B5EF4-FFF2-40B4-BE49-F238E27FC236}">
                <a16:creationId xmlns:a16="http://schemas.microsoft.com/office/drawing/2014/main" id="{D2F5D337-95CE-413E-9EAF-0381938B025C}"/>
              </a:ext>
            </a:extLst>
          </p:cNvPr>
          <p:cNvSpPr txBox="1"/>
          <p:nvPr/>
        </p:nvSpPr>
        <p:spPr>
          <a:xfrm>
            <a:off x="8305977" y="2959381"/>
            <a:ext cx="2259273" cy="307777"/>
          </a:xfrm>
          <a:prstGeom prst="rect">
            <a:avLst/>
          </a:prstGeom>
          <a:noFill/>
        </p:spPr>
        <p:txBody>
          <a:bodyPr wrap="none" lIns="0" tIns="0" rIns="0" bIns="0" rtlCol="0">
            <a:spAutoFit/>
          </a:bodyPr>
          <a:lstStyle/>
          <a:p>
            <a:pPr algn="l"/>
            <a:r>
              <a:rPr lang="en-US" sz="2000" u="sng"/>
              <a:t>Self Service Sign-up</a:t>
            </a:r>
          </a:p>
        </p:txBody>
      </p:sp>
      <p:sp>
        <p:nvSpPr>
          <p:cNvPr id="3" name="TextBox 2">
            <a:extLst>
              <a:ext uri="{FF2B5EF4-FFF2-40B4-BE49-F238E27FC236}">
                <a16:creationId xmlns:a16="http://schemas.microsoft.com/office/drawing/2014/main" id="{6068E089-385B-645E-A040-A655D30D61BE}"/>
              </a:ext>
            </a:extLst>
          </p:cNvPr>
          <p:cNvSpPr txBox="1"/>
          <p:nvPr/>
        </p:nvSpPr>
        <p:spPr>
          <a:xfrm>
            <a:off x="651641" y="1282262"/>
            <a:ext cx="6710855"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t>Answer: It depends on what you're looking for.</a:t>
            </a:r>
            <a:endParaRPr lang="en-US"/>
          </a:p>
        </p:txBody>
      </p:sp>
      <p:sp>
        <p:nvSpPr>
          <p:cNvPr id="12" name="TextBox 11">
            <a:extLst>
              <a:ext uri="{FF2B5EF4-FFF2-40B4-BE49-F238E27FC236}">
                <a16:creationId xmlns:a16="http://schemas.microsoft.com/office/drawing/2014/main" id="{967B1CF4-0EF2-430C-38EC-CBC051797681}"/>
              </a:ext>
            </a:extLst>
          </p:cNvPr>
          <p:cNvSpPr txBox="1"/>
          <p:nvPr/>
        </p:nvSpPr>
        <p:spPr>
          <a:xfrm>
            <a:off x="5634474" y="2946244"/>
            <a:ext cx="530594" cy="307777"/>
          </a:xfrm>
          <a:prstGeom prst="rect">
            <a:avLst/>
          </a:prstGeom>
          <a:noFill/>
        </p:spPr>
        <p:txBody>
          <a:bodyPr wrap="none" lIns="0" tIns="0" rIns="0" bIns="0" rtlCol="0" anchor="t">
            <a:spAutoFit/>
          </a:bodyPr>
          <a:lstStyle/>
          <a:p>
            <a:pPr algn="l"/>
            <a:r>
              <a:rPr lang="en-US" sz="2000" u="sng"/>
              <a:t>Both</a:t>
            </a:r>
            <a:endParaRPr lang="en-US"/>
          </a:p>
        </p:txBody>
      </p:sp>
    </p:spTree>
    <p:extLst>
      <p:ext uri="{BB962C8B-B14F-4D97-AF65-F5344CB8AC3E}">
        <p14:creationId xmlns:p14="http://schemas.microsoft.com/office/powerpoint/2010/main" val="4642845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4B1-2FD4-E3CB-8C62-846F15EC0631}"/>
              </a:ext>
            </a:extLst>
          </p:cNvPr>
          <p:cNvSpPr>
            <a:spLocks noGrp="1"/>
          </p:cNvSpPr>
          <p:nvPr>
            <p:ph type="title"/>
          </p:nvPr>
        </p:nvSpPr>
        <p:spPr/>
        <p:txBody>
          <a:bodyPr/>
          <a:lstStyle/>
          <a:p>
            <a:r>
              <a:rPr lang="en-US"/>
              <a:t>Join </a:t>
            </a:r>
            <a:r>
              <a:rPr lang="en-US" err="1"/>
              <a:t>Entra</a:t>
            </a:r>
            <a:r>
              <a:rPr lang="en-US"/>
              <a:t> ID Governance Advisors - Customer Community </a:t>
            </a:r>
          </a:p>
        </p:txBody>
      </p:sp>
      <p:sp>
        <p:nvSpPr>
          <p:cNvPr id="3" name="Content Placeholder 2">
            <a:extLst>
              <a:ext uri="{FF2B5EF4-FFF2-40B4-BE49-F238E27FC236}">
                <a16:creationId xmlns:a16="http://schemas.microsoft.com/office/drawing/2014/main" id="{A5974066-3D22-A646-A755-794A6DA752D5}"/>
              </a:ext>
            </a:extLst>
          </p:cNvPr>
          <p:cNvSpPr>
            <a:spLocks noGrp="1"/>
          </p:cNvSpPr>
          <p:nvPr>
            <p:ph sz="quarter" idx="10"/>
          </p:nvPr>
        </p:nvSpPr>
        <p:spPr>
          <a:xfrm>
            <a:off x="725364" y="1973872"/>
            <a:ext cx="10877673" cy="4295165"/>
          </a:xfrm>
        </p:spPr>
        <p:txBody>
          <a:bodyPr>
            <a:normAutofit/>
          </a:bodyPr>
          <a:lstStyle/>
          <a:p>
            <a:pPr marL="0" indent="0">
              <a:buNone/>
            </a:pPr>
            <a:r>
              <a:rPr lang="en-US" sz="1800">
                <a:solidFill>
                  <a:srgbClr val="0070C0"/>
                </a:solidFill>
                <a:effectLst/>
                <a:ea typeface="Calibri" panose="020F0502020204030204" pitchFamily="34" charset="0"/>
              </a:rPr>
              <a:t>What is </a:t>
            </a:r>
            <a:r>
              <a:rPr lang="en-US" sz="1800" err="1">
                <a:solidFill>
                  <a:srgbClr val="0070C0"/>
                </a:solidFill>
                <a:effectLst/>
                <a:ea typeface="Calibri" panose="020F0502020204030204" pitchFamily="34" charset="0"/>
              </a:rPr>
              <a:t>Entra</a:t>
            </a:r>
            <a:r>
              <a:rPr lang="en-US" sz="1800">
                <a:solidFill>
                  <a:srgbClr val="0070C0"/>
                </a:solidFill>
                <a:effectLst/>
                <a:ea typeface="Calibri" panose="020F0502020204030204" pitchFamily="34" charset="0"/>
              </a:rPr>
              <a:t> ID Governance</a:t>
            </a:r>
            <a:r>
              <a:rPr lang="en-US" sz="1800">
                <a:effectLst/>
                <a:ea typeface="Calibri" panose="020F0502020204030204" pitchFamily="34" charset="0"/>
              </a:rPr>
              <a:t> </a:t>
            </a:r>
            <a:r>
              <a:rPr lang="en-US" sz="1800">
                <a:solidFill>
                  <a:srgbClr val="0070C0"/>
                </a:solidFill>
                <a:effectLst/>
                <a:ea typeface="Calibri" panose="020F0502020204030204" pitchFamily="34" charset="0"/>
              </a:rPr>
              <a:t>Advisors</a:t>
            </a:r>
            <a:r>
              <a:rPr lang="en-US" sz="1800">
                <a:effectLst/>
                <a:ea typeface="Calibri" panose="020F0502020204030204" pitchFamily="34" charset="0"/>
              </a:rPr>
              <a:t>  </a:t>
            </a:r>
          </a:p>
          <a:p>
            <a:r>
              <a:rPr lang="en-GB" sz="1800" err="1">
                <a:effectLst/>
                <a:latin typeface="Segoe UI" panose="020B0502040204020203" pitchFamily="34" charset="0"/>
                <a:ea typeface="Calibri" panose="020F0502020204030204" pitchFamily="34" charset="0"/>
              </a:rPr>
              <a:t>Entra</a:t>
            </a:r>
            <a:r>
              <a:rPr lang="en-GB" sz="1800">
                <a:effectLst/>
                <a:latin typeface="Segoe UI" panose="020B0502040204020203" pitchFamily="34" charset="0"/>
                <a:ea typeface="Calibri" panose="020F0502020204030204" pitchFamily="34" charset="0"/>
              </a:rPr>
              <a:t> ID Governance Advisors is a community that consists of selected customers and partners who collaborate via virtual small/large group discussions, content reviews, digital forum and more</a:t>
            </a:r>
          </a:p>
          <a:p>
            <a:pPr marL="0" marR="0" indent="0">
              <a:spcAft>
                <a:spcPts val="0"/>
              </a:spcAft>
              <a:buNone/>
            </a:pPr>
            <a:endParaRPr lang="en-US" sz="1800">
              <a:solidFill>
                <a:srgbClr val="0070C0"/>
              </a:solidFill>
              <a:ea typeface="Calibri" panose="020F0502020204030204" pitchFamily="34" charset="0"/>
            </a:endParaRPr>
          </a:p>
          <a:p>
            <a:pPr marL="0" marR="0" indent="0">
              <a:spcAft>
                <a:spcPts val="0"/>
              </a:spcAft>
              <a:buNone/>
            </a:pPr>
            <a:r>
              <a:rPr lang="en-US" sz="1800">
                <a:solidFill>
                  <a:srgbClr val="0070C0"/>
                </a:solidFill>
                <a:ea typeface="Calibri" panose="020F0502020204030204" pitchFamily="34" charset="0"/>
              </a:rPr>
              <a:t>Benefits of Joining the </a:t>
            </a:r>
            <a:r>
              <a:rPr lang="en-US" sz="1800" err="1">
                <a:solidFill>
                  <a:srgbClr val="0070C0"/>
                </a:solidFill>
                <a:ea typeface="Calibri" panose="020F0502020204030204" pitchFamily="34" charset="0"/>
              </a:rPr>
              <a:t>Entra</a:t>
            </a:r>
            <a:r>
              <a:rPr lang="en-US" sz="1800">
                <a:solidFill>
                  <a:srgbClr val="0070C0"/>
                </a:solidFill>
                <a:ea typeface="Calibri" panose="020F0502020204030204" pitchFamily="34" charset="0"/>
              </a:rPr>
              <a:t> ID Governance Advisors: </a:t>
            </a:r>
          </a:p>
          <a:p>
            <a:pPr>
              <a:spcBef>
                <a:spcPts val="0"/>
              </a:spcBef>
            </a:pPr>
            <a:r>
              <a:rPr lang="en-US" sz="1800">
                <a:latin typeface="Segoe UI" panose="020B0502040204020203" pitchFamily="34" charset="0"/>
                <a:ea typeface="Calibri" panose="020F0502020204030204" pitchFamily="34" charset="0"/>
              </a:rPr>
              <a:t>Members benefit by participating in the following ways:</a:t>
            </a:r>
          </a:p>
          <a:p>
            <a:pPr>
              <a:spcBef>
                <a:spcPts val="0"/>
              </a:spcBef>
            </a:pPr>
            <a:r>
              <a:rPr lang="en-US" sz="1800">
                <a:latin typeface="Segoe UI" panose="020B0502040204020203" pitchFamily="34" charset="0"/>
                <a:ea typeface="Calibri" panose="020F0502020204030204" pitchFamily="34" charset="0"/>
              </a:rPr>
              <a:t>Direct engagement with Microsoft Product Groups</a:t>
            </a:r>
          </a:p>
          <a:p>
            <a:pPr>
              <a:spcBef>
                <a:spcPts val="0"/>
              </a:spcBef>
            </a:pPr>
            <a:r>
              <a:rPr lang="en-US" sz="1800">
                <a:latin typeface="Segoe UI" panose="020B0502040204020203" pitchFamily="34" charset="0"/>
                <a:ea typeface="Calibri" panose="020F0502020204030204" pitchFamily="34" charset="0"/>
              </a:rPr>
              <a:t>Dedicated sessions focused on upcoming features and deep-dives </a:t>
            </a:r>
          </a:p>
          <a:p>
            <a:pPr>
              <a:spcBef>
                <a:spcPts val="0"/>
              </a:spcBef>
            </a:pPr>
            <a:r>
              <a:rPr lang="en-US" sz="1800">
                <a:latin typeface="Segoe UI" panose="020B0502040204020203" pitchFamily="34" charset="0"/>
                <a:ea typeface="Calibri" panose="020F0502020204030204" pitchFamily="34" charset="0"/>
              </a:rPr>
              <a:t>Early access to Private Preview and Roadmap access </a:t>
            </a:r>
          </a:p>
          <a:p>
            <a:pPr>
              <a:spcBef>
                <a:spcPts val="0"/>
              </a:spcBef>
            </a:pPr>
            <a:r>
              <a:rPr lang="en-US" sz="1800">
                <a:latin typeface="Segoe UI" panose="020B0502040204020203" pitchFamily="34" charset="0"/>
                <a:ea typeface="Calibri" panose="020F0502020204030204" pitchFamily="34" charset="0"/>
              </a:rPr>
              <a:t>Valuable inputs from Microsoft and other customers all under NDA</a:t>
            </a:r>
          </a:p>
          <a:p>
            <a:pPr>
              <a:spcBef>
                <a:spcPts val="0"/>
              </a:spcBef>
            </a:pPr>
            <a:r>
              <a:rPr lang="en-GB" sz="1800">
                <a:latin typeface="Segoe UI" panose="020B0502040204020203" pitchFamily="34" charset="0"/>
                <a:ea typeface="Calibri" panose="020F0502020204030204" pitchFamily="34" charset="0"/>
              </a:rPr>
              <a:t>Learn and interact with other customers across verticals, sizes, and segments\</a:t>
            </a:r>
          </a:p>
          <a:p>
            <a:pPr>
              <a:spcBef>
                <a:spcPts val="0"/>
              </a:spcBef>
            </a:pPr>
            <a:endParaRPr lang="en-GB" sz="1800">
              <a:latin typeface="Segoe UI" panose="020B0502040204020203" pitchFamily="34" charset="0"/>
              <a:ea typeface="Calibri" panose="020F0502020204030204" pitchFamily="34" charset="0"/>
            </a:endParaRPr>
          </a:p>
          <a:p>
            <a:pPr>
              <a:spcBef>
                <a:spcPts val="0"/>
              </a:spcBef>
            </a:pPr>
            <a:r>
              <a:rPr lang="en-US" sz="1800">
                <a:effectLst/>
                <a:latin typeface="Segoe UI" panose="020B0502040204020203" pitchFamily="34" charset="0"/>
                <a:ea typeface="Calibri" panose="020F0502020204030204" pitchFamily="34" charset="0"/>
              </a:rPr>
              <a:t>Please fill out the survey here if interested in joining: </a:t>
            </a:r>
            <a:r>
              <a:rPr lang="en-US" sz="1800" b="1" u="sng">
                <a:solidFill>
                  <a:srgbClr val="0563C1"/>
                </a:solidFill>
                <a:effectLst/>
                <a:ea typeface="Calibri" panose="020F0502020204030204" pitchFamily="34" charset="0"/>
                <a:hlinkClick r:id="rId2"/>
              </a:rPr>
              <a:t>https://aka.ms/MicrosoftEntraAdvisors/</a:t>
            </a:r>
            <a:r>
              <a:rPr lang="en-US" sz="1800">
                <a:effectLst/>
                <a:ea typeface="Calibri" panose="020F0502020204030204" pitchFamily="34" charset="0"/>
              </a:rPr>
              <a:t>  </a:t>
            </a:r>
          </a:p>
          <a:p>
            <a:pPr>
              <a:spcBef>
                <a:spcPts val="0"/>
              </a:spcBef>
            </a:pPr>
            <a:endParaRPr lang="en-GB" sz="1800">
              <a:latin typeface="Segoe UI" panose="020B0502040204020203" pitchFamily="34" charset="0"/>
              <a:ea typeface="Calibri" panose="020F0502020204030204" pitchFamily="34" charset="0"/>
            </a:endParaRPr>
          </a:p>
          <a:p>
            <a:endParaRPr lang="en-US"/>
          </a:p>
        </p:txBody>
      </p:sp>
    </p:spTree>
    <p:extLst>
      <p:ext uri="{BB962C8B-B14F-4D97-AF65-F5344CB8AC3E}">
        <p14:creationId xmlns:p14="http://schemas.microsoft.com/office/powerpoint/2010/main" val="33685218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5F8018B3-36A1-0B6C-C7FF-1A078294252B}"/>
              </a:ext>
            </a:extLst>
          </p:cNvPr>
          <p:cNvPicPr>
            <a:picLocks noChangeAspect="1"/>
          </p:cNvPicPr>
          <p:nvPr/>
        </p:nvPicPr>
        <p:blipFill rotWithShape="1">
          <a:blip r:embed="rId3">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7C099F2-52FB-D718-BE5D-85C1EE7BC78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Next Steps</a:t>
            </a:r>
          </a:p>
        </p:txBody>
      </p:sp>
      <p:graphicFrame>
        <p:nvGraphicFramePr>
          <p:cNvPr id="48" name="Content Placeholder 2">
            <a:extLst>
              <a:ext uri="{FF2B5EF4-FFF2-40B4-BE49-F238E27FC236}">
                <a16:creationId xmlns:a16="http://schemas.microsoft.com/office/drawing/2014/main" id="{B3071B12-E6B0-E1C6-47BF-DD45BC80FA16}"/>
              </a:ext>
            </a:extLst>
          </p:cNvPr>
          <p:cNvGraphicFramePr>
            <a:graphicFrameLocks noGrp="1"/>
          </p:cNvGraphicFramePr>
          <p:nvPr>
            <p:ph sz="quarter" idx="10"/>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957804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C15FA3-E1E3-D800-B183-24AC0D7078EE}"/>
              </a:ext>
            </a:extLst>
          </p:cNvPr>
          <p:cNvPicPr>
            <a:picLocks noChangeAspect="1"/>
          </p:cNvPicPr>
          <p:nvPr/>
        </p:nvPicPr>
        <p:blipFill rotWithShape="1">
          <a:blip r:embed="rId2"/>
          <a:srcRect t="4437" b="5177"/>
          <a:stretch/>
        </p:blipFill>
        <p:spPr>
          <a:xfrm>
            <a:off x="20" y="-7619"/>
            <a:ext cx="12191979" cy="6887364"/>
          </a:xfrm>
          <a:prstGeom prst="rect">
            <a:avLst/>
          </a:prstGeom>
        </p:spPr>
      </p:pic>
      <p:sp>
        <p:nvSpPr>
          <p:cNvPr id="2" name="Title 1">
            <a:extLst>
              <a:ext uri="{FF2B5EF4-FFF2-40B4-BE49-F238E27FC236}">
                <a16:creationId xmlns:a16="http://schemas.microsoft.com/office/drawing/2014/main" id="{2FA7D143-0733-316E-2091-8182EE574EB9}"/>
              </a:ext>
            </a:extLst>
          </p:cNvPr>
          <p:cNvSpPr>
            <a:spLocks noGrp="1"/>
          </p:cNvSpPr>
          <p:nvPr>
            <p:ph type="title"/>
          </p:nvPr>
        </p:nvSpPr>
        <p:spPr>
          <a:xfrm>
            <a:off x="859029" y="1457244"/>
            <a:ext cx="4160232" cy="2839273"/>
          </a:xfrm>
        </p:spPr>
        <p:txBody>
          <a:bodyPr vert="horz" lIns="91440" tIns="45720" rIns="91440" bIns="45720" rtlCol="0" anchor="b">
            <a:normAutofit/>
          </a:bodyPr>
          <a:lstStyle/>
          <a:p>
            <a:r>
              <a:rPr lang="en-US" sz="4000">
                <a:solidFill>
                  <a:srgbClr val="FFFFFF"/>
                </a:solidFill>
              </a:rPr>
              <a:t>Thank you </a:t>
            </a:r>
          </a:p>
        </p:txBody>
      </p:sp>
    </p:spTree>
    <p:extLst>
      <p:ext uri="{BB962C8B-B14F-4D97-AF65-F5344CB8AC3E}">
        <p14:creationId xmlns:p14="http://schemas.microsoft.com/office/powerpoint/2010/main" val="256642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7011" y="3129224"/>
            <a:ext cx="7630186" cy="779799"/>
          </a:xfrm>
        </p:spPr>
        <p:txBody>
          <a:bodyPr vert="horz" lIns="91440" tIns="45720" rIns="91440" bIns="45720" rtlCol="0" anchor="ctr">
            <a:normAutofit fontScale="90000"/>
          </a:bodyPr>
          <a:lstStyle/>
          <a:p>
            <a:pPr algn="ctr"/>
            <a:r>
              <a:rPr lang="en-US"/>
              <a:t>Onboarding and Discovery</a:t>
            </a:r>
            <a:br>
              <a:rPr lang="en-US"/>
            </a:br>
            <a:br>
              <a:rPr lang="en-US"/>
            </a:b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Tree>
    <p:extLst>
      <p:ext uri="{BB962C8B-B14F-4D97-AF65-F5344CB8AC3E}">
        <p14:creationId xmlns:p14="http://schemas.microsoft.com/office/powerpoint/2010/main" val="32958637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B-2DEE-0523-ED88-59585E79BAB1}"/>
              </a:ext>
            </a:extLst>
          </p:cNvPr>
          <p:cNvSpPr>
            <a:spLocks noGrp="1"/>
          </p:cNvSpPr>
          <p:nvPr>
            <p:ph type="title"/>
          </p:nvPr>
        </p:nvSpPr>
        <p:spPr>
          <a:xfrm>
            <a:off x="588263" y="457200"/>
            <a:ext cx="5147519" cy="1107996"/>
          </a:xfrm>
        </p:spPr>
        <p:txBody>
          <a:bodyPr>
            <a:noAutofit/>
          </a:bodyPr>
          <a:lstStyle/>
          <a:p>
            <a:r>
              <a:rPr lang="en-US" sz="3600" dirty="0"/>
              <a:t>Discover new insights and actions that will improve your ID Governance posture</a:t>
            </a:r>
          </a:p>
        </p:txBody>
      </p:sp>
      <p:sp>
        <p:nvSpPr>
          <p:cNvPr id="3" name="Freeform 2">
            <a:extLst>
              <a:ext uri="{FF2B5EF4-FFF2-40B4-BE49-F238E27FC236}">
                <a16:creationId xmlns:a16="http://schemas.microsoft.com/office/drawing/2014/main" id="{AD9E6163-5BAA-FDF7-ADD2-6330C0914068}"/>
              </a:ext>
            </a:extLst>
          </p:cNvPr>
          <p:cNvSpPr/>
          <p:nvPr/>
        </p:nvSpPr>
        <p:spPr bwMode="auto">
          <a:xfrm>
            <a:off x="6095999" y="-1"/>
            <a:ext cx="6129251" cy="6858000"/>
          </a:xfrm>
          <a:custGeom>
            <a:avLst/>
            <a:gdLst>
              <a:gd name="connsiteX0" fmla="*/ 7028482 w 7028482"/>
              <a:gd name="connsiteY0" fmla="*/ 0 h 6858000"/>
              <a:gd name="connsiteX1" fmla="*/ 7028482 w 7028482"/>
              <a:gd name="connsiteY1" fmla="*/ 1 h 6858000"/>
              <a:gd name="connsiteX2" fmla="*/ 7028482 w 7028482"/>
              <a:gd name="connsiteY2" fmla="*/ 1529383 h 6858000"/>
              <a:gd name="connsiteX3" fmla="*/ 7028482 w 7028482"/>
              <a:gd name="connsiteY3" fmla="*/ 2476871 h 6858000"/>
              <a:gd name="connsiteX4" fmla="*/ 7028482 w 7028482"/>
              <a:gd name="connsiteY4" fmla="*/ 5328617 h 6858000"/>
              <a:gd name="connsiteX5" fmla="*/ 7028482 w 7028482"/>
              <a:gd name="connsiteY5" fmla="*/ 6858000 h 6858000"/>
              <a:gd name="connsiteX6" fmla="*/ 5876815 w 7028482"/>
              <a:gd name="connsiteY6" fmla="*/ 6858000 h 6858000"/>
              <a:gd name="connsiteX7" fmla="*/ 2835752 w 7028482"/>
              <a:gd name="connsiteY7" fmla="*/ 6858000 h 6858000"/>
              <a:gd name="connsiteX8" fmla="*/ 1143023 w 7028482"/>
              <a:gd name="connsiteY8" fmla="*/ 6858000 h 6858000"/>
              <a:gd name="connsiteX9" fmla="*/ 0 w 7028482"/>
              <a:gd name="connsiteY9" fmla="*/ 5714977 h 6858000"/>
              <a:gd name="connsiteX10" fmla="*/ 0 w 7028482"/>
              <a:gd name="connsiteY10" fmla="*/ 2476871 h 6858000"/>
              <a:gd name="connsiteX11" fmla="*/ 0 w 7028482"/>
              <a:gd name="connsiteY11" fmla="*/ 1143023 h 6858000"/>
              <a:gd name="connsiteX12" fmla="*/ 0 w 7028482"/>
              <a:gd name="connsiteY12" fmla="*/ 1 h 6858000"/>
              <a:gd name="connsiteX13" fmla="*/ 7028462 w 7028482"/>
              <a:gd name="connsiteY13"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28482" h="6858000">
                <a:moveTo>
                  <a:pt x="7028482" y="0"/>
                </a:moveTo>
                <a:lnTo>
                  <a:pt x="7028482" y="1"/>
                </a:lnTo>
                <a:lnTo>
                  <a:pt x="7028482" y="1529383"/>
                </a:lnTo>
                <a:lnTo>
                  <a:pt x="7028482" y="2476871"/>
                </a:lnTo>
                <a:lnTo>
                  <a:pt x="7028482" y="5328617"/>
                </a:lnTo>
                <a:lnTo>
                  <a:pt x="7028482" y="6858000"/>
                </a:lnTo>
                <a:lnTo>
                  <a:pt x="5876815" y="6858000"/>
                </a:lnTo>
                <a:lnTo>
                  <a:pt x="2835752" y="6858000"/>
                </a:lnTo>
                <a:lnTo>
                  <a:pt x="1143023" y="6858000"/>
                </a:lnTo>
                <a:cubicBezTo>
                  <a:pt x="511749" y="6858000"/>
                  <a:pt x="0" y="6346251"/>
                  <a:pt x="0" y="5714977"/>
                </a:cubicBezTo>
                <a:lnTo>
                  <a:pt x="0" y="2476871"/>
                </a:lnTo>
                <a:lnTo>
                  <a:pt x="0" y="1143023"/>
                </a:lnTo>
                <a:lnTo>
                  <a:pt x="0" y="1"/>
                </a:lnTo>
                <a:lnTo>
                  <a:pt x="7028462" y="1"/>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Rectangle: Rounded Corners 3">
            <a:extLst>
              <a:ext uri="{FF2B5EF4-FFF2-40B4-BE49-F238E27FC236}">
                <a16:creationId xmlns:a16="http://schemas.microsoft.com/office/drawing/2014/main" id="{69C36294-7DB3-A0CE-668F-6F7F3EE39561}"/>
              </a:ext>
            </a:extLst>
          </p:cNvPr>
          <p:cNvSpPr/>
          <p:nvPr/>
        </p:nvSpPr>
        <p:spPr bwMode="auto">
          <a:xfrm>
            <a:off x="659893" y="2994290"/>
            <a:ext cx="4381499" cy="3466652"/>
          </a:xfrm>
          <a:prstGeom prst="roundRect">
            <a:avLst>
              <a:gd name="adj" fmla="val 7993"/>
            </a:avLst>
          </a:prstGeom>
          <a:solidFill>
            <a:schemeClr val="bg1"/>
          </a:solidFill>
          <a:ln>
            <a:noFill/>
          </a:ln>
          <a:effectLst>
            <a:outerShdw blurRad="63500" algn="ct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5E4C29FC-5551-ABD8-3CE6-A85F28ED73A2}"/>
              </a:ext>
            </a:extLst>
          </p:cNvPr>
          <p:cNvSpPr txBox="1"/>
          <p:nvPr/>
        </p:nvSpPr>
        <p:spPr>
          <a:xfrm>
            <a:off x="1540111" y="3219474"/>
            <a:ext cx="3428130"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a:ln>
                  <a:noFill/>
                </a:ln>
                <a:solidFill>
                  <a:srgbClr val="000000"/>
                </a:solidFill>
                <a:effectLst/>
                <a:uLnTx/>
                <a:uFillTx/>
                <a:latin typeface="Segoe UI"/>
                <a:ea typeface="+mn-ea"/>
                <a:cs typeface="+mn-cs"/>
              </a:rPr>
              <a:t>One </a:t>
            </a:r>
            <a:r>
              <a:rPr kumimoji="0" lang="en-US" sz="1800" b="0" i="0" u="none" strike="noStrike" kern="1200" cap="none" spc="-50" normalizeH="0" baseline="0" noProof="0" err="1">
                <a:ln>
                  <a:noFill/>
                </a:ln>
                <a:solidFill>
                  <a:srgbClr val="000000"/>
                </a:solidFill>
                <a:effectLst/>
                <a:uLnTx/>
                <a:uFillTx/>
                <a:latin typeface="Segoe UI"/>
                <a:ea typeface="+mn-ea"/>
                <a:cs typeface="+mn-cs"/>
              </a:rPr>
              <a:t>pag</a:t>
            </a:r>
            <a:r>
              <a:rPr lang="en-US" spc="-50">
                <a:solidFill>
                  <a:srgbClr val="000000"/>
                </a:solidFill>
                <a:latin typeface="Segoe UI"/>
              </a:rPr>
              <a:t>e </a:t>
            </a:r>
            <a:r>
              <a:rPr kumimoji="0" lang="en-US" sz="1800" b="0" i="0" u="none" strike="noStrike" kern="1200" cap="none" spc="-50" normalizeH="0" baseline="0" noProof="0">
                <a:ln>
                  <a:noFill/>
                </a:ln>
                <a:solidFill>
                  <a:srgbClr val="000000"/>
                </a:solidFill>
                <a:effectLst/>
                <a:uLnTx/>
                <a:uFillTx/>
                <a:latin typeface="Segoe UI"/>
                <a:ea typeface="+mn-ea"/>
                <a:cs typeface="+mn-cs"/>
              </a:rPr>
              <a:t>to </a:t>
            </a:r>
            <a:r>
              <a:rPr kumimoji="0" lang="en-US" sz="1800" b="0" i="0" u="none" strike="noStrike" kern="1200" cap="none" spc="-50" normalizeH="0" baseline="0" noProof="0" err="1">
                <a:ln>
                  <a:noFill/>
                </a:ln>
                <a:solidFill>
                  <a:srgbClr val="000000"/>
                </a:solidFill>
                <a:effectLst/>
                <a:uLnTx/>
                <a:uFillTx/>
                <a:latin typeface="Segoe UI"/>
                <a:ea typeface="+mn-ea"/>
                <a:cs typeface="+mn-cs"/>
              </a:rPr>
              <a:t>to</a:t>
            </a:r>
            <a:r>
              <a:rPr kumimoji="0" lang="en-US" sz="1800" b="0" i="0" u="none" strike="noStrike" kern="1200" cap="none" spc="-50" normalizeH="0" baseline="0" noProof="0">
                <a:ln>
                  <a:noFill/>
                </a:ln>
                <a:solidFill>
                  <a:srgbClr val="000000"/>
                </a:solidFill>
                <a:effectLst/>
                <a:uLnTx/>
                <a:uFillTx/>
                <a:latin typeface="Segoe UI"/>
                <a:ea typeface="+mn-ea"/>
                <a:cs typeface="+mn-cs"/>
              </a:rPr>
              <a:t> track your ID Governance journey</a:t>
            </a:r>
          </a:p>
        </p:txBody>
      </p:sp>
      <p:sp>
        <p:nvSpPr>
          <p:cNvPr id="6" name="TextBox 5">
            <a:extLst>
              <a:ext uri="{FF2B5EF4-FFF2-40B4-BE49-F238E27FC236}">
                <a16:creationId xmlns:a16="http://schemas.microsoft.com/office/drawing/2014/main" id="{5F68C525-91BB-640E-C8EE-F89EE20F5CED}"/>
              </a:ext>
            </a:extLst>
          </p:cNvPr>
          <p:cNvSpPr txBox="1"/>
          <p:nvPr/>
        </p:nvSpPr>
        <p:spPr>
          <a:xfrm>
            <a:off x="1540110" y="4762742"/>
            <a:ext cx="3428130"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a:ln>
                  <a:noFill/>
                </a:ln>
                <a:solidFill>
                  <a:srgbClr val="000000"/>
                </a:solidFill>
                <a:effectLst/>
                <a:uLnTx/>
                <a:uFillTx/>
                <a:latin typeface="Segoe UI"/>
                <a:ea typeface="+mn-ea"/>
                <a:cs typeface="+mn-cs"/>
              </a:rPr>
              <a:t>Assess whether and how you need to respond to potential issues</a:t>
            </a:r>
          </a:p>
        </p:txBody>
      </p:sp>
      <p:sp>
        <p:nvSpPr>
          <p:cNvPr id="7" name="Touchscreen" title="Icon of a closed hand with one finger touching a screen">
            <a:extLst>
              <a:ext uri="{FF2B5EF4-FFF2-40B4-BE49-F238E27FC236}">
                <a16:creationId xmlns:a16="http://schemas.microsoft.com/office/drawing/2014/main" id="{CF5BDD9A-13B6-0BAD-08C2-15BD139FBD10}"/>
              </a:ext>
            </a:extLst>
          </p:cNvPr>
          <p:cNvSpPr>
            <a:spLocks noChangeAspect="1" noEditPoints="1"/>
          </p:cNvSpPr>
          <p:nvPr/>
        </p:nvSpPr>
        <p:spPr bwMode="auto">
          <a:xfrm>
            <a:off x="963464" y="3268779"/>
            <a:ext cx="365760" cy="355882"/>
          </a:xfrm>
          <a:custGeom>
            <a:avLst/>
            <a:gdLst>
              <a:gd name="T0" fmla="*/ 1917 w 3772"/>
              <a:gd name="T1" fmla="*/ 1791 h 3535"/>
              <a:gd name="T2" fmla="*/ 1917 w 3772"/>
              <a:gd name="T3" fmla="*/ 1985 h 3535"/>
              <a:gd name="T4" fmla="*/ 1917 w 3772"/>
              <a:gd name="T5" fmla="*/ 1123 h 3535"/>
              <a:gd name="T6" fmla="*/ 1745 w 3772"/>
              <a:gd name="T7" fmla="*/ 951 h 3535"/>
              <a:gd name="T8" fmla="*/ 1573 w 3772"/>
              <a:gd name="T9" fmla="*/ 1123 h 3535"/>
              <a:gd name="T10" fmla="*/ 1573 w 3772"/>
              <a:gd name="T11" fmla="*/ 1135 h 3535"/>
              <a:gd name="T12" fmla="*/ 1573 w 3772"/>
              <a:gd name="T13" fmla="*/ 2527 h 3535"/>
              <a:gd name="T14" fmla="*/ 1469 w 3772"/>
              <a:gd name="T15" fmla="*/ 2569 h 3535"/>
              <a:gd name="T16" fmla="*/ 1282 w 3772"/>
              <a:gd name="T17" fmla="*/ 2383 h 3535"/>
              <a:gd name="T18" fmla="*/ 1023 w 3772"/>
              <a:gd name="T19" fmla="*/ 2383 h 3535"/>
              <a:gd name="T20" fmla="*/ 1023 w 3772"/>
              <a:gd name="T21" fmla="*/ 2641 h 3535"/>
              <a:gd name="T22" fmla="*/ 1659 w 3772"/>
              <a:gd name="T23" fmla="*/ 3277 h 3535"/>
              <a:gd name="T24" fmla="*/ 2262 w 3772"/>
              <a:gd name="T25" fmla="*/ 3535 h 3535"/>
              <a:gd name="T26" fmla="*/ 2951 w 3772"/>
              <a:gd name="T27" fmla="*/ 2846 h 3535"/>
              <a:gd name="T28" fmla="*/ 2951 w 3772"/>
              <a:gd name="T29" fmla="*/ 2184 h 3535"/>
              <a:gd name="T30" fmla="*/ 2820 w 3772"/>
              <a:gd name="T31" fmla="*/ 2017 h 3535"/>
              <a:gd name="T32" fmla="*/ 1917 w 3772"/>
              <a:gd name="T33" fmla="*/ 1791 h 3535"/>
              <a:gd name="T34" fmla="*/ 1917 w 3772"/>
              <a:gd name="T35" fmla="*/ 1123 h 3535"/>
              <a:gd name="T36" fmla="*/ 1917 w 3772"/>
              <a:gd name="T37" fmla="*/ 1602 h 3535"/>
              <a:gd name="T38" fmla="*/ 2254 w 3772"/>
              <a:gd name="T39" fmla="*/ 1123 h 3535"/>
              <a:gd name="T40" fmla="*/ 1744 w 3772"/>
              <a:gd name="T41" fmla="*/ 614 h 3535"/>
              <a:gd name="T42" fmla="*/ 1235 w 3772"/>
              <a:gd name="T43" fmla="*/ 1123 h 3535"/>
              <a:gd name="T44" fmla="*/ 1573 w 3772"/>
              <a:gd name="T45" fmla="*/ 1603 h 3535"/>
              <a:gd name="T46" fmla="*/ 2951 w 3772"/>
              <a:gd name="T47" fmla="*/ 2672 h 3535"/>
              <a:gd name="T48" fmla="*/ 3657 w 3772"/>
              <a:gd name="T49" fmla="*/ 2672 h 3535"/>
              <a:gd name="T50" fmla="*/ 3772 w 3772"/>
              <a:gd name="T51" fmla="*/ 2557 h 3535"/>
              <a:gd name="T52" fmla="*/ 3772 w 3772"/>
              <a:gd name="T53" fmla="*/ 115 h 3535"/>
              <a:gd name="T54" fmla="*/ 3657 w 3772"/>
              <a:gd name="T55" fmla="*/ 0 h 3535"/>
              <a:gd name="T56" fmla="*/ 115 w 3772"/>
              <a:gd name="T57" fmla="*/ 0 h 3535"/>
              <a:gd name="T58" fmla="*/ 0 w 3772"/>
              <a:gd name="T59" fmla="*/ 115 h 3535"/>
              <a:gd name="T60" fmla="*/ 0 w 3772"/>
              <a:gd name="T61" fmla="*/ 2557 h 3535"/>
              <a:gd name="T62" fmla="*/ 115 w 3772"/>
              <a:gd name="T63" fmla="*/ 2672 h 3535"/>
              <a:gd name="T64" fmla="*/ 1054 w 3772"/>
              <a:gd name="T65" fmla="*/ 2672 h 3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72" h="3535">
                <a:moveTo>
                  <a:pt x="1917" y="1791"/>
                </a:moveTo>
                <a:cubicBezTo>
                  <a:pt x="1917" y="1985"/>
                  <a:pt x="1917" y="1985"/>
                  <a:pt x="1917" y="1985"/>
                </a:cubicBezTo>
                <a:moveTo>
                  <a:pt x="1917" y="1123"/>
                </a:moveTo>
                <a:cubicBezTo>
                  <a:pt x="1917" y="1028"/>
                  <a:pt x="1840" y="951"/>
                  <a:pt x="1745" y="951"/>
                </a:cubicBezTo>
                <a:cubicBezTo>
                  <a:pt x="1650" y="951"/>
                  <a:pt x="1573" y="1028"/>
                  <a:pt x="1573" y="1123"/>
                </a:cubicBezTo>
                <a:cubicBezTo>
                  <a:pt x="1573" y="1123"/>
                  <a:pt x="1573" y="1127"/>
                  <a:pt x="1573" y="1135"/>
                </a:cubicBezTo>
                <a:cubicBezTo>
                  <a:pt x="1573" y="1252"/>
                  <a:pt x="1573" y="2194"/>
                  <a:pt x="1573" y="2527"/>
                </a:cubicBezTo>
                <a:cubicBezTo>
                  <a:pt x="1573" y="2581"/>
                  <a:pt x="1507" y="2608"/>
                  <a:pt x="1469" y="2569"/>
                </a:cubicBezTo>
                <a:cubicBezTo>
                  <a:pt x="1282" y="2383"/>
                  <a:pt x="1282" y="2383"/>
                  <a:pt x="1282" y="2383"/>
                </a:cubicBezTo>
                <a:cubicBezTo>
                  <a:pt x="1210" y="2311"/>
                  <a:pt x="1095" y="2311"/>
                  <a:pt x="1023" y="2383"/>
                </a:cubicBezTo>
                <a:cubicBezTo>
                  <a:pt x="952" y="2454"/>
                  <a:pt x="952" y="2570"/>
                  <a:pt x="1023" y="2641"/>
                </a:cubicBezTo>
                <a:cubicBezTo>
                  <a:pt x="1659" y="3277"/>
                  <a:pt x="1659" y="3277"/>
                  <a:pt x="1659" y="3277"/>
                </a:cubicBezTo>
                <a:cubicBezTo>
                  <a:pt x="1813" y="3436"/>
                  <a:pt x="2026" y="3535"/>
                  <a:pt x="2262" y="3535"/>
                </a:cubicBezTo>
                <a:cubicBezTo>
                  <a:pt x="2643" y="3535"/>
                  <a:pt x="2951" y="3227"/>
                  <a:pt x="2951" y="2846"/>
                </a:cubicBezTo>
                <a:cubicBezTo>
                  <a:pt x="2951" y="2184"/>
                  <a:pt x="2951" y="2184"/>
                  <a:pt x="2951" y="2184"/>
                </a:cubicBezTo>
                <a:cubicBezTo>
                  <a:pt x="2951" y="2105"/>
                  <a:pt x="2897" y="2036"/>
                  <a:pt x="2820" y="2017"/>
                </a:cubicBezTo>
                <a:cubicBezTo>
                  <a:pt x="1917" y="1791"/>
                  <a:pt x="1917" y="1791"/>
                  <a:pt x="1917" y="1791"/>
                </a:cubicBezTo>
                <a:lnTo>
                  <a:pt x="1917" y="1123"/>
                </a:lnTo>
                <a:close/>
                <a:moveTo>
                  <a:pt x="1917" y="1602"/>
                </a:moveTo>
                <a:cubicBezTo>
                  <a:pt x="2114" y="1532"/>
                  <a:pt x="2254" y="1344"/>
                  <a:pt x="2254" y="1123"/>
                </a:cubicBezTo>
                <a:cubicBezTo>
                  <a:pt x="2254" y="842"/>
                  <a:pt x="2026" y="614"/>
                  <a:pt x="1744" y="614"/>
                </a:cubicBezTo>
                <a:cubicBezTo>
                  <a:pt x="1463" y="614"/>
                  <a:pt x="1235" y="842"/>
                  <a:pt x="1235" y="1123"/>
                </a:cubicBezTo>
                <a:cubicBezTo>
                  <a:pt x="1235" y="1344"/>
                  <a:pt x="1376" y="1532"/>
                  <a:pt x="1573" y="1603"/>
                </a:cubicBezTo>
                <a:moveTo>
                  <a:pt x="2951" y="2672"/>
                </a:moveTo>
                <a:cubicBezTo>
                  <a:pt x="3657" y="2672"/>
                  <a:pt x="3657" y="2672"/>
                  <a:pt x="3657" y="2672"/>
                </a:cubicBezTo>
                <a:cubicBezTo>
                  <a:pt x="3720" y="2672"/>
                  <a:pt x="3772" y="2621"/>
                  <a:pt x="3772" y="2557"/>
                </a:cubicBezTo>
                <a:cubicBezTo>
                  <a:pt x="3772" y="115"/>
                  <a:pt x="3772" y="115"/>
                  <a:pt x="3772" y="115"/>
                </a:cubicBezTo>
                <a:cubicBezTo>
                  <a:pt x="3772" y="51"/>
                  <a:pt x="3720" y="0"/>
                  <a:pt x="3657" y="0"/>
                </a:cubicBezTo>
                <a:cubicBezTo>
                  <a:pt x="115" y="0"/>
                  <a:pt x="115" y="0"/>
                  <a:pt x="115" y="0"/>
                </a:cubicBezTo>
                <a:cubicBezTo>
                  <a:pt x="51" y="0"/>
                  <a:pt x="0" y="51"/>
                  <a:pt x="0" y="115"/>
                </a:cubicBezTo>
                <a:cubicBezTo>
                  <a:pt x="0" y="2557"/>
                  <a:pt x="0" y="2557"/>
                  <a:pt x="0" y="2557"/>
                </a:cubicBezTo>
                <a:cubicBezTo>
                  <a:pt x="0" y="2621"/>
                  <a:pt x="51" y="2672"/>
                  <a:pt x="115" y="2672"/>
                </a:cubicBezTo>
                <a:cubicBezTo>
                  <a:pt x="1054" y="2672"/>
                  <a:pt x="1054" y="2672"/>
                  <a:pt x="1054" y="2672"/>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8" name="Freeform 96" title="Icon of a gear with a wrench">
            <a:extLst>
              <a:ext uri="{FF2B5EF4-FFF2-40B4-BE49-F238E27FC236}">
                <a16:creationId xmlns:a16="http://schemas.microsoft.com/office/drawing/2014/main" id="{16FD286D-C7CE-D6BF-8E45-4BED4614421B}"/>
              </a:ext>
            </a:extLst>
          </p:cNvPr>
          <p:cNvSpPr>
            <a:spLocks noChangeAspect="1" noEditPoints="1"/>
          </p:cNvSpPr>
          <p:nvPr/>
        </p:nvSpPr>
        <p:spPr bwMode="auto">
          <a:xfrm>
            <a:off x="963464" y="4800262"/>
            <a:ext cx="365760" cy="34949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9" name="brain_2" title="Icon of a brain with circles and connection lines inside">
            <a:extLst>
              <a:ext uri="{FF2B5EF4-FFF2-40B4-BE49-F238E27FC236}">
                <a16:creationId xmlns:a16="http://schemas.microsoft.com/office/drawing/2014/main" id="{C8BB8485-4F6C-CF2B-4879-EE855638A00A}"/>
              </a:ext>
            </a:extLst>
          </p:cNvPr>
          <p:cNvSpPr>
            <a:spLocks noChangeAspect="1" noEditPoints="1"/>
          </p:cNvSpPr>
          <p:nvPr/>
        </p:nvSpPr>
        <p:spPr bwMode="auto">
          <a:xfrm>
            <a:off x="940308" y="5673017"/>
            <a:ext cx="412072" cy="28673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 name="TextBox 9">
            <a:extLst>
              <a:ext uri="{FF2B5EF4-FFF2-40B4-BE49-F238E27FC236}">
                <a16:creationId xmlns:a16="http://schemas.microsoft.com/office/drawing/2014/main" id="{1261525C-08B8-0A41-5EFF-CFEA8AE3744F}"/>
              </a:ext>
            </a:extLst>
          </p:cNvPr>
          <p:cNvSpPr txBox="1"/>
          <p:nvPr/>
        </p:nvSpPr>
        <p:spPr>
          <a:xfrm>
            <a:off x="1540111" y="5650200"/>
            <a:ext cx="3428130" cy="55399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a:ln>
                  <a:noFill/>
                </a:ln>
                <a:solidFill>
                  <a:srgbClr val="000000"/>
                </a:solidFill>
                <a:effectLst/>
                <a:uLnTx/>
                <a:uFillTx/>
                <a:latin typeface="Segoe UI"/>
                <a:ea typeface="+mn-ea"/>
                <a:cs typeface="+mn-cs"/>
              </a:rPr>
              <a:t>Intelligent recommendations to optimize your environment</a:t>
            </a:r>
          </a:p>
        </p:txBody>
      </p:sp>
      <p:sp>
        <p:nvSpPr>
          <p:cNvPr id="11" name="TextBox 10">
            <a:extLst>
              <a:ext uri="{FF2B5EF4-FFF2-40B4-BE49-F238E27FC236}">
                <a16:creationId xmlns:a16="http://schemas.microsoft.com/office/drawing/2014/main" id="{F2CA2566-422D-5DD2-BC5D-E0715E90D9D7}"/>
              </a:ext>
            </a:extLst>
          </p:cNvPr>
          <p:cNvSpPr txBox="1"/>
          <p:nvPr/>
        </p:nvSpPr>
        <p:spPr>
          <a:xfrm>
            <a:off x="1540111" y="4172279"/>
            <a:ext cx="3428130"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0" normalizeH="0" baseline="0" noProof="0">
                <a:ln>
                  <a:noFill/>
                </a:ln>
                <a:solidFill>
                  <a:srgbClr val="000000"/>
                </a:solidFill>
                <a:effectLst/>
                <a:uLnTx/>
                <a:uFillTx/>
                <a:latin typeface="Segoe UI"/>
                <a:ea typeface="+mn-ea"/>
                <a:cs typeface="+mn-cs"/>
              </a:rPr>
              <a:t>Action oriented activity insights </a:t>
            </a:r>
          </a:p>
        </p:txBody>
      </p:sp>
      <p:sp>
        <p:nvSpPr>
          <p:cNvPr id="12" name="target_2" title="Icon of a target with an arrow hitting the bullseye">
            <a:extLst>
              <a:ext uri="{FF2B5EF4-FFF2-40B4-BE49-F238E27FC236}">
                <a16:creationId xmlns:a16="http://schemas.microsoft.com/office/drawing/2014/main" id="{7CB85350-5BA6-A57C-4C8D-A71B3DD59CF3}"/>
              </a:ext>
            </a:extLst>
          </p:cNvPr>
          <p:cNvSpPr>
            <a:spLocks noChangeAspect="1" noEditPoints="1"/>
          </p:cNvSpPr>
          <p:nvPr/>
        </p:nvSpPr>
        <p:spPr bwMode="auto">
          <a:xfrm>
            <a:off x="974190" y="4132837"/>
            <a:ext cx="344308" cy="355882"/>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flat">
            <a:solidFill>
              <a:schemeClr val="accent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pic>
        <p:nvPicPr>
          <p:cNvPr id="13" name="Picture 12">
            <a:extLst>
              <a:ext uri="{FF2B5EF4-FFF2-40B4-BE49-F238E27FC236}">
                <a16:creationId xmlns:a16="http://schemas.microsoft.com/office/drawing/2014/main" id="{B9F88FDD-6F30-153D-922D-DF4EE32F4D06}"/>
              </a:ext>
            </a:extLst>
          </p:cNvPr>
          <p:cNvPicPr>
            <a:picLocks noChangeAspect="1"/>
          </p:cNvPicPr>
          <p:nvPr/>
        </p:nvPicPr>
        <p:blipFill>
          <a:blip r:embed="rId3"/>
          <a:stretch>
            <a:fillRect/>
          </a:stretch>
        </p:blipFill>
        <p:spPr>
          <a:xfrm>
            <a:off x="6439155" y="596840"/>
            <a:ext cx="5650322" cy="5362915"/>
          </a:xfrm>
          <a:prstGeom prst="rect">
            <a:avLst/>
          </a:prstGeom>
        </p:spPr>
      </p:pic>
    </p:spTree>
    <p:extLst>
      <p:ext uri="{BB962C8B-B14F-4D97-AF65-F5344CB8AC3E}">
        <p14:creationId xmlns:p14="http://schemas.microsoft.com/office/powerpoint/2010/main" val="406329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3707DB-0288-FE5E-34CB-AB9A9A2507C1}"/>
              </a:ext>
            </a:extLst>
          </p:cNvPr>
          <p:cNvSpPr txBox="1">
            <a:spLocks/>
          </p:cNvSpPr>
          <p:nvPr/>
        </p:nvSpPr>
        <p:spPr>
          <a:xfrm>
            <a:off x="838200" y="1176400"/>
            <a:ext cx="10515600" cy="501804"/>
          </a:xfrm>
          <a:prstGeom prst="rect">
            <a:avLst/>
          </a:prstGeom>
          <a:noFill/>
        </p:spPr>
        <p:txBody>
          <a:bodyPr vert="horz" lIns="0" tIns="0" rIns="0" bIns="0" rtlCol="0" anchor="b" anchorCtr="0">
            <a:spAutoFit/>
          </a:bodyPr>
          <a:lstStyle>
            <a:lvl1pPr algn="l" defTabSz="914400" rtl="0" eaLnBrk="1" latinLnBrk="0" hangingPunct="1">
              <a:lnSpc>
                <a:spcPct val="90000"/>
              </a:lnSpc>
              <a:spcBef>
                <a:spcPct val="0"/>
              </a:spcBef>
              <a:buNone/>
              <a:defRPr sz="3600" kern="1200" spc="-50" baseline="0">
                <a:solidFill>
                  <a:schemeClr val="tx1"/>
                </a:solidFill>
                <a:latin typeface="+mj-lt"/>
                <a:ea typeface="+mj-ea"/>
                <a:cs typeface="Segoe UI" panose="020B0502040204020203" pitchFamily="34" charset="0"/>
              </a:defRPr>
            </a:lvl1pPr>
          </a:lstStyle>
          <a:p>
            <a:r>
              <a:rPr lang="en-US"/>
              <a:t>Get Insights on existing External Users</a:t>
            </a:r>
          </a:p>
        </p:txBody>
      </p:sp>
      <p:pic>
        <p:nvPicPr>
          <p:cNvPr id="6" name="Picture 5">
            <a:extLst>
              <a:ext uri="{FF2B5EF4-FFF2-40B4-BE49-F238E27FC236}">
                <a16:creationId xmlns:a16="http://schemas.microsoft.com/office/drawing/2014/main" id="{21C9D729-74EA-95F0-D1CB-56B6C637B141}"/>
              </a:ext>
            </a:extLst>
          </p:cNvPr>
          <p:cNvPicPr>
            <a:picLocks noChangeAspect="1"/>
          </p:cNvPicPr>
          <p:nvPr/>
        </p:nvPicPr>
        <p:blipFill>
          <a:blip r:embed="rId2"/>
          <a:stretch>
            <a:fillRect/>
          </a:stretch>
        </p:blipFill>
        <p:spPr>
          <a:xfrm>
            <a:off x="2259884" y="1951462"/>
            <a:ext cx="6607891" cy="4182637"/>
          </a:xfrm>
          <a:prstGeom prst="rect">
            <a:avLst/>
          </a:prstGeom>
        </p:spPr>
      </p:pic>
    </p:spTree>
    <p:extLst>
      <p:ext uri="{BB962C8B-B14F-4D97-AF65-F5344CB8AC3E}">
        <p14:creationId xmlns:p14="http://schemas.microsoft.com/office/powerpoint/2010/main" val="31626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2E9A-22B1-E99D-59BD-1938C69AD81F}"/>
              </a:ext>
            </a:extLst>
          </p:cNvPr>
          <p:cNvSpPr>
            <a:spLocks noGrp="1"/>
          </p:cNvSpPr>
          <p:nvPr>
            <p:ph type="title"/>
          </p:nvPr>
        </p:nvSpPr>
        <p:spPr/>
        <p:txBody>
          <a:bodyPr>
            <a:normAutofit/>
          </a:bodyPr>
          <a:lstStyle/>
          <a:p>
            <a:r>
              <a:rPr lang="en-US" sz="3200"/>
              <a:t>How access works for external users</a:t>
            </a:r>
          </a:p>
        </p:txBody>
      </p:sp>
      <p:pic>
        <p:nvPicPr>
          <p:cNvPr id="1026" name="Picture 2" descr="Diagram showing the lifecycle of external users">
            <a:extLst>
              <a:ext uri="{FF2B5EF4-FFF2-40B4-BE49-F238E27FC236}">
                <a16:creationId xmlns:a16="http://schemas.microsoft.com/office/drawing/2014/main" id="{BDE588E0-CED0-6A04-EBB4-E7F002007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855" y="1495625"/>
            <a:ext cx="7153275" cy="437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3778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TotalTime>
  <Words>3300</Words>
  <Application>Microsoft Office PowerPoint</Application>
  <PresentationFormat>Widescreen</PresentationFormat>
  <Paragraphs>474</Paragraphs>
  <Slides>52</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Aptos</vt:lpstr>
      <vt:lpstr>Aptos Display</vt:lpstr>
      <vt:lpstr>Arial</vt:lpstr>
      <vt:lpstr>Calibri</vt:lpstr>
      <vt:lpstr>Century Gothic</vt:lpstr>
      <vt:lpstr>Consolas</vt:lpstr>
      <vt:lpstr>Segoe UI</vt:lpstr>
      <vt:lpstr>Segoe UI Historic</vt:lpstr>
      <vt:lpstr>Segoe UI Semibold</vt:lpstr>
      <vt:lpstr>SegoeUI</vt:lpstr>
      <vt:lpstr>Wingdings</vt:lpstr>
      <vt:lpstr>Office Theme</vt:lpstr>
      <vt:lpstr>Microsoft Entra ID Governance</vt:lpstr>
      <vt:lpstr>External identities Overview</vt:lpstr>
      <vt:lpstr>PowerPoint Presentation</vt:lpstr>
      <vt:lpstr>PowerPoint Presentation</vt:lpstr>
      <vt:lpstr>Should I use Entitlement Management or SSSU?</vt:lpstr>
      <vt:lpstr>Onboarding and Discovery   </vt:lpstr>
      <vt:lpstr>Discover new insights and actions that will improve your ID Governance posture</vt:lpstr>
      <vt:lpstr>PowerPoint Presentation</vt:lpstr>
      <vt:lpstr>How access works for external users</vt:lpstr>
      <vt:lpstr>Guest attribute management</vt:lpstr>
      <vt:lpstr>Improving onboarding with decentralized IDs Microsoft Entra Verified ID in entitlement management</vt:lpstr>
      <vt:lpstr>PowerPoint Presentation</vt:lpstr>
      <vt:lpstr>Features</vt:lpstr>
      <vt:lpstr>Planning- Decisions to consider</vt:lpstr>
      <vt:lpstr>Deploy</vt:lpstr>
      <vt:lpstr>PowerPoint Presentation</vt:lpstr>
      <vt:lpstr>Assign and remove resources automatically Birthright assignment</vt:lpstr>
      <vt:lpstr>Features</vt:lpstr>
      <vt:lpstr>Planning- Decisions to consider</vt:lpstr>
      <vt:lpstr>Deploy</vt:lpstr>
      <vt:lpstr>PowerPoint Presentation</vt:lpstr>
      <vt:lpstr>PowerPoint Presentation</vt:lpstr>
      <vt:lpstr>PowerPoint Presentation</vt:lpstr>
      <vt:lpstr>Use cases examples </vt:lpstr>
      <vt:lpstr>Planning- Decisions to consider</vt:lpstr>
      <vt:lpstr>Deploy</vt:lpstr>
      <vt:lpstr>PowerPoint Presentation</vt:lpstr>
      <vt:lpstr>PowerPoint Presentation</vt:lpstr>
      <vt:lpstr>Planning- Decisions to consider</vt:lpstr>
      <vt:lpstr>Deploy</vt:lpstr>
      <vt:lpstr>Scenario: Access Recertification</vt:lpstr>
      <vt:lpstr>Access recertification to reduce risk Access Reviews</vt:lpstr>
      <vt:lpstr>How Access Reviews works  Administrator</vt:lpstr>
      <vt:lpstr>How Access Reviews works  Reviewer</vt:lpstr>
      <vt:lpstr>Access Reviews Scenarios</vt:lpstr>
      <vt:lpstr>Planning</vt:lpstr>
      <vt:lpstr>Planning- Decisions to consider</vt:lpstr>
      <vt:lpstr>Planning (Contd)</vt:lpstr>
      <vt:lpstr>Planning (Contd)</vt:lpstr>
      <vt:lpstr>Multi-stage Access Reviews Meet complex audit and recertification requirements through multiple stages of reviews</vt:lpstr>
      <vt:lpstr>Multi-Stage Reviews Decisions</vt:lpstr>
      <vt:lpstr>AR – Inactive Users General Availability</vt:lpstr>
      <vt:lpstr>Machine Learning based recommendations in Access Reviews User-to-Group Affiliation</vt:lpstr>
      <vt:lpstr>User to Group Affiliation </vt:lpstr>
      <vt:lpstr>Access Reviews for Guests</vt:lpstr>
      <vt:lpstr>Reduce risk of guest users in Teams and Microsoft 365 groups</vt:lpstr>
      <vt:lpstr>Access Certification for Guests</vt:lpstr>
      <vt:lpstr>Access Review history report</vt:lpstr>
      <vt:lpstr>Deploying Access Reviews Guide</vt:lpstr>
      <vt:lpstr>Join Entra ID Governance Advisors - Customer Community </vt:lpstr>
      <vt:lpstr>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Entra ID Governance</dc:title>
  <dc:creator>Jorge Lopez</dc:creator>
  <cp:lastModifiedBy>Jorge Lopez</cp:lastModifiedBy>
  <cp:revision>1</cp:revision>
  <dcterms:created xsi:type="dcterms:W3CDTF">2023-11-21T23:34:36Z</dcterms:created>
  <dcterms:modified xsi:type="dcterms:W3CDTF">2023-11-21T23:50:43Z</dcterms:modified>
</cp:coreProperties>
</file>