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147478921" r:id="rId2"/>
    <p:sldId id="2076138265" r:id="rId3"/>
    <p:sldId id="2076138281" r:id="rId4"/>
    <p:sldId id="2076138283" r:id="rId5"/>
    <p:sldId id="2076138286" r:id="rId6"/>
    <p:sldId id="2147478923" r:id="rId7"/>
    <p:sldId id="2147478863" r:id="rId8"/>
    <p:sldId id="2147478928" r:id="rId9"/>
    <p:sldId id="2147478929" r:id="rId10"/>
    <p:sldId id="2147478930" r:id="rId11"/>
    <p:sldId id="2147478932" r:id="rId12"/>
    <p:sldId id="2147478940" r:id="rId13"/>
    <p:sldId id="2147478938" r:id="rId14"/>
    <p:sldId id="2147478941" r:id="rId15"/>
    <p:sldId id="2147478935" r:id="rId16"/>
    <p:sldId id="2147478936" r:id="rId17"/>
    <p:sldId id="2147481135" r:id="rId18"/>
    <p:sldId id="2076138289" r:id="rId19"/>
    <p:sldId id="2076138291" r:id="rId20"/>
    <p:sldId id="2076138293" r:id="rId21"/>
    <p:sldId id="293" r:id="rId22"/>
    <p:sldId id="2147481139" r:id="rId23"/>
    <p:sldId id="2147481140" r:id="rId24"/>
    <p:sldId id="2147481141" r:id="rId25"/>
    <p:sldId id="2147481142" r:id="rId26"/>
    <p:sldId id="2147478922" r:id="rId27"/>
    <p:sldId id="2147478911" r:id="rId28"/>
    <p:sldId id="2147481143" r:id="rId29"/>
    <p:sldId id="2147481144" r:id="rId30"/>
    <p:sldId id="2147478913" r:id="rId31"/>
    <p:sldId id="2147481145" r:id="rId32"/>
    <p:sldId id="2147478916" r:id="rId33"/>
    <p:sldId id="2147478920" r:id="rId34"/>
    <p:sldId id="2147478919" r:id="rId35"/>
    <p:sldId id="214748114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08C26BF-2F5C-4254-A6B8-866CEC5B2F6E}">
          <p14:sldIdLst>
            <p14:sldId id="2147478921"/>
            <p14:sldId id="2076138265"/>
            <p14:sldId id="2076138281"/>
            <p14:sldId id="2076138283"/>
            <p14:sldId id="2076138286"/>
          </p14:sldIdLst>
        </p14:section>
        <p14:section name="Auto-assignment" id="{C40D7AF9-1251-42C6-9211-DD9841D9C083}">
          <p14:sldIdLst>
            <p14:sldId id="2147478923"/>
            <p14:sldId id="2147478863"/>
            <p14:sldId id="2147478928"/>
            <p14:sldId id="2147478929"/>
            <p14:sldId id="2147478930"/>
          </p14:sldIdLst>
        </p14:section>
        <p14:section name="Custom Extensions" id="{78B2DF63-0012-485F-9111-D10E440A4F76}">
          <p14:sldIdLst>
            <p14:sldId id="2147478932"/>
            <p14:sldId id="2147478940"/>
            <p14:sldId id="2147478938"/>
            <p14:sldId id="2147478941"/>
            <p14:sldId id="2147478935"/>
            <p14:sldId id="2147478936"/>
          </p14:sldIdLst>
        </p14:section>
        <p14:section name="Access Recertification" id="{06C53AE1-BA2F-4C73-9B3D-E2419381F332}">
          <p14:sldIdLst>
            <p14:sldId id="2147481135"/>
            <p14:sldId id="2076138289"/>
            <p14:sldId id="2076138291"/>
            <p14:sldId id="2076138293"/>
            <p14:sldId id="293"/>
            <p14:sldId id="2147481139"/>
            <p14:sldId id="2147481140"/>
            <p14:sldId id="2147481141"/>
            <p14:sldId id="2147481142"/>
            <p14:sldId id="2147478922"/>
            <p14:sldId id="2147478911"/>
            <p14:sldId id="2147481143"/>
            <p14:sldId id="2147481144"/>
            <p14:sldId id="2147478913"/>
            <p14:sldId id="2147481145"/>
            <p14:sldId id="2147478916"/>
          </p14:sldIdLst>
        </p14:section>
        <p14:section name="Close" id="{D75E9E04-8923-487C-88BF-98782CF5149F}">
          <p14:sldIdLst>
            <p14:sldId id="2147478920"/>
            <p14:sldId id="2147478919"/>
            <p14:sldId id="214748114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4D4509-3EAB-ED61-DB8E-92512EBEC085}" name="Jorge Lopez" initials="JL" userId="S::jorlop@microsoft.com::de523948-0a37-4855-b48b-ebfd2c5eb591" providerId="AD"/>
  <p188:author id="{283841AD-B317-7A5F-4723-807249B055C0}" name="Tosin Lufadeju" initials="TL" userId="S::tolufade@microsoft.com::eb47d412-be29-48f6-ae28-3174c737c0f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152" d="100"/>
          <a:sy n="152" d="100"/>
        </p:scale>
        <p:origin x="2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Lopez" userId="de523948-0a37-4855-b48b-ebfd2c5eb591" providerId="ADAL" clId="{FBE791AF-8EB8-4A13-B578-92FD8676B62E}"/>
    <pc:docChg chg="">
      <pc:chgData name="Jorge Lopez" userId="de523948-0a37-4855-b48b-ebfd2c5eb591" providerId="ADAL" clId="{FBE791AF-8EB8-4A13-B578-92FD8676B62E}" dt="2023-11-21T23:35:58.847" v="0"/>
      <pc:docMkLst>
        <pc:docMk/>
      </pc:docMkLst>
      <pc:sldChg chg="delCm">
        <pc:chgData name="Jorge Lopez" userId="de523948-0a37-4855-b48b-ebfd2c5eb591" providerId="ADAL" clId="{FBE791AF-8EB8-4A13-B578-92FD8676B62E}" dt="2023-11-21T23:35:58.847" v="0"/>
        <pc:sldMkLst>
          <pc:docMk/>
          <pc:sldMk cId="3826834738" sldId="2147481139"/>
        </pc:sldMkLst>
        <pc:extLst>
          <p:ext xmlns:p="http://schemas.openxmlformats.org/presentationml/2006/main" uri="{D6D511B9-2390-475A-947B-AFAB55BFBCF1}">
            <pc226:cmChg xmlns:pc226="http://schemas.microsoft.com/office/powerpoint/2022/06/main/command" chg="del">
              <pc226:chgData name="Jorge Lopez" userId="de523948-0a37-4855-b48b-ebfd2c5eb591" providerId="ADAL" clId="{FBE791AF-8EB8-4A13-B578-92FD8676B62E}" dt="2023-11-21T23:35:58.847" v="0"/>
              <pc2:cmMkLst xmlns:pc2="http://schemas.microsoft.com/office/powerpoint/2019/9/main/command">
                <pc:docMk/>
                <pc:sldMk cId="3826834738" sldId="2147481139"/>
                <pc2:cmMk id="{63B1388E-0B29-4959-9DC4-079C7C5FF8AC}"/>
              </pc2:cmMkLst>
            </pc226:cmChg>
          </p:ext>
        </pc:extLst>
      </pc:sldChg>
      <pc:sldChg chg="delCm">
        <pc:chgData name="Jorge Lopez" userId="de523948-0a37-4855-b48b-ebfd2c5eb591" providerId="ADAL" clId="{FBE791AF-8EB8-4A13-B578-92FD8676B62E}" dt="2023-11-21T23:35:58.847" v="0"/>
        <pc:sldMkLst>
          <pc:docMk/>
          <pc:sldMk cId="604355073" sldId="2147481140"/>
        </pc:sldMkLst>
        <pc:extLst>
          <p:ext xmlns:p="http://schemas.openxmlformats.org/presentationml/2006/main" uri="{D6D511B9-2390-475A-947B-AFAB55BFBCF1}">
            <pc226:cmChg xmlns:pc226="http://schemas.microsoft.com/office/powerpoint/2022/06/main/command" chg="del">
              <pc226:chgData name="Jorge Lopez" userId="de523948-0a37-4855-b48b-ebfd2c5eb591" providerId="ADAL" clId="{FBE791AF-8EB8-4A13-B578-92FD8676B62E}" dt="2023-11-21T23:35:58.847" v="0"/>
              <pc2:cmMkLst xmlns:pc2="http://schemas.microsoft.com/office/powerpoint/2019/9/main/command">
                <pc:docMk/>
                <pc:sldMk cId="604355073" sldId="2147481140"/>
                <pc2:cmMk id="{E668F1DB-70E9-4838-8197-F7F5A3FF4777}"/>
              </pc2:cmMkLst>
            </pc226:cmChg>
          </p:ext>
        </pc:extLst>
      </pc:sldChg>
    </pc:docChg>
  </pc:docChgLst>
  <pc:docChgLst>
    <pc:chgData name="Jorge Lopez" userId="de523948-0a37-4855-b48b-ebfd2c5eb591" providerId="ADAL" clId="{B8E59948-92D1-46DC-829B-FFB2B693EA99}"/>
    <pc:docChg chg="custSel modSld">
      <pc:chgData name="Jorge Lopez" userId="de523948-0a37-4855-b48b-ebfd2c5eb591" providerId="ADAL" clId="{B8E59948-92D1-46DC-829B-FFB2B693EA99}" dt="2023-11-21T23:49:55.853" v="1" actId="478"/>
      <pc:docMkLst>
        <pc:docMk/>
      </pc:docMkLst>
      <pc:sldChg chg="addSp delSp modSp mod">
        <pc:chgData name="Jorge Lopez" userId="de523948-0a37-4855-b48b-ebfd2c5eb591" providerId="ADAL" clId="{B8E59948-92D1-46DC-829B-FFB2B693EA99}" dt="2023-11-21T23:49:55.853" v="1" actId="478"/>
        <pc:sldMkLst>
          <pc:docMk/>
          <pc:sldMk cId="143118982" sldId="2147478921"/>
        </pc:sldMkLst>
        <pc:spChg chg="del">
          <ac:chgData name="Jorge Lopez" userId="de523948-0a37-4855-b48b-ebfd2c5eb591" providerId="ADAL" clId="{B8E59948-92D1-46DC-829B-FFB2B693EA99}" dt="2023-11-21T23:49:41.504" v="0" actId="478"/>
          <ac:spMkLst>
            <pc:docMk/>
            <pc:sldMk cId="143118982" sldId="2147478921"/>
            <ac:spMk id="3" creationId="{8C3F8CE0-B741-41ED-A76C-465371BF9AD4}"/>
          </ac:spMkLst>
        </pc:spChg>
        <pc:spChg chg="add del mod">
          <ac:chgData name="Jorge Lopez" userId="de523948-0a37-4855-b48b-ebfd2c5eb591" providerId="ADAL" clId="{B8E59948-92D1-46DC-829B-FFB2B693EA99}" dt="2023-11-21T23:49:55.853" v="1" actId="478"/>
          <ac:spMkLst>
            <pc:docMk/>
            <pc:sldMk cId="143118982" sldId="2147478921"/>
            <ac:spMk id="7" creationId="{BA7CAE15-83EA-B7E1-6E2F-F21FA491009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727AAC-984C-4714-9CD6-529E95D8995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0FD5EDC-B2D5-4490-B6A6-F350ACF244DD}">
      <dgm:prSet/>
      <dgm:spPr/>
      <dgm:t>
        <a:bodyPr/>
        <a:lstStyle/>
        <a:p>
          <a:r>
            <a:rPr lang="en-US" b="0" i="0"/>
            <a:t>Send custom email Notifications</a:t>
          </a:r>
          <a:endParaRPr lang="en-US"/>
        </a:p>
      </dgm:t>
    </dgm:pt>
    <dgm:pt modelId="{B656D7DA-823C-434C-824E-F21023015B5E}" type="parTrans" cxnId="{B982843E-3F39-459F-9E39-DED7ED438B53}">
      <dgm:prSet/>
      <dgm:spPr/>
      <dgm:t>
        <a:bodyPr/>
        <a:lstStyle/>
        <a:p>
          <a:endParaRPr lang="en-US"/>
        </a:p>
      </dgm:t>
    </dgm:pt>
    <dgm:pt modelId="{6BA9337B-71BB-498A-9945-27FB16347852}" type="sibTrans" cxnId="{B982843E-3F39-459F-9E39-DED7ED438B53}">
      <dgm:prSet phldrT="1" phldr="0"/>
      <dgm:spPr/>
      <dgm:t>
        <a:bodyPr/>
        <a:lstStyle/>
        <a:p>
          <a:endParaRPr lang="en-US"/>
        </a:p>
      </dgm:t>
    </dgm:pt>
    <dgm:pt modelId="{CA571F52-FB92-476C-8D3C-23BA34643DA2}">
      <dgm:prSet/>
      <dgm:spPr/>
      <dgm:t>
        <a:bodyPr/>
        <a:lstStyle/>
        <a:p>
          <a:pPr rtl="0"/>
          <a:r>
            <a:rPr lang="en-US"/>
            <a:t>Send Teams notification</a:t>
          </a:r>
          <a:r>
            <a:rPr lang="en-US">
              <a:latin typeface="Aptos Display" panose="02110004020202020204"/>
            </a:rPr>
            <a:t> </a:t>
          </a:r>
          <a:endParaRPr lang="en-US"/>
        </a:p>
      </dgm:t>
    </dgm:pt>
    <dgm:pt modelId="{ACDB22F5-E11B-40BD-8569-B7F97C3F308B}" type="parTrans" cxnId="{7A1F15B6-D8AB-4B14-AF3E-C71A0DF02405}">
      <dgm:prSet/>
      <dgm:spPr/>
      <dgm:t>
        <a:bodyPr/>
        <a:lstStyle/>
        <a:p>
          <a:endParaRPr lang="en-US"/>
        </a:p>
      </dgm:t>
    </dgm:pt>
    <dgm:pt modelId="{61B2AB4A-2E5B-43D2-BDC0-D5C9856310A4}" type="sibTrans" cxnId="{7A1F15B6-D8AB-4B14-AF3E-C71A0DF02405}">
      <dgm:prSet phldrT="2" phldr="0"/>
      <dgm:spPr/>
      <dgm:t>
        <a:bodyPr/>
        <a:lstStyle/>
        <a:p>
          <a:endParaRPr lang="en-US"/>
        </a:p>
      </dgm:t>
    </dgm:pt>
    <dgm:pt modelId="{0D83AFA0-3791-4CB6-88C7-A99221BDBEA5}">
      <dgm:prSet/>
      <dgm:spPr/>
      <dgm:t>
        <a:bodyPr/>
        <a:lstStyle/>
        <a:p>
          <a:pPr rtl="0"/>
          <a:r>
            <a:rPr lang="en-US" b="0" i="0"/>
            <a:t>Get user information from other applications</a:t>
          </a:r>
          <a:r>
            <a:rPr lang="en-US" b="0" i="0">
              <a:latin typeface="Aptos Display" panose="02110004020202020204"/>
            </a:rPr>
            <a:t>  </a:t>
          </a:r>
          <a:endParaRPr lang="en-US"/>
        </a:p>
      </dgm:t>
    </dgm:pt>
    <dgm:pt modelId="{E9A7FC92-94C7-4BFB-82D1-0D97238188C9}" type="parTrans" cxnId="{95C4AD56-0D0F-4665-8D52-EFB55240C8C9}">
      <dgm:prSet/>
      <dgm:spPr/>
      <dgm:t>
        <a:bodyPr/>
        <a:lstStyle/>
        <a:p>
          <a:endParaRPr lang="en-US"/>
        </a:p>
      </dgm:t>
    </dgm:pt>
    <dgm:pt modelId="{A0AB0E4D-D4E4-45BA-BD27-BECB9798CB27}" type="sibTrans" cxnId="{95C4AD56-0D0F-4665-8D52-EFB55240C8C9}">
      <dgm:prSet phldrT="3" phldr="0"/>
      <dgm:spPr/>
      <dgm:t>
        <a:bodyPr/>
        <a:lstStyle/>
        <a:p>
          <a:endParaRPr lang="en-US"/>
        </a:p>
      </dgm:t>
    </dgm:pt>
    <dgm:pt modelId="{F4092EBA-B0D3-4A2E-9217-5B0ADF8D496B}">
      <dgm:prSet/>
      <dgm:spPr/>
      <dgm:t>
        <a:bodyPr/>
        <a:lstStyle/>
        <a:p>
          <a:r>
            <a:rPr lang="en-US"/>
            <a:t>Writeback user information to external systems</a:t>
          </a:r>
        </a:p>
      </dgm:t>
    </dgm:pt>
    <dgm:pt modelId="{792F3FB8-5EB1-4E07-B854-401614637917}" type="parTrans" cxnId="{19EFD776-BF54-4F2B-8822-CFCD090C3E90}">
      <dgm:prSet/>
      <dgm:spPr/>
      <dgm:t>
        <a:bodyPr/>
        <a:lstStyle/>
        <a:p>
          <a:endParaRPr lang="en-US"/>
        </a:p>
      </dgm:t>
    </dgm:pt>
    <dgm:pt modelId="{E6374933-9A6D-4BAB-8216-0DD8B7B63B2A}" type="sibTrans" cxnId="{19EFD776-BF54-4F2B-8822-CFCD090C3E90}">
      <dgm:prSet phldrT="4" phldr="0"/>
      <dgm:spPr/>
      <dgm:t>
        <a:bodyPr/>
        <a:lstStyle/>
        <a:p>
          <a:endParaRPr lang="en-US"/>
        </a:p>
      </dgm:t>
    </dgm:pt>
    <dgm:pt modelId="{C24B33F4-E604-445B-B4D8-24ACDC762707}">
      <dgm:prSet/>
      <dgm:spPr/>
      <dgm:t>
        <a:bodyPr/>
        <a:lstStyle/>
        <a:p>
          <a:r>
            <a:rPr lang="en-US"/>
            <a:t>Call an External web api to trigger actions on external systems</a:t>
          </a:r>
        </a:p>
      </dgm:t>
    </dgm:pt>
    <dgm:pt modelId="{0F8155E7-6B5F-4570-969B-A9529A7E654F}" type="parTrans" cxnId="{53912B5F-3AEA-47D8-8134-EDA16E7B1E0A}">
      <dgm:prSet/>
      <dgm:spPr/>
      <dgm:t>
        <a:bodyPr/>
        <a:lstStyle/>
        <a:p>
          <a:endParaRPr lang="en-US"/>
        </a:p>
      </dgm:t>
    </dgm:pt>
    <dgm:pt modelId="{2A02E7D3-582E-427D-9298-5A6BA6A9872D}" type="sibTrans" cxnId="{53912B5F-3AEA-47D8-8134-EDA16E7B1E0A}">
      <dgm:prSet phldrT="5" phldr="0"/>
      <dgm:spPr/>
      <dgm:t>
        <a:bodyPr/>
        <a:lstStyle/>
        <a:p>
          <a:endParaRPr lang="en-US"/>
        </a:p>
      </dgm:t>
    </dgm:pt>
    <dgm:pt modelId="{E3CAEDFC-0F95-40F1-B980-590C371A3C6C}">
      <dgm:prSet/>
      <dgm:spPr/>
      <dgm:t>
        <a:bodyPr/>
        <a:lstStyle/>
        <a:p>
          <a:pPr rtl="0"/>
          <a:r>
            <a:rPr lang="en-US"/>
            <a:t>Creating a set of tasks in Microsoft</a:t>
          </a:r>
          <a:r>
            <a:rPr lang="en-US">
              <a:latin typeface="Aptos Display" panose="02110004020202020204"/>
            </a:rPr>
            <a:t> </a:t>
          </a:r>
          <a:r>
            <a:rPr lang="en-US"/>
            <a:t> planner</a:t>
          </a:r>
        </a:p>
      </dgm:t>
    </dgm:pt>
    <dgm:pt modelId="{DCF2F0F3-5964-448A-AF8C-4894ECA3216F}" type="parTrans" cxnId="{87A2BAD0-6844-4D2D-9EB1-B89D40237985}">
      <dgm:prSet/>
      <dgm:spPr/>
      <dgm:t>
        <a:bodyPr/>
        <a:lstStyle/>
        <a:p>
          <a:endParaRPr lang="en-US"/>
        </a:p>
      </dgm:t>
    </dgm:pt>
    <dgm:pt modelId="{6A227DB1-CC9D-415F-AE02-7F1B4BC69677}" type="sibTrans" cxnId="{87A2BAD0-6844-4D2D-9EB1-B89D40237985}">
      <dgm:prSet phldrT="6" phldr="0"/>
      <dgm:spPr/>
      <dgm:t>
        <a:bodyPr/>
        <a:lstStyle/>
        <a:p>
          <a:endParaRPr lang="en-US"/>
        </a:p>
      </dgm:t>
    </dgm:pt>
    <dgm:pt modelId="{E6E28A00-2BC9-4917-94D9-E3DEDB6702FA}">
      <dgm:prSet/>
      <dgm:spPr/>
      <dgm:t>
        <a:bodyPr/>
        <a:lstStyle/>
        <a:p>
          <a:pPr rtl="0"/>
          <a:r>
            <a:rPr lang="en-US" b="0" i="0"/>
            <a:t>Generate a T</a:t>
          </a:r>
          <a:r>
            <a:rPr lang="en-US"/>
            <a:t>AP</a:t>
          </a:r>
          <a:r>
            <a:rPr lang="en-US">
              <a:latin typeface="Aptos Display" panose="02110004020202020204"/>
            </a:rPr>
            <a:t> </a:t>
          </a:r>
          <a:endParaRPr lang="en-US"/>
        </a:p>
      </dgm:t>
    </dgm:pt>
    <dgm:pt modelId="{55126880-8F1E-4C41-883A-CB55E50A7956}" type="parTrans" cxnId="{B1D9D15C-3716-4CC9-AA52-FB87D1A7B87E}">
      <dgm:prSet/>
      <dgm:spPr/>
      <dgm:t>
        <a:bodyPr/>
        <a:lstStyle/>
        <a:p>
          <a:endParaRPr lang="en-US"/>
        </a:p>
      </dgm:t>
    </dgm:pt>
    <dgm:pt modelId="{63F8C42F-5961-44E0-9FBB-EF26262F5405}" type="sibTrans" cxnId="{B1D9D15C-3716-4CC9-AA52-FB87D1A7B87E}">
      <dgm:prSet phldrT="7" phldr="0"/>
      <dgm:spPr/>
      <dgm:t>
        <a:bodyPr/>
        <a:lstStyle/>
        <a:p>
          <a:endParaRPr lang="en-US"/>
        </a:p>
      </dgm:t>
    </dgm:pt>
    <dgm:pt modelId="{F1667367-F9FD-438B-B255-435BF99F801E}" type="pres">
      <dgm:prSet presAssocID="{24727AAC-984C-4714-9CD6-529E95D89950}" presName="vert0" presStyleCnt="0">
        <dgm:presLayoutVars>
          <dgm:dir/>
          <dgm:animOne val="branch"/>
          <dgm:animLvl val="lvl"/>
        </dgm:presLayoutVars>
      </dgm:prSet>
      <dgm:spPr/>
    </dgm:pt>
    <dgm:pt modelId="{E6E90E33-B746-4F54-B836-7D77D9DC315E}" type="pres">
      <dgm:prSet presAssocID="{10FD5EDC-B2D5-4490-B6A6-F350ACF244DD}" presName="thickLine" presStyleLbl="alignNode1" presStyleIdx="0" presStyleCnt="7"/>
      <dgm:spPr/>
    </dgm:pt>
    <dgm:pt modelId="{F697AB5F-2B6F-48F4-B06E-871CF748ABB9}" type="pres">
      <dgm:prSet presAssocID="{10FD5EDC-B2D5-4490-B6A6-F350ACF244DD}" presName="horz1" presStyleCnt="0"/>
      <dgm:spPr/>
    </dgm:pt>
    <dgm:pt modelId="{102469CE-CB57-43FD-A438-38E7BF6528FA}" type="pres">
      <dgm:prSet presAssocID="{10FD5EDC-B2D5-4490-B6A6-F350ACF244DD}" presName="tx1" presStyleLbl="revTx" presStyleIdx="0" presStyleCnt="7"/>
      <dgm:spPr/>
    </dgm:pt>
    <dgm:pt modelId="{A791955C-B787-4233-AC9F-BA454DB21BD0}" type="pres">
      <dgm:prSet presAssocID="{10FD5EDC-B2D5-4490-B6A6-F350ACF244DD}" presName="vert1" presStyleCnt="0"/>
      <dgm:spPr/>
    </dgm:pt>
    <dgm:pt modelId="{D3B19E3C-2B9D-4D3A-A8F4-4F2DE7976441}" type="pres">
      <dgm:prSet presAssocID="{CA571F52-FB92-476C-8D3C-23BA34643DA2}" presName="thickLine" presStyleLbl="alignNode1" presStyleIdx="1" presStyleCnt="7"/>
      <dgm:spPr/>
    </dgm:pt>
    <dgm:pt modelId="{EBA9BAD3-AD9F-4ACD-9A16-C9545D59902D}" type="pres">
      <dgm:prSet presAssocID="{CA571F52-FB92-476C-8D3C-23BA34643DA2}" presName="horz1" presStyleCnt="0"/>
      <dgm:spPr/>
    </dgm:pt>
    <dgm:pt modelId="{F266C259-A97F-4C07-8803-B34A29E7F75B}" type="pres">
      <dgm:prSet presAssocID="{CA571F52-FB92-476C-8D3C-23BA34643DA2}" presName="tx1" presStyleLbl="revTx" presStyleIdx="1" presStyleCnt="7"/>
      <dgm:spPr/>
    </dgm:pt>
    <dgm:pt modelId="{C9F5DFC1-54E3-4971-BE03-8CDE4599EC0F}" type="pres">
      <dgm:prSet presAssocID="{CA571F52-FB92-476C-8D3C-23BA34643DA2}" presName="vert1" presStyleCnt="0"/>
      <dgm:spPr/>
    </dgm:pt>
    <dgm:pt modelId="{C8044C6C-AC48-4771-AC06-A3F9AA2EF0F7}" type="pres">
      <dgm:prSet presAssocID="{0D83AFA0-3791-4CB6-88C7-A99221BDBEA5}" presName="thickLine" presStyleLbl="alignNode1" presStyleIdx="2" presStyleCnt="7"/>
      <dgm:spPr/>
    </dgm:pt>
    <dgm:pt modelId="{DEE44099-D9A5-414B-BFA9-5BE931410E9E}" type="pres">
      <dgm:prSet presAssocID="{0D83AFA0-3791-4CB6-88C7-A99221BDBEA5}" presName="horz1" presStyleCnt="0"/>
      <dgm:spPr/>
    </dgm:pt>
    <dgm:pt modelId="{4D5877A6-AE10-4F6D-8E18-768C988B6C6E}" type="pres">
      <dgm:prSet presAssocID="{0D83AFA0-3791-4CB6-88C7-A99221BDBEA5}" presName="tx1" presStyleLbl="revTx" presStyleIdx="2" presStyleCnt="7"/>
      <dgm:spPr/>
    </dgm:pt>
    <dgm:pt modelId="{956AAC59-C1F4-4D37-91E0-674A4CADB5E0}" type="pres">
      <dgm:prSet presAssocID="{0D83AFA0-3791-4CB6-88C7-A99221BDBEA5}" presName="vert1" presStyleCnt="0"/>
      <dgm:spPr/>
    </dgm:pt>
    <dgm:pt modelId="{88A83386-7643-4710-A1FA-8DD0D9111EE8}" type="pres">
      <dgm:prSet presAssocID="{F4092EBA-B0D3-4A2E-9217-5B0ADF8D496B}" presName="thickLine" presStyleLbl="alignNode1" presStyleIdx="3" presStyleCnt="7"/>
      <dgm:spPr/>
    </dgm:pt>
    <dgm:pt modelId="{5ACD0541-1512-4AD9-BA2C-4BB8A29FFE3D}" type="pres">
      <dgm:prSet presAssocID="{F4092EBA-B0D3-4A2E-9217-5B0ADF8D496B}" presName="horz1" presStyleCnt="0"/>
      <dgm:spPr/>
    </dgm:pt>
    <dgm:pt modelId="{54F2A034-4CF3-433E-8A58-6B68D882C5E5}" type="pres">
      <dgm:prSet presAssocID="{F4092EBA-B0D3-4A2E-9217-5B0ADF8D496B}" presName="tx1" presStyleLbl="revTx" presStyleIdx="3" presStyleCnt="7"/>
      <dgm:spPr/>
    </dgm:pt>
    <dgm:pt modelId="{CCC61B4B-DE40-4AB8-87D2-0AFB73BF0BEF}" type="pres">
      <dgm:prSet presAssocID="{F4092EBA-B0D3-4A2E-9217-5B0ADF8D496B}" presName="vert1" presStyleCnt="0"/>
      <dgm:spPr/>
    </dgm:pt>
    <dgm:pt modelId="{629B1DC1-4790-48EB-832C-8240405DA0C5}" type="pres">
      <dgm:prSet presAssocID="{C24B33F4-E604-445B-B4D8-24ACDC762707}" presName="thickLine" presStyleLbl="alignNode1" presStyleIdx="4" presStyleCnt="7"/>
      <dgm:spPr/>
    </dgm:pt>
    <dgm:pt modelId="{B12F2DF9-7F07-4FB8-874F-3130BCE3DF86}" type="pres">
      <dgm:prSet presAssocID="{C24B33F4-E604-445B-B4D8-24ACDC762707}" presName="horz1" presStyleCnt="0"/>
      <dgm:spPr/>
    </dgm:pt>
    <dgm:pt modelId="{F51AFB0C-5DC2-4582-B9BB-EAE38B71F4E8}" type="pres">
      <dgm:prSet presAssocID="{C24B33F4-E604-445B-B4D8-24ACDC762707}" presName="tx1" presStyleLbl="revTx" presStyleIdx="4" presStyleCnt="7"/>
      <dgm:spPr/>
    </dgm:pt>
    <dgm:pt modelId="{11981D37-E084-4CC2-ABC3-93507769858E}" type="pres">
      <dgm:prSet presAssocID="{C24B33F4-E604-445B-B4D8-24ACDC762707}" presName="vert1" presStyleCnt="0"/>
      <dgm:spPr/>
    </dgm:pt>
    <dgm:pt modelId="{1FA6CEDD-279A-454A-A242-7362DA0AD995}" type="pres">
      <dgm:prSet presAssocID="{E3CAEDFC-0F95-40F1-B980-590C371A3C6C}" presName="thickLine" presStyleLbl="alignNode1" presStyleIdx="5" presStyleCnt="7"/>
      <dgm:spPr/>
    </dgm:pt>
    <dgm:pt modelId="{16FA8066-4CDC-4DA8-865C-AA39E2A0559D}" type="pres">
      <dgm:prSet presAssocID="{E3CAEDFC-0F95-40F1-B980-590C371A3C6C}" presName="horz1" presStyleCnt="0"/>
      <dgm:spPr/>
    </dgm:pt>
    <dgm:pt modelId="{D9F0A4C2-26C7-4E12-80D7-FB743A5EAB5F}" type="pres">
      <dgm:prSet presAssocID="{E3CAEDFC-0F95-40F1-B980-590C371A3C6C}" presName="tx1" presStyleLbl="revTx" presStyleIdx="5" presStyleCnt="7"/>
      <dgm:spPr/>
    </dgm:pt>
    <dgm:pt modelId="{2EC4ED1E-B195-4A9B-AEDE-D77A7B7FCDAA}" type="pres">
      <dgm:prSet presAssocID="{E3CAEDFC-0F95-40F1-B980-590C371A3C6C}" presName="vert1" presStyleCnt="0"/>
      <dgm:spPr/>
    </dgm:pt>
    <dgm:pt modelId="{C736B407-E248-48BB-8177-2238D2126C55}" type="pres">
      <dgm:prSet presAssocID="{E6E28A00-2BC9-4917-94D9-E3DEDB6702FA}" presName="thickLine" presStyleLbl="alignNode1" presStyleIdx="6" presStyleCnt="7"/>
      <dgm:spPr/>
    </dgm:pt>
    <dgm:pt modelId="{3873A8D7-0C42-4A77-BF95-335A16237356}" type="pres">
      <dgm:prSet presAssocID="{E6E28A00-2BC9-4917-94D9-E3DEDB6702FA}" presName="horz1" presStyleCnt="0"/>
      <dgm:spPr/>
    </dgm:pt>
    <dgm:pt modelId="{85EA9A7F-65C3-4B6F-B590-2F86D3DE6A94}" type="pres">
      <dgm:prSet presAssocID="{E6E28A00-2BC9-4917-94D9-E3DEDB6702FA}" presName="tx1" presStyleLbl="revTx" presStyleIdx="6" presStyleCnt="7"/>
      <dgm:spPr/>
    </dgm:pt>
    <dgm:pt modelId="{D6E47A1B-F3F1-421E-9864-0683F9C735A4}" type="pres">
      <dgm:prSet presAssocID="{E6E28A00-2BC9-4917-94D9-E3DEDB6702FA}" presName="vert1" presStyleCnt="0"/>
      <dgm:spPr/>
    </dgm:pt>
  </dgm:ptLst>
  <dgm:cxnLst>
    <dgm:cxn modelId="{B982843E-3F39-459F-9E39-DED7ED438B53}" srcId="{24727AAC-984C-4714-9CD6-529E95D89950}" destId="{10FD5EDC-B2D5-4490-B6A6-F350ACF244DD}" srcOrd="0" destOrd="0" parTransId="{B656D7DA-823C-434C-824E-F21023015B5E}" sibTransId="{6BA9337B-71BB-498A-9945-27FB16347852}"/>
    <dgm:cxn modelId="{B1D9D15C-3716-4CC9-AA52-FB87D1A7B87E}" srcId="{24727AAC-984C-4714-9CD6-529E95D89950}" destId="{E6E28A00-2BC9-4917-94D9-E3DEDB6702FA}" srcOrd="6" destOrd="0" parTransId="{55126880-8F1E-4C41-883A-CB55E50A7956}" sibTransId="{63F8C42F-5961-44E0-9FBB-EF26262F5405}"/>
    <dgm:cxn modelId="{53912B5F-3AEA-47D8-8134-EDA16E7B1E0A}" srcId="{24727AAC-984C-4714-9CD6-529E95D89950}" destId="{C24B33F4-E604-445B-B4D8-24ACDC762707}" srcOrd="4" destOrd="0" parTransId="{0F8155E7-6B5F-4570-969B-A9529A7E654F}" sibTransId="{2A02E7D3-582E-427D-9298-5A6BA6A9872D}"/>
    <dgm:cxn modelId="{A7D15046-E4E5-454D-A6A0-9752EFB46AA9}" type="presOf" srcId="{C24B33F4-E604-445B-B4D8-24ACDC762707}" destId="{F51AFB0C-5DC2-4582-B9BB-EAE38B71F4E8}" srcOrd="0" destOrd="0" presId="urn:microsoft.com/office/officeart/2008/layout/LinedList"/>
    <dgm:cxn modelId="{0CDC444A-8D9F-425D-A180-BB8C36B98046}" type="presOf" srcId="{F4092EBA-B0D3-4A2E-9217-5B0ADF8D496B}" destId="{54F2A034-4CF3-433E-8A58-6B68D882C5E5}" srcOrd="0" destOrd="0" presId="urn:microsoft.com/office/officeart/2008/layout/LinedList"/>
    <dgm:cxn modelId="{95C4AD56-0D0F-4665-8D52-EFB55240C8C9}" srcId="{24727AAC-984C-4714-9CD6-529E95D89950}" destId="{0D83AFA0-3791-4CB6-88C7-A99221BDBEA5}" srcOrd="2" destOrd="0" parTransId="{E9A7FC92-94C7-4BFB-82D1-0D97238188C9}" sibTransId="{A0AB0E4D-D4E4-45BA-BD27-BECB9798CB27}"/>
    <dgm:cxn modelId="{19EFD776-BF54-4F2B-8822-CFCD090C3E90}" srcId="{24727AAC-984C-4714-9CD6-529E95D89950}" destId="{F4092EBA-B0D3-4A2E-9217-5B0ADF8D496B}" srcOrd="3" destOrd="0" parTransId="{792F3FB8-5EB1-4E07-B854-401614637917}" sibTransId="{E6374933-9A6D-4BAB-8216-0DD8B7B63B2A}"/>
    <dgm:cxn modelId="{7026E157-BCE5-4BB1-B0E7-77C7B903F0AC}" type="presOf" srcId="{24727AAC-984C-4714-9CD6-529E95D89950}" destId="{F1667367-F9FD-438B-B255-435BF99F801E}" srcOrd="0" destOrd="0" presId="urn:microsoft.com/office/officeart/2008/layout/LinedList"/>
    <dgm:cxn modelId="{31298787-7C67-473E-ABE7-44A210954E9E}" type="presOf" srcId="{E6E28A00-2BC9-4917-94D9-E3DEDB6702FA}" destId="{85EA9A7F-65C3-4B6F-B590-2F86D3DE6A94}" srcOrd="0" destOrd="0" presId="urn:microsoft.com/office/officeart/2008/layout/LinedList"/>
    <dgm:cxn modelId="{FD81A2AE-CE71-4DC4-BB3A-4B0DA5D0367A}" type="presOf" srcId="{E3CAEDFC-0F95-40F1-B980-590C371A3C6C}" destId="{D9F0A4C2-26C7-4E12-80D7-FB743A5EAB5F}" srcOrd="0" destOrd="0" presId="urn:microsoft.com/office/officeart/2008/layout/LinedList"/>
    <dgm:cxn modelId="{7A1F15B6-D8AB-4B14-AF3E-C71A0DF02405}" srcId="{24727AAC-984C-4714-9CD6-529E95D89950}" destId="{CA571F52-FB92-476C-8D3C-23BA34643DA2}" srcOrd="1" destOrd="0" parTransId="{ACDB22F5-E11B-40BD-8569-B7F97C3F308B}" sibTransId="{61B2AB4A-2E5B-43D2-BDC0-D5C9856310A4}"/>
    <dgm:cxn modelId="{87A2BAD0-6844-4D2D-9EB1-B89D40237985}" srcId="{24727AAC-984C-4714-9CD6-529E95D89950}" destId="{E3CAEDFC-0F95-40F1-B980-590C371A3C6C}" srcOrd="5" destOrd="0" parTransId="{DCF2F0F3-5964-448A-AF8C-4894ECA3216F}" sibTransId="{6A227DB1-CC9D-415F-AE02-7F1B4BC69677}"/>
    <dgm:cxn modelId="{8B1AE7EC-12E7-44E1-819A-E88D621F8E8A}" type="presOf" srcId="{10FD5EDC-B2D5-4490-B6A6-F350ACF244DD}" destId="{102469CE-CB57-43FD-A438-38E7BF6528FA}" srcOrd="0" destOrd="0" presId="urn:microsoft.com/office/officeart/2008/layout/LinedList"/>
    <dgm:cxn modelId="{6B5474F6-F519-46BC-969D-E9129587E407}" type="presOf" srcId="{CA571F52-FB92-476C-8D3C-23BA34643DA2}" destId="{F266C259-A97F-4C07-8803-B34A29E7F75B}" srcOrd="0" destOrd="0" presId="urn:microsoft.com/office/officeart/2008/layout/LinedList"/>
    <dgm:cxn modelId="{69FDD6FE-94C7-4C24-97B2-6B2286075B4E}" type="presOf" srcId="{0D83AFA0-3791-4CB6-88C7-A99221BDBEA5}" destId="{4D5877A6-AE10-4F6D-8E18-768C988B6C6E}" srcOrd="0" destOrd="0" presId="urn:microsoft.com/office/officeart/2008/layout/LinedList"/>
    <dgm:cxn modelId="{13391B10-D5BC-400B-8063-1FAD221806AB}" type="presParOf" srcId="{F1667367-F9FD-438B-B255-435BF99F801E}" destId="{E6E90E33-B746-4F54-B836-7D77D9DC315E}" srcOrd="0" destOrd="0" presId="urn:microsoft.com/office/officeart/2008/layout/LinedList"/>
    <dgm:cxn modelId="{FEDF2E3E-C0CD-4CD7-B33F-6BD6FEDC113A}" type="presParOf" srcId="{F1667367-F9FD-438B-B255-435BF99F801E}" destId="{F697AB5F-2B6F-48F4-B06E-871CF748ABB9}" srcOrd="1" destOrd="0" presId="urn:microsoft.com/office/officeart/2008/layout/LinedList"/>
    <dgm:cxn modelId="{3287F9F6-1637-4FB5-99DB-4001C09F660E}" type="presParOf" srcId="{F697AB5F-2B6F-48F4-B06E-871CF748ABB9}" destId="{102469CE-CB57-43FD-A438-38E7BF6528FA}" srcOrd="0" destOrd="0" presId="urn:microsoft.com/office/officeart/2008/layout/LinedList"/>
    <dgm:cxn modelId="{7A13535C-1621-4D60-96E4-91674B3B753B}" type="presParOf" srcId="{F697AB5F-2B6F-48F4-B06E-871CF748ABB9}" destId="{A791955C-B787-4233-AC9F-BA454DB21BD0}" srcOrd="1" destOrd="0" presId="urn:microsoft.com/office/officeart/2008/layout/LinedList"/>
    <dgm:cxn modelId="{3BD71B07-BBA3-47F0-BD68-5FB659C3D407}" type="presParOf" srcId="{F1667367-F9FD-438B-B255-435BF99F801E}" destId="{D3B19E3C-2B9D-4D3A-A8F4-4F2DE7976441}" srcOrd="2" destOrd="0" presId="urn:microsoft.com/office/officeart/2008/layout/LinedList"/>
    <dgm:cxn modelId="{8D031C2B-99E4-4079-BE4C-CDFB37201132}" type="presParOf" srcId="{F1667367-F9FD-438B-B255-435BF99F801E}" destId="{EBA9BAD3-AD9F-4ACD-9A16-C9545D59902D}" srcOrd="3" destOrd="0" presId="urn:microsoft.com/office/officeart/2008/layout/LinedList"/>
    <dgm:cxn modelId="{7D1324FE-39A9-45CB-82A6-E3096A7F7BE3}" type="presParOf" srcId="{EBA9BAD3-AD9F-4ACD-9A16-C9545D59902D}" destId="{F266C259-A97F-4C07-8803-B34A29E7F75B}" srcOrd="0" destOrd="0" presId="urn:microsoft.com/office/officeart/2008/layout/LinedList"/>
    <dgm:cxn modelId="{C0365731-5560-4B89-AE5B-A22BA547DE53}" type="presParOf" srcId="{EBA9BAD3-AD9F-4ACD-9A16-C9545D59902D}" destId="{C9F5DFC1-54E3-4971-BE03-8CDE4599EC0F}" srcOrd="1" destOrd="0" presId="urn:microsoft.com/office/officeart/2008/layout/LinedList"/>
    <dgm:cxn modelId="{1981F2E0-A8E0-435D-B3AB-62C0DC615A02}" type="presParOf" srcId="{F1667367-F9FD-438B-B255-435BF99F801E}" destId="{C8044C6C-AC48-4771-AC06-A3F9AA2EF0F7}" srcOrd="4" destOrd="0" presId="urn:microsoft.com/office/officeart/2008/layout/LinedList"/>
    <dgm:cxn modelId="{CB352379-06A3-40EF-9C9D-47E9638CFBCF}" type="presParOf" srcId="{F1667367-F9FD-438B-B255-435BF99F801E}" destId="{DEE44099-D9A5-414B-BFA9-5BE931410E9E}" srcOrd="5" destOrd="0" presId="urn:microsoft.com/office/officeart/2008/layout/LinedList"/>
    <dgm:cxn modelId="{DCB76F74-A191-4270-ACAD-991E178D6BE7}" type="presParOf" srcId="{DEE44099-D9A5-414B-BFA9-5BE931410E9E}" destId="{4D5877A6-AE10-4F6D-8E18-768C988B6C6E}" srcOrd="0" destOrd="0" presId="urn:microsoft.com/office/officeart/2008/layout/LinedList"/>
    <dgm:cxn modelId="{C2700D2F-A96C-4E10-A4FD-7EAE769E4475}" type="presParOf" srcId="{DEE44099-D9A5-414B-BFA9-5BE931410E9E}" destId="{956AAC59-C1F4-4D37-91E0-674A4CADB5E0}" srcOrd="1" destOrd="0" presId="urn:microsoft.com/office/officeart/2008/layout/LinedList"/>
    <dgm:cxn modelId="{E0D433E2-3033-4023-BC69-9002E6536212}" type="presParOf" srcId="{F1667367-F9FD-438B-B255-435BF99F801E}" destId="{88A83386-7643-4710-A1FA-8DD0D9111EE8}" srcOrd="6" destOrd="0" presId="urn:microsoft.com/office/officeart/2008/layout/LinedList"/>
    <dgm:cxn modelId="{0D99F9D5-3E78-4280-8947-9F33A3242C13}" type="presParOf" srcId="{F1667367-F9FD-438B-B255-435BF99F801E}" destId="{5ACD0541-1512-4AD9-BA2C-4BB8A29FFE3D}" srcOrd="7" destOrd="0" presId="urn:microsoft.com/office/officeart/2008/layout/LinedList"/>
    <dgm:cxn modelId="{FFB9351A-C53C-4637-9DDB-25F751B33892}" type="presParOf" srcId="{5ACD0541-1512-4AD9-BA2C-4BB8A29FFE3D}" destId="{54F2A034-4CF3-433E-8A58-6B68D882C5E5}" srcOrd="0" destOrd="0" presId="urn:microsoft.com/office/officeart/2008/layout/LinedList"/>
    <dgm:cxn modelId="{1043FA5D-CC14-41E4-AD6C-94744D5B877F}" type="presParOf" srcId="{5ACD0541-1512-4AD9-BA2C-4BB8A29FFE3D}" destId="{CCC61B4B-DE40-4AB8-87D2-0AFB73BF0BEF}" srcOrd="1" destOrd="0" presId="urn:microsoft.com/office/officeart/2008/layout/LinedList"/>
    <dgm:cxn modelId="{440B923B-0D73-4669-853C-C629F6481125}" type="presParOf" srcId="{F1667367-F9FD-438B-B255-435BF99F801E}" destId="{629B1DC1-4790-48EB-832C-8240405DA0C5}" srcOrd="8" destOrd="0" presId="urn:microsoft.com/office/officeart/2008/layout/LinedList"/>
    <dgm:cxn modelId="{D9305633-787E-455A-9581-D75AC7199673}" type="presParOf" srcId="{F1667367-F9FD-438B-B255-435BF99F801E}" destId="{B12F2DF9-7F07-4FB8-874F-3130BCE3DF86}" srcOrd="9" destOrd="0" presId="urn:microsoft.com/office/officeart/2008/layout/LinedList"/>
    <dgm:cxn modelId="{A468828A-65DA-4FA6-90EC-8E58C15D071D}" type="presParOf" srcId="{B12F2DF9-7F07-4FB8-874F-3130BCE3DF86}" destId="{F51AFB0C-5DC2-4582-B9BB-EAE38B71F4E8}" srcOrd="0" destOrd="0" presId="urn:microsoft.com/office/officeart/2008/layout/LinedList"/>
    <dgm:cxn modelId="{863A17E2-7264-4942-92B4-4A01C3C7698A}" type="presParOf" srcId="{B12F2DF9-7F07-4FB8-874F-3130BCE3DF86}" destId="{11981D37-E084-4CC2-ABC3-93507769858E}" srcOrd="1" destOrd="0" presId="urn:microsoft.com/office/officeart/2008/layout/LinedList"/>
    <dgm:cxn modelId="{41140EA0-5F5A-4B66-9EFA-6499FC88AAD3}" type="presParOf" srcId="{F1667367-F9FD-438B-B255-435BF99F801E}" destId="{1FA6CEDD-279A-454A-A242-7362DA0AD995}" srcOrd="10" destOrd="0" presId="urn:microsoft.com/office/officeart/2008/layout/LinedList"/>
    <dgm:cxn modelId="{8C9AB8DA-C11B-4672-A200-50FB8A5634E2}" type="presParOf" srcId="{F1667367-F9FD-438B-B255-435BF99F801E}" destId="{16FA8066-4CDC-4DA8-865C-AA39E2A0559D}" srcOrd="11" destOrd="0" presId="urn:microsoft.com/office/officeart/2008/layout/LinedList"/>
    <dgm:cxn modelId="{40CAA02D-F02C-4FCD-A534-5504FF788AFB}" type="presParOf" srcId="{16FA8066-4CDC-4DA8-865C-AA39E2A0559D}" destId="{D9F0A4C2-26C7-4E12-80D7-FB743A5EAB5F}" srcOrd="0" destOrd="0" presId="urn:microsoft.com/office/officeart/2008/layout/LinedList"/>
    <dgm:cxn modelId="{E449DDA8-5714-455E-AD0E-FA040C0BD84E}" type="presParOf" srcId="{16FA8066-4CDC-4DA8-865C-AA39E2A0559D}" destId="{2EC4ED1E-B195-4A9B-AEDE-D77A7B7FCDAA}" srcOrd="1" destOrd="0" presId="urn:microsoft.com/office/officeart/2008/layout/LinedList"/>
    <dgm:cxn modelId="{49A9311F-5894-46CF-99CE-4DB82334FD4B}" type="presParOf" srcId="{F1667367-F9FD-438B-B255-435BF99F801E}" destId="{C736B407-E248-48BB-8177-2238D2126C55}" srcOrd="12" destOrd="0" presId="urn:microsoft.com/office/officeart/2008/layout/LinedList"/>
    <dgm:cxn modelId="{39EF70BD-36F5-4A7C-84AD-2E989775F40C}" type="presParOf" srcId="{F1667367-F9FD-438B-B255-435BF99F801E}" destId="{3873A8D7-0C42-4A77-BF95-335A16237356}" srcOrd="13" destOrd="0" presId="urn:microsoft.com/office/officeart/2008/layout/LinedList"/>
    <dgm:cxn modelId="{2B293A3C-AEAA-4599-AF97-664FB930BD76}" type="presParOf" srcId="{3873A8D7-0C42-4A77-BF95-335A16237356}" destId="{85EA9A7F-65C3-4B6F-B590-2F86D3DE6A94}" srcOrd="0" destOrd="0" presId="urn:microsoft.com/office/officeart/2008/layout/LinedList"/>
    <dgm:cxn modelId="{02EE6E07-A43B-45BF-A07D-6361093AEEA6}" type="presParOf" srcId="{3873A8D7-0C42-4A77-BF95-335A16237356}" destId="{D6E47A1B-F3F1-421E-9864-0683F9C735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C49B1-2A4D-4724-B1AD-7EEF494FAFE4}" type="doc">
      <dgm:prSet loTypeId="urn:microsoft.com/office/officeart/2016/7/layout/RepeatingBendingProcessNew" loCatId="process" qsTypeId="urn:microsoft.com/office/officeart/2005/8/quickstyle/simple2" qsCatId="simple" csTypeId="urn:microsoft.com/office/officeart/2005/8/colors/colorful2" csCatId="colorful" phldr="1"/>
      <dgm:spPr/>
      <dgm:t>
        <a:bodyPr/>
        <a:lstStyle/>
        <a:p>
          <a:endParaRPr lang="en-US"/>
        </a:p>
      </dgm:t>
    </dgm:pt>
    <dgm:pt modelId="{A7284D98-E740-48E0-89A0-9E23AB88D42B}">
      <dgm:prSet/>
      <dgm:spPr/>
      <dgm:t>
        <a:bodyPr/>
        <a:lstStyle/>
        <a:p>
          <a:r>
            <a:rPr lang="en-US"/>
            <a:t>Give us feedback, let us know your comments:   </a:t>
          </a:r>
          <a:r>
            <a:rPr lang="en-US" b="1"/>
            <a:t>aka.ms/idnacat/igapocsurvey</a:t>
          </a:r>
        </a:p>
      </dgm:t>
    </dgm:pt>
    <dgm:pt modelId="{F84CAB11-B2A3-4FC4-A219-B44CCFA2CCAF}" type="parTrans" cxnId="{D36B8680-4607-4220-A64D-92FF024DF048}">
      <dgm:prSet/>
      <dgm:spPr/>
      <dgm:t>
        <a:bodyPr/>
        <a:lstStyle/>
        <a:p>
          <a:endParaRPr lang="en-US"/>
        </a:p>
      </dgm:t>
    </dgm:pt>
    <dgm:pt modelId="{3EB4F0D8-C4C6-4285-80A6-D65896F3D6F4}" type="sibTrans" cxnId="{D36B8680-4607-4220-A64D-92FF024DF048}">
      <dgm:prSet/>
      <dgm:spPr/>
      <dgm:t>
        <a:bodyPr/>
        <a:lstStyle/>
        <a:p>
          <a:endParaRPr lang="en-US"/>
        </a:p>
      </dgm:t>
    </dgm:pt>
    <dgm:pt modelId="{9A121358-05E1-430E-AF5E-5C391D623701}">
      <dgm:prSet/>
      <dgm:spPr/>
      <dgm:t>
        <a:bodyPr/>
        <a:lstStyle/>
        <a:p>
          <a:r>
            <a:rPr lang="en-US"/>
            <a:t>Are you ready for deployment? </a:t>
          </a:r>
        </a:p>
      </dgm:t>
    </dgm:pt>
    <dgm:pt modelId="{5892CAA0-0254-43F0-9B8F-2286E1771547}" type="parTrans" cxnId="{E4590CA2-4E04-4DDF-B879-92021BD81B8D}">
      <dgm:prSet/>
      <dgm:spPr/>
      <dgm:t>
        <a:bodyPr/>
        <a:lstStyle/>
        <a:p>
          <a:endParaRPr lang="en-US"/>
        </a:p>
      </dgm:t>
    </dgm:pt>
    <dgm:pt modelId="{48840EFE-3300-44E3-874C-F3062284CDBD}" type="sibTrans" cxnId="{E4590CA2-4E04-4DDF-B879-92021BD81B8D}">
      <dgm:prSet/>
      <dgm:spPr/>
      <dgm:t>
        <a:bodyPr/>
        <a:lstStyle/>
        <a:p>
          <a:endParaRPr lang="en-US"/>
        </a:p>
      </dgm:t>
    </dgm:pt>
    <dgm:pt modelId="{992A417D-ED2C-4005-9A1F-B09643F5F115}" type="pres">
      <dgm:prSet presAssocID="{1CDC49B1-2A4D-4724-B1AD-7EEF494FAFE4}" presName="Name0" presStyleCnt="0">
        <dgm:presLayoutVars>
          <dgm:dir/>
          <dgm:resizeHandles val="exact"/>
        </dgm:presLayoutVars>
      </dgm:prSet>
      <dgm:spPr/>
    </dgm:pt>
    <dgm:pt modelId="{CC44F40F-9CD7-4634-8984-D13664ED8B1D}" type="pres">
      <dgm:prSet presAssocID="{A7284D98-E740-48E0-89A0-9E23AB88D42B}" presName="node" presStyleLbl="node1" presStyleIdx="0" presStyleCnt="2">
        <dgm:presLayoutVars>
          <dgm:bulletEnabled val="1"/>
        </dgm:presLayoutVars>
      </dgm:prSet>
      <dgm:spPr/>
    </dgm:pt>
    <dgm:pt modelId="{AAF22414-080C-43A6-B1A6-BFD4AC9B60FF}" type="pres">
      <dgm:prSet presAssocID="{3EB4F0D8-C4C6-4285-80A6-D65896F3D6F4}" presName="sibTrans" presStyleLbl="sibTrans1D1" presStyleIdx="0" presStyleCnt="1"/>
      <dgm:spPr/>
    </dgm:pt>
    <dgm:pt modelId="{54E04CF8-072E-4698-BCE1-AF9F66FF35FA}" type="pres">
      <dgm:prSet presAssocID="{3EB4F0D8-C4C6-4285-80A6-D65896F3D6F4}" presName="connectorText" presStyleLbl="sibTrans1D1" presStyleIdx="0" presStyleCnt="1"/>
      <dgm:spPr/>
    </dgm:pt>
    <dgm:pt modelId="{3634FF84-E802-49E7-A6FA-81C0B393AAD8}" type="pres">
      <dgm:prSet presAssocID="{9A121358-05E1-430E-AF5E-5C391D623701}" presName="node" presStyleLbl="node1" presStyleIdx="1" presStyleCnt="2">
        <dgm:presLayoutVars>
          <dgm:bulletEnabled val="1"/>
        </dgm:presLayoutVars>
      </dgm:prSet>
      <dgm:spPr/>
    </dgm:pt>
  </dgm:ptLst>
  <dgm:cxnLst>
    <dgm:cxn modelId="{E2513B36-1CF2-46EA-AF84-95FC5FC3572D}" type="presOf" srcId="{9A121358-05E1-430E-AF5E-5C391D623701}" destId="{3634FF84-E802-49E7-A6FA-81C0B393AAD8}" srcOrd="0" destOrd="0" presId="urn:microsoft.com/office/officeart/2016/7/layout/RepeatingBendingProcessNew"/>
    <dgm:cxn modelId="{D055B67B-0D79-419E-B476-AC46BF823B11}" type="presOf" srcId="{3EB4F0D8-C4C6-4285-80A6-D65896F3D6F4}" destId="{54E04CF8-072E-4698-BCE1-AF9F66FF35FA}" srcOrd="1" destOrd="0" presId="urn:microsoft.com/office/officeart/2016/7/layout/RepeatingBendingProcessNew"/>
    <dgm:cxn modelId="{0A38737D-9036-4BF7-AB1F-4FCE4B535FFF}" type="presOf" srcId="{3EB4F0D8-C4C6-4285-80A6-D65896F3D6F4}" destId="{AAF22414-080C-43A6-B1A6-BFD4AC9B60FF}" srcOrd="0" destOrd="0" presId="urn:microsoft.com/office/officeart/2016/7/layout/RepeatingBendingProcessNew"/>
    <dgm:cxn modelId="{97F0EC7D-2EE6-4516-A5DE-8727EF035F06}" type="presOf" srcId="{1CDC49B1-2A4D-4724-B1AD-7EEF494FAFE4}" destId="{992A417D-ED2C-4005-9A1F-B09643F5F115}" srcOrd="0" destOrd="0" presId="urn:microsoft.com/office/officeart/2016/7/layout/RepeatingBendingProcessNew"/>
    <dgm:cxn modelId="{D36B8680-4607-4220-A64D-92FF024DF048}" srcId="{1CDC49B1-2A4D-4724-B1AD-7EEF494FAFE4}" destId="{A7284D98-E740-48E0-89A0-9E23AB88D42B}" srcOrd="0" destOrd="0" parTransId="{F84CAB11-B2A3-4FC4-A219-B44CCFA2CCAF}" sibTransId="{3EB4F0D8-C4C6-4285-80A6-D65896F3D6F4}"/>
    <dgm:cxn modelId="{E4590CA2-4E04-4DDF-B879-92021BD81B8D}" srcId="{1CDC49B1-2A4D-4724-B1AD-7EEF494FAFE4}" destId="{9A121358-05E1-430E-AF5E-5C391D623701}" srcOrd="1" destOrd="0" parTransId="{5892CAA0-0254-43F0-9B8F-2286E1771547}" sibTransId="{48840EFE-3300-44E3-874C-F3062284CDBD}"/>
    <dgm:cxn modelId="{76F2BBAD-0AA6-4199-B045-5ADEBFDADD83}" type="presOf" srcId="{A7284D98-E740-48E0-89A0-9E23AB88D42B}" destId="{CC44F40F-9CD7-4634-8984-D13664ED8B1D}" srcOrd="0" destOrd="0" presId="urn:microsoft.com/office/officeart/2016/7/layout/RepeatingBendingProcessNew"/>
    <dgm:cxn modelId="{751C61FC-46F9-4D63-B92A-EDEC9937F1F2}" type="presParOf" srcId="{992A417D-ED2C-4005-9A1F-B09643F5F115}" destId="{CC44F40F-9CD7-4634-8984-D13664ED8B1D}" srcOrd="0" destOrd="0" presId="urn:microsoft.com/office/officeart/2016/7/layout/RepeatingBendingProcessNew"/>
    <dgm:cxn modelId="{91CE613C-364C-4D5F-AF73-AD5D3B476229}" type="presParOf" srcId="{992A417D-ED2C-4005-9A1F-B09643F5F115}" destId="{AAF22414-080C-43A6-B1A6-BFD4AC9B60FF}" srcOrd="1" destOrd="0" presId="urn:microsoft.com/office/officeart/2016/7/layout/RepeatingBendingProcessNew"/>
    <dgm:cxn modelId="{4E9A061E-9CF0-4F92-9743-F7DD8B7FED18}" type="presParOf" srcId="{AAF22414-080C-43A6-B1A6-BFD4AC9B60FF}" destId="{54E04CF8-072E-4698-BCE1-AF9F66FF35FA}" srcOrd="0" destOrd="0" presId="urn:microsoft.com/office/officeart/2016/7/layout/RepeatingBendingProcessNew"/>
    <dgm:cxn modelId="{C01B8F45-8BED-4C22-A5FD-263BDFA804C5}" type="presParOf" srcId="{992A417D-ED2C-4005-9A1F-B09643F5F115}" destId="{3634FF84-E802-49E7-A6FA-81C0B393AAD8}" srcOrd="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90E33-B746-4F54-B836-7D77D9DC315E}">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2469CE-CB57-43FD-A438-38E7BF6528FA}">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Send custom email Notifications</a:t>
          </a:r>
          <a:endParaRPr lang="en-US" sz="2800" kern="1200"/>
        </a:p>
      </dsp:txBody>
      <dsp:txXfrm>
        <a:off x="0" y="531"/>
        <a:ext cx="10515600" cy="621467"/>
      </dsp:txXfrm>
    </dsp:sp>
    <dsp:sp modelId="{D3B19E3C-2B9D-4D3A-A8F4-4F2DE7976441}">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6C259-A97F-4C07-8803-B34A29E7F75B}">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t>Send Teams notification</a:t>
          </a:r>
          <a:r>
            <a:rPr lang="en-US" sz="2800" kern="1200">
              <a:latin typeface="Aptos Display" panose="02110004020202020204"/>
            </a:rPr>
            <a:t> </a:t>
          </a:r>
          <a:endParaRPr lang="en-US" sz="2800" kern="1200"/>
        </a:p>
      </dsp:txBody>
      <dsp:txXfrm>
        <a:off x="0" y="621999"/>
        <a:ext cx="10515600" cy="621467"/>
      </dsp:txXfrm>
    </dsp:sp>
    <dsp:sp modelId="{C8044C6C-AC48-4771-AC06-A3F9AA2EF0F7}">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5877A6-AE10-4F6D-8E18-768C988B6C6E}">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0" i="0" kern="1200"/>
            <a:t>Get user information from other applications</a:t>
          </a:r>
          <a:r>
            <a:rPr lang="en-US" sz="2800" b="0" i="0" kern="1200">
              <a:latin typeface="Aptos Display" panose="02110004020202020204"/>
            </a:rPr>
            <a:t>  </a:t>
          </a:r>
          <a:endParaRPr lang="en-US" sz="2800" kern="1200"/>
        </a:p>
      </dsp:txBody>
      <dsp:txXfrm>
        <a:off x="0" y="1243467"/>
        <a:ext cx="10515600" cy="621467"/>
      </dsp:txXfrm>
    </dsp:sp>
    <dsp:sp modelId="{88A83386-7643-4710-A1FA-8DD0D9111EE8}">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2A034-4CF3-433E-8A58-6B68D882C5E5}">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Writeback user information to external systems</a:t>
          </a:r>
        </a:p>
      </dsp:txBody>
      <dsp:txXfrm>
        <a:off x="0" y="1864935"/>
        <a:ext cx="10515600" cy="621467"/>
      </dsp:txXfrm>
    </dsp:sp>
    <dsp:sp modelId="{629B1DC1-4790-48EB-832C-8240405DA0C5}">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AFB0C-5DC2-4582-B9BB-EAE38B71F4E8}">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Call an External web api to trigger actions on external systems</a:t>
          </a:r>
        </a:p>
      </dsp:txBody>
      <dsp:txXfrm>
        <a:off x="0" y="2486402"/>
        <a:ext cx="10515600" cy="621467"/>
      </dsp:txXfrm>
    </dsp:sp>
    <dsp:sp modelId="{1FA6CEDD-279A-454A-A242-7362DA0AD995}">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0A4C2-26C7-4E12-80D7-FB743A5EAB5F}">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t>Creating a set of tasks in Microsoft</a:t>
          </a:r>
          <a:r>
            <a:rPr lang="en-US" sz="2800" kern="1200">
              <a:latin typeface="Aptos Display" panose="02110004020202020204"/>
            </a:rPr>
            <a:t> </a:t>
          </a:r>
          <a:r>
            <a:rPr lang="en-US" sz="2800" kern="1200"/>
            <a:t> planner</a:t>
          </a:r>
        </a:p>
      </dsp:txBody>
      <dsp:txXfrm>
        <a:off x="0" y="3107870"/>
        <a:ext cx="10515600" cy="621467"/>
      </dsp:txXfrm>
    </dsp:sp>
    <dsp:sp modelId="{C736B407-E248-48BB-8177-2238D2126C55}">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A9A7F-65C3-4B6F-B590-2F86D3DE6A94}">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0" i="0" kern="1200"/>
            <a:t>Generate a T</a:t>
          </a:r>
          <a:r>
            <a:rPr lang="en-US" sz="2800" kern="1200"/>
            <a:t>AP</a:t>
          </a:r>
          <a:r>
            <a:rPr lang="en-US" sz="2800" kern="1200">
              <a:latin typeface="Aptos Display" panose="02110004020202020204"/>
            </a:rPr>
            <a:t> </a:t>
          </a:r>
          <a:endParaRPr lang="en-US" sz="2800" kern="1200"/>
        </a:p>
      </dsp:txBody>
      <dsp:txXfrm>
        <a:off x="0" y="3729338"/>
        <a:ext cx="10515600" cy="621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22414-080C-43A6-B1A6-BFD4AC9B60FF}">
      <dsp:nvSpPr>
        <dsp:cNvPr id="0" name=""/>
        <dsp:cNvSpPr/>
      </dsp:nvSpPr>
      <dsp:spPr>
        <a:xfrm>
          <a:off x="4713943" y="2129949"/>
          <a:ext cx="1053513" cy="91440"/>
        </a:xfrm>
        <a:custGeom>
          <a:avLst/>
          <a:gdLst/>
          <a:ahLst/>
          <a:cxnLst/>
          <a:rect l="0" t="0" r="0" b="0"/>
          <a:pathLst>
            <a:path>
              <a:moveTo>
                <a:pt x="0" y="45720"/>
              </a:moveTo>
              <a:lnTo>
                <a:pt x="105351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597" y="2170248"/>
        <a:ext cx="54205" cy="10841"/>
      </dsp:txXfrm>
    </dsp:sp>
    <dsp:sp modelId="{CC44F40F-9CD7-4634-8984-D13664ED8B1D}">
      <dsp:nvSpPr>
        <dsp:cNvPr id="0" name=""/>
        <dsp:cNvSpPr/>
      </dsp:nvSpPr>
      <dsp:spPr>
        <a:xfrm>
          <a:off x="2207" y="761608"/>
          <a:ext cx="4713535" cy="28281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1066800">
            <a:lnSpc>
              <a:spcPct val="90000"/>
            </a:lnSpc>
            <a:spcBef>
              <a:spcPct val="0"/>
            </a:spcBef>
            <a:spcAft>
              <a:spcPct val="35000"/>
            </a:spcAft>
            <a:buNone/>
          </a:pPr>
          <a:r>
            <a:rPr lang="en-US" sz="2400" kern="1200"/>
            <a:t>Give us feedback, let us know your comments:   </a:t>
          </a:r>
          <a:r>
            <a:rPr lang="en-US" sz="2400" b="1" kern="1200"/>
            <a:t>aka.ms/idnacat/igapocsurvey</a:t>
          </a:r>
        </a:p>
      </dsp:txBody>
      <dsp:txXfrm>
        <a:off x="2207" y="761608"/>
        <a:ext cx="4713535" cy="2828121"/>
      </dsp:txXfrm>
    </dsp:sp>
    <dsp:sp modelId="{3634FF84-E802-49E7-A6FA-81C0B393AAD8}">
      <dsp:nvSpPr>
        <dsp:cNvPr id="0" name=""/>
        <dsp:cNvSpPr/>
      </dsp:nvSpPr>
      <dsp:spPr>
        <a:xfrm>
          <a:off x="5799856" y="761608"/>
          <a:ext cx="4713535" cy="2828121"/>
        </a:xfrm>
        <a:prstGeom prst="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1066800">
            <a:lnSpc>
              <a:spcPct val="90000"/>
            </a:lnSpc>
            <a:spcBef>
              <a:spcPct val="0"/>
            </a:spcBef>
            <a:spcAft>
              <a:spcPct val="35000"/>
            </a:spcAft>
            <a:buNone/>
          </a:pPr>
          <a:r>
            <a:rPr lang="en-US" sz="2400" kern="1200"/>
            <a:t>Are you ready for deployment? </a:t>
          </a:r>
        </a:p>
      </dsp:txBody>
      <dsp:txXfrm>
        <a:off x="5799856" y="761608"/>
        <a:ext cx="4713535" cy="28281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F7AA1-6253-4A72-8D2D-3AFF4C45EDE6}"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78C23-E9E5-4709-A093-6C8DBDF7292D}" type="slidenum">
              <a:rPr lang="en-US" smtClean="0"/>
              <a:t>‹#›</a:t>
            </a:fld>
            <a:endParaRPr lang="en-US"/>
          </a:p>
        </p:txBody>
      </p:sp>
    </p:spTree>
    <p:extLst>
      <p:ext uri="{BB962C8B-B14F-4D97-AF65-F5344CB8AC3E}">
        <p14:creationId xmlns:p14="http://schemas.microsoft.com/office/powerpoint/2010/main" val="94388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echcommunity.microsoft.com/t5/microsoft-entra-azure-ad-blog/microsoft-entra-id-governance-introduces-two-new-features-in/ba-p/2466930"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azure/active-directory/governance/create-access-review-pim-for-group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tl1GZ_JGMB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37115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a:t>Source: </a:t>
            </a:r>
            <a:r>
              <a:rPr lang="en-US" sz="1200">
                <a:hlinkClick r:id="rId3"/>
              </a:rPr>
              <a:t>Review inactive user accounts</a:t>
            </a:r>
            <a:endParaRPr lang="de-DE" sz="1200"/>
          </a:p>
          <a:p>
            <a:endParaRPr lang="en-DE"/>
          </a:p>
        </p:txBody>
      </p:sp>
      <p:sp>
        <p:nvSpPr>
          <p:cNvPr id="4" name="Slide Number Placeholder 3"/>
          <p:cNvSpPr>
            <a:spLocks noGrp="1"/>
          </p:cNvSpPr>
          <p:nvPr>
            <p:ph type="sldNum" sz="quarter" idx="5"/>
          </p:nvPr>
        </p:nvSpPr>
        <p:spPr/>
        <p:txBody>
          <a:bodyPr/>
          <a:lstStyle/>
          <a:p>
            <a:fld id="{5B88503A-40A3-4BE8-9D3C-6E9A1DC61B3F}" type="slidenum">
              <a:rPr lang="en-DE" smtClean="0"/>
              <a:t>27</a:t>
            </a:fld>
            <a:endParaRPr lang="en-DE"/>
          </a:p>
        </p:txBody>
      </p:sp>
    </p:spTree>
    <p:extLst>
      <p:ext uri="{BB962C8B-B14F-4D97-AF65-F5344CB8AC3E}">
        <p14:creationId xmlns:p14="http://schemas.microsoft.com/office/powerpoint/2010/main" val="2326069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spc="-50">
                <a:solidFill>
                  <a:srgbClr val="000000"/>
                </a:solidFill>
                <a:latin typeface="Segoe UI"/>
                <a:cs typeface="Segoe UI" panose="020B0502040204020203" pitchFamily="34" charset="0"/>
              </a:rPr>
              <a:t>Reviewers see the recommendation if a user has </a:t>
            </a:r>
            <a:r>
              <a:rPr lang="en-US" sz="900" b="1" spc="-50">
                <a:solidFill>
                  <a:schemeClr val="accent1"/>
                </a:solidFill>
                <a:latin typeface="Segoe UI"/>
                <a:cs typeface="Segoe UI" panose="020B0502040204020203" pitchFamily="34" charset="0"/>
              </a:rPr>
              <a:t>Low Affiliation</a:t>
            </a:r>
            <a:r>
              <a:rPr lang="en-US" sz="900" spc="-50">
                <a:solidFill>
                  <a:schemeClr val="accent1"/>
                </a:solidFill>
                <a:latin typeface="Segoe UI"/>
                <a:cs typeface="Segoe UI" panose="020B0502040204020203" pitchFamily="34" charset="0"/>
              </a:rPr>
              <a:t> </a:t>
            </a:r>
            <a:r>
              <a:rPr lang="en-US" sz="900" spc="-50">
                <a:solidFill>
                  <a:srgbClr val="000000"/>
                </a:solidFill>
                <a:latin typeface="Segoe UI"/>
                <a:cs typeface="Segoe UI" panose="020B0502040204020203" pitchFamily="34" charset="0"/>
              </a:rPr>
              <a:t>with other users within the group and helps make quicker decisions based on organizational </a:t>
            </a:r>
            <a:r>
              <a:rPr lang="en-US" sz="900" i="1" spc="-50">
                <a:solidFill>
                  <a:srgbClr val="000000"/>
                </a:solidFill>
                <a:latin typeface="Segoe UI"/>
                <a:cs typeface="Segoe UI" panose="020B0502040204020203" pitchFamily="34" charset="0"/>
              </a:rPr>
              <a:t>distance</a:t>
            </a:r>
            <a:r>
              <a:rPr lang="en-US" sz="900" spc="-50">
                <a:solidFill>
                  <a:srgbClr val="000000"/>
                </a:solidFill>
                <a:latin typeface="Segoe UI"/>
                <a:cs typeface="Segoe UI" panose="020B0502040204020203" pitchFamily="34" charset="0"/>
              </a:rPr>
              <a:t> between employees.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09247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a:t>Source: </a:t>
            </a:r>
            <a:r>
              <a:rPr lang="en-US" sz="1200">
                <a:hlinkClick r:id="rId3"/>
              </a:rPr>
              <a:t>Review access for PIM for Groups</a:t>
            </a:r>
            <a:endParaRPr lang="de-DE" sz="1200"/>
          </a:p>
          <a:p>
            <a:endParaRPr lang="en-DE"/>
          </a:p>
        </p:txBody>
      </p:sp>
      <p:sp>
        <p:nvSpPr>
          <p:cNvPr id="4" name="Slide Number Placeholder 3"/>
          <p:cNvSpPr>
            <a:spLocks noGrp="1"/>
          </p:cNvSpPr>
          <p:nvPr>
            <p:ph type="sldNum" sz="quarter" idx="5"/>
          </p:nvPr>
        </p:nvSpPr>
        <p:spPr/>
        <p:txBody>
          <a:bodyPr/>
          <a:lstStyle/>
          <a:p>
            <a:fld id="{5B88503A-40A3-4BE8-9D3C-6E9A1DC61B3F}" type="slidenum">
              <a:rPr lang="en-DE" smtClean="0"/>
              <a:t>30</a:t>
            </a:fld>
            <a:endParaRPr lang="en-DE"/>
          </a:p>
        </p:txBody>
      </p:sp>
    </p:spTree>
    <p:extLst>
      <p:ext uri="{BB962C8B-B14F-4D97-AF65-F5344CB8AC3E}">
        <p14:creationId xmlns:p14="http://schemas.microsoft.com/office/powerpoint/2010/main" val="3529992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723900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37980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New video series, creating and using Entitlement Management Custom Extensions for Access Packages</a:t>
            </a:r>
            <a:br>
              <a:rPr lang="en-US" sz="900"/>
            </a:br>
            <a:br>
              <a:rPr lang="en-US" sz="900"/>
            </a:br>
            <a:r>
              <a:rPr lang="en-US" sz="800">
                <a:hlinkClick r:id="rId3"/>
              </a:rPr>
              <a:t>https://www.youtube.com/watch?v=tl1GZ_JGMBk</a:t>
            </a:r>
            <a:r>
              <a:rPr lang="en-US" sz="800"/>
              <a:t>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00061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E6E6E6"/>
                </a:solidFill>
                <a:effectLst/>
                <a:latin typeface="Segoe UI" panose="020B0502040204020203" pitchFamily="34" charset="0"/>
              </a:rPr>
              <a:t>In each of an access package's policies, you can specify who is able to request that access package, such as all member users in your organization, or only users who are already a member of a particular group. However, you may wish to further restrict access, in order to avoid a user from obtaining excessive access. With the separation of duties settings on an access package, you can configure that a user cannot request an access package, if they already have an assignment to another access package or are a member of a group.</a:t>
            </a:r>
          </a:p>
          <a:p>
            <a:pPr algn="l"/>
            <a:endParaRPr lang="en-US" b="0" i="0">
              <a:solidFill>
                <a:srgbClr val="E6E6E6"/>
              </a:solidFill>
              <a:effectLst/>
              <a:latin typeface="Segoe UI" panose="020B0502040204020203" pitchFamily="34" charset="0"/>
            </a:endParaRPr>
          </a:p>
          <a:p>
            <a:pPr algn="l"/>
            <a:r>
              <a:rPr lang="en-US" b="0" i="0">
                <a:solidFill>
                  <a:srgbClr val="E6E6E6"/>
                </a:solidFill>
                <a:effectLst/>
                <a:latin typeface="Segoe UI" panose="020B0502040204020203" pitchFamily="34" charset="0"/>
              </a:rPr>
              <a:t>For example, you have an access package, </a:t>
            </a:r>
            <a:r>
              <a:rPr lang="en-US" b="0" i="1">
                <a:solidFill>
                  <a:srgbClr val="E6E6E6"/>
                </a:solidFill>
                <a:effectLst/>
                <a:latin typeface="Segoe UI" panose="020B0502040204020203" pitchFamily="34" charset="0"/>
              </a:rPr>
              <a:t>Marketing Campaign</a:t>
            </a:r>
            <a:r>
              <a:rPr lang="en-US" b="0" i="0">
                <a:solidFill>
                  <a:srgbClr val="E6E6E6"/>
                </a:solidFill>
                <a:effectLst/>
                <a:latin typeface="Segoe UI" panose="020B0502040204020203" pitchFamily="34" charset="0"/>
              </a:rPr>
              <a:t>, that people across your organization and other organizations can request access to, to work with your organization's marketing department on that marketing campaign. Since employees in the marketing department should already have access to that marketing campaign material, you wouldn't want employees in the marketing department to request access to that access package. Or, you may already have a dynamic group, </a:t>
            </a:r>
            <a:r>
              <a:rPr lang="en-US" b="0" i="1">
                <a:solidFill>
                  <a:srgbClr val="E6E6E6"/>
                </a:solidFill>
                <a:effectLst/>
                <a:latin typeface="Segoe UI" panose="020B0502040204020203" pitchFamily="34" charset="0"/>
              </a:rPr>
              <a:t>Marketing department employees</a:t>
            </a:r>
            <a:r>
              <a:rPr lang="en-US" b="0" i="0">
                <a:solidFill>
                  <a:srgbClr val="E6E6E6"/>
                </a:solidFill>
                <a:effectLst/>
                <a:latin typeface="Segoe UI" panose="020B0502040204020203" pitchFamily="34" charset="0"/>
              </a:rPr>
              <a:t>, with all of the marketing employees in it. You could indicate that the access package is incompatible with the membership of that dynamic group. Then, if a marketing department employee is looking for an access package to request, they couldn't request access to the </a:t>
            </a:r>
            <a:r>
              <a:rPr lang="en-US" b="0" i="1">
                <a:solidFill>
                  <a:srgbClr val="E6E6E6"/>
                </a:solidFill>
                <a:effectLst/>
                <a:latin typeface="Segoe UI" panose="020B0502040204020203" pitchFamily="34" charset="0"/>
              </a:rPr>
              <a:t>Marketing campaign</a:t>
            </a:r>
            <a:r>
              <a:rPr lang="en-US" b="0" i="0">
                <a:solidFill>
                  <a:srgbClr val="E6E6E6"/>
                </a:solidFill>
                <a:effectLst/>
                <a:latin typeface="Segoe UI" panose="020B0502040204020203" pitchFamily="34" charset="0"/>
              </a:rPr>
              <a:t> access package.</a:t>
            </a:r>
          </a:p>
          <a:p>
            <a:endParaRPr lang="en-US"/>
          </a:p>
          <a:p>
            <a:endParaRPr lang="en-US"/>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0319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11/21/2023 6:49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79442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606937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11/21/2023 6:49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17933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11/21/2023 6:49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4907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9555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Employees:</a:t>
            </a:r>
          </a:p>
          <a:p>
            <a:pPr marL="342900" indent="-342900">
              <a:lnSpc>
                <a:spcPct val="100000"/>
              </a:lnSpc>
              <a:buFont typeface="Arial" panose="020B0604020202020204" pitchFamily="34" charset="0"/>
              <a:buChar char="•"/>
            </a:pPr>
            <a:r>
              <a:rPr lang="en-US" sz="1200">
                <a:solidFill>
                  <a:schemeClr val="tx1"/>
                </a:solidFill>
              </a:rPr>
              <a:t>Forget to remove employee's previous access rights. </a:t>
            </a:r>
          </a:p>
          <a:p>
            <a:pPr marL="342900" indent="-342900">
              <a:lnSpc>
                <a:spcPct val="100000"/>
              </a:lnSpc>
              <a:buFont typeface="Arial" panose="020B0604020202020204" pitchFamily="34" charset="0"/>
              <a:buChar char="•"/>
            </a:pPr>
            <a:r>
              <a:rPr lang="en-US" sz="1200">
                <a:solidFill>
                  <a:schemeClr val="tx1"/>
                </a:solidFill>
              </a:rPr>
              <a:t>Users accumulate excessive permissions, increasing risk and the likelihood of audit findings.</a:t>
            </a:r>
            <a:endParaRPr lang="en-US" sz="1200"/>
          </a:p>
          <a:p>
            <a:endParaRPr lang="en-US"/>
          </a:p>
          <a:p>
            <a:r>
              <a:rPr lang="en-US"/>
              <a:t>Make sure you exclusion groups in CA are always reviewed: https://docs.microsoft.com/en-us/azure/active-directory/governance/conditional-access-exclusion</a:t>
            </a:r>
          </a:p>
          <a:p>
            <a:endParaRPr lang="en-US"/>
          </a:p>
        </p:txBody>
      </p:sp>
      <p:sp>
        <p:nvSpPr>
          <p:cNvPr id="4" name="Slide Number Placeholder 3"/>
          <p:cNvSpPr>
            <a:spLocks noGrp="1"/>
          </p:cNvSpPr>
          <p:nvPr>
            <p:ph type="sldNum" sz="quarter" idx="10"/>
          </p:nvPr>
        </p:nvSpPr>
        <p:spPr/>
        <p:txBody>
          <a:bodyPr/>
          <a:lstStyle/>
          <a:p>
            <a:fld id="{1E8EA7A9-ED42-4850-A374-89B41CFAC741}" type="slidenum">
              <a:rPr lang="en-US" smtClean="0"/>
              <a:t>21</a:t>
            </a:fld>
            <a:endParaRPr lang="en-US"/>
          </a:p>
        </p:txBody>
      </p:sp>
    </p:spTree>
    <p:extLst>
      <p:ext uri="{BB962C8B-B14F-4D97-AF65-F5344CB8AC3E}">
        <p14:creationId xmlns:p14="http://schemas.microsoft.com/office/powerpoint/2010/main" val="14253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97B8-024E-2E12-9422-67517D0E53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7D539-E271-EFAC-88B0-3BFDEDFEF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C2B68B-5486-C6CB-B028-947A07ACEABE}"/>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5" name="Footer Placeholder 4">
            <a:extLst>
              <a:ext uri="{FF2B5EF4-FFF2-40B4-BE49-F238E27FC236}">
                <a16:creationId xmlns:a16="http://schemas.microsoft.com/office/drawing/2014/main" id="{7841226B-8829-F280-F6F1-498AE2C20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6AF30-9E74-74D6-12C6-1C226F5836B0}"/>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322315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8F18-5ECC-0764-D016-DD13A1B70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08EB26-A4C5-AB05-FF37-0ADD8F8C8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5197E-CD28-BE3B-8F54-134AA2666025}"/>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5" name="Footer Placeholder 4">
            <a:extLst>
              <a:ext uri="{FF2B5EF4-FFF2-40B4-BE49-F238E27FC236}">
                <a16:creationId xmlns:a16="http://schemas.microsoft.com/office/drawing/2014/main" id="{34DAC4A0-FB5F-4FB3-DFE3-CB9AD03BE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0AB69-9D0A-C3D9-84CC-77015EBB36E8}"/>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195667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57D7E-CFF3-149B-7B8A-E05C63CE31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CC68AE-78D3-EE66-8FB1-A14156AA5C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4D3FC-1281-C58B-E7BE-B94013E8B0B6}"/>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5" name="Footer Placeholder 4">
            <a:extLst>
              <a:ext uri="{FF2B5EF4-FFF2-40B4-BE49-F238E27FC236}">
                <a16:creationId xmlns:a16="http://schemas.microsoft.com/office/drawing/2014/main" id="{F146D3E1-7883-30E7-FFBA-0603A6638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08875-B761-8F4F-AD73-3CBBDA743E8A}"/>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1115545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dentity and Access Management_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6495574" cy="553998"/>
          </a:xfrm>
          <a:prstGeom prst="rect">
            <a:avLst/>
          </a:prstGeo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649557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4" y="585789"/>
            <a:ext cx="2308795" cy="294139"/>
          </a:xfrm>
          <a:prstGeom prst="rect">
            <a:avLst/>
          </a:prstGeom>
        </p:spPr>
      </p:pic>
      <p:pic>
        <p:nvPicPr>
          <p:cNvPr id="6" name="Graphic 5">
            <a:extLst>
              <a:ext uri="{FF2B5EF4-FFF2-40B4-BE49-F238E27FC236}">
                <a16:creationId xmlns:a16="http://schemas.microsoft.com/office/drawing/2014/main" id="{E8C58369-026C-4974-B869-BE8D4ADCB870}"/>
              </a:ex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75" r="-18"/>
          <a:stretch/>
        </p:blipFill>
        <p:spPr bwMode="invGray">
          <a:xfrm>
            <a:off x="7076792" y="0"/>
            <a:ext cx="5115208" cy="6858000"/>
          </a:xfrm>
          <a:prstGeom prst="rect">
            <a:avLst/>
          </a:prstGeom>
        </p:spPr>
      </p:pic>
    </p:spTree>
    <p:extLst>
      <p:ext uri="{BB962C8B-B14F-4D97-AF65-F5344CB8AC3E}">
        <p14:creationId xmlns:p14="http://schemas.microsoft.com/office/powerpoint/2010/main" val="969237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3" y="585788"/>
            <a:ext cx="2308795" cy="294139"/>
          </a:xfrm>
          <a:prstGeom prst="rect">
            <a:avLst/>
          </a:prstGeom>
        </p:spPr>
      </p:pic>
    </p:spTree>
    <p:extLst>
      <p:ext uri="{BB962C8B-B14F-4D97-AF65-F5344CB8AC3E}">
        <p14:creationId xmlns:p14="http://schemas.microsoft.com/office/powerpoint/2010/main" val="4681643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92212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4FC3-3BD6-6501-3B83-4F1DE035B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705C9-C4D1-DE1F-B661-200481A13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26E02-531E-4C82-5A8B-304BD4CECF64}"/>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5" name="Footer Placeholder 4">
            <a:extLst>
              <a:ext uri="{FF2B5EF4-FFF2-40B4-BE49-F238E27FC236}">
                <a16:creationId xmlns:a16="http://schemas.microsoft.com/office/drawing/2014/main" id="{1B862C88-67D0-BDED-9224-37911A5B5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20342-A29F-F155-CE5E-C0ABE1BC5C84}"/>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190429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428D-8D54-8340-D4F3-3E3713D99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D9D784-AE44-4BD8-CEBD-947E0B8CC3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75035B-2F81-D7F6-8770-5A5C9A2553CF}"/>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5" name="Footer Placeholder 4">
            <a:extLst>
              <a:ext uri="{FF2B5EF4-FFF2-40B4-BE49-F238E27FC236}">
                <a16:creationId xmlns:a16="http://schemas.microsoft.com/office/drawing/2014/main" id="{651A7847-196E-4AAF-AA9B-2B86C0EA3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08D19-D78D-B244-8452-CD0F358B1176}"/>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239047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BD9-739E-2E21-6F9B-EDF5CAD1E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55444-3A03-1450-8BE9-B1CF912E5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55F429-836F-1CB7-38A4-87FD547D57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90271-BFDD-D01C-AFB1-7CA437419349}"/>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6" name="Footer Placeholder 5">
            <a:extLst>
              <a:ext uri="{FF2B5EF4-FFF2-40B4-BE49-F238E27FC236}">
                <a16:creationId xmlns:a16="http://schemas.microsoft.com/office/drawing/2014/main" id="{563776F0-3322-A2DE-8800-05C0E1603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06117-6F1E-6C14-CD10-6193D9A2CB98}"/>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105542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1337-ECEC-4027-E8CA-7C411B74D9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A23D58-D89B-F7FE-945A-862FDD623A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DA742-9D86-F886-382E-B561A00687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7C7A6-113F-9C6E-09B3-C3C8CD3C0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1581B-AD88-5101-D3C0-238FE501F6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3CD561-1702-27A3-1A59-B61FB19C6241}"/>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8" name="Footer Placeholder 7">
            <a:extLst>
              <a:ext uri="{FF2B5EF4-FFF2-40B4-BE49-F238E27FC236}">
                <a16:creationId xmlns:a16="http://schemas.microsoft.com/office/drawing/2014/main" id="{C1C046D9-C404-B584-61D8-E534A9C7F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4C9E0F-1A47-94B8-E71E-D25AA2AD3E46}"/>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13614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A97E-7F0F-83C1-2B45-9CD9C0DAA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F5EC5-D78A-827B-E415-0E9305B5563F}"/>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4" name="Footer Placeholder 3">
            <a:extLst>
              <a:ext uri="{FF2B5EF4-FFF2-40B4-BE49-F238E27FC236}">
                <a16:creationId xmlns:a16="http://schemas.microsoft.com/office/drawing/2014/main" id="{7B327183-754C-A07D-129D-2A7AB46D57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8078B8-5EAD-2958-E0DA-69D63662213D}"/>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292291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24B6AC-8417-FE5C-0C22-85892F3DB445}"/>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3" name="Footer Placeholder 2">
            <a:extLst>
              <a:ext uri="{FF2B5EF4-FFF2-40B4-BE49-F238E27FC236}">
                <a16:creationId xmlns:a16="http://schemas.microsoft.com/office/drawing/2014/main" id="{A2A88BF8-0937-200F-9F94-896334354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E2F627-554D-C9A1-407B-531F3C422594}"/>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428330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56AE-445D-C839-CA61-4C6026B30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7C225D-2E5A-4E6C-E1C6-5396EA8D6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AA32DF-9C22-15CE-D13F-F423672FC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ED8CD-BD54-296B-0006-198C3D4C0AB7}"/>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6" name="Footer Placeholder 5">
            <a:extLst>
              <a:ext uri="{FF2B5EF4-FFF2-40B4-BE49-F238E27FC236}">
                <a16:creationId xmlns:a16="http://schemas.microsoft.com/office/drawing/2014/main" id="{80223AB8-4280-5B26-0B5E-7205EE0CA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FE05F-9641-9ADF-D740-5C9C72AEF061}"/>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29892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D56B-5041-F82B-45EB-46AD4C31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B91624-C633-26AE-81F4-F5B6B4679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A1008B-2667-D154-FDC5-F8C31DF8C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C2F6E-E482-AF3E-4BEE-834B6A246E9C}"/>
              </a:ext>
            </a:extLst>
          </p:cNvPr>
          <p:cNvSpPr>
            <a:spLocks noGrp="1"/>
          </p:cNvSpPr>
          <p:nvPr>
            <p:ph type="dt" sz="half" idx="10"/>
          </p:nvPr>
        </p:nvSpPr>
        <p:spPr/>
        <p:txBody>
          <a:bodyPr/>
          <a:lstStyle/>
          <a:p>
            <a:fld id="{0E1FFC71-2C72-471E-BFDD-E751FFEA17F5}" type="datetimeFigureOut">
              <a:rPr lang="en-US" smtClean="0"/>
              <a:t>11/21/2023</a:t>
            </a:fld>
            <a:endParaRPr lang="en-US"/>
          </a:p>
        </p:txBody>
      </p:sp>
      <p:sp>
        <p:nvSpPr>
          <p:cNvPr id="6" name="Footer Placeholder 5">
            <a:extLst>
              <a:ext uri="{FF2B5EF4-FFF2-40B4-BE49-F238E27FC236}">
                <a16:creationId xmlns:a16="http://schemas.microsoft.com/office/drawing/2014/main" id="{D121ACD8-6775-5B5F-9728-FD4CF714E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B8BAD-DB65-9949-4207-646F0ADE9F72}"/>
              </a:ext>
            </a:extLst>
          </p:cNvPr>
          <p:cNvSpPr>
            <a:spLocks noGrp="1"/>
          </p:cNvSpPr>
          <p:nvPr>
            <p:ph type="sldNum" sz="quarter" idx="12"/>
          </p:nvPr>
        </p:nvSpPr>
        <p:spPr/>
        <p:txBody>
          <a:bodyPr/>
          <a:lstStyle/>
          <a:p>
            <a:fld id="{E217C107-3A2C-4B93-B063-C25526C90DFC}" type="slidenum">
              <a:rPr lang="en-US" smtClean="0"/>
              <a:t>‹#›</a:t>
            </a:fld>
            <a:endParaRPr lang="en-US"/>
          </a:p>
        </p:txBody>
      </p:sp>
    </p:spTree>
    <p:extLst>
      <p:ext uri="{BB962C8B-B14F-4D97-AF65-F5344CB8AC3E}">
        <p14:creationId xmlns:p14="http://schemas.microsoft.com/office/powerpoint/2010/main" val="323012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A4B1B-C654-787C-E487-895D865261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F751E4-60E1-0E3A-6EE6-A8003EC7E8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D4637-F74E-8B71-D659-645B0874C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1FFC71-2C72-471E-BFDD-E751FFEA17F5}" type="datetimeFigureOut">
              <a:rPr lang="en-US" smtClean="0"/>
              <a:t>11/21/2023</a:t>
            </a:fld>
            <a:endParaRPr lang="en-US"/>
          </a:p>
        </p:txBody>
      </p:sp>
      <p:sp>
        <p:nvSpPr>
          <p:cNvPr id="5" name="Footer Placeholder 4">
            <a:extLst>
              <a:ext uri="{FF2B5EF4-FFF2-40B4-BE49-F238E27FC236}">
                <a16:creationId xmlns:a16="http://schemas.microsoft.com/office/drawing/2014/main" id="{F2CEB379-088F-AD6E-8C5E-ECC09FBC9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6885FD-2DE0-6C18-FA9E-412C68782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17C107-3A2C-4B93-B063-C25526C90DFC}" type="slidenum">
              <a:rPr lang="en-US" smtClean="0"/>
              <a:t>‹#›</a:t>
            </a:fld>
            <a:endParaRPr lang="en-US"/>
          </a:p>
        </p:txBody>
      </p:sp>
    </p:spTree>
    <p:extLst>
      <p:ext uri="{BB962C8B-B14F-4D97-AF65-F5344CB8AC3E}">
        <p14:creationId xmlns:p14="http://schemas.microsoft.com/office/powerpoint/2010/main" val="128349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active-directory/governance/entitlement-management-access-package-auto-assignment-policy#create-an-automatic-assignment-policy" TargetMode="External"/><Relationship Id="rId2" Type="http://schemas.openxmlformats.org/officeDocument/2006/relationships/hyperlink" Target="https://learn.microsoft.com/en-us/azure/active-directory/governance/entitlement-management-access-package-create#allow-users-not-in-your-directory-to-request-the-access-package" TargetMode="External"/><Relationship Id="rId1" Type="http://schemas.openxmlformats.org/officeDocument/2006/relationships/slideLayout" Target="../slideLayouts/slideLayout14.xml"/><Relationship Id="rId4" Type="http://schemas.openxmlformats.org/officeDocument/2006/relationships/hyperlink" Target="https://learn.microsoft.com/en-us/azure/active-directory/governance/entitlement-management-access-package-auto-assignment-policy"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active-directory/governance/entitlement-management-logic-apps-integration#add-custom-extension-to-a-policy-in-an-access-package" TargetMode="External"/><Relationship Id="rId2" Type="http://schemas.openxmlformats.org/officeDocument/2006/relationships/hyperlink" Target="https://learn.microsoft.com/en-us/azure/active-directory/governance/entitlement-management-logic-apps-integration#create-and-add-a-logic-app-workflow-to-a-catalog-for-use-in-entitlement-management" TargetMode="External"/><Relationship Id="rId1" Type="http://schemas.openxmlformats.org/officeDocument/2006/relationships/slideLayout" Target="../slideLayouts/slideLayout14.xml"/><Relationship Id="rId4" Type="http://schemas.openxmlformats.org/officeDocument/2006/relationships/hyperlink" Target="https://learn.microsoft.com/en-us/azure/active-directory/governance/entitlement-management-logic-apps-integration"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emf"/><Relationship Id="rId7" Type="http://schemas.openxmlformats.org/officeDocument/2006/relationships/image" Target="../media/image64.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3.png"/><Relationship Id="rId5" Type="http://schemas.openxmlformats.org/officeDocument/2006/relationships/image" Target="../media/image62.svg"/><Relationship Id="rId10" Type="http://schemas.openxmlformats.org/officeDocument/2006/relationships/image" Target="../media/image6.emf"/><Relationship Id="rId4" Type="http://schemas.openxmlformats.org/officeDocument/2006/relationships/image" Target="../media/image61.png"/><Relationship Id="rId9" Type="http://schemas.openxmlformats.org/officeDocument/2006/relationships/image" Target="../media/image66.sv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8.emf"/></Relationships>
</file>

<file path=ppt/slides/_rels/slide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21" Type="http://schemas.openxmlformats.org/officeDocument/2006/relationships/image" Target="../media/image22.png"/><Relationship Id="rId34" Type="http://schemas.openxmlformats.org/officeDocument/2006/relationships/image" Target="../media/image35.svg"/><Relationship Id="rId7" Type="http://schemas.openxmlformats.org/officeDocument/2006/relationships/image" Target="../media/image8.emf"/><Relationship Id="rId12" Type="http://schemas.openxmlformats.org/officeDocument/2006/relationships/image" Target="../media/image13.jpe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17.jpeg"/><Relationship Id="rId20" Type="http://schemas.openxmlformats.org/officeDocument/2006/relationships/image" Target="../media/image21.png"/><Relationship Id="rId29" Type="http://schemas.openxmlformats.org/officeDocument/2006/relationships/image" Target="../media/image30.emf"/><Relationship Id="rId1" Type="http://schemas.openxmlformats.org/officeDocument/2006/relationships/slideLayout" Target="../slideLayouts/slideLayout6.xml"/><Relationship Id="rId6" Type="http://schemas.openxmlformats.org/officeDocument/2006/relationships/image" Target="../media/image7.emf"/><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emf"/><Relationship Id="rId37" Type="http://schemas.openxmlformats.org/officeDocument/2006/relationships/image" Target="../media/image38.png"/><Relationship Id="rId5" Type="http://schemas.openxmlformats.org/officeDocument/2006/relationships/image" Target="../media/image6.emf"/><Relationship Id="rId15" Type="http://schemas.openxmlformats.org/officeDocument/2006/relationships/image" Target="../media/image16.png"/><Relationship Id="rId23" Type="http://schemas.openxmlformats.org/officeDocument/2006/relationships/image" Target="../media/image24.svg"/><Relationship Id="rId28" Type="http://schemas.openxmlformats.org/officeDocument/2006/relationships/image" Target="../media/image29.emf"/><Relationship Id="rId36" Type="http://schemas.openxmlformats.org/officeDocument/2006/relationships/image" Target="../media/image37.png"/><Relationship Id="rId10" Type="http://schemas.openxmlformats.org/officeDocument/2006/relationships/image" Target="../media/image11.emf"/><Relationship Id="rId19" Type="http://schemas.openxmlformats.org/officeDocument/2006/relationships/image" Target="../media/image20.png"/><Relationship Id="rId31" Type="http://schemas.openxmlformats.org/officeDocument/2006/relationships/image" Target="../media/image32.svg"/><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 Id="rId30" Type="http://schemas.openxmlformats.org/officeDocument/2006/relationships/image" Target="../media/image31.png"/><Relationship Id="rId35" Type="http://schemas.openxmlformats.org/officeDocument/2006/relationships/image" Target="../media/image36.png"/><Relationship Id="rId8" Type="http://schemas.openxmlformats.org/officeDocument/2006/relationships/image" Target="../media/image9.emf"/><Relationship Id="rId3"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slides/_rels/slide2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85.svg"/><Relationship Id="rId13" Type="http://schemas.openxmlformats.org/officeDocument/2006/relationships/image" Target="../media/image90.png"/><Relationship Id="rId18" Type="http://schemas.openxmlformats.org/officeDocument/2006/relationships/image" Target="../media/image95.sv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svg"/><Relationship Id="rId17" Type="http://schemas.openxmlformats.org/officeDocument/2006/relationships/image" Target="../media/image94.png"/><Relationship Id="rId2" Type="http://schemas.openxmlformats.org/officeDocument/2006/relationships/notesSlide" Target="../notesSlides/notesSlide11.xml"/><Relationship Id="rId16" Type="http://schemas.openxmlformats.org/officeDocument/2006/relationships/image" Target="../media/image93.png"/><Relationship Id="rId20" Type="http://schemas.openxmlformats.org/officeDocument/2006/relationships/hyperlink" Target="https://microsofteur-my.sharepoint.com/personal/beathawe_microsoft_com/_layouts/15/stream.aspx?id=%2Fpersonal%2Fbeathawe%5Fmicrosoft%5Fcom%2FDocuments%2FFY24%2FIAM%20BU%20Work%20%2D%2050%20Percent%2FIGA%20%2D%20ML%2Dassisted%20Access%20Reviews%2FExports%2FAR%20User%2Dto%2Dgroup%20affiliation%20Demo%2Emp4&amp;referrer=Teams%2ETEAMS%2DELECTRON&amp;referrerScenario=teams%5Fns%2Dbim&amp;ga=1" TargetMode="External"/><Relationship Id="rId1" Type="http://schemas.openxmlformats.org/officeDocument/2006/relationships/slideLayout" Target="../slideLayouts/slideLayout6.xml"/><Relationship Id="rId6" Type="http://schemas.openxmlformats.org/officeDocument/2006/relationships/image" Target="../media/image83.sv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svg"/><Relationship Id="rId10" Type="http://schemas.openxmlformats.org/officeDocument/2006/relationships/image" Target="../media/image87.svg"/><Relationship Id="rId19" Type="http://schemas.openxmlformats.org/officeDocument/2006/relationships/hyperlink" Target="https://teams.microsoft.com/l/message/19:76f137459d904615bfccca62f1ad0e4e@thread.tacv2/1691772527654?tenantId=72f988bf-86f1-41af-91ab-2d7cd011db47&amp;groupId=cb53fe14-ebbe-41e7-ae4c-79798117dac3&amp;parentMessageId=1690819874324&amp;teamName=CxE%20IAM%20BU%20v-team&amp;channelName=AskEntra%20Requests%20-%20IAM%20BU%20CxE&amp;createdTime=1691772527654" TargetMode="External"/><Relationship Id="rId4" Type="http://schemas.openxmlformats.org/officeDocument/2006/relationships/image" Target="../media/image81.svg"/><Relationship Id="rId9" Type="http://schemas.openxmlformats.org/officeDocument/2006/relationships/image" Target="../media/image86.png"/><Relationship Id="rId14" Type="http://schemas.openxmlformats.org/officeDocument/2006/relationships/image" Target="../media/image91.svg"/></Relationships>
</file>

<file path=ppt/slides/_rels/slide29.xml.rels><?xml version="1.0" encoding="UTF-8" standalone="yes"?>
<Relationships xmlns="http://schemas.openxmlformats.org/package/2006/relationships"><Relationship Id="rId3" Type="http://schemas.openxmlformats.org/officeDocument/2006/relationships/hyperlink" Target="https://microsoft-my.sharepoint.com/:v:/p/rfonseca/EVvkwglVKaxItHmME-yab8cBQ3Q_qAg3B9R0ea-zwaiJEA?e=jQSON9" TargetMode="External"/><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4.emf"/><Relationship Id="rId7" Type="http://schemas.openxmlformats.org/officeDocument/2006/relationships/image" Target="../media/image42.png"/><Relationship Id="rId2" Type="http://schemas.openxmlformats.org/officeDocument/2006/relationships/image" Target="../media/image39.emf"/><Relationship Id="rId1" Type="http://schemas.openxmlformats.org/officeDocument/2006/relationships/slideLayout" Target="../slideLayouts/slideLayout6.xml"/><Relationship Id="rId6" Type="http://schemas.openxmlformats.org/officeDocument/2006/relationships/image" Target="../media/image41.svg"/><Relationship Id="rId11" Type="http://schemas.openxmlformats.org/officeDocument/2006/relationships/image" Target="../media/image46.sv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10.emf"/><Relationship Id="rId9" Type="http://schemas.openxmlformats.org/officeDocument/2006/relationships/image" Target="../media/image44.emf"/></Relationships>
</file>

<file path=ppt/slides/_rels/slide3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azure/active-directory/governance/create-access-review-pim-for-groups" TargetMode="External"/><Relationship Id="rId2" Type="http://schemas.openxmlformats.org/officeDocument/2006/relationships/hyperlink" Target="https://learn.microsoft.com/en-us/azure/active-directory/governance/deploy-access-reviews" TargetMode="External"/><Relationship Id="rId1" Type="http://schemas.openxmlformats.org/officeDocument/2006/relationships/slideLayout" Target="../slideLayouts/slideLayout14.xml"/><Relationship Id="rId5" Type="http://schemas.openxmlformats.org/officeDocument/2006/relationships/hyperlink" Target="https://learn.microsoft.com/en-us/azure/active-directory/governance/entitlement-management-access-reviews-create" TargetMode="External"/><Relationship Id="rId4" Type="http://schemas.openxmlformats.org/officeDocument/2006/relationships/hyperlink" Target="https://learn.microsoft.com/en-us/azure/active-directory/privileged-identity-management/pim-complete-roles-and-resource-roles-review?toc=%2Fazure%2Factive-directory%2Fgovernance%2Ftoc.json"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aka.ms/MicrosoftEntraAdvisors/" TargetMode="Externa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9.jpeg"/><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5.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51.svg"/><Relationship Id="rId2" Type="http://schemas.openxmlformats.org/officeDocument/2006/relationships/notesSlide" Target="../notesSlides/notesSlide2.xml"/><Relationship Id="rId16"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49.png"/><Relationship Id="rId11" Type="http://schemas.openxmlformats.org/officeDocument/2006/relationships/image" Target="../media/image50.png"/><Relationship Id="rId5" Type="http://schemas.openxmlformats.org/officeDocument/2006/relationships/image" Target="../media/image38.png"/><Relationship Id="rId15" Type="http://schemas.openxmlformats.org/officeDocument/2006/relationships/image" Target="../media/image54.png"/><Relationship Id="rId10" Type="http://schemas.openxmlformats.org/officeDocument/2006/relationships/image" Target="../media/image30.emf"/><Relationship Id="rId4" Type="http://schemas.openxmlformats.org/officeDocument/2006/relationships/image" Target="../media/image48.svg"/><Relationship Id="rId9" Type="http://schemas.openxmlformats.org/officeDocument/2006/relationships/image" Target="../media/image29.emf"/><Relationship Id="rId14" Type="http://schemas.openxmlformats.org/officeDocument/2006/relationships/image" Target="../media/image53.emf"/></Relationships>
</file>

<file path=ppt/slides/_rels/slide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2568-F975-449A-8C09-9FCEF1ACCCE8}"/>
              </a:ext>
            </a:extLst>
          </p:cNvPr>
          <p:cNvSpPr>
            <a:spLocks noGrp="1"/>
          </p:cNvSpPr>
          <p:nvPr>
            <p:ph type="title"/>
          </p:nvPr>
        </p:nvSpPr>
        <p:spPr>
          <a:xfrm>
            <a:off x="584200" y="1591679"/>
            <a:ext cx="6359526" cy="334515"/>
          </a:xfrm>
        </p:spPr>
        <p:txBody>
          <a:bodyPr/>
          <a:lstStyle/>
          <a:p>
            <a:r>
              <a:rPr lang="en-US" sz="2400"/>
              <a:t>Microsoft Entra ID Governance</a:t>
            </a:r>
          </a:p>
        </p:txBody>
      </p:sp>
      <p:sp>
        <p:nvSpPr>
          <p:cNvPr id="4" name="Title 1">
            <a:extLst>
              <a:ext uri="{FF2B5EF4-FFF2-40B4-BE49-F238E27FC236}">
                <a16:creationId xmlns:a16="http://schemas.microsoft.com/office/drawing/2014/main" id="{95A609FD-2D12-9603-7A55-467AC484AFDE}"/>
              </a:ext>
            </a:extLst>
          </p:cNvPr>
          <p:cNvSpPr txBox="1">
            <a:spLocks/>
          </p:cNvSpPr>
          <p:nvPr/>
        </p:nvSpPr>
        <p:spPr>
          <a:xfrm>
            <a:off x="584200" y="2456443"/>
            <a:ext cx="6495574" cy="492443"/>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sz="3200"/>
              <a:t>Assign Employee access to resources</a:t>
            </a:r>
          </a:p>
        </p:txBody>
      </p:sp>
      <p:sp>
        <p:nvSpPr>
          <p:cNvPr id="5" name="Title 1">
            <a:extLst>
              <a:ext uri="{FF2B5EF4-FFF2-40B4-BE49-F238E27FC236}">
                <a16:creationId xmlns:a16="http://schemas.microsoft.com/office/drawing/2014/main" id="{9972CDB9-4FA0-53F3-3FF0-6DAECD209AC9}"/>
              </a:ext>
            </a:extLst>
          </p:cNvPr>
          <p:cNvSpPr txBox="1">
            <a:spLocks/>
          </p:cNvSpPr>
          <p:nvPr/>
        </p:nvSpPr>
        <p:spPr>
          <a:xfrm>
            <a:off x="584200" y="3621329"/>
            <a:ext cx="8734612"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sz="2000"/>
              <a:t>Proof of concept deployment</a:t>
            </a:r>
          </a:p>
        </p:txBody>
      </p:sp>
    </p:spTree>
    <p:extLst>
      <p:ext uri="{BB962C8B-B14F-4D97-AF65-F5344CB8AC3E}">
        <p14:creationId xmlns:p14="http://schemas.microsoft.com/office/powerpoint/2010/main" val="14311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E78D8-753E-25CD-6B2F-A0225CCD3F84}"/>
              </a:ext>
            </a:extLst>
          </p:cNvPr>
          <p:cNvSpPr>
            <a:spLocks noGrp="1"/>
          </p:cNvSpPr>
          <p:nvPr>
            <p:ph type="title"/>
          </p:nvPr>
        </p:nvSpPr>
        <p:spPr/>
        <p:txBody>
          <a:bodyPr>
            <a:normAutofit/>
          </a:bodyPr>
          <a:lstStyle/>
          <a:p>
            <a:r>
              <a:rPr lang="en-US" sz="3200"/>
              <a:t>Deploy</a:t>
            </a:r>
          </a:p>
        </p:txBody>
      </p:sp>
      <p:graphicFrame>
        <p:nvGraphicFramePr>
          <p:cNvPr id="6" name="Table 20">
            <a:extLst>
              <a:ext uri="{FF2B5EF4-FFF2-40B4-BE49-F238E27FC236}">
                <a16:creationId xmlns:a16="http://schemas.microsoft.com/office/drawing/2014/main" id="{600A0CC9-8950-3E00-81D5-257123AA7073}"/>
              </a:ext>
            </a:extLst>
          </p:cNvPr>
          <p:cNvGraphicFramePr>
            <a:graphicFrameLocks noGrp="1"/>
          </p:cNvGraphicFramePr>
          <p:nvPr/>
        </p:nvGraphicFramePr>
        <p:xfrm>
          <a:off x="838200" y="1834636"/>
          <a:ext cx="10015226" cy="1112520"/>
        </p:xfrm>
        <a:graphic>
          <a:graphicData uri="http://schemas.openxmlformats.org/drawingml/2006/table">
            <a:tbl>
              <a:tblPr firstRow="1" bandRow="1">
                <a:tableStyleId>{3B4B98B0-60AC-42C2-AFA5-B58CD77FA1E5}</a:tableStyleId>
              </a:tblPr>
              <a:tblGrid>
                <a:gridCol w="5007613">
                  <a:extLst>
                    <a:ext uri="{9D8B030D-6E8A-4147-A177-3AD203B41FA5}">
                      <a16:colId xmlns:a16="http://schemas.microsoft.com/office/drawing/2014/main" val="1420714092"/>
                    </a:ext>
                  </a:extLst>
                </a:gridCol>
                <a:gridCol w="5007613">
                  <a:extLst>
                    <a:ext uri="{9D8B030D-6E8A-4147-A177-3AD203B41FA5}">
                      <a16:colId xmlns:a16="http://schemas.microsoft.com/office/drawing/2014/main" val="2426899440"/>
                    </a:ext>
                  </a:extLst>
                </a:gridCol>
              </a:tblGrid>
              <a:tr h="370840">
                <a:tc>
                  <a:txBody>
                    <a:bodyPr/>
                    <a:lstStyle/>
                    <a:p>
                      <a:r>
                        <a:rPr lang="en-GB" sz="1600"/>
                        <a:t>Step</a:t>
                      </a:r>
                      <a:endParaRPr lang="de-DE" sz="1600"/>
                    </a:p>
                  </a:txBody>
                  <a:tcPr/>
                </a:tc>
                <a:tc>
                  <a:txBody>
                    <a:bodyPr/>
                    <a:lstStyle/>
                    <a:p>
                      <a:r>
                        <a:rPr lang="en-GB" sz="1600"/>
                        <a:t>Instructions</a:t>
                      </a:r>
                      <a:endParaRPr lang="de-DE" sz="1600"/>
                    </a:p>
                  </a:txBody>
                  <a:tcPr/>
                </a:tc>
                <a:extLst>
                  <a:ext uri="{0D108BD9-81ED-4DB2-BD59-A6C34878D82A}">
                    <a16:rowId xmlns:a16="http://schemas.microsoft.com/office/drawing/2014/main" val="1335105508"/>
                  </a:ext>
                </a:extLst>
              </a:tr>
              <a:tr h="370840">
                <a:tc>
                  <a:txBody>
                    <a:bodyPr/>
                    <a:lstStyle/>
                    <a:p>
                      <a:r>
                        <a:rPr lang="en-US" sz="1600" noProof="0"/>
                        <a:t>Create an Access Package</a:t>
                      </a:r>
                    </a:p>
                  </a:txBody>
                  <a:tcPr/>
                </a:tc>
                <a:tc>
                  <a:txBody>
                    <a:bodyPr/>
                    <a:lstStyle/>
                    <a:p>
                      <a:r>
                        <a:rPr lang="en-US" sz="1600">
                          <a:hlinkClick r:id="rId2"/>
                        </a:rPr>
                        <a:t>Create an access package in entitlement management</a:t>
                      </a:r>
                      <a:endParaRPr lang="en-US" sz="1600"/>
                    </a:p>
                  </a:txBody>
                  <a:tcPr/>
                </a:tc>
                <a:extLst>
                  <a:ext uri="{0D108BD9-81ED-4DB2-BD59-A6C34878D82A}">
                    <a16:rowId xmlns:a16="http://schemas.microsoft.com/office/drawing/2014/main" val="952396977"/>
                  </a:ext>
                </a:extLst>
              </a:tr>
              <a:tr h="370840">
                <a:tc>
                  <a:txBody>
                    <a:bodyPr/>
                    <a:lstStyle/>
                    <a:p>
                      <a:r>
                        <a:rPr lang="en-US" sz="1600" noProof="0">
                          <a:sym typeface="Wingdings" panose="05000000000000000000" pitchFamily="2" charset="2"/>
                        </a:rPr>
                        <a:t>Create auto assignment policy</a:t>
                      </a:r>
                      <a:endParaRPr lang="en-US" sz="1600" noProof="0"/>
                    </a:p>
                  </a:txBody>
                  <a:tcPr/>
                </a:tc>
                <a:tc>
                  <a:txBody>
                    <a:bodyPr/>
                    <a:lstStyle/>
                    <a:p>
                      <a:r>
                        <a:rPr lang="en-US" sz="1600">
                          <a:hlinkClick r:id="rId3"/>
                        </a:rPr>
                        <a:t>Create an automatic assignment policy</a:t>
                      </a:r>
                      <a:endParaRPr lang="en-US" sz="1600" noProof="0"/>
                    </a:p>
                  </a:txBody>
                  <a:tcPr/>
                </a:tc>
                <a:extLst>
                  <a:ext uri="{0D108BD9-81ED-4DB2-BD59-A6C34878D82A}">
                    <a16:rowId xmlns:a16="http://schemas.microsoft.com/office/drawing/2014/main" val="320479324"/>
                  </a:ext>
                </a:extLst>
              </a:tr>
            </a:tbl>
          </a:graphicData>
        </a:graphic>
      </p:graphicFrame>
      <p:sp>
        <p:nvSpPr>
          <p:cNvPr id="3" name="TextBox 2">
            <a:extLst>
              <a:ext uri="{FF2B5EF4-FFF2-40B4-BE49-F238E27FC236}">
                <a16:creationId xmlns:a16="http://schemas.microsoft.com/office/drawing/2014/main" id="{C22F2730-2533-CDD6-B3F1-7263DC309F27}"/>
              </a:ext>
            </a:extLst>
          </p:cNvPr>
          <p:cNvSpPr txBox="1"/>
          <p:nvPr/>
        </p:nvSpPr>
        <p:spPr>
          <a:xfrm>
            <a:off x="838201" y="5396795"/>
            <a:ext cx="10015226" cy="923330"/>
          </a:xfrm>
          <a:prstGeom prst="rect">
            <a:avLst/>
          </a:prstGeom>
          <a:noFill/>
        </p:spPr>
        <p:txBody>
          <a:bodyPr wrap="square">
            <a:spAutoFit/>
          </a:bodyPr>
          <a:lstStyle/>
          <a:p>
            <a:pPr algn="l" rtl="0" fontAlgn="base"/>
            <a:r>
              <a:rPr lang="en-US" sz="1800">
                <a:solidFill>
                  <a:srgbClr val="000000"/>
                </a:solidFill>
                <a:latin typeface="Segoe UI" panose="020B0502040204020203" pitchFamily="34" charset="0"/>
              </a:rPr>
              <a:t>Detailed Step by step </a:t>
            </a:r>
          </a:p>
          <a:p>
            <a:pPr algn="l" rtl="0" fontAlgn="base"/>
            <a:r>
              <a:rPr lang="en-US">
                <a:hlinkClick r:id="rId4"/>
              </a:rPr>
              <a:t>Configure an automatic assignment policy for an access package in entitlement management - Microsoft Entra | Microsoft Learn</a:t>
            </a:r>
            <a:endParaRPr lang="en-US" sz="1800">
              <a:solidFill>
                <a:srgbClr val="000000"/>
              </a:solidFill>
              <a:latin typeface="Segoe UI" panose="020B0502040204020203" pitchFamily="34" charset="0"/>
            </a:endParaRPr>
          </a:p>
        </p:txBody>
      </p:sp>
    </p:spTree>
    <p:extLst>
      <p:ext uri="{BB962C8B-B14F-4D97-AF65-F5344CB8AC3E}">
        <p14:creationId xmlns:p14="http://schemas.microsoft.com/office/powerpoint/2010/main" val="21745498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3C47E81-F319-0C31-9FAE-43FEC592F14C}"/>
              </a:ext>
            </a:extLst>
          </p:cNvPr>
          <p:cNvSpPr txBox="1">
            <a:spLocks/>
          </p:cNvSpPr>
          <p:nvPr/>
        </p:nvSpPr>
        <p:spPr>
          <a:xfrm>
            <a:off x="561314" y="2805374"/>
            <a:ext cx="5821379" cy="779799"/>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pPr algn="ctr"/>
            <a:r>
              <a:rPr lang="en-US" sz="3200"/>
              <a:t>Custom Workflows with Logic Apps</a:t>
            </a:r>
            <a:br>
              <a:rPr lang="en-US" sz="3200"/>
            </a:br>
            <a:br>
              <a:rPr lang="en-US" sz="3200">
                <a:cs typeface="+mj-cs"/>
              </a:rPr>
            </a:br>
            <a:endParaRPr lang="en-US" sz="3200">
              <a:cs typeface="+mj-cs"/>
            </a:endParaRPr>
          </a:p>
        </p:txBody>
      </p:sp>
    </p:spTree>
    <p:extLst>
      <p:ext uri="{BB962C8B-B14F-4D97-AF65-F5344CB8AC3E}">
        <p14:creationId xmlns:p14="http://schemas.microsoft.com/office/powerpoint/2010/main" val="21505002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21E3AB-6AF0-0EC3-434D-55C8FA2D17D9}"/>
              </a:ext>
            </a:extLst>
          </p:cNvPr>
          <p:cNvSpPr txBox="1">
            <a:spLocks/>
          </p:cNvSpPr>
          <p:nvPr/>
        </p:nvSpPr>
        <p:spPr>
          <a:xfrm>
            <a:off x="838200" y="1176400"/>
            <a:ext cx="10515600" cy="501804"/>
          </a:xfrm>
          <a:prstGeom prst="rect">
            <a:avLst/>
          </a:prstGeom>
          <a:noFill/>
        </p:spPr>
        <p:txBody>
          <a:bodyPr vert="horz" lIns="0" tIns="0" rIns="0" bIns="0" rtlCol="0" anchor="b" anchorCtr="0">
            <a:sp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r>
              <a:rPr lang="en-US">
                <a:latin typeface="+mn-lt"/>
              </a:rPr>
              <a:t>What is a </a:t>
            </a:r>
            <a:r>
              <a:rPr lang="en-US" sz="3200">
                <a:latin typeface="+mn-lt"/>
              </a:rPr>
              <a:t>Logic</a:t>
            </a:r>
            <a:r>
              <a:rPr lang="en-US">
                <a:latin typeface="+mn-lt"/>
              </a:rPr>
              <a:t> App?</a:t>
            </a:r>
          </a:p>
        </p:txBody>
      </p:sp>
      <p:sp>
        <p:nvSpPr>
          <p:cNvPr id="6" name="TextBox 5">
            <a:extLst>
              <a:ext uri="{FF2B5EF4-FFF2-40B4-BE49-F238E27FC236}">
                <a16:creationId xmlns:a16="http://schemas.microsoft.com/office/drawing/2014/main" id="{C5C7D6E5-5594-DD6D-DDDA-8389A8B1D249}"/>
              </a:ext>
            </a:extLst>
          </p:cNvPr>
          <p:cNvSpPr txBox="1"/>
          <p:nvPr/>
        </p:nvSpPr>
        <p:spPr>
          <a:xfrm>
            <a:off x="396801" y="2274838"/>
            <a:ext cx="3994129" cy="2308324"/>
          </a:xfrm>
          <a:prstGeom prst="rect">
            <a:avLst/>
          </a:prstGeom>
          <a:noFill/>
        </p:spPr>
        <p:txBody>
          <a:bodyPr wrap="square">
            <a:spAutoFit/>
          </a:bodyPr>
          <a:lstStyle/>
          <a:p>
            <a:r>
              <a:rPr lang="en-US"/>
              <a:t>Azure Logic Apps is a cloud platform where you can create and run automated workflows with little to no code. By using the visual designer and selecting from prebuilt operations, you can quickly build a workflow that integrates and manages your apps, data, services, and systems.</a:t>
            </a:r>
          </a:p>
        </p:txBody>
      </p:sp>
      <p:pic>
        <p:nvPicPr>
          <p:cNvPr id="1026" name="Picture 2" descr="Securing Azure Logic Apps Best Practices and Considerations">
            <a:extLst>
              <a:ext uri="{FF2B5EF4-FFF2-40B4-BE49-F238E27FC236}">
                <a16:creationId xmlns:a16="http://schemas.microsoft.com/office/drawing/2014/main" id="{63E6E78D-4480-EA0F-37CA-87CD99D9E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10" y="2274838"/>
            <a:ext cx="6032320" cy="324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46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5054EC-353F-9FA0-7894-2FF7343ED46D}"/>
              </a:ext>
            </a:extLst>
          </p:cNvPr>
          <p:cNvSpPr txBox="1"/>
          <p:nvPr/>
        </p:nvSpPr>
        <p:spPr>
          <a:xfrm>
            <a:off x="694854" y="2104124"/>
            <a:ext cx="9997289" cy="923330"/>
          </a:xfrm>
          <a:prstGeom prst="rect">
            <a:avLst/>
          </a:prstGeom>
          <a:noFill/>
        </p:spPr>
        <p:txBody>
          <a:bodyPr wrap="square">
            <a:spAutoFit/>
          </a:bodyPr>
          <a:lstStyle/>
          <a:p>
            <a:r>
              <a:rPr lang="en-US" b="0" i="0">
                <a:solidFill>
                  <a:srgbClr val="161616"/>
                </a:solidFill>
                <a:effectLst/>
              </a:rPr>
              <a:t>Used to automate custom workflows and connect apps and services in one place. Users can integrate Logic Apps with entitlement management to broaden their governance workflows beyond the core entitlement management use cases.</a:t>
            </a:r>
            <a:endParaRPr lang="en-US"/>
          </a:p>
        </p:txBody>
      </p:sp>
      <p:sp>
        <p:nvSpPr>
          <p:cNvPr id="5" name="Title 1">
            <a:extLst>
              <a:ext uri="{FF2B5EF4-FFF2-40B4-BE49-F238E27FC236}">
                <a16:creationId xmlns:a16="http://schemas.microsoft.com/office/drawing/2014/main" id="{C385829A-A970-27A2-74C3-447A9B8F72DD}"/>
              </a:ext>
            </a:extLst>
          </p:cNvPr>
          <p:cNvSpPr txBox="1">
            <a:spLocks/>
          </p:cNvSpPr>
          <p:nvPr/>
        </p:nvSpPr>
        <p:spPr>
          <a:xfrm>
            <a:off x="838200" y="1176400"/>
            <a:ext cx="10515600" cy="501804"/>
          </a:xfrm>
          <a:prstGeom prst="rect">
            <a:avLst/>
          </a:prstGeom>
          <a:noFill/>
        </p:spPr>
        <p:txBody>
          <a:bodyPr vert="horz" lIns="0" tIns="0" rIns="0" bIns="0" rtlCol="0" anchor="b" anchorCtr="0">
            <a:sp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r>
              <a:rPr lang="en-US"/>
              <a:t>Logic App Integration with Entitlement Management </a:t>
            </a:r>
          </a:p>
        </p:txBody>
      </p:sp>
      <p:sp>
        <p:nvSpPr>
          <p:cNvPr id="6" name="Text Placeholder 2">
            <a:extLst>
              <a:ext uri="{FF2B5EF4-FFF2-40B4-BE49-F238E27FC236}">
                <a16:creationId xmlns:a16="http://schemas.microsoft.com/office/drawing/2014/main" id="{A5148622-3B4F-25BB-CCCE-89173541D13F}"/>
              </a:ext>
            </a:extLst>
          </p:cNvPr>
          <p:cNvSpPr>
            <a:spLocks noGrp="1"/>
          </p:cNvSpPr>
          <p:nvPr>
            <p:ph type="body" sz="quarter" idx="12"/>
          </p:nvPr>
        </p:nvSpPr>
        <p:spPr>
          <a:xfrm>
            <a:off x="694854" y="3763224"/>
            <a:ext cx="9144000" cy="2107180"/>
          </a:xfrm>
        </p:spPr>
        <p:txBody>
          <a:bodyPr/>
          <a:lstStyle/>
          <a:p>
            <a:pPr marL="285750" indent="-285750" algn="l">
              <a:buFont typeface="Arial" panose="020B0604020202020204" pitchFamily="34" charset="0"/>
              <a:buChar char="•"/>
            </a:pPr>
            <a:r>
              <a:rPr lang="en-US" sz="1800" b="0" i="0">
                <a:solidFill>
                  <a:srgbClr val="161616"/>
                </a:solidFill>
                <a:effectLst/>
              </a:rPr>
              <a:t>When an access package request is created</a:t>
            </a:r>
          </a:p>
          <a:p>
            <a:pPr marL="285750" indent="-285750" algn="l">
              <a:buFont typeface="Arial" panose="020B0604020202020204" pitchFamily="34" charset="0"/>
              <a:buChar char="•"/>
            </a:pPr>
            <a:r>
              <a:rPr lang="en-US" sz="1800" b="0" i="0">
                <a:solidFill>
                  <a:srgbClr val="161616"/>
                </a:solidFill>
                <a:effectLst/>
              </a:rPr>
              <a:t>When an access package request is approved</a:t>
            </a:r>
          </a:p>
          <a:p>
            <a:pPr marL="285750" indent="-285750" algn="l">
              <a:buFont typeface="Arial" panose="020B0604020202020204" pitchFamily="34" charset="0"/>
              <a:buChar char="•"/>
            </a:pPr>
            <a:r>
              <a:rPr lang="en-US" sz="1800" b="0" i="0">
                <a:solidFill>
                  <a:srgbClr val="161616"/>
                </a:solidFill>
                <a:effectLst/>
              </a:rPr>
              <a:t>When an access package assignment is granted</a:t>
            </a:r>
          </a:p>
          <a:p>
            <a:pPr marL="285750" indent="-285750" algn="l">
              <a:buFont typeface="Arial" panose="020B0604020202020204" pitchFamily="34" charset="0"/>
              <a:buChar char="•"/>
            </a:pPr>
            <a:r>
              <a:rPr lang="en-US" sz="1800" b="0" i="0">
                <a:solidFill>
                  <a:srgbClr val="161616"/>
                </a:solidFill>
                <a:effectLst/>
              </a:rPr>
              <a:t>When an access package assignment is removed</a:t>
            </a:r>
          </a:p>
          <a:p>
            <a:pPr marL="285750" indent="-285750" algn="l">
              <a:buFont typeface="Arial" panose="020B0604020202020204" pitchFamily="34" charset="0"/>
              <a:buChar char="•"/>
            </a:pPr>
            <a:r>
              <a:rPr lang="en-US" sz="1800" b="0" i="0">
                <a:solidFill>
                  <a:srgbClr val="161616"/>
                </a:solidFill>
                <a:effectLst/>
              </a:rPr>
              <a:t>14 days before an access package assignment auto expires</a:t>
            </a:r>
          </a:p>
          <a:p>
            <a:pPr marL="285750" indent="-285750" algn="l">
              <a:buFont typeface="Arial" panose="020B0604020202020204" pitchFamily="34" charset="0"/>
              <a:buChar char="•"/>
            </a:pPr>
            <a:r>
              <a:rPr lang="en-US" sz="1800" b="0" i="0">
                <a:solidFill>
                  <a:srgbClr val="161616"/>
                </a:solidFill>
                <a:effectLst/>
              </a:rPr>
              <a:t>One day before an access package assignment auto expires</a:t>
            </a:r>
          </a:p>
          <a:p>
            <a:endParaRPr lang="en-US"/>
          </a:p>
          <a:p>
            <a:endParaRPr lang="en-US"/>
          </a:p>
        </p:txBody>
      </p:sp>
    </p:spTree>
    <p:extLst>
      <p:ext uri="{BB962C8B-B14F-4D97-AF65-F5344CB8AC3E}">
        <p14:creationId xmlns:p14="http://schemas.microsoft.com/office/powerpoint/2010/main" val="101917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32CD-3480-6E6B-79ED-7DDAC9A579E7}"/>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Use cases examples </a:t>
            </a:r>
          </a:p>
        </p:txBody>
      </p:sp>
      <p:graphicFrame>
        <p:nvGraphicFramePr>
          <p:cNvPr id="24" name="TextBox 8">
            <a:extLst>
              <a:ext uri="{FF2B5EF4-FFF2-40B4-BE49-F238E27FC236}">
                <a16:creationId xmlns:a16="http://schemas.microsoft.com/office/drawing/2014/main" id="{F5AE644F-F751-DB6F-BE10-4861A69C96EF}"/>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8674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Planning- Decisions to consider</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838200" y="1825625"/>
            <a:ext cx="10515600" cy="4351338"/>
          </a:xfrm>
        </p:spPr>
        <p:txBody>
          <a:bodyPr vert="horz" lIns="91440" tIns="45720" rIns="91440" bIns="45720" rtlCol="0">
            <a:normAutofit/>
          </a:bodyPr>
          <a:lstStyle/>
          <a:p>
            <a:pPr marL="342900" indent="-228600" algn="l" fontAlgn="base">
              <a:buFont typeface="Arial" panose="020B0604020202020204" pitchFamily="34" charset="0"/>
              <a:buChar char="•"/>
            </a:pPr>
            <a:r>
              <a:rPr lang="en-US"/>
              <a:t>Processes that you need to automate during the different request stages </a:t>
            </a:r>
          </a:p>
          <a:p>
            <a:pPr marL="342900" indent="-228600" algn="l" fontAlgn="base">
              <a:buFont typeface="Arial" panose="020B0604020202020204" pitchFamily="34" charset="0"/>
              <a:buChar char="•"/>
            </a:pPr>
            <a:r>
              <a:rPr lang="en-US"/>
              <a:t>Interfaces available on Target systems</a:t>
            </a:r>
          </a:p>
          <a:p>
            <a:pPr marL="342900" indent="-228600" algn="l" fontAlgn="base">
              <a:buFont typeface="Arial" panose="020B0604020202020204" pitchFamily="34" charset="0"/>
              <a:buChar char="•"/>
            </a:pPr>
            <a:r>
              <a:rPr lang="en-US"/>
              <a:t>Request stage where you want to trigger the logic app</a:t>
            </a:r>
          </a:p>
          <a:p>
            <a:pPr marL="342900" indent="-228600" algn="l" fontAlgn="base">
              <a:buFont typeface="Arial" panose="020B0604020202020204" pitchFamily="34" charset="0"/>
              <a:buChar char="•"/>
            </a:pPr>
            <a:r>
              <a:rPr lang="en-US"/>
              <a:t>Have Azure Subscription Resources available</a:t>
            </a:r>
          </a:p>
          <a:p>
            <a:pPr marL="342900" indent="-228600" algn="l" fontAlgn="base">
              <a:buFont typeface="Arial" panose="020B0604020202020204" pitchFamily="34" charset="0"/>
              <a:buChar char="•"/>
            </a:pPr>
            <a:r>
              <a:rPr lang="en-US"/>
              <a:t>Logic App authentication with target systems</a:t>
            </a:r>
          </a:p>
          <a:p>
            <a:pPr indent="-228600" algn="l" fontAlgn="base">
              <a:buFont typeface="Arial" panose="020B0604020202020204" pitchFamily="34" charset="0"/>
              <a:buChar char="•"/>
            </a:pPr>
            <a:endParaRPr lang="en-US"/>
          </a:p>
          <a:p>
            <a:pPr indent="-228600" algn="l" fontAlgn="base">
              <a:buFont typeface="Arial" panose="020B0604020202020204" pitchFamily="34" charset="0"/>
              <a:buChar char="•"/>
            </a:pPr>
            <a:endParaRPr lang="en-US"/>
          </a:p>
          <a:p>
            <a:pPr indent="-228600" algn="l" fontAlgn="base">
              <a:buFont typeface="Arial" panose="020B0604020202020204" pitchFamily="34" charset="0"/>
              <a:buChar char="•"/>
            </a:pPr>
            <a:endParaRPr lang="en-US"/>
          </a:p>
          <a:p>
            <a:pPr indent="-228600" algn="l" fontAlgn="base">
              <a:buFont typeface="Arial" panose="020B0604020202020204" pitchFamily="34" charset="0"/>
              <a:buChar char="•"/>
            </a:pPr>
            <a:endParaRPr lang="en-US"/>
          </a:p>
          <a:p>
            <a:pPr indent="-228600" algn="l" fontAlgn="base">
              <a:buFont typeface="Arial" panose="020B0604020202020204" pitchFamily="34" charset="0"/>
              <a:buChar char="•"/>
            </a:pPr>
            <a:endParaRPr lang="en-US"/>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2206755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E78D8-753E-25CD-6B2F-A0225CCD3F84}"/>
              </a:ext>
            </a:extLst>
          </p:cNvPr>
          <p:cNvSpPr>
            <a:spLocks noGrp="1"/>
          </p:cNvSpPr>
          <p:nvPr>
            <p:ph type="title"/>
          </p:nvPr>
        </p:nvSpPr>
        <p:spPr/>
        <p:txBody>
          <a:bodyPr>
            <a:normAutofit/>
          </a:bodyPr>
          <a:lstStyle/>
          <a:p>
            <a:r>
              <a:rPr lang="en-US" sz="3200"/>
              <a:t>Deploy</a:t>
            </a:r>
          </a:p>
        </p:txBody>
      </p:sp>
      <p:graphicFrame>
        <p:nvGraphicFramePr>
          <p:cNvPr id="6" name="Table 20">
            <a:extLst>
              <a:ext uri="{FF2B5EF4-FFF2-40B4-BE49-F238E27FC236}">
                <a16:creationId xmlns:a16="http://schemas.microsoft.com/office/drawing/2014/main" id="{600A0CC9-8950-3E00-81D5-257123AA7073}"/>
              </a:ext>
            </a:extLst>
          </p:cNvPr>
          <p:cNvGraphicFramePr>
            <a:graphicFrameLocks noGrp="1"/>
          </p:cNvGraphicFramePr>
          <p:nvPr/>
        </p:nvGraphicFramePr>
        <p:xfrm>
          <a:off x="838200" y="1834636"/>
          <a:ext cx="10015226" cy="1899920"/>
        </p:xfrm>
        <a:graphic>
          <a:graphicData uri="http://schemas.openxmlformats.org/drawingml/2006/table">
            <a:tbl>
              <a:tblPr firstRow="1" bandRow="1">
                <a:tableStyleId>{3B4B98B0-60AC-42C2-AFA5-B58CD77FA1E5}</a:tableStyleId>
              </a:tblPr>
              <a:tblGrid>
                <a:gridCol w="5007613">
                  <a:extLst>
                    <a:ext uri="{9D8B030D-6E8A-4147-A177-3AD203B41FA5}">
                      <a16:colId xmlns:a16="http://schemas.microsoft.com/office/drawing/2014/main" val="1420714092"/>
                    </a:ext>
                  </a:extLst>
                </a:gridCol>
                <a:gridCol w="5007613">
                  <a:extLst>
                    <a:ext uri="{9D8B030D-6E8A-4147-A177-3AD203B41FA5}">
                      <a16:colId xmlns:a16="http://schemas.microsoft.com/office/drawing/2014/main" val="2426899440"/>
                    </a:ext>
                  </a:extLst>
                </a:gridCol>
              </a:tblGrid>
              <a:tr h="370840">
                <a:tc>
                  <a:txBody>
                    <a:bodyPr/>
                    <a:lstStyle/>
                    <a:p>
                      <a:r>
                        <a:rPr lang="en-GB" sz="1600"/>
                        <a:t>Step</a:t>
                      </a:r>
                      <a:endParaRPr lang="de-DE" sz="1600"/>
                    </a:p>
                  </a:txBody>
                  <a:tcPr/>
                </a:tc>
                <a:tc>
                  <a:txBody>
                    <a:bodyPr/>
                    <a:lstStyle/>
                    <a:p>
                      <a:r>
                        <a:rPr lang="en-GB" sz="1600"/>
                        <a:t>Instructions</a:t>
                      </a:r>
                      <a:endParaRPr lang="de-DE" sz="1600"/>
                    </a:p>
                  </a:txBody>
                  <a:tcPr/>
                </a:tc>
                <a:extLst>
                  <a:ext uri="{0D108BD9-81ED-4DB2-BD59-A6C34878D82A}">
                    <a16:rowId xmlns:a16="http://schemas.microsoft.com/office/drawing/2014/main" val="1335105508"/>
                  </a:ext>
                </a:extLst>
              </a:tr>
              <a:tr h="370840">
                <a:tc>
                  <a:txBody>
                    <a:bodyPr/>
                    <a:lstStyle/>
                    <a:p>
                      <a:r>
                        <a:rPr lang="en-US" sz="1600" noProof="0"/>
                        <a:t>1. Add custom Extension to a Catalog</a:t>
                      </a:r>
                    </a:p>
                  </a:txBody>
                  <a:tcPr/>
                </a:tc>
                <a:tc>
                  <a:txBody>
                    <a:bodyPr/>
                    <a:lstStyle/>
                    <a:p>
                      <a:r>
                        <a:rPr lang="en-US" sz="1600">
                          <a:hlinkClick r:id="rId2"/>
                        </a:rPr>
                        <a:t>Create and add a Logic App workflow to a catalog for use in entitlement management</a:t>
                      </a:r>
                      <a:endParaRPr lang="en-US" sz="1600"/>
                    </a:p>
                  </a:txBody>
                  <a:tcPr/>
                </a:tc>
                <a:extLst>
                  <a:ext uri="{0D108BD9-81ED-4DB2-BD59-A6C34878D82A}">
                    <a16:rowId xmlns:a16="http://schemas.microsoft.com/office/drawing/2014/main" val="952396977"/>
                  </a:ext>
                </a:extLst>
              </a:tr>
              <a:tr h="420381">
                <a:tc>
                  <a:txBody>
                    <a:bodyPr/>
                    <a:lstStyle/>
                    <a:p>
                      <a:r>
                        <a:rPr lang="en-US" sz="1600" noProof="0"/>
                        <a:t>2. Edit the Custom Extension </a:t>
                      </a:r>
                    </a:p>
                  </a:txBody>
                  <a:tcPr/>
                </a:tc>
                <a:tc>
                  <a:txBody>
                    <a:bodyPr/>
                    <a:lstStyle/>
                    <a:p>
                      <a:endParaRPr lang="en-US" sz="1600"/>
                    </a:p>
                    <a:p>
                      <a:r>
                        <a:rPr lang="en-US" sz="1600">
                          <a:hlinkClick r:id="rId2"/>
                        </a:rPr>
                        <a:t>Edit a linked Logic App's workflow definition </a:t>
                      </a:r>
                      <a:endParaRPr lang="en-US" sz="1600"/>
                    </a:p>
                  </a:txBody>
                  <a:tcPr/>
                </a:tc>
                <a:extLst>
                  <a:ext uri="{0D108BD9-81ED-4DB2-BD59-A6C34878D82A}">
                    <a16:rowId xmlns:a16="http://schemas.microsoft.com/office/drawing/2014/main" val="2252391364"/>
                  </a:ext>
                </a:extLst>
              </a:tr>
              <a:tr h="370840">
                <a:tc>
                  <a:txBody>
                    <a:bodyPr/>
                    <a:lstStyle/>
                    <a:p>
                      <a:r>
                        <a:rPr lang="es-MX" sz="1600" noProof="0"/>
                        <a:t>3. Add custom Extension to an Access Package</a:t>
                      </a:r>
                      <a:endParaRPr lang="en-US" sz="1600" noProof="0"/>
                    </a:p>
                  </a:txBody>
                  <a:tcPr/>
                </a:tc>
                <a:tc>
                  <a:txBody>
                    <a:bodyPr/>
                    <a:lstStyle/>
                    <a:p>
                      <a:r>
                        <a:rPr lang="en-US" sz="1600">
                          <a:hlinkClick r:id="rId3"/>
                        </a:rPr>
                        <a:t>Add custom extension to a policy in an access package</a:t>
                      </a:r>
                      <a:endParaRPr lang="en-US" sz="1600"/>
                    </a:p>
                  </a:txBody>
                  <a:tcPr/>
                </a:tc>
                <a:extLst>
                  <a:ext uri="{0D108BD9-81ED-4DB2-BD59-A6C34878D82A}">
                    <a16:rowId xmlns:a16="http://schemas.microsoft.com/office/drawing/2014/main" val="320479324"/>
                  </a:ext>
                </a:extLst>
              </a:tr>
            </a:tbl>
          </a:graphicData>
        </a:graphic>
      </p:graphicFrame>
      <p:sp>
        <p:nvSpPr>
          <p:cNvPr id="3" name="TextBox 2">
            <a:extLst>
              <a:ext uri="{FF2B5EF4-FFF2-40B4-BE49-F238E27FC236}">
                <a16:creationId xmlns:a16="http://schemas.microsoft.com/office/drawing/2014/main" id="{C22F2730-2533-CDD6-B3F1-7263DC309F27}"/>
              </a:ext>
            </a:extLst>
          </p:cNvPr>
          <p:cNvSpPr txBox="1"/>
          <p:nvPr/>
        </p:nvSpPr>
        <p:spPr>
          <a:xfrm>
            <a:off x="838200" y="4644320"/>
            <a:ext cx="10015226" cy="1200329"/>
          </a:xfrm>
          <a:prstGeom prst="rect">
            <a:avLst/>
          </a:prstGeom>
          <a:noFill/>
        </p:spPr>
        <p:txBody>
          <a:bodyPr wrap="square">
            <a:spAutoFit/>
          </a:bodyPr>
          <a:lstStyle/>
          <a:p>
            <a:pPr algn="l" rtl="0" fontAlgn="base"/>
            <a:r>
              <a:rPr lang="en-US" sz="1800">
                <a:solidFill>
                  <a:srgbClr val="000000"/>
                </a:solidFill>
                <a:latin typeface="Segoe UI" panose="020B0502040204020203" pitchFamily="34" charset="0"/>
              </a:rPr>
              <a:t>Detailed Step by step </a:t>
            </a:r>
          </a:p>
          <a:p>
            <a:pPr algn="l" rtl="0" fontAlgn="base"/>
            <a:r>
              <a:rPr lang="en-US">
                <a:hlinkClick r:id="rId4"/>
              </a:rPr>
              <a:t>Trigger Logic Apps with custom extensions in entitlement management - Microsoft Entra | Microsoft Learn</a:t>
            </a:r>
            <a:endParaRPr lang="en-US"/>
          </a:p>
          <a:p>
            <a:pPr algn="l" rtl="0" fontAlgn="base"/>
            <a:endParaRPr lang="en-US" sz="1800">
              <a:solidFill>
                <a:srgbClr val="000000"/>
              </a:solidFill>
              <a:latin typeface="Segoe UI" panose="020B0502040204020203" pitchFamily="34" charset="0"/>
            </a:endParaRPr>
          </a:p>
        </p:txBody>
      </p:sp>
    </p:spTree>
    <p:extLst>
      <p:ext uri="{BB962C8B-B14F-4D97-AF65-F5344CB8AC3E}">
        <p14:creationId xmlns:p14="http://schemas.microsoft.com/office/powerpoint/2010/main" val="36437254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2">
            <a:extLst>
              <a:ext uri="{FF2B5EF4-FFF2-40B4-BE49-F238E27FC236}">
                <a16:creationId xmlns:a16="http://schemas.microsoft.com/office/drawing/2014/main" id="{386A70DC-7761-9B92-5763-7BFF82493770}"/>
              </a:ext>
            </a:extLst>
          </p:cNvPr>
          <p:cNvSpPr/>
          <p:nvPr/>
        </p:nvSpPr>
        <p:spPr bwMode="auto">
          <a:xfrm>
            <a:off x="7106206" y="-1"/>
            <a:ext cx="5119043"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1E52CD89-F13F-0076-B2FE-BD6768A7723B}"/>
              </a:ext>
            </a:extLst>
          </p:cNvPr>
          <p:cNvSpPr>
            <a:spLocks noGrp="1"/>
          </p:cNvSpPr>
          <p:nvPr>
            <p:ph type="title"/>
          </p:nvPr>
        </p:nvSpPr>
        <p:spPr/>
        <p:txBody>
          <a:bodyPr/>
          <a:lstStyle/>
          <a:p>
            <a:r>
              <a:rPr lang="en-US"/>
              <a:t>Scenario: Access Recertification</a:t>
            </a:r>
          </a:p>
        </p:txBody>
      </p:sp>
      <p:sp>
        <p:nvSpPr>
          <p:cNvPr id="3" name="Freeform 127">
            <a:extLst>
              <a:ext uri="{FF2B5EF4-FFF2-40B4-BE49-F238E27FC236}">
                <a16:creationId xmlns:a16="http://schemas.microsoft.com/office/drawing/2014/main" id="{793FEAA6-817C-F27E-69A2-0A3E1C703315}"/>
              </a:ext>
            </a:extLst>
          </p:cNvPr>
          <p:cNvSpPr/>
          <p:nvPr/>
        </p:nvSpPr>
        <p:spPr>
          <a:xfrm rot="9900000">
            <a:off x="2070796" y="4076643"/>
            <a:ext cx="172837" cy="84031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176345"/>
              <a:gd name="connsiteY0" fmla="*/ 0 h 1633801"/>
              <a:gd name="connsiteX1" fmla="*/ 117321 w 1176345"/>
              <a:gd name="connsiteY1" fmla="*/ 34009 h 1633801"/>
              <a:gd name="connsiteX2" fmla="*/ 230618 w 1176345"/>
              <a:gd name="connsiteY2" fmla="*/ 76841 h 1633801"/>
              <a:gd name="connsiteX3" fmla="*/ 339494 w 1176345"/>
              <a:gd name="connsiteY3" fmla="*/ 128097 h 1633801"/>
              <a:gd name="connsiteX4" fmla="*/ 443549 w 1176345"/>
              <a:gd name="connsiteY4" fmla="*/ 187379 h 1633801"/>
              <a:gd name="connsiteX5" fmla="*/ 542387 w 1176345"/>
              <a:gd name="connsiteY5" fmla="*/ 254283 h 1633801"/>
              <a:gd name="connsiteX6" fmla="*/ 635608 w 1176345"/>
              <a:gd name="connsiteY6" fmla="*/ 328416 h 1633801"/>
              <a:gd name="connsiteX7" fmla="*/ 722813 w 1176345"/>
              <a:gd name="connsiteY7" fmla="*/ 409373 h 1633801"/>
              <a:gd name="connsiteX8" fmla="*/ 803604 w 1176345"/>
              <a:gd name="connsiteY8" fmla="*/ 496759 h 1633801"/>
              <a:gd name="connsiteX9" fmla="*/ 877582 w 1176345"/>
              <a:gd name="connsiteY9" fmla="*/ 590171 h 1633801"/>
              <a:gd name="connsiteX10" fmla="*/ 944350 w 1176345"/>
              <a:gd name="connsiteY10" fmla="*/ 689212 h 1633801"/>
              <a:gd name="connsiteX11" fmla="*/ 1003508 w 1176345"/>
              <a:gd name="connsiteY11" fmla="*/ 793482 h 1633801"/>
              <a:gd name="connsiteX12" fmla="*/ 1054660 w 1176345"/>
              <a:gd name="connsiteY12" fmla="*/ 902582 h 1633801"/>
              <a:gd name="connsiteX13" fmla="*/ 1097403 w 1176345"/>
              <a:gd name="connsiteY13" fmla="*/ 1016112 h 1633801"/>
              <a:gd name="connsiteX14" fmla="*/ 1131342 w 1176345"/>
              <a:gd name="connsiteY14" fmla="*/ 1133673 h 1633801"/>
              <a:gd name="connsiteX15" fmla="*/ 1156078 w 1176345"/>
              <a:gd name="connsiteY15" fmla="*/ 1254865 h 1633801"/>
              <a:gd name="connsiteX16" fmla="*/ 1171210 w 1176345"/>
              <a:gd name="connsiteY16" fmla="*/ 1379288 h 1633801"/>
              <a:gd name="connsiteX17" fmla="*/ 1176345 w 1176345"/>
              <a:gd name="connsiteY17" fmla="*/ 1506546 h 1633801"/>
              <a:gd name="connsiteX18" fmla="*/ 1171210 w 1176345"/>
              <a:gd name="connsiteY18" fmla="*/ 1633801 h 1633801"/>
              <a:gd name="connsiteX0" fmla="*/ 0 w 1059024"/>
              <a:gd name="connsiteY0" fmla="*/ 0 h 1599792"/>
              <a:gd name="connsiteX1" fmla="*/ 113297 w 1059024"/>
              <a:gd name="connsiteY1" fmla="*/ 42832 h 1599792"/>
              <a:gd name="connsiteX2" fmla="*/ 222173 w 1059024"/>
              <a:gd name="connsiteY2" fmla="*/ 94088 h 1599792"/>
              <a:gd name="connsiteX3" fmla="*/ 326228 w 1059024"/>
              <a:gd name="connsiteY3" fmla="*/ 153370 h 1599792"/>
              <a:gd name="connsiteX4" fmla="*/ 425066 w 1059024"/>
              <a:gd name="connsiteY4" fmla="*/ 220274 h 1599792"/>
              <a:gd name="connsiteX5" fmla="*/ 518287 w 1059024"/>
              <a:gd name="connsiteY5" fmla="*/ 294407 h 1599792"/>
              <a:gd name="connsiteX6" fmla="*/ 605492 w 1059024"/>
              <a:gd name="connsiteY6" fmla="*/ 375364 h 1599792"/>
              <a:gd name="connsiteX7" fmla="*/ 686283 w 1059024"/>
              <a:gd name="connsiteY7" fmla="*/ 462750 h 1599792"/>
              <a:gd name="connsiteX8" fmla="*/ 760261 w 1059024"/>
              <a:gd name="connsiteY8" fmla="*/ 556162 h 1599792"/>
              <a:gd name="connsiteX9" fmla="*/ 827029 w 1059024"/>
              <a:gd name="connsiteY9" fmla="*/ 655203 h 1599792"/>
              <a:gd name="connsiteX10" fmla="*/ 886187 w 1059024"/>
              <a:gd name="connsiteY10" fmla="*/ 759473 h 1599792"/>
              <a:gd name="connsiteX11" fmla="*/ 937339 w 1059024"/>
              <a:gd name="connsiteY11" fmla="*/ 868573 h 1599792"/>
              <a:gd name="connsiteX12" fmla="*/ 980082 w 1059024"/>
              <a:gd name="connsiteY12" fmla="*/ 982103 h 1599792"/>
              <a:gd name="connsiteX13" fmla="*/ 1014021 w 1059024"/>
              <a:gd name="connsiteY13" fmla="*/ 1099664 h 1599792"/>
              <a:gd name="connsiteX14" fmla="*/ 1038757 w 1059024"/>
              <a:gd name="connsiteY14" fmla="*/ 1220856 h 1599792"/>
              <a:gd name="connsiteX15" fmla="*/ 1053889 w 1059024"/>
              <a:gd name="connsiteY15" fmla="*/ 1345279 h 1599792"/>
              <a:gd name="connsiteX16" fmla="*/ 1059024 w 1059024"/>
              <a:gd name="connsiteY16" fmla="*/ 1472537 h 1599792"/>
              <a:gd name="connsiteX17" fmla="*/ 1053889 w 1059024"/>
              <a:gd name="connsiteY17" fmla="*/ 1599792 h 1599792"/>
              <a:gd name="connsiteX0" fmla="*/ 0 w 945727"/>
              <a:gd name="connsiteY0" fmla="*/ 0 h 1556960"/>
              <a:gd name="connsiteX1" fmla="*/ 108876 w 945727"/>
              <a:gd name="connsiteY1" fmla="*/ 51256 h 1556960"/>
              <a:gd name="connsiteX2" fmla="*/ 212931 w 945727"/>
              <a:gd name="connsiteY2" fmla="*/ 110538 h 1556960"/>
              <a:gd name="connsiteX3" fmla="*/ 311769 w 945727"/>
              <a:gd name="connsiteY3" fmla="*/ 177442 h 1556960"/>
              <a:gd name="connsiteX4" fmla="*/ 404990 w 945727"/>
              <a:gd name="connsiteY4" fmla="*/ 251575 h 1556960"/>
              <a:gd name="connsiteX5" fmla="*/ 492195 w 945727"/>
              <a:gd name="connsiteY5" fmla="*/ 332532 h 1556960"/>
              <a:gd name="connsiteX6" fmla="*/ 572986 w 945727"/>
              <a:gd name="connsiteY6" fmla="*/ 419918 h 1556960"/>
              <a:gd name="connsiteX7" fmla="*/ 646964 w 945727"/>
              <a:gd name="connsiteY7" fmla="*/ 513330 h 1556960"/>
              <a:gd name="connsiteX8" fmla="*/ 713732 w 945727"/>
              <a:gd name="connsiteY8" fmla="*/ 612371 h 1556960"/>
              <a:gd name="connsiteX9" fmla="*/ 772890 w 945727"/>
              <a:gd name="connsiteY9" fmla="*/ 716641 h 1556960"/>
              <a:gd name="connsiteX10" fmla="*/ 824042 w 945727"/>
              <a:gd name="connsiteY10" fmla="*/ 825741 h 1556960"/>
              <a:gd name="connsiteX11" fmla="*/ 866785 w 945727"/>
              <a:gd name="connsiteY11" fmla="*/ 939271 h 1556960"/>
              <a:gd name="connsiteX12" fmla="*/ 900724 w 945727"/>
              <a:gd name="connsiteY12" fmla="*/ 1056832 h 1556960"/>
              <a:gd name="connsiteX13" fmla="*/ 925460 w 945727"/>
              <a:gd name="connsiteY13" fmla="*/ 1178024 h 1556960"/>
              <a:gd name="connsiteX14" fmla="*/ 940592 w 945727"/>
              <a:gd name="connsiteY14" fmla="*/ 1302447 h 1556960"/>
              <a:gd name="connsiteX15" fmla="*/ 945727 w 945727"/>
              <a:gd name="connsiteY15" fmla="*/ 1429705 h 1556960"/>
              <a:gd name="connsiteX16" fmla="*/ 940592 w 945727"/>
              <a:gd name="connsiteY16" fmla="*/ 1556960 h 1556960"/>
              <a:gd name="connsiteX0" fmla="*/ 0 w 836851"/>
              <a:gd name="connsiteY0" fmla="*/ 0 h 1505704"/>
              <a:gd name="connsiteX1" fmla="*/ 104055 w 836851"/>
              <a:gd name="connsiteY1" fmla="*/ 59282 h 1505704"/>
              <a:gd name="connsiteX2" fmla="*/ 202893 w 836851"/>
              <a:gd name="connsiteY2" fmla="*/ 126186 h 1505704"/>
              <a:gd name="connsiteX3" fmla="*/ 296114 w 836851"/>
              <a:gd name="connsiteY3" fmla="*/ 200319 h 1505704"/>
              <a:gd name="connsiteX4" fmla="*/ 383319 w 836851"/>
              <a:gd name="connsiteY4" fmla="*/ 281276 h 1505704"/>
              <a:gd name="connsiteX5" fmla="*/ 464110 w 836851"/>
              <a:gd name="connsiteY5" fmla="*/ 368662 h 1505704"/>
              <a:gd name="connsiteX6" fmla="*/ 538088 w 836851"/>
              <a:gd name="connsiteY6" fmla="*/ 462074 h 1505704"/>
              <a:gd name="connsiteX7" fmla="*/ 604856 w 836851"/>
              <a:gd name="connsiteY7" fmla="*/ 561115 h 1505704"/>
              <a:gd name="connsiteX8" fmla="*/ 664014 w 836851"/>
              <a:gd name="connsiteY8" fmla="*/ 665385 h 1505704"/>
              <a:gd name="connsiteX9" fmla="*/ 715166 w 836851"/>
              <a:gd name="connsiteY9" fmla="*/ 774485 h 1505704"/>
              <a:gd name="connsiteX10" fmla="*/ 757909 w 836851"/>
              <a:gd name="connsiteY10" fmla="*/ 888015 h 1505704"/>
              <a:gd name="connsiteX11" fmla="*/ 791848 w 836851"/>
              <a:gd name="connsiteY11" fmla="*/ 1005576 h 1505704"/>
              <a:gd name="connsiteX12" fmla="*/ 816584 w 836851"/>
              <a:gd name="connsiteY12" fmla="*/ 1126768 h 1505704"/>
              <a:gd name="connsiteX13" fmla="*/ 831716 w 836851"/>
              <a:gd name="connsiteY13" fmla="*/ 1251191 h 1505704"/>
              <a:gd name="connsiteX14" fmla="*/ 836851 w 836851"/>
              <a:gd name="connsiteY14" fmla="*/ 1378449 h 1505704"/>
              <a:gd name="connsiteX15" fmla="*/ 831716 w 836851"/>
              <a:gd name="connsiteY15" fmla="*/ 1505704 h 1505704"/>
              <a:gd name="connsiteX0" fmla="*/ 0 w 732796"/>
              <a:gd name="connsiteY0" fmla="*/ 0 h 1446422"/>
              <a:gd name="connsiteX1" fmla="*/ 98838 w 732796"/>
              <a:gd name="connsiteY1" fmla="*/ 66904 h 1446422"/>
              <a:gd name="connsiteX2" fmla="*/ 192059 w 732796"/>
              <a:gd name="connsiteY2" fmla="*/ 141037 h 1446422"/>
              <a:gd name="connsiteX3" fmla="*/ 279264 w 732796"/>
              <a:gd name="connsiteY3" fmla="*/ 221994 h 1446422"/>
              <a:gd name="connsiteX4" fmla="*/ 360055 w 732796"/>
              <a:gd name="connsiteY4" fmla="*/ 309380 h 1446422"/>
              <a:gd name="connsiteX5" fmla="*/ 434033 w 732796"/>
              <a:gd name="connsiteY5" fmla="*/ 402792 h 1446422"/>
              <a:gd name="connsiteX6" fmla="*/ 500801 w 732796"/>
              <a:gd name="connsiteY6" fmla="*/ 501833 h 1446422"/>
              <a:gd name="connsiteX7" fmla="*/ 559959 w 732796"/>
              <a:gd name="connsiteY7" fmla="*/ 606103 h 1446422"/>
              <a:gd name="connsiteX8" fmla="*/ 611111 w 732796"/>
              <a:gd name="connsiteY8" fmla="*/ 715203 h 1446422"/>
              <a:gd name="connsiteX9" fmla="*/ 653854 w 732796"/>
              <a:gd name="connsiteY9" fmla="*/ 828733 h 1446422"/>
              <a:gd name="connsiteX10" fmla="*/ 687793 w 732796"/>
              <a:gd name="connsiteY10" fmla="*/ 946294 h 1446422"/>
              <a:gd name="connsiteX11" fmla="*/ 712529 w 732796"/>
              <a:gd name="connsiteY11" fmla="*/ 1067486 h 1446422"/>
              <a:gd name="connsiteX12" fmla="*/ 727661 w 732796"/>
              <a:gd name="connsiteY12" fmla="*/ 1191909 h 1446422"/>
              <a:gd name="connsiteX13" fmla="*/ 732796 w 732796"/>
              <a:gd name="connsiteY13" fmla="*/ 1319167 h 1446422"/>
              <a:gd name="connsiteX14" fmla="*/ 727661 w 732796"/>
              <a:gd name="connsiteY14" fmla="*/ 1446422 h 1446422"/>
              <a:gd name="connsiteX0" fmla="*/ 0 w 633958"/>
              <a:gd name="connsiteY0" fmla="*/ 0 h 1379518"/>
              <a:gd name="connsiteX1" fmla="*/ 93221 w 633958"/>
              <a:gd name="connsiteY1" fmla="*/ 74133 h 1379518"/>
              <a:gd name="connsiteX2" fmla="*/ 180426 w 633958"/>
              <a:gd name="connsiteY2" fmla="*/ 155090 h 1379518"/>
              <a:gd name="connsiteX3" fmla="*/ 261217 w 633958"/>
              <a:gd name="connsiteY3" fmla="*/ 242476 h 1379518"/>
              <a:gd name="connsiteX4" fmla="*/ 335195 w 633958"/>
              <a:gd name="connsiteY4" fmla="*/ 335888 h 1379518"/>
              <a:gd name="connsiteX5" fmla="*/ 401963 w 633958"/>
              <a:gd name="connsiteY5" fmla="*/ 434929 h 1379518"/>
              <a:gd name="connsiteX6" fmla="*/ 461121 w 633958"/>
              <a:gd name="connsiteY6" fmla="*/ 539199 h 1379518"/>
              <a:gd name="connsiteX7" fmla="*/ 512273 w 633958"/>
              <a:gd name="connsiteY7" fmla="*/ 648299 h 1379518"/>
              <a:gd name="connsiteX8" fmla="*/ 555016 w 633958"/>
              <a:gd name="connsiteY8" fmla="*/ 761829 h 1379518"/>
              <a:gd name="connsiteX9" fmla="*/ 588955 w 633958"/>
              <a:gd name="connsiteY9" fmla="*/ 879390 h 1379518"/>
              <a:gd name="connsiteX10" fmla="*/ 613691 w 633958"/>
              <a:gd name="connsiteY10" fmla="*/ 1000582 h 1379518"/>
              <a:gd name="connsiteX11" fmla="*/ 628823 w 633958"/>
              <a:gd name="connsiteY11" fmla="*/ 1125005 h 1379518"/>
              <a:gd name="connsiteX12" fmla="*/ 633958 w 633958"/>
              <a:gd name="connsiteY12" fmla="*/ 1252263 h 1379518"/>
              <a:gd name="connsiteX13" fmla="*/ 628823 w 633958"/>
              <a:gd name="connsiteY13" fmla="*/ 1379518 h 1379518"/>
              <a:gd name="connsiteX0" fmla="*/ 0 w 540737"/>
              <a:gd name="connsiteY0" fmla="*/ 0 h 1305385"/>
              <a:gd name="connsiteX1" fmla="*/ 87205 w 540737"/>
              <a:gd name="connsiteY1" fmla="*/ 80957 h 1305385"/>
              <a:gd name="connsiteX2" fmla="*/ 167996 w 540737"/>
              <a:gd name="connsiteY2" fmla="*/ 168343 h 1305385"/>
              <a:gd name="connsiteX3" fmla="*/ 241974 w 540737"/>
              <a:gd name="connsiteY3" fmla="*/ 261755 h 1305385"/>
              <a:gd name="connsiteX4" fmla="*/ 308742 w 540737"/>
              <a:gd name="connsiteY4" fmla="*/ 360796 h 1305385"/>
              <a:gd name="connsiteX5" fmla="*/ 367900 w 540737"/>
              <a:gd name="connsiteY5" fmla="*/ 465066 h 1305385"/>
              <a:gd name="connsiteX6" fmla="*/ 419052 w 540737"/>
              <a:gd name="connsiteY6" fmla="*/ 574166 h 1305385"/>
              <a:gd name="connsiteX7" fmla="*/ 461795 w 540737"/>
              <a:gd name="connsiteY7" fmla="*/ 687696 h 1305385"/>
              <a:gd name="connsiteX8" fmla="*/ 495734 w 540737"/>
              <a:gd name="connsiteY8" fmla="*/ 805257 h 1305385"/>
              <a:gd name="connsiteX9" fmla="*/ 520470 w 540737"/>
              <a:gd name="connsiteY9" fmla="*/ 926449 h 1305385"/>
              <a:gd name="connsiteX10" fmla="*/ 535602 w 540737"/>
              <a:gd name="connsiteY10" fmla="*/ 1050872 h 1305385"/>
              <a:gd name="connsiteX11" fmla="*/ 540737 w 540737"/>
              <a:gd name="connsiteY11" fmla="*/ 1178130 h 1305385"/>
              <a:gd name="connsiteX12" fmla="*/ 535602 w 540737"/>
              <a:gd name="connsiteY12" fmla="*/ 1305385 h 1305385"/>
              <a:gd name="connsiteX0" fmla="*/ 0 w 453532"/>
              <a:gd name="connsiteY0" fmla="*/ 0 h 1224428"/>
              <a:gd name="connsiteX1" fmla="*/ 80791 w 453532"/>
              <a:gd name="connsiteY1" fmla="*/ 87386 h 1224428"/>
              <a:gd name="connsiteX2" fmla="*/ 154769 w 453532"/>
              <a:gd name="connsiteY2" fmla="*/ 180798 h 1224428"/>
              <a:gd name="connsiteX3" fmla="*/ 221537 w 453532"/>
              <a:gd name="connsiteY3" fmla="*/ 279839 h 1224428"/>
              <a:gd name="connsiteX4" fmla="*/ 280695 w 453532"/>
              <a:gd name="connsiteY4" fmla="*/ 384109 h 1224428"/>
              <a:gd name="connsiteX5" fmla="*/ 331847 w 453532"/>
              <a:gd name="connsiteY5" fmla="*/ 493209 h 1224428"/>
              <a:gd name="connsiteX6" fmla="*/ 374590 w 453532"/>
              <a:gd name="connsiteY6" fmla="*/ 606739 h 1224428"/>
              <a:gd name="connsiteX7" fmla="*/ 408529 w 453532"/>
              <a:gd name="connsiteY7" fmla="*/ 724300 h 1224428"/>
              <a:gd name="connsiteX8" fmla="*/ 433265 w 453532"/>
              <a:gd name="connsiteY8" fmla="*/ 845492 h 1224428"/>
              <a:gd name="connsiteX9" fmla="*/ 448397 w 453532"/>
              <a:gd name="connsiteY9" fmla="*/ 969915 h 1224428"/>
              <a:gd name="connsiteX10" fmla="*/ 453532 w 453532"/>
              <a:gd name="connsiteY10" fmla="*/ 1097173 h 1224428"/>
              <a:gd name="connsiteX11" fmla="*/ 448397 w 453532"/>
              <a:gd name="connsiteY11" fmla="*/ 1224428 h 1224428"/>
              <a:gd name="connsiteX0" fmla="*/ 0 w 372741"/>
              <a:gd name="connsiteY0" fmla="*/ 0 h 1137042"/>
              <a:gd name="connsiteX1" fmla="*/ 73978 w 372741"/>
              <a:gd name="connsiteY1" fmla="*/ 93412 h 1137042"/>
              <a:gd name="connsiteX2" fmla="*/ 140746 w 372741"/>
              <a:gd name="connsiteY2" fmla="*/ 192453 h 1137042"/>
              <a:gd name="connsiteX3" fmla="*/ 199904 w 372741"/>
              <a:gd name="connsiteY3" fmla="*/ 296723 h 1137042"/>
              <a:gd name="connsiteX4" fmla="*/ 251056 w 372741"/>
              <a:gd name="connsiteY4" fmla="*/ 405823 h 1137042"/>
              <a:gd name="connsiteX5" fmla="*/ 293799 w 372741"/>
              <a:gd name="connsiteY5" fmla="*/ 519353 h 1137042"/>
              <a:gd name="connsiteX6" fmla="*/ 327738 w 372741"/>
              <a:gd name="connsiteY6" fmla="*/ 636914 h 1137042"/>
              <a:gd name="connsiteX7" fmla="*/ 352474 w 372741"/>
              <a:gd name="connsiteY7" fmla="*/ 758106 h 1137042"/>
              <a:gd name="connsiteX8" fmla="*/ 367606 w 372741"/>
              <a:gd name="connsiteY8" fmla="*/ 882529 h 1137042"/>
              <a:gd name="connsiteX9" fmla="*/ 372741 w 372741"/>
              <a:gd name="connsiteY9" fmla="*/ 1009787 h 1137042"/>
              <a:gd name="connsiteX10" fmla="*/ 367606 w 372741"/>
              <a:gd name="connsiteY10" fmla="*/ 1137042 h 1137042"/>
              <a:gd name="connsiteX0" fmla="*/ 0 w 298763"/>
              <a:gd name="connsiteY0" fmla="*/ 0 h 1043630"/>
              <a:gd name="connsiteX1" fmla="*/ 66768 w 298763"/>
              <a:gd name="connsiteY1" fmla="*/ 99041 h 1043630"/>
              <a:gd name="connsiteX2" fmla="*/ 125926 w 298763"/>
              <a:gd name="connsiteY2" fmla="*/ 203311 h 1043630"/>
              <a:gd name="connsiteX3" fmla="*/ 177078 w 298763"/>
              <a:gd name="connsiteY3" fmla="*/ 312411 h 1043630"/>
              <a:gd name="connsiteX4" fmla="*/ 219821 w 298763"/>
              <a:gd name="connsiteY4" fmla="*/ 425941 h 1043630"/>
              <a:gd name="connsiteX5" fmla="*/ 253760 w 298763"/>
              <a:gd name="connsiteY5" fmla="*/ 543502 h 1043630"/>
              <a:gd name="connsiteX6" fmla="*/ 278496 w 298763"/>
              <a:gd name="connsiteY6" fmla="*/ 664694 h 1043630"/>
              <a:gd name="connsiteX7" fmla="*/ 293628 w 298763"/>
              <a:gd name="connsiteY7" fmla="*/ 789117 h 1043630"/>
              <a:gd name="connsiteX8" fmla="*/ 298763 w 298763"/>
              <a:gd name="connsiteY8" fmla="*/ 916375 h 1043630"/>
              <a:gd name="connsiteX9" fmla="*/ 293628 w 298763"/>
              <a:gd name="connsiteY9" fmla="*/ 1043630 h 1043630"/>
              <a:gd name="connsiteX0" fmla="*/ 0 w 231995"/>
              <a:gd name="connsiteY0" fmla="*/ 0 h 944589"/>
              <a:gd name="connsiteX1" fmla="*/ 59158 w 231995"/>
              <a:gd name="connsiteY1" fmla="*/ 104270 h 944589"/>
              <a:gd name="connsiteX2" fmla="*/ 110310 w 231995"/>
              <a:gd name="connsiteY2" fmla="*/ 213370 h 944589"/>
              <a:gd name="connsiteX3" fmla="*/ 153053 w 231995"/>
              <a:gd name="connsiteY3" fmla="*/ 326900 h 944589"/>
              <a:gd name="connsiteX4" fmla="*/ 186992 w 231995"/>
              <a:gd name="connsiteY4" fmla="*/ 444461 h 944589"/>
              <a:gd name="connsiteX5" fmla="*/ 211728 w 231995"/>
              <a:gd name="connsiteY5" fmla="*/ 565653 h 944589"/>
              <a:gd name="connsiteX6" fmla="*/ 226860 w 231995"/>
              <a:gd name="connsiteY6" fmla="*/ 690076 h 944589"/>
              <a:gd name="connsiteX7" fmla="*/ 231995 w 231995"/>
              <a:gd name="connsiteY7" fmla="*/ 817334 h 944589"/>
              <a:gd name="connsiteX8" fmla="*/ 226860 w 231995"/>
              <a:gd name="connsiteY8" fmla="*/ 944589 h 944589"/>
              <a:gd name="connsiteX0" fmla="*/ 0 w 172837"/>
              <a:gd name="connsiteY0" fmla="*/ 0 h 840319"/>
              <a:gd name="connsiteX1" fmla="*/ 51152 w 172837"/>
              <a:gd name="connsiteY1" fmla="*/ 109100 h 840319"/>
              <a:gd name="connsiteX2" fmla="*/ 93895 w 172837"/>
              <a:gd name="connsiteY2" fmla="*/ 222630 h 840319"/>
              <a:gd name="connsiteX3" fmla="*/ 127834 w 172837"/>
              <a:gd name="connsiteY3" fmla="*/ 340191 h 840319"/>
              <a:gd name="connsiteX4" fmla="*/ 152570 w 172837"/>
              <a:gd name="connsiteY4" fmla="*/ 461383 h 840319"/>
              <a:gd name="connsiteX5" fmla="*/ 167702 w 172837"/>
              <a:gd name="connsiteY5" fmla="*/ 585806 h 840319"/>
              <a:gd name="connsiteX6" fmla="*/ 172837 w 172837"/>
              <a:gd name="connsiteY6" fmla="*/ 713064 h 840319"/>
              <a:gd name="connsiteX7" fmla="*/ 167702 w 172837"/>
              <a:gd name="connsiteY7" fmla="*/ 840319 h 84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837" h="840319">
                <a:moveTo>
                  <a:pt x="0" y="0"/>
                </a:moveTo>
                <a:lnTo>
                  <a:pt x="51152" y="109100"/>
                </a:lnTo>
                <a:lnTo>
                  <a:pt x="93895" y="222630"/>
                </a:lnTo>
                <a:lnTo>
                  <a:pt x="127834" y="340191"/>
                </a:lnTo>
                <a:lnTo>
                  <a:pt x="152570" y="461383"/>
                </a:lnTo>
                <a:lnTo>
                  <a:pt x="167702" y="585806"/>
                </a:lnTo>
                <a:lnTo>
                  <a:pt x="172837" y="713064"/>
                </a:lnTo>
                <a:lnTo>
                  <a:pt x="167702" y="84031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4" name="Freeform 125">
            <a:extLst>
              <a:ext uri="{FF2B5EF4-FFF2-40B4-BE49-F238E27FC236}">
                <a16:creationId xmlns:a16="http://schemas.microsoft.com/office/drawing/2014/main" id="{91458EB7-C566-3883-A7FD-9C02BA70C0FE}"/>
              </a:ext>
            </a:extLst>
          </p:cNvPr>
          <p:cNvSpPr/>
          <p:nvPr/>
        </p:nvSpPr>
        <p:spPr>
          <a:xfrm>
            <a:off x="3247315" y="2285472"/>
            <a:ext cx="1500863" cy="635266"/>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799626"/>
              <a:gd name="connsiteY0" fmla="*/ 20308 h 1551641"/>
              <a:gd name="connsiteX1" fmla="*/ 124171 w 1799626"/>
              <a:gd name="connsiteY1" fmla="*/ 5144 h 1551641"/>
              <a:gd name="connsiteX2" fmla="*/ 251169 w 1799626"/>
              <a:gd name="connsiteY2" fmla="*/ 0 h 1551641"/>
              <a:gd name="connsiteX3" fmla="*/ 378165 w 1799626"/>
              <a:gd name="connsiteY3" fmla="*/ 5144 h 1551641"/>
              <a:gd name="connsiteX4" fmla="*/ 502336 w 1799626"/>
              <a:gd name="connsiteY4" fmla="*/ 20308 h 1551641"/>
              <a:gd name="connsiteX5" fmla="*/ 623281 w 1799626"/>
              <a:gd name="connsiteY5" fmla="*/ 45095 h 1551641"/>
              <a:gd name="connsiteX6" fmla="*/ 740602 w 1799626"/>
              <a:gd name="connsiteY6" fmla="*/ 79104 h 1551641"/>
              <a:gd name="connsiteX7" fmla="*/ 853899 w 1799626"/>
              <a:gd name="connsiteY7" fmla="*/ 121936 h 1551641"/>
              <a:gd name="connsiteX8" fmla="*/ 962775 w 1799626"/>
              <a:gd name="connsiteY8" fmla="*/ 173192 h 1551641"/>
              <a:gd name="connsiteX9" fmla="*/ 1066830 w 1799626"/>
              <a:gd name="connsiteY9" fmla="*/ 232474 h 1551641"/>
              <a:gd name="connsiteX10" fmla="*/ 1165668 w 1799626"/>
              <a:gd name="connsiteY10" fmla="*/ 299378 h 1551641"/>
              <a:gd name="connsiteX11" fmla="*/ 1258889 w 1799626"/>
              <a:gd name="connsiteY11" fmla="*/ 373511 h 1551641"/>
              <a:gd name="connsiteX12" fmla="*/ 1346094 w 1799626"/>
              <a:gd name="connsiteY12" fmla="*/ 454468 h 1551641"/>
              <a:gd name="connsiteX13" fmla="*/ 1426885 w 1799626"/>
              <a:gd name="connsiteY13" fmla="*/ 541854 h 1551641"/>
              <a:gd name="connsiteX14" fmla="*/ 1500863 w 1799626"/>
              <a:gd name="connsiteY14" fmla="*/ 635266 h 1551641"/>
              <a:gd name="connsiteX15" fmla="*/ 1567631 w 1799626"/>
              <a:gd name="connsiteY15" fmla="*/ 734307 h 1551641"/>
              <a:gd name="connsiteX16" fmla="*/ 1626789 w 1799626"/>
              <a:gd name="connsiteY16" fmla="*/ 838577 h 1551641"/>
              <a:gd name="connsiteX17" fmla="*/ 1677941 w 1799626"/>
              <a:gd name="connsiteY17" fmla="*/ 947677 h 1551641"/>
              <a:gd name="connsiteX18" fmla="*/ 1720684 w 1799626"/>
              <a:gd name="connsiteY18" fmla="*/ 1061207 h 1551641"/>
              <a:gd name="connsiteX19" fmla="*/ 1754623 w 1799626"/>
              <a:gd name="connsiteY19" fmla="*/ 1178768 h 1551641"/>
              <a:gd name="connsiteX20" fmla="*/ 1779359 w 1799626"/>
              <a:gd name="connsiteY20" fmla="*/ 1299960 h 1551641"/>
              <a:gd name="connsiteX21" fmla="*/ 1794491 w 1799626"/>
              <a:gd name="connsiteY21" fmla="*/ 1424383 h 1551641"/>
              <a:gd name="connsiteX22" fmla="*/ 1799626 w 1799626"/>
              <a:gd name="connsiteY22" fmla="*/ 1551641 h 1551641"/>
              <a:gd name="connsiteX0" fmla="*/ 0 w 1794491"/>
              <a:gd name="connsiteY0" fmla="*/ 20308 h 1424383"/>
              <a:gd name="connsiteX1" fmla="*/ 124171 w 1794491"/>
              <a:gd name="connsiteY1" fmla="*/ 5144 h 1424383"/>
              <a:gd name="connsiteX2" fmla="*/ 251169 w 1794491"/>
              <a:gd name="connsiteY2" fmla="*/ 0 h 1424383"/>
              <a:gd name="connsiteX3" fmla="*/ 378165 w 1794491"/>
              <a:gd name="connsiteY3" fmla="*/ 5144 h 1424383"/>
              <a:gd name="connsiteX4" fmla="*/ 502336 w 1794491"/>
              <a:gd name="connsiteY4" fmla="*/ 20308 h 1424383"/>
              <a:gd name="connsiteX5" fmla="*/ 623281 w 1794491"/>
              <a:gd name="connsiteY5" fmla="*/ 45095 h 1424383"/>
              <a:gd name="connsiteX6" fmla="*/ 740602 w 1794491"/>
              <a:gd name="connsiteY6" fmla="*/ 79104 h 1424383"/>
              <a:gd name="connsiteX7" fmla="*/ 853899 w 1794491"/>
              <a:gd name="connsiteY7" fmla="*/ 121936 h 1424383"/>
              <a:gd name="connsiteX8" fmla="*/ 962775 w 1794491"/>
              <a:gd name="connsiteY8" fmla="*/ 173192 h 1424383"/>
              <a:gd name="connsiteX9" fmla="*/ 1066830 w 1794491"/>
              <a:gd name="connsiteY9" fmla="*/ 232474 h 1424383"/>
              <a:gd name="connsiteX10" fmla="*/ 1165668 w 1794491"/>
              <a:gd name="connsiteY10" fmla="*/ 299378 h 1424383"/>
              <a:gd name="connsiteX11" fmla="*/ 1258889 w 1794491"/>
              <a:gd name="connsiteY11" fmla="*/ 373511 h 1424383"/>
              <a:gd name="connsiteX12" fmla="*/ 1346094 w 1794491"/>
              <a:gd name="connsiteY12" fmla="*/ 454468 h 1424383"/>
              <a:gd name="connsiteX13" fmla="*/ 1426885 w 1794491"/>
              <a:gd name="connsiteY13" fmla="*/ 541854 h 1424383"/>
              <a:gd name="connsiteX14" fmla="*/ 1500863 w 1794491"/>
              <a:gd name="connsiteY14" fmla="*/ 635266 h 1424383"/>
              <a:gd name="connsiteX15" fmla="*/ 1567631 w 1794491"/>
              <a:gd name="connsiteY15" fmla="*/ 734307 h 1424383"/>
              <a:gd name="connsiteX16" fmla="*/ 1626789 w 1794491"/>
              <a:gd name="connsiteY16" fmla="*/ 838577 h 1424383"/>
              <a:gd name="connsiteX17" fmla="*/ 1677941 w 1794491"/>
              <a:gd name="connsiteY17" fmla="*/ 947677 h 1424383"/>
              <a:gd name="connsiteX18" fmla="*/ 1720684 w 1794491"/>
              <a:gd name="connsiteY18" fmla="*/ 1061207 h 1424383"/>
              <a:gd name="connsiteX19" fmla="*/ 1754623 w 1794491"/>
              <a:gd name="connsiteY19" fmla="*/ 1178768 h 1424383"/>
              <a:gd name="connsiteX20" fmla="*/ 1779359 w 1794491"/>
              <a:gd name="connsiteY20" fmla="*/ 1299960 h 1424383"/>
              <a:gd name="connsiteX21" fmla="*/ 1794491 w 1794491"/>
              <a:gd name="connsiteY21" fmla="*/ 1424383 h 1424383"/>
              <a:gd name="connsiteX0" fmla="*/ 0 w 1779359"/>
              <a:gd name="connsiteY0" fmla="*/ 20308 h 1299960"/>
              <a:gd name="connsiteX1" fmla="*/ 124171 w 1779359"/>
              <a:gd name="connsiteY1" fmla="*/ 5144 h 1299960"/>
              <a:gd name="connsiteX2" fmla="*/ 251169 w 1779359"/>
              <a:gd name="connsiteY2" fmla="*/ 0 h 1299960"/>
              <a:gd name="connsiteX3" fmla="*/ 378165 w 1779359"/>
              <a:gd name="connsiteY3" fmla="*/ 5144 h 1299960"/>
              <a:gd name="connsiteX4" fmla="*/ 502336 w 1779359"/>
              <a:gd name="connsiteY4" fmla="*/ 20308 h 1299960"/>
              <a:gd name="connsiteX5" fmla="*/ 623281 w 1779359"/>
              <a:gd name="connsiteY5" fmla="*/ 45095 h 1299960"/>
              <a:gd name="connsiteX6" fmla="*/ 740602 w 1779359"/>
              <a:gd name="connsiteY6" fmla="*/ 79104 h 1299960"/>
              <a:gd name="connsiteX7" fmla="*/ 853899 w 1779359"/>
              <a:gd name="connsiteY7" fmla="*/ 121936 h 1299960"/>
              <a:gd name="connsiteX8" fmla="*/ 962775 w 1779359"/>
              <a:gd name="connsiteY8" fmla="*/ 173192 h 1299960"/>
              <a:gd name="connsiteX9" fmla="*/ 1066830 w 1779359"/>
              <a:gd name="connsiteY9" fmla="*/ 232474 h 1299960"/>
              <a:gd name="connsiteX10" fmla="*/ 1165668 w 1779359"/>
              <a:gd name="connsiteY10" fmla="*/ 299378 h 1299960"/>
              <a:gd name="connsiteX11" fmla="*/ 1258889 w 1779359"/>
              <a:gd name="connsiteY11" fmla="*/ 373511 h 1299960"/>
              <a:gd name="connsiteX12" fmla="*/ 1346094 w 1779359"/>
              <a:gd name="connsiteY12" fmla="*/ 454468 h 1299960"/>
              <a:gd name="connsiteX13" fmla="*/ 1426885 w 1779359"/>
              <a:gd name="connsiteY13" fmla="*/ 541854 h 1299960"/>
              <a:gd name="connsiteX14" fmla="*/ 1500863 w 1779359"/>
              <a:gd name="connsiteY14" fmla="*/ 635266 h 1299960"/>
              <a:gd name="connsiteX15" fmla="*/ 1567631 w 1779359"/>
              <a:gd name="connsiteY15" fmla="*/ 734307 h 1299960"/>
              <a:gd name="connsiteX16" fmla="*/ 1626789 w 1779359"/>
              <a:gd name="connsiteY16" fmla="*/ 838577 h 1299960"/>
              <a:gd name="connsiteX17" fmla="*/ 1677941 w 1779359"/>
              <a:gd name="connsiteY17" fmla="*/ 947677 h 1299960"/>
              <a:gd name="connsiteX18" fmla="*/ 1720684 w 1779359"/>
              <a:gd name="connsiteY18" fmla="*/ 1061207 h 1299960"/>
              <a:gd name="connsiteX19" fmla="*/ 1754623 w 1779359"/>
              <a:gd name="connsiteY19" fmla="*/ 1178768 h 1299960"/>
              <a:gd name="connsiteX20" fmla="*/ 1779359 w 1779359"/>
              <a:gd name="connsiteY20" fmla="*/ 1299960 h 1299960"/>
              <a:gd name="connsiteX0" fmla="*/ 0 w 1754623"/>
              <a:gd name="connsiteY0" fmla="*/ 20308 h 1178768"/>
              <a:gd name="connsiteX1" fmla="*/ 124171 w 1754623"/>
              <a:gd name="connsiteY1" fmla="*/ 5144 h 1178768"/>
              <a:gd name="connsiteX2" fmla="*/ 251169 w 1754623"/>
              <a:gd name="connsiteY2" fmla="*/ 0 h 1178768"/>
              <a:gd name="connsiteX3" fmla="*/ 378165 w 1754623"/>
              <a:gd name="connsiteY3" fmla="*/ 5144 h 1178768"/>
              <a:gd name="connsiteX4" fmla="*/ 502336 w 1754623"/>
              <a:gd name="connsiteY4" fmla="*/ 20308 h 1178768"/>
              <a:gd name="connsiteX5" fmla="*/ 623281 w 1754623"/>
              <a:gd name="connsiteY5" fmla="*/ 45095 h 1178768"/>
              <a:gd name="connsiteX6" fmla="*/ 740602 w 1754623"/>
              <a:gd name="connsiteY6" fmla="*/ 79104 h 1178768"/>
              <a:gd name="connsiteX7" fmla="*/ 853899 w 1754623"/>
              <a:gd name="connsiteY7" fmla="*/ 121936 h 1178768"/>
              <a:gd name="connsiteX8" fmla="*/ 962775 w 1754623"/>
              <a:gd name="connsiteY8" fmla="*/ 173192 h 1178768"/>
              <a:gd name="connsiteX9" fmla="*/ 1066830 w 1754623"/>
              <a:gd name="connsiteY9" fmla="*/ 232474 h 1178768"/>
              <a:gd name="connsiteX10" fmla="*/ 1165668 w 1754623"/>
              <a:gd name="connsiteY10" fmla="*/ 299378 h 1178768"/>
              <a:gd name="connsiteX11" fmla="*/ 1258889 w 1754623"/>
              <a:gd name="connsiteY11" fmla="*/ 373511 h 1178768"/>
              <a:gd name="connsiteX12" fmla="*/ 1346094 w 1754623"/>
              <a:gd name="connsiteY12" fmla="*/ 454468 h 1178768"/>
              <a:gd name="connsiteX13" fmla="*/ 1426885 w 1754623"/>
              <a:gd name="connsiteY13" fmla="*/ 541854 h 1178768"/>
              <a:gd name="connsiteX14" fmla="*/ 1500863 w 1754623"/>
              <a:gd name="connsiteY14" fmla="*/ 635266 h 1178768"/>
              <a:gd name="connsiteX15" fmla="*/ 1567631 w 1754623"/>
              <a:gd name="connsiteY15" fmla="*/ 734307 h 1178768"/>
              <a:gd name="connsiteX16" fmla="*/ 1626789 w 1754623"/>
              <a:gd name="connsiteY16" fmla="*/ 838577 h 1178768"/>
              <a:gd name="connsiteX17" fmla="*/ 1677941 w 1754623"/>
              <a:gd name="connsiteY17" fmla="*/ 947677 h 1178768"/>
              <a:gd name="connsiteX18" fmla="*/ 1720684 w 1754623"/>
              <a:gd name="connsiteY18" fmla="*/ 1061207 h 1178768"/>
              <a:gd name="connsiteX19" fmla="*/ 1754623 w 1754623"/>
              <a:gd name="connsiteY19" fmla="*/ 1178768 h 1178768"/>
              <a:gd name="connsiteX0" fmla="*/ 0 w 1720684"/>
              <a:gd name="connsiteY0" fmla="*/ 20308 h 1061207"/>
              <a:gd name="connsiteX1" fmla="*/ 124171 w 1720684"/>
              <a:gd name="connsiteY1" fmla="*/ 5144 h 1061207"/>
              <a:gd name="connsiteX2" fmla="*/ 251169 w 1720684"/>
              <a:gd name="connsiteY2" fmla="*/ 0 h 1061207"/>
              <a:gd name="connsiteX3" fmla="*/ 378165 w 1720684"/>
              <a:gd name="connsiteY3" fmla="*/ 5144 h 1061207"/>
              <a:gd name="connsiteX4" fmla="*/ 502336 w 1720684"/>
              <a:gd name="connsiteY4" fmla="*/ 20308 h 1061207"/>
              <a:gd name="connsiteX5" fmla="*/ 623281 w 1720684"/>
              <a:gd name="connsiteY5" fmla="*/ 45095 h 1061207"/>
              <a:gd name="connsiteX6" fmla="*/ 740602 w 1720684"/>
              <a:gd name="connsiteY6" fmla="*/ 79104 h 1061207"/>
              <a:gd name="connsiteX7" fmla="*/ 853899 w 1720684"/>
              <a:gd name="connsiteY7" fmla="*/ 121936 h 1061207"/>
              <a:gd name="connsiteX8" fmla="*/ 962775 w 1720684"/>
              <a:gd name="connsiteY8" fmla="*/ 173192 h 1061207"/>
              <a:gd name="connsiteX9" fmla="*/ 1066830 w 1720684"/>
              <a:gd name="connsiteY9" fmla="*/ 232474 h 1061207"/>
              <a:gd name="connsiteX10" fmla="*/ 1165668 w 1720684"/>
              <a:gd name="connsiteY10" fmla="*/ 299378 h 1061207"/>
              <a:gd name="connsiteX11" fmla="*/ 1258889 w 1720684"/>
              <a:gd name="connsiteY11" fmla="*/ 373511 h 1061207"/>
              <a:gd name="connsiteX12" fmla="*/ 1346094 w 1720684"/>
              <a:gd name="connsiteY12" fmla="*/ 454468 h 1061207"/>
              <a:gd name="connsiteX13" fmla="*/ 1426885 w 1720684"/>
              <a:gd name="connsiteY13" fmla="*/ 541854 h 1061207"/>
              <a:gd name="connsiteX14" fmla="*/ 1500863 w 1720684"/>
              <a:gd name="connsiteY14" fmla="*/ 635266 h 1061207"/>
              <a:gd name="connsiteX15" fmla="*/ 1567631 w 1720684"/>
              <a:gd name="connsiteY15" fmla="*/ 734307 h 1061207"/>
              <a:gd name="connsiteX16" fmla="*/ 1626789 w 1720684"/>
              <a:gd name="connsiteY16" fmla="*/ 838577 h 1061207"/>
              <a:gd name="connsiteX17" fmla="*/ 1677941 w 1720684"/>
              <a:gd name="connsiteY17" fmla="*/ 947677 h 1061207"/>
              <a:gd name="connsiteX18" fmla="*/ 1720684 w 1720684"/>
              <a:gd name="connsiteY18" fmla="*/ 1061207 h 1061207"/>
              <a:gd name="connsiteX0" fmla="*/ 0 w 1677941"/>
              <a:gd name="connsiteY0" fmla="*/ 20308 h 947677"/>
              <a:gd name="connsiteX1" fmla="*/ 124171 w 1677941"/>
              <a:gd name="connsiteY1" fmla="*/ 5144 h 947677"/>
              <a:gd name="connsiteX2" fmla="*/ 251169 w 1677941"/>
              <a:gd name="connsiteY2" fmla="*/ 0 h 947677"/>
              <a:gd name="connsiteX3" fmla="*/ 378165 w 1677941"/>
              <a:gd name="connsiteY3" fmla="*/ 5144 h 947677"/>
              <a:gd name="connsiteX4" fmla="*/ 502336 w 1677941"/>
              <a:gd name="connsiteY4" fmla="*/ 20308 h 947677"/>
              <a:gd name="connsiteX5" fmla="*/ 623281 w 1677941"/>
              <a:gd name="connsiteY5" fmla="*/ 45095 h 947677"/>
              <a:gd name="connsiteX6" fmla="*/ 740602 w 1677941"/>
              <a:gd name="connsiteY6" fmla="*/ 79104 h 947677"/>
              <a:gd name="connsiteX7" fmla="*/ 853899 w 1677941"/>
              <a:gd name="connsiteY7" fmla="*/ 121936 h 947677"/>
              <a:gd name="connsiteX8" fmla="*/ 962775 w 1677941"/>
              <a:gd name="connsiteY8" fmla="*/ 173192 h 947677"/>
              <a:gd name="connsiteX9" fmla="*/ 1066830 w 1677941"/>
              <a:gd name="connsiteY9" fmla="*/ 232474 h 947677"/>
              <a:gd name="connsiteX10" fmla="*/ 1165668 w 1677941"/>
              <a:gd name="connsiteY10" fmla="*/ 299378 h 947677"/>
              <a:gd name="connsiteX11" fmla="*/ 1258889 w 1677941"/>
              <a:gd name="connsiteY11" fmla="*/ 373511 h 947677"/>
              <a:gd name="connsiteX12" fmla="*/ 1346094 w 1677941"/>
              <a:gd name="connsiteY12" fmla="*/ 454468 h 947677"/>
              <a:gd name="connsiteX13" fmla="*/ 1426885 w 1677941"/>
              <a:gd name="connsiteY13" fmla="*/ 541854 h 947677"/>
              <a:gd name="connsiteX14" fmla="*/ 1500863 w 1677941"/>
              <a:gd name="connsiteY14" fmla="*/ 635266 h 947677"/>
              <a:gd name="connsiteX15" fmla="*/ 1567631 w 1677941"/>
              <a:gd name="connsiteY15" fmla="*/ 734307 h 947677"/>
              <a:gd name="connsiteX16" fmla="*/ 1626789 w 1677941"/>
              <a:gd name="connsiteY16" fmla="*/ 838577 h 947677"/>
              <a:gd name="connsiteX17" fmla="*/ 1677941 w 1677941"/>
              <a:gd name="connsiteY17" fmla="*/ 947677 h 947677"/>
              <a:gd name="connsiteX0" fmla="*/ 0 w 1626789"/>
              <a:gd name="connsiteY0" fmla="*/ 20308 h 838577"/>
              <a:gd name="connsiteX1" fmla="*/ 124171 w 1626789"/>
              <a:gd name="connsiteY1" fmla="*/ 5144 h 838577"/>
              <a:gd name="connsiteX2" fmla="*/ 251169 w 1626789"/>
              <a:gd name="connsiteY2" fmla="*/ 0 h 838577"/>
              <a:gd name="connsiteX3" fmla="*/ 378165 w 1626789"/>
              <a:gd name="connsiteY3" fmla="*/ 5144 h 838577"/>
              <a:gd name="connsiteX4" fmla="*/ 502336 w 1626789"/>
              <a:gd name="connsiteY4" fmla="*/ 20308 h 838577"/>
              <a:gd name="connsiteX5" fmla="*/ 623281 w 1626789"/>
              <a:gd name="connsiteY5" fmla="*/ 45095 h 838577"/>
              <a:gd name="connsiteX6" fmla="*/ 740602 w 1626789"/>
              <a:gd name="connsiteY6" fmla="*/ 79104 h 838577"/>
              <a:gd name="connsiteX7" fmla="*/ 853899 w 1626789"/>
              <a:gd name="connsiteY7" fmla="*/ 121936 h 838577"/>
              <a:gd name="connsiteX8" fmla="*/ 962775 w 1626789"/>
              <a:gd name="connsiteY8" fmla="*/ 173192 h 838577"/>
              <a:gd name="connsiteX9" fmla="*/ 1066830 w 1626789"/>
              <a:gd name="connsiteY9" fmla="*/ 232474 h 838577"/>
              <a:gd name="connsiteX10" fmla="*/ 1165668 w 1626789"/>
              <a:gd name="connsiteY10" fmla="*/ 299378 h 838577"/>
              <a:gd name="connsiteX11" fmla="*/ 1258889 w 1626789"/>
              <a:gd name="connsiteY11" fmla="*/ 373511 h 838577"/>
              <a:gd name="connsiteX12" fmla="*/ 1346094 w 1626789"/>
              <a:gd name="connsiteY12" fmla="*/ 454468 h 838577"/>
              <a:gd name="connsiteX13" fmla="*/ 1426885 w 1626789"/>
              <a:gd name="connsiteY13" fmla="*/ 541854 h 838577"/>
              <a:gd name="connsiteX14" fmla="*/ 1500863 w 1626789"/>
              <a:gd name="connsiteY14" fmla="*/ 635266 h 838577"/>
              <a:gd name="connsiteX15" fmla="*/ 1567631 w 1626789"/>
              <a:gd name="connsiteY15" fmla="*/ 734307 h 838577"/>
              <a:gd name="connsiteX16" fmla="*/ 1626789 w 1626789"/>
              <a:gd name="connsiteY16" fmla="*/ 838577 h 838577"/>
              <a:gd name="connsiteX0" fmla="*/ 0 w 1567631"/>
              <a:gd name="connsiteY0" fmla="*/ 20308 h 734307"/>
              <a:gd name="connsiteX1" fmla="*/ 124171 w 1567631"/>
              <a:gd name="connsiteY1" fmla="*/ 5144 h 734307"/>
              <a:gd name="connsiteX2" fmla="*/ 251169 w 1567631"/>
              <a:gd name="connsiteY2" fmla="*/ 0 h 734307"/>
              <a:gd name="connsiteX3" fmla="*/ 378165 w 1567631"/>
              <a:gd name="connsiteY3" fmla="*/ 5144 h 734307"/>
              <a:gd name="connsiteX4" fmla="*/ 502336 w 1567631"/>
              <a:gd name="connsiteY4" fmla="*/ 20308 h 734307"/>
              <a:gd name="connsiteX5" fmla="*/ 623281 w 1567631"/>
              <a:gd name="connsiteY5" fmla="*/ 45095 h 734307"/>
              <a:gd name="connsiteX6" fmla="*/ 740602 w 1567631"/>
              <a:gd name="connsiteY6" fmla="*/ 79104 h 734307"/>
              <a:gd name="connsiteX7" fmla="*/ 853899 w 1567631"/>
              <a:gd name="connsiteY7" fmla="*/ 121936 h 734307"/>
              <a:gd name="connsiteX8" fmla="*/ 962775 w 1567631"/>
              <a:gd name="connsiteY8" fmla="*/ 173192 h 734307"/>
              <a:gd name="connsiteX9" fmla="*/ 1066830 w 1567631"/>
              <a:gd name="connsiteY9" fmla="*/ 232474 h 734307"/>
              <a:gd name="connsiteX10" fmla="*/ 1165668 w 1567631"/>
              <a:gd name="connsiteY10" fmla="*/ 299378 h 734307"/>
              <a:gd name="connsiteX11" fmla="*/ 1258889 w 1567631"/>
              <a:gd name="connsiteY11" fmla="*/ 373511 h 734307"/>
              <a:gd name="connsiteX12" fmla="*/ 1346094 w 1567631"/>
              <a:gd name="connsiteY12" fmla="*/ 454468 h 734307"/>
              <a:gd name="connsiteX13" fmla="*/ 1426885 w 1567631"/>
              <a:gd name="connsiteY13" fmla="*/ 541854 h 734307"/>
              <a:gd name="connsiteX14" fmla="*/ 1500863 w 1567631"/>
              <a:gd name="connsiteY14" fmla="*/ 635266 h 734307"/>
              <a:gd name="connsiteX15" fmla="*/ 1567631 w 1567631"/>
              <a:gd name="connsiteY15" fmla="*/ 734307 h 734307"/>
              <a:gd name="connsiteX0" fmla="*/ 0 w 1500863"/>
              <a:gd name="connsiteY0" fmla="*/ 20308 h 635266"/>
              <a:gd name="connsiteX1" fmla="*/ 124171 w 1500863"/>
              <a:gd name="connsiteY1" fmla="*/ 5144 h 635266"/>
              <a:gd name="connsiteX2" fmla="*/ 251169 w 1500863"/>
              <a:gd name="connsiteY2" fmla="*/ 0 h 635266"/>
              <a:gd name="connsiteX3" fmla="*/ 378165 w 1500863"/>
              <a:gd name="connsiteY3" fmla="*/ 5144 h 635266"/>
              <a:gd name="connsiteX4" fmla="*/ 502336 w 1500863"/>
              <a:gd name="connsiteY4" fmla="*/ 20308 h 635266"/>
              <a:gd name="connsiteX5" fmla="*/ 623281 w 1500863"/>
              <a:gd name="connsiteY5" fmla="*/ 45095 h 635266"/>
              <a:gd name="connsiteX6" fmla="*/ 740602 w 1500863"/>
              <a:gd name="connsiteY6" fmla="*/ 79104 h 635266"/>
              <a:gd name="connsiteX7" fmla="*/ 853899 w 1500863"/>
              <a:gd name="connsiteY7" fmla="*/ 121936 h 635266"/>
              <a:gd name="connsiteX8" fmla="*/ 962775 w 1500863"/>
              <a:gd name="connsiteY8" fmla="*/ 173192 h 635266"/>
              <a:gd name="connsiteX9" fmla="*/ 1066830 w 1500863"/>
              <a:gd name="connsiteY9" fmla="*/ 232474 h 635266"/>
              <a:gd name="connsiteX10" fmla="*/ 1165668 w 1500863"/>
              <a:gd name="connsiteY10" fmla="*/ 299378 h 635266"/>
              <a:gd name="connsiteX11" fmla="*/ 1258889 w 1500863"/>
              <a:gd name="connsiteY11" fmla="*/ 373511 h 635266"/>
              <a:gd name="connsiteX12" fmla="*/ 1346094 w 1500863"/>
              <a:gd name="connsiteY12" fmla="*/ 454468 h 635266"/>
              <a:gd name="connsiteX13" fmla="*/ 1426885 w 1500863"/>
              <a:gd name="connsiteY13" fmla="*/ 541854 h 635266"/>
              <a:gd name="connsiteX14" fmla="*/ 1500863 w 1500863"/>
              <a:gd name="connsiteY14" fmla="*/ 635266 h 63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0863" h="635266">
                <a:moveTo>
                  <a:pt x="0" y="20308"/>
                </a:moveTo>
                <a:lnTo>
                  <a:pt x="124171" y="5144"/>
                </a:lnTo>
                <a:lnTo>
                  <a:pt x="251169" y="0"/>
                </a:lnTo>
                <a:lnTo>
                  <a:pt x="378165" y="5144"/>
                </a:lnTo>
                <a:lnTo>
                  <a:pt x="502336" y="20308"/>
                </a:lnTo>
                <a:lnTo>
                  <a:pt x="623281" y="45095"/>
                </a:lnTo>
                <a:lnTo>
                  <a:pt x="740602" y="79104"/>
                </a:lnTo>
                <a:lnTo>
                  <a:pt x="853899" y="121936"/>
                </a:lnTo>
                <a:lnTo>
                  <a:pt x="962775" y="173192"/>
                </a:lnTo>
                <a:lnTo>
                  <a:pt x="1066830" y="232474"/>
                </a:lnTo>
                <a:lnTo>
                  <a:pt x="1165668" y="299378"/>
                </a:lnTo>
                <a:lnTo>
                  <a:pt x="1258889" y="373511"/>
                </a:lnTo>
                <a:lnTo>
                  <a:pt x="1346094" y="454468"/>
                </a:lnTo>
                <a:lnTo>
                  <a:pt x="1426885" y="541854"/>
                </a:lnTo>
                <a:lnTo>
                  <a:pt x="1500863" y="635266"/>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5" name="Freeform 124">
            <a:extLst>
              <a:ext uri="{FF2B5EF4-FFF2-40B4-BE49-F238E27FC236}">
                <a16:creationId xmlns:a16="http://schemas.microsoft.com/office/drawing/2014/main" id="{A85290A6-A13C-09D6-3D3D-1E139118DCC7}"/>
              </a:ext>
            </a:extLst>
          </p:cNvPr>
          <p:cNvSpPr/>
          <p:nvPr/>
        </p:nvSpPr>
        <p:spPr>
          <a:xfrm rot="15123016">
            <a:off x="1609157" y="3002810"/>
            <a:ext cx="1124453" cy="81826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297290"/>
              <a:gd name="connsiteY0" fmla="*/ 0 h 1531333"/>
              <a:gd name="connsiteX1" fmla="*/ 120945 w 1297290"/>
              <a:gd name="connsiteY1" fmla="*/ 24787 h 1531333"/>
              <a:gd name="connsiteX2" fmla="*/ 238266 w 1297290"/>
              <a:gd name="connsiteY2" fmla="*/ 58796 h 1531333"/>
              <a:gd name="connsiteX3" fmla="*/ 351563 w 1297290"/>
              <a:gd name="connsiteY3" fmla="*/ 101628 h 1531333"/>
              <a:gd name="connsiteX4" fmla="*/ 460439 w 1297290"/>
              <a:gd name="connsiteY4" fmla="*/ 152884 h 1531333"/>
              <a:gd name="connsiteX5" fmla="*/ 564494 w 1297290"/>
              <a:gd name="connsiteY5" fmla="*/ 212166 h 1531333"/>
              <a:gd name="connsiteX6" fmla="*/ 663332 w 1297290"/>
              <a:gd name="connsiteY6" fmla="*/ 279070 h 1531333"/>
              <a:gd name="connsiteX7" fmla="*/ 756553 w 1297290"/>
              <a:gd name="connsiteY7" fmla="*/ 353203 h 1531333"/>
              <a:gd name="connsiteX8" fmla="*/ 843758 w 1297290"/>
              <a:gd name="connsiteY8" fmla="*/ 434160 h 1531333"/>
              <a:gd name="connsiteX9" fmla="*/ 924549 w 1297290"/>
              <a:gd name="connsiteY9" fmla="*/ 521546 h 1531333"/>
              <a:gd name="connsiteX10" fmla="*/ 998527 w 1297290"/>
              <a:gd name="connsiteY10" fmla="*/ 614958 h 1531333"/>
              <a:gd name="connsiteX11" fmla="*/ 1065295 w 1297290"/>
              <a:gd name="connsiteY11" fmla="*/ 713999 h 1531333"/>
              <a:gd name="connsiteX12" fmla="*/ 1124453 w 1297290"/>
              <a:gd name="connsiteY12" fmla="*/ 818269 h 1531333"/>
              <a:gd name="connsiteX13" fmla="*/ 1175605 w 1297290"/>
              <a:gd name="connsiteY13" fmla="*/ 927369 h 1531333"/>
              <a:gd name="connsiteX14" fmla="*/ 1218348 w 1297290"/>
              <a:gd name="connsiteY14" fmla="*/ 1040899 h 1531333"/>
              <a:gd name="connsiteX15" fmla="*/ 1252287 w 1297290"/>
              <a:gd name="connsiteY15" fmla="*/ 1158460 h 1531333"/>
              <a:gd name="connsiteX16" fmla="*/ 1277023 w 1297290"/>
              <a:gd name="connsiteY16" fmla="*/ 1279652 h 1531333"/>
              <a:gd name="connsiteX17" fmla="*/ 1292155 w 1297290"/>
              <a:gd name="connsiteY17" fmla="*/ 1404075 h 1531333"/>
              <a:gd name="connsiteX18" fmla="*/ 1297290 w 1297290"/>
              <a:gd name="connsiteY18" fmla="*/ 1531333 h 1531333"/>
              <a:gd name="connsiteX0" fmla="*/ 0 w 1292155"/>
              <a:gd name="connsiteY0" fmla="*/ 0 h 1404075"/>
              <a:gd name="connsiteX1" fmla="*/ 120945 w 1292155"/>
              <a:gd name="connsiteY1" fmla="*/ 24787 h 1404075"/>
              <a:gd name="connsiteX2" fmla="*/ 238266 w 1292155"/>
              <a:gd name="connsiteY2" fmla="*/ 58796 h 1404075"/>
              <a:gd name="connsiteX3" fmla="*/ 351563 w 1292155"/>
              <a:gd name="connsiteY3" fmla="*/ 101628 h 1404075"/>
              <a:gd name="connsiteX4" fmla="*/ 460439 w 1292155"/>
              <a:gd name="connsiteY4" fmla="*/ 152884 h 1404075"/>
              <a:gd name="connsiteX5" fmla="*/ 564494 w 1292155"/>
              <a:gd name="connsiteY5" fmla="*/ 212166 h 1404075"/>
              <a:gd name="connsiteX6" fmla="*/ 663332 w 1292155"/>
              <a:gd name="connsiteY6" fmla="*/ 279070 h 1404075"/>
              <a:gd name="connsiteX7" fmla="*/ 756553 w 1292155"/>
              <a:gd name="connsiteY7" fmla="*/ 353203 h 1404075"/>
              <a:gd name="connsiteX8" fmla="*/ 843758 w 1292155"/>
              <a:gd name="connsiteY8" fmla="*/ 434160 h 1404075"/>
              <a:gd name="connsiteX9" fmla="*/ 924549 w 1292155"/>
              <a:gd name="connsiteY9" fmla="*/ 521546 h 1404075"/>
              <a:gd name="connsiteX10" fmla="*/ 998527 w 1292155"/>
              <a:gd name="connsiteY10" fmla="*/ 614958 h 1404075"/>
              <a:gd name="connsiteX11" fmla="*/ 1065295 w 1292155"/>
              <a:gd name="connsiteY11" fmla="*/ 713999 h 1404075"/>
              <a:gd name="connsiteX12" fmla="*/ 1124453 w 1292155"/>
              <a:gd name="connsiteY12" fmla="*/ 818269 h 1404075"/>
              <a:gd name="connsiteX13" fmla="*/ 1175605 w 1292155"/>
              <a:gd name="connsiteY13" fmla="*/ 927369 h 1404075"/>
              <a:gd name="connsiteX14" fmla="*/ 1218348 w 1292155"/>
              <a:gd name="connsiteY14" fmla="*/ 1040899 h 1404075"/>
              <a:gd name="connsiteX15" fmla="*/ 1252287 w 1292155"/>
              <a:gd name="connsiteY15" fmla="*/ 1158460 h 1404075"/>
              <a:gd name="connsiteX16" fmla="*/ 1277023 w 1292155"/>
              <a:gd name="connsiteY16" fmla="*/ 1279652 h 1404075"/>
              <a:gd name="connsiteX17" fmla="*/ 1292155 w 1292155"/>
              <a:gd name="connsiteY17" fmla="*/ 1404075 h 1404075"/>
              <a:gd name="connsiteX0" fmla="*/ 0 w 1277023"/>
              <a:gd name="connsiteY0" fmla="*/ 0 h 1279652"/>
              <a:gd name="connsiteX1" fmla="*/ 120945 w 1277023"/>
              <a:gd name="connsiteY1" fmla="*/ 24787 h 1279652"/>
              <a:gd name="connsiteX2" fmla="*/ 238266 w 1277023"/>
              <a:gd name="connsiteY2" fmla="*/ 58796 h 1279652"/>
              <a:gd name="connsiteX3" fmla="*/ 351563 w 1277023"/>
              <a:gd name="connsiteY3" fmla="*/ 101628 h 1279652"/>
              <a:gd name="connsiteX4" fmla="*/ 460439 w 1277023"/>
              <a:gd name="connsiteY4" fmla="*/ 152884 h 1279652"/>
              <a:gd name="connsiteX5" fmla="*/ 564494 w 1277023"/>
              <a:gd name="connsiteY5" fmla="*/ 212166 h 1279652"/>
              <a:gd name="connsiteX6" fmla="*/ 663332 w 1277023"/>
              <a:gd name="connsiteY6" fmla="*/ 279070 h 1279652"/>
              <a:gd name="connsiteX7" fmla="*/ 756553 w 1277023"/>
              <a:gd name="connsiteY7" fmla="*/ 353203 h 1279652"/>
              <a:gd name="connsiteX8" fmla="*/ 843758 w 1277023"/>
              <a:gd name="connsiteY8" fmla="*/ 434160 h 1279652"/>
              <a:gd name="connsiteX9" fmla="*/ 924549 w 1277023"/>
              <a:gd name="connsiteY9" fmla="*/ 521546 h 1279652"/>
              <a:gd name="connsiteX10" fmla="*/ 998527 w 1277023"/>
              <a:gd name="connsiteY10" fmla="*/ 614958 h 1279652"/>
              <a:gd name="connsiteX11" fmla="*/ 1065295 w 1277023"/>
              <a:gd name="connsiteY11" fmla="*/ 713999 h 1279652"/>
              <a:gd name="connsiteX12" fmla="*/ 1124453 w 1277023"/>
              <a:gd name="connsiteY12" fmla="*/ 818269 h 1279652"/>
              <a:gd name="connsiteX13" fmla="*/ 1175605 w 1277023"/>
              <a:gd name="connsiteY13" fmla="*/ 927369 h 1279652"/>
              <a:gd name="connsiteX14" fmla="*/ 1218348 w 1277023"/>
              <a:gd name="connsiteY14" fmla="*/ 1040899 h 1279652"/>
              <a:gd name="connsiteX15" fmla="*/ 1252287 w 1277023"/>
              <a:gd name="connsiteY15" fmla="*/ 1158460 h 1279652"/>
              <a:gd name="connsiteX16" fmla="*/ 1277023 w 1277023"/>
              <a:gd name="connsiteY16" fmla="*/ 1279652 h 1279652"/>
              <a:gd name="connsiteX0" fmla="*/ 0 w 1252287"/>
              <a:gd name="connsiteY0" fmla="*/ 0 h 1158460"/>
              <a:gd name="connsiteX1" fmla="*/ 120945 w 1252287"/>
              <a:gd name="connsiteY1" fmla="*/ 24787 h 1158460"/>
              <a:gd name="connsiteX2" fmla="*/ 238266 w 1252287"/>
              <a:gd name="connsiteY2" fmla="*/ 58796 h 1158460"/>
              <a:gd name="connsiteX3" fmla="*/ 351563 w 1252287"/>
              <a:gd name="connsiteY3" fmla="*/ 101628 h 1158460"/>
              <a:gd name="connsiteX4" fmla="*/ 460439 w 1252287"/>
              <a:gd name="connsiteY4" fmla="*/ 152884 h 1158460"/>
              <a:gd name="connsiteX5" fmla="*/ 564494 w 1252287"/>
              <a:gd name="connsiteY5" fmla="*/ 212166 h 1158460"/>
              <a:gd name="connsiteX6" fmla="*/ 663332 w 1252287"/>
              <a:gd name="connsiteY6" fmla="*/ 279070 h 1158460"/>
              <a:gd name="connsiteX7" fmla="*/ 756553 w 1252287"/>
              <a:gd name="connsiteY7" fmla="*/ 353203 h 1158460"/>
              <a:gd name="connsiteX8" fmla="*/ 843758 w 1252287"/>
              <a:gd name="connsiteY8" fmla="*/ 434160 h 1158460"/>
              <a:gd name="connsiteX9" fmla="*/ 924549 w 1252287"/>
              <a:gd name="connsiteY9" fmla="*/ 521546 h 1158460"/>
              <a:gd name="connsiteX10" fmla="*/ 998527 w 1252287"/>
              <a:gd name="connsiteY10" fmla="*/ 614958 h 1158460"/>
              <a:gd name="connsiteX11" fmla="*/ 1065295 w 1252287"/>
              <a:gd name="connsiteY11" fmla="*/ 713999 h 1158460"/>
              <a:gd name="connsiteX12" fmla="*/ 1124453 w 1252287"/>
              <a:gd name="connsiteY12" fmla="*/ 818269 h 1158460"/>
              <a:gd name="connsiteX13" fmla="*/ 1175605 w 1252287"/>
              <a:gd name="connsiteY13" fmla="*/ 927369 h 1158460"/>
              <a:gd name="connsiteX14" fmla="*/ 1218348 w 1252287"/>
              <a:gd name="connsiteY14" fmla="*/ 1040899 h 1158460"/>
              <a:gd name="connsiteX15" fmla="*/ 1252287 w 1252287"/>
              <a:gd name="connsiteY15" fmla="*/ 1158460 h 1158460"/>
              <a:gd name="connsiteX0" fmla="*/ 0 w 1218348"/>
              <a:gd name="connsiteY0" fmla="*/ 0 h 1040899"/>
              <a:gd name="connsiteX1" fmla="*/ 120945 w 1218348"/>
              <a:gd name="connsiteY1" fmla="*/ 24787 h 1040899"/>
              <a:gd name="connsiteX2" fmla="*/ 238266 w 1218348"/>
              <a:gd name="connsiteY2" fmla="*/ 58796 h 1040899"/>
              <a:gd name="connsiteX3" fmla="*/ 351563 w 1218348"/>
              <a:gd name="connsiteY3" fmla="*/ 101628 h 1040899"/>
              <a:gd name="connsiteX4" fmla="*/ 460439 w 1218348"/>
              <a:gd name="connsiteY4" fmla="*/ 152884 h 1040899"/>
              <a:gd name="connsiteX5" fmla="*/ 564494 w 1218348"/>
              <a:gd name="connsiteY5" fmla="*/ 212166 h 1040899"/>
              <a:gd name="connsiteX6" fmla="*/ 663332 w 1218348"/>
              <a:gd name="connsiteY6" fmla="*/ 279070 h 1040899"/>
              <a:gd name="connsiteX7" fmla="*/ 756553 w 1218348"/>
              <a:gd name="connsiteY7" fmla="*/ 353203 h 1040899"/>
              <a:gd name="connsiteX8" fmla="*/ 843758 w 1218348"/>
              <a:gd name="connsiteY8" fmla="*/ 434160 h 1040899"/>
              <a:gd name="connsiteX9" fmla="*/ 924549 w 1218348"/>
              <a:gd name="connsiteY9" fmla="*/ 521546 h 1040899"/>
              <a:gd name="connsiteX10" fmla="*/ 998527 w 1218348"/>
              <a:gd name="connsiteY10" fmla="*/ 614958 h 1040899"/>
              <a:gd name="connsiteX11" fmla="*/ 1065295 w 1218348"/>
              <a:gd name="connsiteY11" fmla="*/ 713999 h 1040899"/>
              <a:gd name="connsiteX12" fmla="*/ 1124453 w 1218348"/>
              <a:gd name="connsiteY12" fmla="*/ 818269 h 1040899"/>
              <a:gd name="connsiteX13" fmla="*/ 1175605 w 1218348"/>
              <a:gd name="connsiteY13" fmla="*/ 927369 h 1040899"/>
              <a:gd name="connsiteX14" fmla="*/ 1218348 w 1218348"/>
              <a:gd name="connsiteY14" fmla="*/ 1040899 h 1040899"/>
              <a:gd name="connsiteX0" fmla="*/ 0 w 1175605"/>
              <a:gd name="connsiteY0" fmla="*/ 0 h 927369"/>
              <a:gd name="connsiteX1" fmla="*/ 120945 w 1175605"/>
              <a:gd name="connsiteY1" fmla="*/ 24787 h 927369"/>
              <a:gd name="connsiteX2" fmla="*/ 238266 w 1175605"/>
              <a:gd name="connsiteY2" fmla="*/ 58796 h 927369"/>
              <a:gd name="connsiteX3" fmla="*/ 351563 w 1175605"/>
              <a:gd name="connsiteY3" fmla="*/ 101628 h 927369"/>
              <a:gd name="connsiteX4" fmla="*/ 460439 w 1175605"/>
              <a:gd name="connsiteY4" fmla="*/ 152884 h 927369"/>
              <a:gd name="connsiteX5" fmla="*/ 564494 w 1175605"/>
              <a:gd name="connsiteY5" fmla="*/ 212166 h 927369"/>
              <a:gd name="connsiteX6" fmla="*/ 663332 w 1175605"/>
              <a:gd name="connsiteY6" fmla="*/ 279070 h 927369"/>
              <a:gd name="connsiteX7" fmla="*/ 756553 w 1175605"/>
              <a:gd name="connsiteY7" fmla="*/ 353203 h 927369"/>
              <a:gd name="connsiteX8" fmla="*/ 843758 w 1175605"/>
              <a:gd name="connsiteY8" fmla="*/ 434160 h 927369"/>
              <a:gd name="connsiteX9" fmla="*/ 924549 w 1175605"/>
              <a:gd name="connsiteY9" fmla="*/ 521546 h 927369"/>
              <a:gd name="connsiteX10" fmla="*/ 998527 w 1175605"/>
              <a:gd name="connsiteY10" fmla="*/ 614958 h 927369"/>
              <a:gd name="connsiteX11" fmla="*/ 1065295 w 1175605"/>
              <a:gd name="connsiteY11" fmla="*/ 713999 h 927369"/>
              <a:gd name="connsiteX12" fmla="*/ 1124453 w 1175605"/>
              <a:gd name="connsiteY12" fmla="*/ 818269 h 927369"/>
              <a:gd name="connsiteX13" fmla="*/ 1175605 w 1175605"/>
              <a:gd name="connsiteY13" fmla="*/ 927369 h 927369"/>
              <a:gd name="connsiteX0" fmla="*/ 0 w 1124453"/>
              <a:gd name="connsiteY0" fmla="*/ 0 h 818269"/>
              <a:gd name="connsiteX1" fmla="*/ 120945 w 1124453"/>
              <a:gd name="connsiteY1" fmla="*/ 24787 h 818269"/>
              <a:gd name="connsiteX2" fmla="*/ 238266 w 1124453"/>
              <a:gd name="connsiteY2" fmla="*/ 58796 h 818269"/>
              <a:gd name="connsiteX3" fmla="*/ 351563 w 1124453"/>
              <a:gd name="connsiteY3" fmla="*/ 101628 h 818269"/>
              <a:gd name="connsiteX4" fmla="*/ 460439 w 1124453"/>
              <a:gd name="connsiteY4" fmla="*/ 152884 h 818269"/>
              <a:gd name="connsiteX5" fmla="*/ 564494 w 1124453"/>
              <a:gd name="connsiteY5" fmla="*/ 212166 h 818269"/>
              <a:gd name="connsiteX6" fmla="*/ 663332 w 1124453"/>
              <a:gd name="connsiteY6" fmla="*/ 279070 h 818269"/>
              <a:gd name="connsiteX7" fmla="*/ 756553 w 1124453"/>
              <a:gd name="connsiteY7" fmla="*/ 353203 h 818269"/>
              <a:gd name="connsiteX8" fmla="*/ 843758 w 1124453"/>
              <a:gd name="connsiteY8" fmla="*/ 434160 h 818269"/>
              <a:gd name="connsiteX9" fmla="*/ 924549 w 1124453"/>
              <a:gd name="connsiteY9" fmla="*/ 521546 h 818269"/>
              <a:gd name="connsiteX10" fmla="*/ 998527 w 1124453"/>
              <a:gd name="connsiteY10" fmla="*/ 614958 h 818269"/>
              <a:gd name="connsiteX11" fmla="*/ 1065295 w 1124453"/>
              <a:gd name="connsiteY11" fmla="*/ 713999 h 818269"/>
              <a:gd name="connsiteX12" fmla="*/ 1124453 w 1124453"/>
              <a:gd name="connsiteY12" fmla="*/ 818269 h 81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4453" h="818269">
                <a:moveTo>
                  <a:pt x="0" y="0"/>
                </a:moveTo>
                <a:lnTo>
                  <a:pt x="120945" y="24787"/>
                </a:lnTo>
                <a:lnTo>
                  <a:pt x="238266" y="58796"/>
                </a:lnTo>
                <a:lnTo>
                  <a:pt x="351563" y="101628"/>
                </a:lnTo>
                <a:lnTo>
                  <a:pt x="460439" y="152884"/>
                </a:lnTo>
                <a:lnTo>
                  <a:pt x="564494" y="212166"/>
                </a:lnTo>
                <a:lnTo>
                  <a:pt x="663332" y="279070"/>
                </a:lnTo>
                <a:lnTo>
                  <a:pt x="756553" y="353203"/>
                </a:lnTo>
                <a:lnTo>
                  <a:pt x="843758" y="434160"/>
                </a:lnTo>
                <a:lnTo>
                  <a:pt x="924549" y="521546"/>
                </a:lnTo>
                <a:lnTo>
                  <a:pt x="998527" y="614958"/>
                </a:lnTo>
                <a:lnTo>
                  <a:pt x="1065295" y="713999"/>
                </a:lnTo>
                <a:lnTo>
                  <a:pt x="1124453" y="81826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6" name="Freeform 121">
            <a:extLst>
              <a:ext uri="{FF2B5EF4-FFF2-40B4-BE49-F238E27FC236}">
                <a16:creationId xmlns:a16="http://schemas.microsoft.com/office/drawing/2014/main" id="{5A970EF9-EFE2-9633-2C1B-F6E3D84F6840}"/>
              </a:ext>
            </a:extLst>
          </p:cNvPr>
          <p:cNvSpPr/>
          <p:nvPr/>
        </p:nvSpPr>
        <p:spPr>
          <a:xfrm>
            <a:off x="4674204" y="2827330"/>
            <a:ext cx="372741" cy="1137042"/>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176345"/>
              <a:gd name="connsiteY0" fmla="*/ 0 h 1633801"/>
              <a:gd name="connsiteX1" fmla="*/ 117321 w 1176345"/>
              <a:gd name="connsiteY1" fmla="*/ 34009 h 1633801"/>
              <a:gd name="connsiteX2" fmla="*/ 230618 w 1176345"/>
              <a:gd name="connsiteY2" fmla="*/ 76841 h 1633801"/>
              <a:gd name="connsiteX3" fmla="*/ 339494 w 1176345"/>
              <a:gd name="connsiteY3" fmla="*/ 128097 h 1633801"/>
              <a:gd name="connsiteX4" fmla="*/ 443549 w 1176345"/>
              <a:gd name="connsiteY4" fmla="*/ 187379 h 1633801"/>
              <a:gd name="connsiteX5" fmla="*/ 542387 w 1176345"/>
              <a:gd name="connsiteY5" fmla="*/ 254283 h 1633801"/>
              <a:gd name="connsiteX6" fmla="*/ 635608 w 1176345"/>
              <a:gd name="connsiteY6" fmla="*/ 328416 h 1633801"/>
              <a:gd name="connsiteX7" fmla="*/ 722813 w 1176345"/>
              <a:gd name="connsiteY7" fmla="*/ 409373 h 1633801"/>
              <a:gd name="connsiteX8" fmla="*/ 803604 w 1176345"/>
              <a:gd name="connsiteY8" fmla="*/ 496759 h 1633801"/>
              <a:gd name="connsiteX9" fmla="*/ 877582 w 1176345"/>
              <a:gd name="connsiteY9" fmla="*/ 590171 h 1633801"/>
              <a:gd name="connsiteX10" fmla="*/ 944350 w 1176345"/>
              <a:gd name="connsiteY10" fmla="*/ 689212 h 1633801"/>
              <a:gd name="connsiteX11" fmla="*/ 1003508 w 1176345"/>
              <a:gd name="connsiteY11" fmla="*/ 793482 h 1633801"/>
              <a:gd name="connsiteX12" fmla="*/ 1054660 w 1176345"/>
              <a:gd name="connsiteY12" fmla="*/ 902582 h 1633801"/>
              <a:gd name="connsiteX13" fmla="*/ 1097403 w 1176345"/>
              <a:gd name="connsiteY13" fmla="*/ 1016112 h 1633801"/>
              <a:gd name="connsiteX14" fmla="*/ 1131342 w 1176345"/>
              <a:gd name="connsiteY14" fmla="*/ 1133673 h 1633801"/>
              <a:gd name="connsiteX15" fmla="*/ 1156078 w 1176345"/>
              <a:gd name="connsiteY15" fmla="*/ 1254865 h 1633801"/>
              <a:gd name="connsiteX16" fmla="*/ 1171210 w 1176345"/>
              <a:gd name="connsiteY16" fmla="*/ 1379288 h 1633801"/>
              <a:gd name="connsiteX17" fmla="*/ 1176345 w 1176345"/>
              <a:gd name="connsiteY17" fmla="*/ 1506546 h 1633801"/>
              <a:gd name="connsiteX18" fmla="*/ 1171210 w 1176345"/>
              <a:gd name="connsiteY18" fmla="*/ 1633801 h 1633801"/>
              <a:gd name="connsiteX0" fmla="*/ 0 w 1059024"/>
              <a:gd name="connsiteY0" fmla="*/ 0 h 1599792"/>
              <a:gd name="connsiteX1" fmla="*/ 113297 w 1059024"/>
              <a:gd name="connsiteY1" fmla="*/ 42832 h 1599792"/>
              <a:gd name="connsiteX2" fmla="*/ 222173 w 1059024"/>
              <a:gd name="connsiteY2" fmla="*/ 94088 h 1599792"/>
              <a:gd name="connsiteX3" fmla="*/ 326228 w 1059024"/>
              <a:gd name="connsiteY3" fmla="*/ 153370 h 1599792"/>
              <a:gd name="connsiteX4" fmla="*/ 425066 w 1059024"/>
              <a:gd name="connsiteY4" fmla="*/ 220274 h 1599792"/>
              <a:gd name="connsiteX5" fmla="*/ 518287 w 1059024"/>
              <a:gd name="connsiteY5" fmla="*/ 294407 h 1599792"/>
              <a:gd name="connsiteX6" fmla="*/ 605492 w 1059024"/>
              <a:gd name="connsiteY6" fmla="*/ 375364 h 1599792"/>
              <a:gd name="connsiteX7" fmla="*/ 686283 w 1059024"/>
              <a:gd name="connsiteY7" fmla="*/ 462750 h 1599792"/>
              <a:gd name="connsiteX8" fmla="*/ 760261 w 1059024"/>
              <a:gd name="connsiteY8" fmla="*/ 556162 h 1599792"/>
              <a:gd name="connsiteX9" fmla="*/ 827029 w 1059024"/>
              <a:gd name="connsiteY9" fmla="*/ 655203 h 1599792"/>
              <a:gd name="connsiteX10" fmla="*/ 886187 w 1059024"/>
              <a:gd name="connsiteY10" fmla="*/ 759473 h 1599792"/>
              <a:gd name="connsiteX11" fmla="*/ 937339 w 1059024"/>
              <a:gd name="connsiteY11" fmla="*/ 868573 h 1599792"/>
              <a:gd name="connsiteX12" fmla="*/ 980082 w 1059024"/>
              <a:gd name="connsiteY12" fmla="*/ 982103 h 1599792"/>
              <a:gd name="connsiteX13" fmla="*/ 1014021 w 1059024"/>
              <a:gd name="connsiteY13" fmla="*/ 1099664 h 1599792"/>
              <a:gd name="connsiteX14" fmla="*/ 1038757 w 1059024"/>
              <a:gd name="connsiteY14" fmla="*/ 1220856 h 1599792"/>
              <a:gd name="connsiteX15" fmla="*/ 1053889 w 1059024"/>
              <a:gd name="connsiteY15" fmla="*/ 1345279 h 1599792"/>
              <a:gd name="connsiteX16" fmla="*/ 1059024 w 1059024"/>
              <a:gd name="connsiteY16" fmla="*/ 1472537 h 1599792"/>
              <a:gd name="connsiteX17" fmla="*/ 1053889 w 1059024"/>
              <a:gd name="connsiteY17" fmla="*/ 1599792 h 1599792"/>
              <a:gd name="connsiteX0" fmla="*/ 0 w 945727"/>
              <a:gd name="connsiteY0" fmla="*/ 0 h 1556960"/>
              <a:gd name="connsiteX1" fmla="*/ 108876 w 945727"/>
              <a:gd name="connsiteY1" fmla="*/ 51256 h 1556960"/>
              <a:gd name="connsiteX2" fmla="*/ 212931 w 945727"/>
              <a:gd name="connsiteY2" fmla="*/ 110538 h 1556960"/>
              <a:gd name="connsiteX3" fmla="*/ 311769 w 945727"/>
              <a:gd name="connsiteY3" fmla="*/ 177442 h 1556960"/>
              <a:gd name="connsiteX4" fmla="*/ 404990 w 945727"/>
              <a:gd name="connsiteY4" fmla="*/ 251575 h 1556960"/>
              <a:gd name="connsiteX5" fmla="*/ 492195 w 945727"/>
              <a:gd name="connsiteY5" fmla="*/ 332532 h 1556960"/>
              <a:gd name="connsiteX6" fmla="*/ 572986 w 945727"/>
              <a:gd name="connsiteY6" fmla="*/ 419918 h 1556960"/>
              <a:gd name="connsiteX7" fmla="*/ 646964 w 945727"/>
              <a:gd name="connsiteY7" fmla="*/ 513330 h 1556960"/>
              <a:gd name="connsiteX8" fmla="*/ 713732 w 945727"/>
              <a:gd name="connsiteY8" fmla="*/ 612371 h 1556960"/>
              <a:gd name="connsiteX9" fmla="*/ 772890 w 945727"/>
              <a:gd name="connsiteY9" fmla="*/ 716641 h 1556960"/>
              <a:gd name="connsiteX10" fmla="*/ 824042 w 945727"/>
              <a:gd name="connsiteY10" fmla="*/ 825741 h 1556960"/>
              <a:gd name="connsiteX11" fmla="*/ 866785 w 945727"/>
              <a:gd name="connsiteY11" fmla="*/ 939271 h 1556960"/>
              <a:gd name="connsiteX12" fmla="*/ 900724 w 945727"/>
              <a:gd name="connsiteY12" fmla="*/ 1056832 h 1556960"/>
              <a:gd name="connsiteX13" fmla="*/ 925460 w 945727"/>
              <a:gd name="connsiteY13" fmla="*/ 1178024 h 1556960"/>
              <a:gd name="connsiteX14" fmla="*/ 940592 w 945727"/>
              <a:gd name="connsiteY14" fmla="*/ 1302447 h 1556960"/>
              <a:gd name="connsiteX15" fmla="*/ 945727 w 945727"/>
              <a:gd name="connsiteY15" fmla="*/ 1429705 h 1556960"/>
              <a:gd name="connsiteX16" fmla="*/ 940592 w 945727"/>
              <a:gd name="connsiteY16" fmla="*/ 1556960 h 1556960"/>
              <a:gd name="connsiteX0" fmla="*/ 0 w 836851"/>
              <a:gd name="connsiteY0" fmla="*/ 0 h 1505704"/>
              <a:gd name="connsiteX1" fmla="*/ 104055 w 836851"/>
              <a:gd name="connsiteY1" fmla="*/ 59282 h 1505704"/>
              <a:gd name="connsiteX2" fmla="*/ 202893 w 836851"/>
              <a:gd name="connsiteY2" fmla="*/ 126186 h 1505704"/>
              <a:gd name="connsiteX3" fmla="*/ 296114 w 836851"/>
              <a:gd name="connsiteY3" fmla="*/ 200319 h 1505704"/>
              <a:gd name="connsiteX4" fmla="*/ 383319 w 836851"/>
              <a:gd name="connsiteY4" fmla="*/ 281276 h 1505704"/>
              <a:gd name="connsiteX5" fmla="*/ 464110 w 836851"/>
              <a:gd name="connsiteY5" fmla="*/ 368662 h 1505704"/>
              <a:gd name="connsiteX6" fmla="*/ 538088 w 836851"/>
              <a:gd name="connsiteY6" fmla="*/ 462074 h 1505704"/>
              <a:gd name="connsiteX7" fmla="*/ 604856 w 836851"/>
              <a:gd name="connsiteY7" fmla="*/ 561115 h 1505704"/>
              <a:gd name="connsiteX8" fmla="*/ 664014 w 836851"/>
              <a:gd name="connsiteY8" fmla="*/ 665385 h 1505704"/>
              <a:gd name="connsiteX9" fmla="*/ 715166 w 836851"/>
              <a:gd name="connsiteY9" fmla="*/ 774485 h 1505704"/>
              <a:gd name="connsiteX10" fmla="*/ 757909 w 836851"/>
              <a:gd name="connsiteY10" fmla="*/ 888015 h 1505704"/>
              <a:gd name="connsiteX11" fmla="*/ 791848 w 836851"/>
              <a:gd name="connsiteY11" fmla="*/ 1005576 h 1505704"/>
              <a:gd name="connsiteX12" fmla="*/ 816584 w 836851"/>
              <a:gd name="connsiteY12" fmla="*/ 1126768 h 1505704"/>
              <a:gd name="connsiteX13" fmla="*/ 831716 w 836851"/>
              <a:gd name="connsiteY13" fmla="*/ 1251191 h 1505704"/>
              <a:gd name="connsiteX14" fmla="*/ 836851 w 836851"/>
              <a:gd name="connsiteY14" fmla="*/ 1378449 h 1505704"/>
              <a:gd name="connsiteX15" fmla="*/ 831716 w 836851"/>
              <a:gd name="connsiteY15" fmla="*/ 1505704 h 1505704"/>
              <a:gd name="connsiteX0" fmla="*/ 0 w 732796"/>
              <a:gd name="connsiteY0" fmla="*/ 0 h 1446422"/>
              <a:gd name="connsiteX1" fmla="*/ 98838 w 732796"/>
              <a:gd name="connsiteY1" fmla="*/ 66904 h 1446422"/>
              <a:gd name="connsiteX2" fmla="*/ 192059 w 732796"/>
              <a:gd name="connsiteY2" fmla="*/ 141037 h 1446422"/>
              <a:gd name="connsiteX3" fmla="*/ 279264 w 732796"/>
              <a:gd name="connsiteY3" fmla="*/ 221994 h 1446422"/>
              <a:gd name="connsiteX4" fmla="*/ 360055 w 732796"/>
              <a:gd name="connsiteY4" fmla="*/ 309380 h 1446422"/>
              <a:gd name="connsiteX5" fmla="*/ 434033 w 732796"/>
              <a:gd name="connsiteY5" fmla="*/ 402792 h 1446422"/>
              <a:gd name="connsiteX6" fmla="*/ 500801 w 732796"/>
              <a:gd name="connsiteY6" fmla="*/ 501833 h 1446422"/>
              <a:gd name="connsiteX7" fmla="*/ 559959 w 732796"/>
              <a:gd name="connsiteY7" fmla="*/ 606103 h 1446422"/>
              <a:gd name="connsiteX8" fmla="*/ 611111 w 732796"/>
              <a:gd name="connsiteY8" fmla="*/ 715203 h 1446422"/>
              <a:gd name="connsiteX9" fmla="*/ 653854 w 732796"/>
              <a:gd name="connsiteY9" fmla="*/ 828733 h 1446422"/>
              <a:gd name="connsiteX10" fmla="*/ 687793 w 732796"/>
              <a:gd name="connsiteY10" fmla="*/ 946294 h 1446422"/>
              <a:gd name="connsiteX11" fmla="*/ 712529 w 732796"/>
              <a:gd name="connsiteY11" fmla="*/ 1067486 h 1446422"/>
              <a:gd name="connsiteX12" fmla="*/ 727661 w 732796"/>
              <a:gd name="connsiteY12" fmla="*/ 1191909 h 1446422"/>
              <a:gd name="connsiteX13" fmla="*/ 732796 w 732796"/>
              <a:gd name="connsiteY13" fmla="*/ 1319167 h 1446422"/>
              <a:gd name="connsiteX14" fmla="*/ 727661 w 732796"/>
              <a:gd name="connsiteY14" fmla="*/ 1446422 h 1446422"/>
              <a:gd name="connsiteX0" fmla="*/ 0 w 633958"/>
              <a:gd name="connsiteY0" fmla="*/ 0 h 1379518"/>
              <a:gd name="connsiteX1" fmla="*/ 93221 w 633958"/>
              <a:gd name="connsiteY1" fmla="*/ 74133 h 1379518"/>
              <a:gd name="connsiteX2" fmla="*/ 180426 w 633958"/>
              <a:gd name="connsiteY2" fmla="*/ 155090 h 1379518"/>
              <a:gd name="connsiteX3" fmla="*/ 261217 w 633958"/>
              <a:gd name="connsiteY3" fmla="*/ 242476 h 1379518"/>
              <a:gd name="connsiteX4" fmla="*/ 335195 w 633958"/>
              <a:gd name="connsiteY4" fmla="*/ 335888 h 1379518"/>
              <a:gd name="connsiteX5" fmla="*/ 401963 w 633958"/>
              <a:gd name="connsiteY5" fmla="*/ 434929 h 1379518"/>
              <a:gd name="connsiteX6" fmla="*/ 461121 w 633958"/>
              <a:gd name="connsiteY6" fmla="*/ 539199 h 1379518"/>
              <a:gd name="connsiteX7" fmla="*/ 512273 w 633958"/>
              <a:gd name="connsiteY7" fmla="*/ 648299 h 1379518"/>
              <a:gd name="connsiteX8" fmla="*/ 555016 w 633958"/>
              <a:gd name="connsiteY8" fmla="*/ 761829 h 1379518"/>
              <a:gd name="connsiteX9" fmla="*/ 588955 w 633958"/>
              <a:gd name="connsiteY9" fmla="*/ 879390 h 1379518"/>
              <a:gd name="connsiteX10" fmla="*/ 613691 w 633958"/>
              <a:gd name="connsiteY10" fmla="*/ 1000582 h 1379518"/>
              <a:gd name="connsiteX11" fmla="*/ 628823 w 633958"/>
              <a:gd name="connsiteY11" fmla="*/ 1125005 h 1379518"/>
              <a:gd name="connsiteX12" fmla="*/ 633958 w 633958"/>
              <a:gd name="connsiteY12" fmla="*/ 1252263 h 1379518"/>
              <a:gd name="connsiteX13" fmla="*/ 628823 w 633958"/>
              <a:gd name="connsiteY13" fmla="*/ 1379518 h 1379518"/>
              <a:gd name="connsiteX0" fmla="*/ 0 w 540737"/>
              <a:gd name="connsiteY0" fmla="*/ 0 h 1305385"/>
              <a:gd name="connsiteX1" fmla="*/ 87205 w 540737"/>
              <a:gd name="connsiteY1" fmla="*/ 80957 h 1305385"/>
              <a:gd name="connsiteX2" fmla="*/ 167996 w 540737"/>
              <a:gd name="connsiteY2" fmla="*/ 168343 h 1305385"/>
              <a:gd name="connsiteX3" fmla="*/ 241974 w 540737"/>
              <a:gd name="connsiteY3" fmla="*/ 261755 h 1305385"/>
              <a:gd name="connsiteX4" fmla="*/ 308742 w 540737"/>
              <a:gd name="connsiteY4" fmla="*/ 360796 h 1305385"/>
              <a:gd name="connsiteX5" fmla="*/ 367900 w 540737"/>
              <a:gd name="connsiteY5" fmla="*/ 465066 h 1305385"/>
              <a:gd name="connsiteX6" fmla="*/ 419052 w 540737"/>
              <a:gd name="connsiteY6" fmla="*/ 574166 h 1305385"/>
              <a:gd name="connsiteX7" fmla="*/ 461795 w 540737"/>
              <a:gd name="connsiteY7" fmla="*/ 687696 h 1305385"/>
              <a:gd name="connsiteX8" fmla="*/ 495734 w 540737"/>
              <a:gd name="connsiteY8" fmla="*/ 805257 h 1305385"/>
              <a:gd name="connsiteX9" fmla="*/ 520470 w 540737"/>
              <a:gd name="connsiteY9" fmla="*/ 926449 h 1305385"/>
              <a:gd name="connsiteX10" fmla="*/ 535602 w 540737"/>
              <a:gd name="connsiteY10" fmla="*/ 1050872 h 1305385"/>
              <a:gd name="connsiteX11" fmla="*/ 540737 w 540737"/>
              <a:gd name="connsiteY11" fmla="*/ 1178130 h 1305385"/>
              <a:gd name="connsiteX12" fmla="*/ 535602 w 540737"/>
              <a:gd name="connsiteY12" fmla="*/ 1305385 h 1305385"/>
              <a:gd name="connsiteX0" fmla="*/ 0 w 453532"/>
              <a:gd name="connsiteY0" fmla="*/ 0 h 1224428"/>
              <a:gd name="connsiteX1" fmla="*/ 80791 w 453532"/>
              <a:gd name="connsiteY1" fmla="*/ 87386 h 1224428"/>
              <a:gd name="connsiteX2" fmla="*/ 154769 w 453532"/>
              <a:gd name="connsiteY2" fmla="*/ 180798 h 1224428"/>
              <a:gd name="connsiteX3" fmla="*/ 221537 w 453532"/>
              <a:gd name="connsiteY3" fmla="*/ 279839 h 1224428"/>
              <a:gd name="connsiteX4" fmla="*/ 280695 w 453532"/>
              <a:gd name="connsiteY4" fmla="*/ 384109 h 1224428"/>
              <a:gd name="connsiteX5" fmla="*/ 331847 w 453532"/>
              <a:gd name="connsiteY5" fmla="*/ 493209 h 1224428"/>
              <a:gd name="connsiteX6" fmla="*/ 374590 w 453532"/>
              <a:gd name="connsiteY6" fmla="*/ 606739 h 1224428"/>
              <a:gd name="connsiteX7" fmla="*/ 408529 w 453532"/>
              <a:gd name="connsiteY7" fmla="*/ 724300 h 1224428"/>
              <a:gd name="connsiteX8" fmla="*/ 433265 w 453532"/>
              <a:gd name="connsiteY8" fmla="*/ 845492 h 1224428"/>
              <a:gd name="connsiteX9" fmla="*/ 448397 w 453532"/>
              <a:gd name="connsiteY9" fmla="*/ 969915 h 1224428"/>
              <a:gd name="connsiteX10" fmla="*/ 453532 w 453532"/>
              <a:gd name="connsiteY10" fmla="*/ 1097173 h 1224428"/>
              <a:gd name="connsiteX11" fmla="*/ 448397 w 453532"/>
              <a:gd name="connsiteY11" fmla="*/ 1224428 h 1224428"/>
              <a:gd name="connsiteX0" fmla="*/ 0 w 372741"/>
              <a:gd name="connsiteY0" fmla="*/ 0 h 1137042"/>
              <a:gd name="connsiteX1" fmla="*/ 73978 w 372741"/>
              <a:gd name="connsiteY1" fmla="*/ 93412 h 1137042"/>
              <a:gd name="connsiteX2" fmla="*/ 140746 w 372741"/>
              <a:gd name="connsiteY2" fmla="*/ 192453 h 1137042"/>
              <a:gd name="connsiteX3" fmla="*/ 199904 w 372741"/>
              <a:gd name="connsiteY3" fmla="*/ 296723 h 1137042"/>
              <a:gd name="connsiteX4" fmla="*/ 251056 w 372741"/>
              <a:gd name="connsiteY4" fmla="*/ 405823 h 1137042"/>
              <a:gd name="connsiteX5" fmla="*/ 293799 w 372741"/>
              <a:gd name="connsiteY5" fmla="*/ 519353 h 1137042"/>
              <a:gd name="connsiteX6" fmla="*/ 327738 w 372741"/>
              <a:gd name="connsiteY6" fmla="*/ 636914 h 1137042"/>
              <a:gd name="connsiteX7" fmla="*/ 352474 w 372741"/>
              <a:gd name="connsiteY7" fmla="*/ 758106 h 1137042"/>
              <a:gd name="connsiteX8" fmla="*/ 367606 w 372741"/>
              <a:gd name="connsiteY8" fmla="*/ 882529 h 1137042"/>
              <a:gd name="connsiteX9" fmla="*/ 372741 w 372741"/>
              <a:gd name="connsiteY9" fmla="*/ 1009787 h 1137042"/>
              <a:gd name="connsiteX10" fmla="*/ 367606 w 372741"/>
              <a:gd name="connsiteY10" fmla="*/ 1137042 h 1137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741" h="1137042">
                <a:moveTo>
                  <a:pt x="0" y="0"/>
                </a:moveTo>
                <a:lnTo>
                  <a:pt x="73978" y="93412"/>
                </a:lnTo>
                <a:lnTo>
                  <a:pt x="140746" y="192453"/>
                </a:lnTo>
                <a:lnTo>
                  <a:pt x="199904" y="296723"/>
                </a:lnTo>
                <a:lnTo>
                  <a:pt x="251056" y="405823"/>
                </a:lnTo>
                <a:lnTo>
                  <a:pt x="293799" y="519353"/>
                </a:lnTo>
                <a:lnTo>
                  <a:pt x="327738" y="636914"/>
                </a:lnTo>
                <a:lnTo>
                  <a:pt x="352474" y="758106"/>
                </a:lnTo>
                <a:lnTo>
                  <a:pt x="367606" y="882529"/>
                </a:lnTo>
                <a:lnTo>
                  <a:pt x="372741" y="1009787"/>
                </a:lnTo>
                <a:lnTo>
                  <a:pt x="367606" y="1137042"/>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7" name="Freeform 122">
            <a:extLst>
              <a:ext uri="{FF2B5EF4-FFF2-40B4-BE49-F238E27FC236}">
                <a16:creationId xmlns:a16="http://schemas.microsoft.com/office/drawing/2014/main" id="{2737DD03-0816-81D7-3981-80CA2409615B}"/>
              </a:ext>
            </a:extLst>
          </p:cNvPr>
          <p:cNvSpPr/>
          <p:nvPr/>
        </p:nvSpPr>
        <p:spPr>
          <a:xfrm rot="4500000">
            <a:off x="4214036" y="3933947"/>
            <a:ext cx="1124453" cy="81826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297290"/>
              <a:gd name="connsiteY0" fmla="*/ 0 h 1531333"/>
              <a:gd name="connsiteX1" fmla="*/ 120945 w 1297290"/>
              <a:gd name="connsiteY1" fmla="*/ 24787 h 1531333"/>
              <a:gd name="connsiteX2" fmla="*/ 238266 w 1297290"/>
              <a:gd name="connsiteY2" fmla="*/ 58796 h 1531333"/>
              <a:gd name="connsiteX3" fmla="*/ 351563 w 1297290"/>
              <a:gd name="connsiteY3" fmla="*/ 101628 h 1531333"/>
              <a:gd name="connsiteX4" fmla="*/ 460439 w 1297290"/>
              <a:gd name="connsiteY4" fmla="*/ 152884 h 1531333"/>
              <a:gd name="connsiteX5" fmla="*/ 564494 w 1297290"/>
              <a:gd name="connsiteY5" fmla="*/ 212166 h 1531333"/>
              <a:gd name="connsiteX6" fmla="*/ 663332 w 1297290"/>
              <a:gd name="connsiteY6" fmla="*/ 279070 h 1531333"/>
              <a:gd name="connsiteX7" fmla="*/ 756553 w 1297290"/>
              <a:gd name="connsiteY7" fmla="*/ 353203 h 1531333"/>
              <a:gd name="connsiteX8" fmla="*/ 843758 w 1297290"/>
              <a:gd name="connsiteY8" fmla="*/ 434160 h 1531333"/>
              <a:gd name="connsiteX9" fmla="*/ 924549 w 1297290"/>
              <a:gd name="connsiteY9" fmla="*/ 521546 h 1531333"/>
              <a:gd name="connsiteX10" fmla="*/ 998527 w 1297290"/>
              <a:gd name="connsiteY10" fmla="*/ 614958 h 1531333"/>
              <a:gd name="connsiteX11" fmla="*/ 1065295 w 1297290"/>
              <a:gd name="connsiteY11" fmla="*/ 713999 h 1531333"/>
              <a:gd name="connsiteX12" fmla="*/ 1124453 w 1297290"/>
              <a:gd name="connsiteY12" fmla="*/ 818269 h 1531333"/>
              <a:gd name="connsiteX13" fmla="*/ 1175605 w 1297290"/>
              <a:gd name="connsiteY13" fmla="*/ 927369 h 1531333"/>
              <a:gd name="connsiteX14" fmla="*/ 1218348 w 1297290"/>
              <a:gd name="connsiteY14" fmla="*/ 1040899 h 1531333"/>
              <a:gd name="connsiteX15" fmla="*/ 1252287 w 1297290"/>
              <a:gd name="connsiteY15" fmla="*/ 1158460 h 1531333"/>
              <a:gd name="connsiteX16" fmla="*/ 1277023 w 1297290"/>
              <a:gd name="connsiteY16" fmla="*/ 1279652 h 1531333"/>
              <a:gd name="connsiteX17" fmla="*/ 1292155 w 1297290"/>
              <a:gd name="connsiteY17" fmla="*/ 1404075 h 1531333"/>
              <a:gd name="connsiteX18" fmla="*/ 1297290 w 1297290"/>
              <a:gd name="connsiteY18" fmla="*/ 1531333 h 1531333"/>
              <a:gd name="connsiteX0" fmla="*/ 0 w 1292155"/>
              <a:gd name="connsiteY0" fmla="*/ 0 h 1404075"/>
              <a:gd name="connsiteX1" fmla="*/ 120945 w 1292155"/>
              <a:gd name="connsiteY1" fmla="*/ 24787 h 1404075"/>
              <a:gd name="connsiteX2" fmla="*/ 238266 w 1292155"/>
              <a:gd name="connsiteY2" fmla="*/ 58796 h 1404075"/>
              <a:gd name="connsiteX3" fmla="*/ 351563 w 1292155"/>
              <a:gd name="connsiteY3" fmla="*/ 101628 h 1404075"/>
              <a:gd name="connsiteX4" fmla="*/ 460439 w 1292155"/>
              <a:gd name="connsiteY4" fmla="*/ 152884 h 1404075"/>
              <a:gd name="connsiteX5" fmla="*/ 564494 w 1292155"/>
              <a:gd name="connsiteY5" fmla="*/ 212166 h 1404075"/>
              <a:gd name="connsiteX6" fmla="*/ 663332 w 1292155"/>
              <a:gd name="connsiteY6" fmla="*/ 279070 h 1404075"/>
              <a:gd name="connsiteX7" fmla="*/ 756553 w 1292155"/>
              <a:gd name="connsiteY7" fmla="*/ 353203 h 1404075"/>
              <a:gd name="connsiteX8" fmla="*/ 843758 w 1292155"/>
              <a:gd name="connsiteY8" fmla="*/ 434160 h 1404075"/>
              <a:gd name="connsiteX9" fmla="*/ 924549 w 1292155"/>
              <a:gd name="connsiteY9" fmla="*/ 521546 h 1404075"/>
              <a:gd name="connsiteX10" fmla="*/ 998527 w 1292155"/>
              <a:gd name="connsiteY10" fmla="*/ 614958 h 1404075"/>
              <a:gd name="connsiteX11" fmla="*/ 1065295 w 1292155"/>
              <a:gd name="connsiteY11" fmla="*/ 713999 h 1404075"/>
              <a:gd name="connsiteX12" fmla="*/ 1124453 w 1292155"/>
              <a:gd name="connsiteY12" fmla="*/ 818269 h 1404075"/>
              <a:gd name="connsiteX13" fmla="*/ 1175605 w 1292155"/>
              <a:gd name="connsiteY13" fmla="*/ 927369 h 1404075"/>
              <a:gd name="connsiteX14" fmla="*/ 1218348 w 1292155"/>
              <a:gd name="connsiteY14" fmla="*/ 1040899 h 1404075"/>
              <a:gd name="connsiteX15" fmla="*/ 1252287 w 1292155"/>
              <a:gd name="connsiteY15" fmla="*/ 1158460 h 1404075"/>
              <a:gd name="connsiteX16" fmla="*/ 1277023 w 1292155"/>
              <a:gd name="connsiteY16" fmla="*/ 1279652 h 1404075"/>
              <a:gd name="connsiteX17" fmla="*/ 1292155 w 1292155"/>
              <a:gd name="connsiteY17" fmla="*/ 1404075 h 1404075"/>
              <a:gd name="connsiteX0" fmla="*/ 0 w 1277023"/>
              <a:gd name="connsiteY0" fmla="*/ 0 h 1279652"/>
              <a:gd name="connsiteX1" fmla="*/ 120945 w 1277023"/>
              <a:gd name="connsiteY1" fmla="*/ 24787 h 1279652"/>
              <a:gd name="connsiteX2" fmla="*/ 238266 w 1277023"/>
              <a:gd name="connsiteY2" fmla="*/ 58796 h 1279652"/>
              <a:gd name="connsiteX3" fmla="*/ 351563 w 1277023"/>
              <a:gd name="connsiteY3" fmla="*/ 101628 h 1279652"/>
              <a:gd name="connsiteX4" fmla="*/ 460439 w 1277023"/>
              <a:gd name="connsiteY4" fmla="*/ 152884 h 1279652"/>
              <a:gd name="connsiteX5" fmla="*/ 564494 w 1277023"/>
              <a:gd name="connsiteY5" fmla="*/ 212166 h 1279652"/>
              <a:gd name="connsiteX6" fmla="*/ 663332 w 1277023"/>
              <a:gd name="connsiteY6" fmla="*/ 279070 h 1279652"/>
              <a:gd name="connsiteX7" fmla="*/ 756553 w 1277023"/>
              <a:gd name="connsiteY7" fmla="*/ 353203 h 1279652"/>
              <a:gd name="connsiteX8" fmla="*/ 843758 w 1277023"/>
              <a:gd name="connsiteY8" fmla="*/ 434160 h 1279652"/>
              <a:gd name="connsiteX9" fmla="*/ 924549 w 1277023"/>
              <a:gd name="connsiteY9" fmla="*/ 521546 h 1279652"/>
              <a:gd name="connsiteX10" fmla="*/ 998527 w 1277023"/>
              <a:gd name="connsiteY10" fmla="*/ 614958 h 1279652"/>
              <a:gd name="connsiteX11" fmla="*/ 1065295 w 1277023"/>
              <a:gd name="connsiteY11" fmla="*/ 713999 h 1279652"/>
              <a:gd name="connsiteX12" fmla="*/ 1124453 w 1277023"/>
              <a:gd name="connsiteY12" fmla="*/ 818269 h 1279652"/>
              <a:gd name="connsiteX13" fmla="*/ 1175605 w 1277023"/>
              <a:gd name="connsiteY13" fmla="*/ 927369 h 1279652"/>
              <a:gd name="connsiteX14" fmla="*/ 1218348 w 1277023"/>
              <a:gd name="connsiteY14" fmla="*/ 1040899 h 1279652"/>
              <a:gd name="connsiteX15" fmla="*/ 1252287 w 1277023"/>
              <a:gd name="connsiteY15" fmla="*/ 1158460 h 1279652"/>
              <a:gd name="connsiteX16" fmla="*/ 1277023 w 1277023"/>
              <a:gd name="connsiteY16" fmla="*/ 1279652 h 1279652"/>
              <a:gd name="connsiteX0" fmla="*/ 0 w 1252287"/>
              <a:gd name="connsiteY0" fmla="*/ 0 h 1158460"/>
              <a:gd name="connsiteX1" fmla="*/ 120945 w 1252287"/>
              <a:gd name="connsiteY1" fmla="*/ 24787 h 1158460"/>
              <a:gd name="connsiteX2" fmla="*/ 238266 w 1252287"/>
              <a:gd name="connsiteY2" fmla="*/ 58796 h 1158460"/>
              <a:gd name="connsiteX3" fmla="*/ 351563 w 1252287"/>
              <a:gd name="connsiteY3" fmla="*/ 101628 h 1158460"/>
              <a:gd name="connsiteX4" fmla="*/ 460439 w 1252287"/>
              <a:gd name="connsiteY4" fmla="*/ 152884 h 1158460"/>
              <a:gd name="connsiteX5" fmla="*/ 564494 w 1252287"/>
              <a:gd name="connsiteY5" fmla="*/ 212166 h 1158460"/>
              <a:gd name="connsiteX6" fmla="*/ 663332 w 1252287"/>
              <a:gd name="connsiteY6" fmla="*/ 279070 h 1158460"/>
              <a:gd name="connsiteX7" fmla="*/ 756553 w 1252287"/>
              <a:gd name="connsiteY7" fmla="*/ 353203 h 1158460"/>
              <a:gd name="connsiteX8" fmla="*/ 843758 w 1252287"/>
              <a:gd name="connsiteY8" fmla="*/ 434160 h 1158460"/>
              <a:gd name="connsiteX9" fmla="*/ 924549 w 1252287"/>
              <a:gd name="connsiteY9" fmla="*/ 521546 h 1158460"/>
              <a:gd name="connsiteX10" fmla="*/ 998527 w 1252287"/>
              <a:gd name="connsiteY10" fmla="*/ 614958 h 1158460"/>
              <a:gd name="connsiteX11" fmla="*/ 1065295 w 1252287"/>
              <a:gd name="connsiteY11" fmla="*/ 713999 h 1158460"/>
              <a:gd name="connsiteX12" fmla="*/ 1124453 w 1252287"/>
              <a:gd name="connsiteY12" fmla="*/ 818269 h 1158460"/>
              <a:gd name="connsiteX13" fmla="*/ 1175605 w 1252287"/>
              <a:gd name="connsiteY13" fmla="*/ 927369 h 1158460"/>
              <a:gd name="connsiteX14" fmla="*/ 1218348 w 1252287"/>
              <a:gd name="connsiteY14" fmla="*/ 1040899 h 1158460"/>
              <a:gd name="connsiteX15" fmla="*/ 1252287 w 1252287"/>
              <a:gd name="connsiteY15" fmla="*/ 1158460 h 1158460"/>
              <a:gd name="connsiteX0" fmla="*/ 0 w 1218348"/>
              <a:gd name="connsiteY0" fmla="*/ 0 h 1040899"/>
              <a:gd name="connsiteX1" fmla="*/ 120945 w 1218348"/>
              <a:gd name="connsiteY1" fmla="*/ 24787 h 1040899"/>
              <a:gd name="connsiteX2" fmla="*/ 238266 w 1218348"/>
              <a:gd name="connsiteY2" fmla="*/ 58796 h 1040899"/>
              <a:gd name="connsiteX3" fmla="*/ 351563 w 1218348"/>
              <a:gd name="connsiteY3" fmla="*/ 101628 h 1040899"/>
              <a:gd name="connsiteX4" fmla="*/ 460439 w 1218348"/>
              <a:gd name="connsiteY4" fmla="*/ 152884 h 1040899"/>
              <a:gd name="connsiteX5" fmla="*/ 564494 w 1218348"/>
              <a:gd name="connsiteY5" fmla="*/ 212166 h 1040899"/>
              <a:gd name="connsiteX6" fmla="*/ 663332 w 1218348"/>
              <a:gd name="connsiteY6" fmla="*/ 279070 h 1040899"/>
              <a:gd name="connsiteX7" fmla="*/ 756553 w 1218348"/>
              <a:gd name="connsiteY7" fmla="*/ 353203 h 1040899"/>
              <a:gd name="connsiteX8" fmla="*/ 843758 w 1218348"/>
              <a:gd name="connsiteY8" fmla="*/ 434160 h 1040899"/>
              <a:gd name="connsiteX9" fmla="*/ 924549 w 1218348"/>
              <a:gd name="connsiteY9" fmla="*/ 521546 h 1040899"/>
              <a:gd name="connsiteX10" fmla="*/ 998527 w 1218348"/>
              <a:gd name="connsiteY10" fmla="*/ 614958 h 1040899"/>
              <a:gd name="connsiteX11" fmla="*/ 1065295 w 1218348"/>
              <a:gd name="connsiteY11" fmla="*/ 713999 h 1040899"/>
              <a:gd name="connsiteX12" fmla="*/ 1124453 w 1218348"/>
              <a:gd name="connsiteY12" fmla="*/ 818269 h 1040899"/>
              <a:gd name="connsiteX13" fmla="*/ 1175605 w 1218348"/>
              <a:gd name="connsiteY13" fmla="*/ 927369 h 1040899"/>
              <a:gd name="connsiteX14" fmla="*/ 1218348 w 1218348"/>
              <a:gd name="connsiteY14" fmla="*/ 1040899 h 1040899"/>
              <a:gd name="connsiteX0" fmla="*/ 0 w 1175605"/>
              <a:gd name="connsiteY0" fmla="*/ 0 h 927369"/>
              <a:gd name="connsiteX1" fmla="*/ 120945 w 1175605"/>
              <a:gd name="connsiteY1" fmla="*/ 24787 h 927369"/>
              <a:gd name="connsiteX2" fmla="*/ 238266 w 1175605"/>
              <a:gd name="connsiteY2" fmla="*/ 58796 h 927369"/>
              <a:gd name="connsiteX3" fmla="*/ 351563 w 1175605"/>
              <a:gd name="connsiteY3" fmla="*/ 101628 h 927369"/>
              <a:gd name="connsiteX4" fmla="*/ 460439 w 1175605"/>
              <a:gd name="connsiteY4" fmla="*/ 152884 h 927369"/>
              <a:gd name="connsiteX5" fmla="*/ 564494 w 1175605"/>
              <a:gd name="connsiteY5" fmla="*/ 212166 h 927369"/>
              <a:gd name="connsiteX6" fmla="*/ 663332 w 1175605"/>
              <a:gd name="connsiteY6" fmla="*/ 279070 h 927369"/>
              <a:gd name="connsiteX7" fmla="*/ 756553 w 1175605"/>
              <a:gd name="connsiteY7" fmla="*/ 353203 h 927369"/>
              <a:gd name="connsiteX8" fmla="*/ 843758 w 1175605"/>
              <a:gd name="connsiteY8" fmla="*/ 434160 h 927369"/>
              <a:gd name="connsiteX9" fmla="*/ 924549 w 1175605"/>
              <a:gd name="connsiteY9" fmla="*/ 521546 h 927369"/>
              <a:gd name="connsiteX10" fmla="*/ 998527 w 1175605"/>
              <a:gd name="connsiteY10" fmla="*/ 614958 h 927369"/>
              <a:gd name="connsiteX11" fmla="*/ 1065295 w 1175605"/>
              <a:gd name="connsiteY11" fmla="*/ 713999 h 927369"/>
              <a:gd name="connsiteX12" fmla="*/ 1124453 w 1175605"/>
              <a:gd name="connsiteY12" fmla="*/ 818269 h 927369"/>
              <a:gd name="connsiteX13" fmla="*/ 1175605 w 1175605"/>
              <a:gd name="connsiteY13" fmla="*/ 927369 h 927369"/>
              <a:gd name="connsiteX0" fmla="*/ 0 w 1124453"/>
              <a:gd name="connsiteY0" fmla="*/ 0 h 818269"/>
              <a:gd name="connsiteX1" fmla="*/ 120945 w 1124453"/>
              <a:gd name="connsiteY1" fmla="*/ 24787 h 818269"/>
              <a:gd name="connsiteX2" fmla="*/ 238266 w 1124453"/>
              <a:gd name="connsiteY2" fmla="*/ 58796 h 818269"/>
              <a:gd name="connsiteX3" fmla="*/ 351563 w 1124453"/>
              <a:gd name="connsiteY3" fmla="*/ 101628 h 818269"/>
              <a:gd name="connsiteX4" fmla="*/ 460439 w 1124453"/>
              <a:gd name="connsiteY4" fmla="*/ 152884 h 818269"/>
              <a:gd name="connsiteX5" fmla="*/ 564494 w 1124453"/>
              <a:gd name="connsiteY5" fmla="*/ 212166 h 818269"/>
              <a:gd name="connsiteX6" fmla="*/ 663332 w 1124453"/>
              <a:gd name="connsiteY6" fmla="*/ 279070 h 818269"/>
              <a:gd name="connsiteX7" fmla="*/ 756553 w 1124453"/>
              <a:gd name="connsiteY7" fmla="*/ 353203 h 818269"/>
              <a:gd name="connsiteX8" fmla="*/ 843758 w 1124453"/>
              <a:gd name="connsiteY8" fmla="*/ 434160 h 818269"/>
              <a:gd name="connsiteX9" fmla="*/ 924549 w 1124453"/>
              <a:gd name="connsiteY9" fmla="*/ 521546 h 818269"/>
              <a:gd name="connsiteX10" fmla="*/ 998527 w 1124453"/>
              <a:gd name="connsiteY10" fmla="*/ 614958 h 818269"/>
              <a:gd name="connsiteX11" fmla="*/ 1065295 w 1124453"/>
              <a:gd name="connsiteY11" fmla="*/ 713999 h 818269"/>
              <a:gd name="connsiteX12" fmla="*/ 1124453 w 1124453"/>
              <a:gd name="connsiteY12" fmla="*/ 818269 h 81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4453" h="818269">
                <a:moveTo>
                  <a:pt x="0" y="0"/>
                </a:moveTo>
                <a:lnTo>
                  <a:pt x="120945" y="24787"/>
                </a:lnTo>
                <a:lnTo>
                  <a:pt x="238266" y="58796"/>
                </a:lnTo>
                <a:lnTo>
                  <a:pt x="351563" y="101628"/>
                </a:lnTo>
                <a:lnTo>
                  <a:pt x="460439" y="152884"/>
                </a:lnTo>
                <a:lnTo>
                  <a:pt x="564494" y="212166"/>
                </a:lnTo>
                <a:lnTo>
                  <a:pt x="663332" y="279070"/>
                </a:lnTo>
                <a:lnTo>
                  <a:pt x="756553" y="353203"/>
                </a:lnTo>
                <a:lnTo>
                  <a:pt x="843758" y="434160"/>
                </a:lnTo>
                <a:lnTo>
                  <a:pt x="924549" y="521546"/>
                </a:lnTo>
                <a:lnTo>
                  <a:pt x="998527" y="614958"/>
                </a:lnTo>
                <a:lnTo>
                  <a:pt x="1065295" y="713999"/>
                </a:lnTo>
                <a:lnTo>
                  <a:pt x="1124453" y="81826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8" name="Freeform 123">
            <a:extLst>
              <a:ext uri="{FF2B5EF4-FFF2-40B4-BE49-F238E27FC236}">
                <a16:creationId xmlns:a16="http://schemas.microsoft.com/office/drawing/2014/main" id="{F7BDED34-6AA5-A407-942B-A0285665B7A9}"/>
              </a:ext>
            </a:extLst>
          </p:cNvPr>
          <p:cNvSpPr/>
          <p:nvPr/>
        </p:nvSpPr>
        <p:spPr>
          <a:xfrm rot="9900000">
            <a:off x="2500548" y="4815661"/>
            <a:ext cx="1065295" cy="71399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297290"/>
              <a:gd name="connsiteY0" fmla="*/ 0 h 1531333"/>
              <a:gd name="connsiteX1" fmla="*/ 120945 w 1297290"/>
              <a:gd name="connsiteY1" fmla="*/ 24787 h 1531333"/>
              <a:gd name="connsiteX2" fmla="*/ 238266 w 1297290"/>
              <a:gd name="connsiteY2" fmla="*/ 58796 h 1531333"/>
              <a:gd name="connsiteX3" fmla="*/ 351563 w 1297290"/>
              <a:gd name="connsiteY3" fmla="*/ 101628 h 1531333"/>
              <a:gd name="connsiteX4" fmla="*/ 460439 w 1297290"/>
              <a:gd name="connsiteY4" fmla="*/ 152884 h 1531333"/>
              <a:gd name="connsiteX5" fmla="*/ 564494 w 1297290"/>
              <a:gd name="connsiteY5" fmla="*/ 212166 h 1531333"/>
              <a:gd name="connsiteX6" fmla="*/ 663332 w 1297290"/>
              <a:gd name="connsiteY6" fmla="*/ 279070 h 1531333"/>
              <a:gd name="connsiteX7" fmla="*/ 756553 w 1297290"/>
              <a:gd name="connsiteY7" fmla="*/ 353203 h 1531333"/>
              <a:gd name="connsiteX8" fmla="*/ 843758 w 1297290"/>
              <a:gd name="connsiteY8" fmla="*/ 434160 h 1531333"/>
              <a:gd name="connsiteX9" fmla="*/ 924549 w 1297290"/>
              <a:gd name="connsiteY9" fmla="*/ 521546 h 1531333"/>
              <a:gd name="connsiteX10" fmla="*/ 998527 w 1297290"/>
              <a:gd name="connsiteY10" fmla="*/ 614958 h 1531333"/>
              <a:gd name="connsiteX11" fmla="*/ 1065295 w 1297290"/>
              <a:gd name="connsiteY11" fmla="*/ 713999 h 1531333"/>
              <a:gd name="connsiteX12" fmla="*/ 1124453 w 1297290"/>
              <a:gd name="connsiteY12" fmla="*/ 818269 h 1531333"/>
              <a:gd name="connsiteX13" fmla="*/ 1175605 w 1297290"/>
              <a:gd name="connsiteY13" fmla="*/ 927369 h 1531333"/>
              <a:gd name="connsiteX14" fmla="*/ 1218348 w 1297290"/>
              <a:gd name="connsiteY14" fmla="*/ 1040899 h 1531333"/>
              <a:gd name="connsiteX15" fmla="*/ 1252287 w 1297290"/>
              <a:gd name="connsiteY15" fmla="*/ 1158460 h 1531333"/>
              <a:gd name="connsiteX16" fmla="*/ 1277023 w 1297290"/>
              <a:gd name="connsiteY16" fmla="*/ 1279652 h 1531333"/>
              <a:gd name="connsiteX17" fmla="*/ 1292155 w 1297290"/>
              <a:gd name="connsiteY17" fmla="*/ 1404075 h 1531333"/>
              <a:gd name="connsiteX18" fmla="*/ 1297290 w 1297290"/>
              <a:gd name="connsiteY18" fmla="*/ 1531333 h 1531333"/>
              <a:gd name="connsiteX0" fmla="*/ 0 w 1292155"/>
              <a:gd name="connsiteY0" fmla="*/ 0 h 1404075"/>
              <a:gd name="connsiteX1" fmla="*/ 120945 w 1292155"/>
              <a:gd name="connsiteY1" fmla="*/ 24787 h 1404075"/>
              <a:gd name="connsiteX2" fmla="*/ 238266 w 1292155"/>
              <a:gd name="connsiteY2" fmla="*/ 58796 h 1404075"/>
              <a:gd name="connsiteX3" fmla="*/ 351563 w 1292155"/>
              <a:gd name="connsiteY3" fmla="*/ 101628 h 1404075"/>
              <a:gd name="connsiteX4" fmla="*/ 460439 w 1292155"/>
              <a:gd name="connsiteY4" fmla="*/ 152884 h 1404075"/>
              <a:gd name="connsiteX5" fmla="*/ 564494 w 1292155"/>
              <a:gd name="connsiteY5" fmla="*/ 212166 h 1404075"/>
              <a:gd name="connsiteX6" fmla="*/ 663332 w 1292155"/>
              <a:gd name="connsiteY6" fmla="*/ 279070 h 1404075"/>
              <a:gd name="connsiteX7" fmla="*/ 756553 w 1292155"/>
              <a:gd name="connsiteY7" fmla="*/ 353203 h 1404075"/>
              <a:gd name="connsiteX8" fmla="*/ 843758 w 1292155"/>
              <a:gd name="connsiteY8" fmla="*/ 434160 h 1404075"/>
              <a:gd name="connsiteX9" fmla="*/ 924549 w 1292155"/>
              <a:gd name="connsiteY9" fmla="*/ 521546 h 1404075"/>
              <a:gd name="connsiteX10" fmla="*/ 998527 w 1292155"/>
              <a:gd name="connsiteY10" fmla="*/ 614958 h 1404075"/>
              <a:gd name="connsiteX11" fmla="*/ 1065295 w 1292155"/>
              <a:gd name="connsiteY11" fmla="*/ 713999 h 1404075"/>
              <a:gd name="connsiteX12" fmla="*/ 1124453 w 1292155"/>
              <a:gd name="connsiteY12" fmla="*/ 818269 h 1404075"/>
              <a:gd name="connsiteX13" fmla="*/ 1175605 w 1292155"/>
              <a:gd name="connsiteY13" fmla="*/ 927369 h 1404075"/>
              <a:gd name="connsiteX14" fmla="*/ 1218348 w 1292155"/>
              <a:gd name="connsiteY14" fmla="*/ 1040899 h 1404075"/>
              <a:gd name="connsiteX15" fmla="*/ 1252287 w 1292155"/>
              <a:gd name="connsiteY15" fmla="*/ 1158460 h 1404075"/>
              <a:gd name="connsiteX16" fmla="*/ 1277023 w 1292155"/>
              <a:gd name="connsiteY16" fmla="*/ 1279652 h 1404075"/>
              <a:gd name="connsiteX17" fmla="*/ 1292155 w 1292155"/>
              <a:gd name="connsiteY17" fmla="*/ 1404075 h 1404075"/>
              <a:gd name="connsiteX0" fmla="*/ 0 w 1277023"/>
              <a:gd name="connsiteY0" fmla="*/ 0 h 1279652"/>
              <a:gd name="connsiteX1" fmla="*/ 120945 w 1277023"/>
              <a:gd name="connsiteY1" fmla="*/ 24787 h 1279652"/>
              <a:gd name="connsiteX2" fmla="*/ 238266 w 1277023"/>
              <a:gd name="connsiteY2" fmla="*/ 58796 h 1279652"/>
              <a:gd name="connsiteX3" fmla="*/ 351563 w 1277023"/>
              <a:gd name="connsiteY3" fmla="*/ 101628 h 1279652"/>
              <a:gd name="connsiteX4" fmla="*/ 460439 w 1277023"/>
              <a:gd name="connsiteY4" fmla="*/ 152884 h 1279652"/>
              <a:gd name="connsiteX5" fmla="*/ 564494 w 1277023"/>
              <a:gd name="connsiteY5" fmla="*/ 212166 h 1279652"/>
              <a:gd name="connsiteX6" fmla="*/ 663332 w 1277023"/>
              <a:gd name="connsiteY6" fmla="*/ 279070 h 1279652"/>
              <a:gd name="connsiteX7" fmla="*/ 756553 w 1277023"/>
              <a:gd name="connsiteY7" fmla="*/ 353203 h 1279652"/>
              <a:gd name="connsiteX8" fmla="*/ 843758 w 1277023"/>
              <a:gd name="connsiteY8" fmla="*/ 434160 h 1279652"/>
              <a:gd name="connsiteX9" fmla="*/ 924549 w 1277023"/>
              <a:gd name="connsiteY9" fmla="*/ 521546 h 1279652"/>
              <a:gd name="connsiteX10" fmla="*/ 998527 w 1277023"/>
              <a:gd name="connsiteY10" fmla="*/ 614958 h 1279652"/>
              <a:gd name="connsiteX11" fmla="*/ 1065295 w 1277023"/>
              <a:gd name="connsiteY11" fmla="*/ 713999 h 1279652"/>
              <a:gd name="connsiteX12" fmla="*/ 1124453 w 1277023"/>
              <a:gd name="connsiteY12" fmla="*/ 818269 h 1279652"/>
              <a:gd name="connsiteX13" fmla="*/ 1175605 w 1277023"/>
              <a:gd name="connsiteY13" fmla="*/ 927369 h 1279652"/>
              <a:gd name="connsiteX14" fmla="*/ 1218348 w 1277023"/>
              <a:gd name="connsiteY14" fmla="*/ 1040899 h 1279652"/>
              <a:gd name="connsiteX15" fmla="*/ 1252287 w 1277023"/>
              <a:gd name="connsiteY15" fmla="*/ 1158460 h 1279652"/>
              <a:gd name="connsiteX16" fmla="*/ 1277023 w 1277023"/>
              <a:gd name="connsiteY16" fmla="*/ 1279652 h 1279652"/>
              <a:gd name="connsiteX0" fmla="*/ 0 w 1252287"/>
              <a:gd name="connsiteY0" fmla="*/ 0 h 1158460"/>
              <a:gd name="connsiteX1" fmla="*/ 120945 w 1252287"/>
              <a:gd name="connsiteY1" fmla="*/ 24787 h 1158460"/>
              <a:gd name="connsiteX2" fmla="*/ 238266 w 1252287"/>
              <a:gd name="connsiteY2" fmla="*/ 58796 h 1158460"/>
              <a:gd name="connsiteX3" fmla="*/ 351563 w 1252287"/>
              <a:gd name="connsiteY3" fmla="*/ 101628 h 1158460"/>
              <a:gd name="connsiteX4" fmla="*/ 460439 w 1252287"/>
              <a:gd name="connsiteY4" fmla="*/ 152884 h 1158460"/>
              <a:gd name="connsiteX5" fmla="*/ 564494 w 1252287"/>
              <a:gd name="connsiteY5" fmla="*/ 212166 h 1158460"/>
              <a:gd name="connsiteX6" fmla="*/ 663332 w 1252287"/>
              <a:gd name="connsiteY6" fmla="*/ 279070 h 1158460"/>
              <a:gd name="connsiteX7" fmla="*/ 756553 w 1252287"/>
              <a:gd name="connsiteY7" fmla="*/ 353203 h 1158460"/>
              <a:gd name="connsiteX8" fmla="*/ 843758 w 1252287"/>
              <a:gd name="connsiteY8" fmla="*/ 434160 h 1158460"/>
              <a:gd name="connsiteX9" fmla="*/ 924549 w 1252287"/>
              <a:gd name="connsiteY9" fmla="*/ 521546 h 1158460"/>
              <a:gd name="connsiteX10" fmla="*/ 998527 w 1252287"/>
              <a:gd name="connsiteY10" fmla="*/ 614958 h 1158460"/>
              <a:gd name="connsiteX11" fmla="*/ 1065295 w 1252287"/>
              <a:gd name="connsiteY11" fmla="*/ 713999 h 1158460"/>
              <a:gd name="connsiteX12" fmla="*/ 1124453 w 1252287"/>
              <a:gd name="connsiteY12" fmla="*/ 818269 h 1158460"/>
              <a:gd name="connsiteX13" fmla="*/ 1175605 w 1252287"/>
              <a:gd name="connsiteY13" fmla="*/ 927369 h 1158460"/>
              <a:gd name="connsiteX14" fmla="*/ 1218348 w 1252287"/>
              <a:gd name="connsiteY14" fmla="*/ 1040899 h 1158460"/>
              <a:gd name="connsiteX15" fmla="*/ 1252287 w 1252287"/>
              <a:gd name="connsiteY15" fmla="*/ 1158460 h 1158460"/>
              <a:gd name="connsiteX0" fmla="*/ 0 w 1218348"/>
              <a:gd name="connsiteY0" fmla="*/ 0 h 1040899"/>
              <a:gd name="connsiteX1" fmla="*/ 120945 w 1218348"/>
              <a:gd name="connsiteY1" fmla="*/ 24787 h 1040899"/>
              <a:gd name="connsiteX2" fmla="*/ 238266 w 1218348"/>
              <a:gd name="connsiteY2" fmla="*/ 58796 h 1040899"/>
              <a:gd name="connsiteX3" fmla="*/ 351563 w 1218348"/>
              <a:gd name="connsiteY3" fmla="*/ 101628 h 1040899"/>
              <a:gd name="connsiteX4" fmla="*/ 460439 w 1218348"/>
              <a:gd name="connsiteY4" fmla="*/ 152884 h 1040899"/>
              <a:gd name="connsiteX5" fmla="*/ 564494 w 1218348"/>
              <a:gd name="connsiteY5" fmla="*/ 212166 h 1040899"/>
              <a:gd name="connsiteX6" fmla="*/ 663332 w 1218348"/>
              <a:gd name="connsiteY6" fmla="*/ 279070 h 1040899"/>
              <a:gd name="connsiteX7" fmla="*/ 756553 w 1218348"/>
              <a:gd name="connsiteY7" fmla="*/ 353203 h 1040899"/>
              <a:gd name="connsiteX8" fmla="*/ 843758 w 1218348"/>
              <a:gd name="connsiteY8" fmla="*/ 434160 h 1040899"/>
              <a:gd name="connsiteX9" fmla="*/ 924549 w 1218348"/>
              <a:gd name="connsiteY9" fmla="*/ 521546 h 1040899"/>
              <a:gd name="connsiteX10" fmla="*/ 998527 w 1218348"/>
              <a:gd name="connsiteY10" fmla="*/ 614958 h 1040899"/>
              <a:gd name="connsiteX11" fmla="*/ 1065295 w 1218348"/>
              <a:gd name="connsiteY11" fmla="*/ 713999 h 1040899"/>
              <a:gd name="connsiteX12" fmla="*/ 1124453 w 1218348"/>
              <a:gd name="connsiteY12" fmla="*/ 818269 h 1040899"/>
              <a:gd name="connsiteX13" fmla="*/ 1175605 w 1218348"/>
              <a:gd name="connsiteY13" fmla="*/ 927369 h 1040899"/>
              <a:gd name="connsiteX14" fmla="*/ 1218348 w 1218348"/>
              <a:gd name="connsiteY14" fmla="*/ 1040899 h 1040899"/>
              <a:gd name="connsiteX0" fmla="*/ 0 w 1175605"/>
              <a:gd name="connsiteY0" fmla="*/ 0 h 927369"/>
              <a:gd name="connsiteX1" fmla="*/ 120945 w 1175605"/>
              <a:gd name="connsiteY1" fmla="*/ 24787 h 927369"/>
              <a:gd name="connsiteX2" fmla="*/ 238266 w 1175605"/>
              <a:gd name="connsiteY2" fmla="*/ 58796 h 927369"/>
              <a:gd name="connsiteX3" fmla="*/ 351563 w 1175605"/>
              <a:gd name="connsiteY3" fmla="*/ 101628 h 927369"/>
              <a:gd name="connsiteX4" fmla="*/ 460439 w 1175605"/>
              <a:gd name="connsiteY4" fmla="*/ 152884 h 927369"/>
              <a:gd name="connsiteX5" fmla="*/ 564494 w 1175605"/>
              <a:gd name="connsiteY5" fmla="*/ 212166 h 927369"/>
              <a:gd name="connsiteX6" fmla="*/ 663332 w 1175605"/>
              <a:gd name="connsiteY6" fmla="*/ 279070 h 927369"/>
              <a:gd name="connsiteX7" fmla="*/ 756553 w 1175605"/>
              <a:gd name="connsiteY7" fmla="*/ 353203 h 927369"/>
              <a:gd name="connsiteX8" fmla="*/ 843758 w 1175605"/>
              <a:gd name="connsiteY8" fmla="*/ 434160 h 927369"/>
              <a:gd name="connsiteX9" fmla="*/ 924549 w 1175605"/>
              <a:gd name="connsiteY9" fmla="*/ 521546 h 927369"/>
              <a:gd name="connsiteX10" fmla="*/ 998527 w 1175605"/>
              <a:gd name="connsiteY10" fmla="*/ 614958 h 927369"/>
              <a:gd name="connsiteX11" fmla="*/ 1065295 w 1175605"/>
              <a:gd name="connsiteY11" fmla="*/ 713999 h 927369"/>
              <a:gd name="connsiteX12" fmla="*/ 1124453 w 1175605"/>
              <a:gd name="connsiteY12" fmla="*/ 818269 h 927369"/>
              <a:gd name="connsiteX13" fmla="*/ 1175605 w 1175605"/>
              <a:gd name="connsiteY13" fmla="*/ 927369 h 927369"/>
              <a:gd name="connsiteX0" fmla="*/ 0 w 1124453"/>
              <a:gd name="connsiteY0" fmla="*/ 0 h 818269"/>
              <a:gd name="connsiteX1" fmla="*/ 120945 w 1124453"/>
              <a:gd name="connsiteY1" fmla="*/ 24787 h 818269"/>
              <a:gd name="connsiteX2" fmla="*/ 238266 w 1124453"/>
              <a:gd name="connsiteY2" fmla="*/ 58796 h 818269"/>
              <a:gd name="connsiteX3" fmla="*/ 351563 w 1124453"/>
              <a:gd name="connsiteY3" fmla="*/ 101628 h 818269"/>
              <a:gd name="connsiteX4" fmla="*/ 460439 w 1124453"/>
              <a:gd name="connsiteY4" fmla="*/ 152884 h 818269"/>
              <a:gd name="connsiteX5" fmla="*/ 564494 w 1124453"/>
              <a:gd name="connsiteY5" fmla="*/ 212166 h 818269"/>
              <a:gd name="connsiteX6" fmla="*/ 663332 w 1124453"/>
              <a:gd name="connsiteY6" fmla="*/ 279070 h 818269"/>
              <a:gd name="connsiteX7" fmla="*/ 756553 w 1124453"/>
              <a:gd name="connsiteY7" fmla="*/ 353203 h 818269"/>
              <a:gd name="connsiteX8" fmla="*/ 843758 w 1124453"/>
              <a:gd name="connsiteY8" fmla="*/ 434160 h 818269"/>
              <a:gd name="connsiteX9" fmla="*/ 924549 w 1124453"/>
              <a:gd name="connsiteY9" fmla="*/ 521546 h 818269"/>
              <a:gd name="connsiteX10" fmla="*/ 998527 w 1124453"/>
              <a:gd name="connsiteY10" fmla="*/ 614958 h 818269"/>
              <a:gd name="connsiteX11" fmla="*/ 1065295 w 1124453"/>
              <a:gd name="connsiteY11" fmla="*/ 713999 h 818269"/>
              <a:gd name="connsiteX12" fmla="*/ 1124453 w 1124453"/>
              <a:gd name="connsiteY12" fmla="*/ 818269 h 818269"/>
              <a:gd name="connsiteX0" fmla="*/ 0 w 1065295"/>
              <a:gd name="connsiteY0" fmla="*/ 0 h 713999"/>
              <a:gd name="connsiteX1" fmla="*/ 120945 w 1065295"/>
              <a:gd name="connsiteY1" fmla="*/ 24787 h 713999"/>
              <a:gd name="connsiteX2" fmla="*/ 238266 w 1065295"/>
              <a:gd name="connsiteY2" fmla="*/ 58796 h 713999"/>
              <a:gd name="connsiteX3" fmla="*/ 351563 w 1065295"/>
              <a:gd name="connsiteY3" fmla="*/ 101628 h 713999"/>
              <a:gd name="connsiteX4" fmla="*/ 460439 w 1065295"/>
              <a:gd name="connsiteY4" fmla="*/ 152884 h 713999"/>
              <a:gd name="connsiteX5" fmla="*/ 564494 w 1065295"/>
              <a:gd name="connsiteY5" fmla="*/ 212166 h 713999"/>
              <a:gd name="connsiteX6" fmla="*/ 663332 w 1065295"/>
              <a:gd name="connsiteY6" fmla="*/ 279070 h 713999"/>
              <a:gd name="connsiteX7" fmla="*/ 756553 w 1065295"/>
              <a:gd name="connsiteY7" fmla="*/ 353203 h 713999"/>
              <a:gd name="connsiteX8" fmla="*/ 843758 w 1065295"/>
              <a:gd name="connsiteY8" fmla="*/ 434160 h 713999"/>
              <a:gd name="connsiteX9" fmla="*/ 924549 w 1065295"/>
              <a:gd name="connsiteY9" fmla="*/ 521546 h 713999"/>
              <a:gd name="connsiteX10" fmla="*/ 998527 w 1065295"/>
              <a:gd name="connsiteY10" fmla="*/ 614958 h 713999"/>
              <a:gd name="connsiteX11" fmla="*/ 1065295 w 1065295"/>
              <a:gd name="connsiteY11" fmla="*/ 713999 h 71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5295" h="713999">
                <a:moveTo>
                  <a:pt x="0" y="0"/>
                </a:moveTo>
                <a:lnTo>
                  <a:pt x="120945" y="24787"/>
                </a:lnTo>
                <a:lnTo>
                  <a:pt x="238266" y="58796"/>
                </a:lnTo>
                <a:lnTo>
                  <a:pt x="351563" y="101628"/>
                </a:lnTo>
                <a:lnTo>
                  <a:pt x="460439" y="152884"/>
                </a:lnTo>
                <a:lnTo>
                  <a:pt x="564494" y="212166"/>
                </a:lnTo>
                <a:lnTo>
                  <a:pt x="663332" y="279070"/>
                </a:lnTo>
                <a:lnTo>
                  <a:pt x="756553" y="353203"/>
                </a:lnTo>
                <a:lnTo>
                  <a:pt x="843758" y="434160"/>
                </a:lnTo>
                <a:lnTo>
                  <a:pt x="924549" y="521546"/>
                </a:lnTo>
                <a:lnTo>
                  <a:pt x="998527" y="614958"/>
                </a:lnTo>
                <a:lnTo>
                  <a:pt x="1065295" y="71399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9" name="L-Shape 8">
            <a:extLst>
              <a:ext uri="{FF2B5EF4-FFF2-40B4-BE49-F238E27FC236}">
                <a16:creationId xmlns:a16="http://schemas.microsoft.com/office/drawing/2014/main" id="{F6AD9F1E-A1D2-292B-4BD2-F9F2E2A68BA1}"/>
              </a:ext>
            </a:extLst>
          </p:cNvPr>
          <p:cNvSpPr/>
          <p:nvPr/>
        </p:nvSpPr>
        <p:spPr bwMode="auto">
          <a:xfrm rot="16041236">
            <a:off x="4482283" y="2646160"/>
            <a:ext cx="231798" cy="231798"/>
          </a:xfrm>
          <a:prstGeom prst="corner">
            <a:avLst>
              <a:gd name="adj1" fmla="val 21250"/>
              <a:gd name="adj2" fmla="val 21250"/>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Historic" panose="020B0502040204020203" pitchFamily="34" charset="0"/>
              <a:ea typeface="+mn-ea"/>
              <a:cs typeface="+mn-cs"/>
            </a:endParaRPr>
          </a:p>
        </p:txBody>
      </p:sp>
      <p:sp>
        <p:nvSpPr>
          <p:cNvPr id="10" name="L-Shape 9">
            <a:extLst>
              <a:ext uri="{FF2B5EF4-FFF2-40B4-BE49-F238E27FC236}">
                <a16:creationId xmlns:a16="http://schemas.microsoft.com/office/drawing/2014/main" id="{F02398E0-0A2D-297F-F67A-A39F15A5E30F}"/>
              </a:ext>
            </a:extLst>
          </p:cNvPr>
          <p:cNvSpPr/>
          <p:nvPr/>
        </p:nvSpPr>
        <p:spPr bwMode="auto">
          <a:xfrm rot="10779142" flipH="1">
            <a:off x="2345841" y="4897252"/>
            <a:ext cx="231798" cy="231798"/>
          </a:xfrm>
          <a:prstGeom prst="corner">
            <a:avLst>
              <a:gd name="adj1" fmla="val 21250"/>
              <a:gd name="adj2" fmla="val 21250"/>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Historic" panose="020B0502040204020203" pitchFamily="34" charset="0"/>
              <a:ea typeface="+mn-ea"/>
              <a:cs typeface="+mn-cs"/>
            </a:endParaRPr>
          </a:p>
        </p:txBody>
      </p:sp>
      <p:sp>
        <p:nvSpPr>
          <p:cNvPr id="11" name="L-Shape 10">
            <a:extLst>
              <a:ext uri="{FF2B5EF4-FFF2-40B4-BE49-F238E27FC236}">
                <a16:creationId xmlns:a16="http://schemas.microsoft.com/office/drawing/2014/main" id="{B9B6E5F6-7F99-B78D-C918-EC39B72D000E}"/>
              </a:ext>
            </a:extLst>
          </p:cNvPr>
          <p:cNvSpPr/>
          <p:nvPr/>
        </p:nvSpPr>
        <p:spPr bwMode="auto">
          <a:xfrm rot="21441236">
            <a:off x="4486521" y="4789569"/>
            <a:ext cx="231798" cy="231798"/>
          </a:xfrm>
          <a:prstGeom prst="corner">
            <a:avLst>
              <a:gd name="adj1" fmla="val 21250"/>
              <a:gd name="adj2" fmla="val 21250"/>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Historic" panose="020B0502040204020203" pitchFamily="34" charset="0"/>
              <a:ea typeface="+mn-ea"/>
              <a:cs typeface="+mn-cs"/>
            </a:endParaRPr>
          </a:p>
        </p:txBody>
      </p:sp>
      <p:sp>
        <p:nvSpPr>
          <p:cNvPr id="12" name="L-Shape 11">
            <a:extLst>
              <a:ext uri="{FF2B5EF4-FFF2-40B4-BE49-F238E27FC236}">
                <a16:creationId xmlns:a16="http://schemas.microsoft.com/office/drawing/2014/main" id="{94D95D4A-BE1A-21D4-187B-DA5CA196D5D1}"/>
              </a:ext>
            </a:extLst>
          </p:cNvPr>
          <p:cNvSpPr/>
          <p:nvPr/>
        </p:nvSpPr>
        <p:spPr bwMode="auto">
          <a:xfrm rot="16179142" flipH="1">
            <a:off x="2235429" y="2653128"/>
            <a:ext cx="231798" cy="231798"/>
          </a:xfrm>
          <a:prstGeom prst="corner">
            <a:avLst>
              <a:gd name="adj1" fmla="val 21250"/>
              <a:gd name="adj2" fmla="val 21250"/>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Historic" panose="020B0502040204020203" pitchFamily="34" charset="0"/>
              <a:ea typeface="+mn-ea"/>
              <a:cs typeface="+mn-cs"/>
            </a:endParaRPr>
          </a:p>
        </p:txBody>
      </p:sp>
      <p:grpSp>
        <p:nvGrpSpPr>
          <p:cNvPr id="13" name="Identity">
            <a:extLst>
              <a:ext uri="{FF2B5EF4-FFF2-40B4-BE49-F238E27FC236}">
                <a16:creationId xmlns:a16="http://schemas.microsoft.com/office/drawing/2014/main" id="{BBC9CFCC-71E9-C6A7-EB26-A1C36001C3B0}"/>
              </a:ext>
            </a:extLst>
          </p:cNvPr>
          <p:cNvGrpSpPr/>
          <p:nvPr/>
        </p:nvGrpSpPr>
        <p:grpSpPr>
          <a:xfrm>
            <a:off x="2967738" y="3279499"/>
            <a:ext cx="1043876" cy="968405"/>
            <a:chOff x="2523796" y="3103875"/>
            <a:chExt cx="1043876" cy="968405"/>
          </a:xfrm>
        </p:grpSpPr>
        <p:sp>
          <p:nvSpPr>
            <p:cNvPr id="14" name="Rectangle 13">
              <a:extLst>
                <a:ext uri="{FF2B5EF4-FFF2-40B4-BE49-F238E27FC236}">
                  <a16:creationId xmlns:a16="http://schemas.microsoft.com/office/drawing/2014/main" id="{F84871E7-CD1D-FE14-7840-CC41F43C6BFD}"/>
                </a:ext>
              </a:extLst>
            </p:cNvPr>
            <p:cNvSpPr/>
            <p:nvPr/>
          </p:nvSpPr>
          <p:spPr>
            <a:xfrm>
              <a:off x="2523796" y="3672171"/>
              <a:ext cx="1043876" cy="400109"/>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Historic" panose="020B0502040204020203" pitchFamily="34" charset="0"/>
                  <a:ea typeface="+mn-ea"/>
                  <a:cs typeface="+mn-cs"/>
                </a:rPr>
                <a:t>Identity</a:t>
              </a:r>
            </a:p>
          </p:txBody>
        </p:sp>
        <p:pic>
          <p:nvPicPr>
            <p:cNvPr id="15" name="Picture 14">
              <a:extLst>
                <a:ext uri="{FF2B5EF4-FFF2-40B4-BE49-F238E27FC236}">
                  <a16:creationId xmlns:a16="http://schemas.microsoft.com/office/drawing/2014/main" id="{05A7ADA2-6F5F-F33E-25BB-86DF5B4DAC4A}"/>
                </a:ext>
              </a:extLst>
            </p:cNvPr>
            <p:cNvPicPr>
              <a:picLocks noChangeAspect="1"/>
            </p:cNvPicPr>
            <p:nvPr/>
          </p:nvPicPr>
          <p:blipFill rotWithShape="1">
            <a:blip r:embed="rId3"/>
            <a:srcRect l="9581" t="9325" r="13850" b="10737"/>
            <a:stretch/>
          </p:blipFill>
          <p:spPr>
            <a:xfrm>
              <a:off x="2706312" y="3103875"/>
              <a:ext cx="621907" cy="649278"/>
            </a:xfrm>
            <a:prstGeom prst="rect">
              <a:avLst/>
            </a:prstGeom>
          </p:spPr>
        </p:pic>
      </p:grpSp>
      <p:sp>
        <p:nvSpPr>
          <p:cNvPr id="44" name="Freeform 126">
            <a:extLst>
              <a:ext uri="{FF2B5EF4-FFF2-40B4-BE49-F238E27FC236}">
                <a16:creationId xmlns:a16="http://schemas.microsoft.com/office/drawing/2014/main" id="{0F88CA56-EE3E-F059-BB1C-6B58E5626F41}"/>
              </a:ext>
            </a:extLst>
          </p:cNvPr>
          <p:cNvSpPr/>
          <p:nvPr/>
        </p:nvSpPr>
        <p:spPr>
          <a:xfrm rot="4500000">
            <a:off x="4062196" y="4764102"/>
            <a:ext cx="172837" cy="84031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176345"/>
              <a:gd name="connsiteY0" fmla="*/ 0 h 1633801"/>
              <a:gd name="connsiteX1" fmla="*/ 117321 w 1176345"/>
              <a:gd name="connsiteY1" fmla="*/ 34009 h 1633801"/>
              <a:gd name="connsiteX2" fmla="*/ 230618 w 1176345"/>
              <a:gd name="connsiteY2" fmla="*/ 76841 h 1633801"/>
              <a:gd name="connsiteX3" fmla="*/ 339494 w 1176345"/>
              <a:gd name="connsiteY3" fmla="*/ 128097 h 1633801"/>
              <a:gd name="connsiteX4" fmla="*/ 443549 w 1176345"/>
              <a:gd name="connsiteY4" fmla="*/ 187379 h 1633801"/>
              <a:gd name="connsiteX5" fmla="*/ 542387 w 1176345"/>
              <a:gd name="connsiteY5" fmla="*/ 254283 h 1633801"/>
              <a:gd name="connsiteX6" fmla="*/ 635608 w 1176345"/>
              <a:gd name="connsiteY6" fmla="*/ 328416 h 1633801"/>
              <a:gd name="connsiteX7" fmla="*/ 722813 w 1176345"/>
              <a:gd name="connsiteY7" fmla="*/ 409373 h 1633801"/>
              <a:gd name="connsiteX8" fmla="*/ 803604 w 1176345"/>
              <a:gd name="connsiteY8" fmla="*/ 496759 h 1633801"/>
              <a:gd name="connsiteX9" fmla="*/ 877582 w 1176345"/>
              <a:gd name="connsiteY9" fmla="*/ 590171 h 1633801"/>
              <a:gd name="connsiteX10" fmla="*/ 944350 w 1176345"/>
              <a:gd name="connsiteY10" fmla="*/ 689212 h 1633801"/>
              <a:gd name="connsiteX11" fmla="*/ 1003508 w 1176345"/>
              <a:gd name="connsiteY11" fmla="*/ 793482 h 1633801"/>
              <a:gd name="connsiteX12" fmla="*/ 1054660 w 1176345"/>
              <a:gd name="connsiteY12" fmla="*/ 902582 h 1633801"/>
              <a:gd name="connsiteX13" fmla="*/ 1097403 w 1176345"/>
              <a:gd name="connsiteY13" fmla="*/ 1016112 h 1633801"/>
              <a:gd name="connsiteX14" fmla="*/ 1131342 w 1176345"/>
              <a:gd name="connsiteY14" fmla="*/ 1133673 h 1633801"/>
              <a:gd name="connsiteX15" fmla="*/ 1156078 w 1176345"/>
              <a:gd name="connsiteY15" fmla="*/ 1254865 h 1633801"/>
              <a:gd name="connsiteX16" fmla="*/ 1171210 w 1176345"/>
              <a:gd name="connsiteY16" fmla="*/ 1379288 h 1633801"/>
              <a:gd name="connsiteX17" fmla="*/ 1176345 w 1176345"/>
              <a:gd name="connsiteY17" fmla="*/ 1506546 h 1633801"/>
              <a:gd name="connsiteX18" fmla="*/ 1171210 w 1176345"/>
              <a:gd name="connsiteY18" fmla="*/ 1633801 h 1633801"/>
              <a:gd name="connsiteX0" fmla="*/ 0 w 1059024"/>
              <a:gd name="connsiteY0" fmla="*/ 0 h 1599792"/>
              <a:gd name="connsiteX1" fmla="*/ 113297 w 1059024"/>
              <a:gd name="connsiteY1" fmla="*/ 42832 h 1599792"/>
              <a:gd name="connsiteX2" fmla="*/ 222173 w 1059024"/>
              <a:gd name="connsiteY2" fmla="*/ 94088 h 1599792"/>
              <a:gd name="connsiteX3" fmla="*/ 326228 w 1059024"/>
              <a:gd name="connsiteY3" fmla="*/ 153370 h 1599792"/>
              <a:gd name="connsiteX4" fmla="*/ 425066 w 1059024"/>
              <a:gd name="connsiteY4" fmla="*/ 220274 h 1599792"/>
              <a:gd name="connsiteX5" fmla="*/ 518287 w 1059024"/>
              <a:gd name="connsiteY5" fmla="*/ 294407 h 1599792"/>
              <a:gd name="connsiteX6" fmla="*/ 605492 w 1059024"/>
              <a:gd name="connsiteY6" fmla="*/ 375364 h 1599792"/>
              <a:gd name="connsiteX7" fmla="*/ 686283 w 1059024"/>
              <a:gd name="connsiteY7" fmla="*/ 462750 h 1599792"/>
              <a:gd name="connsiteX8" fmla="*/ 760261 w 1059024"/>
              <a:gd name="connsiteY8" fmla="*/ 556162 h 1599792"/>
              <a:gd name="connsiteX9" fmla="*/ 827029 w 1059024"/>
              <a:gd name="connsiteY9" fmla="*/ 655203 h 1599792"/>
              <a:gd name="connsiteX10" fmla="*/ 886187 w 1059024"/>
              <a:gd name="connsiteY10" fmla="*/ 759473 h 1599792"/>
              <a:gd name="connsiteX11" fmla="*/ 937339 w 1059024"/>
              <a:gd name="connsiteY11" fmla="*/ 868573 h 1599792"/>
              <a:gd name="connsiteX12" fmla="*/ 980082 w 1059024"/>
              <a:gd name="connsiteY12" fmla="*/ 982103 h 1599792"/>
              <a:gd name="connsiteX13" fmla="*/ 1014021 w 1059024"/>
              <a:gd name="connsiteY13" fmla="*/ 1099664 h 1599792"/>
              <a:gd name="connsiteX14" fmla="*/ 1038757 w 1059024"/>
              <a:gd name="connsiteY14" fmla="*/ 1220856 h 1599792"/>
              <a:gd name="connsiteX15" fmla="*/ 1053889 w 1059024"/>
              <a:gd name="connsiteY15" fmla="*/ 1345279 h 1599792"/>
              <a:gd name="connsiteX16" fmla="*/ 1059024 w 1059024"/>
              <a:gd name="connsiteY16" fmla="*/ 1472537 h 1599792"/>
              <a:gd name="connsiteX17" fmla="*/ 1053889 w 1059024"/>
              <a:gd name="connsiteY17" fmla="*/ 1599792 h 1599792"/>
              <a:gd name="connsiteX0" fmla="*/ 0 w 945727"/>
              <a:gd name="connsiteY0" fmla="*/ 0 h 1556960"/>
              <a:gd name="connsiteX1" fmla="*/ 108876 w 945727"/>
              <a:gd name="connsiteY1" fmla="*/ 51256 h 1556960"/>
              <a:gd name="connsiteX2" fmla="*/ 212931 w 945727"/>
              <a:gd name="connsiteY2" fmla="*/ 110538 h 1556960"/>
              <a:gd name="connsiteX3" fmla="*/ 311769 w 945727"/>
              <a:gd name="connsiteY3" fmla="*/ 177442 h 1556960"/>
              <a:gd name="connsiteX4" fmla="*/ 404990 w 945727"/>
              <a:gd name="connsiteY4" fmla="*/ 251575 h 1556960"/>
              <a:gd name="connsiteX5" fmla="*/ 492195 w 945727"/>
              <a:gd name="connsiteY5" fmla="*/ 332532 h 1556960"/>
              <a:gd name="connsiteX6" fmla="*/ 572986 w 945727"/>
              <a:gd name="connsiteY6" fmla="*/ 419918 h 1556960"/>
              <a:gd name="connsiteX7" fmla="*/ 646964 w 945727"/>
              <a:gd name="connsiteY7" fmla="*/ 513330 h 1556960"/>
              <a:gd name="connsiteX8" fmla="*/ 713732 w 945727"/>
              <a:gd name="connsiteY8" fmla="*/ 612371 h 1556960"/>
              <a:gd name="connsiteX9" fmla="*/ 772890 w 945727"/>
              <a:gd name="connsiteY9" fmla="*/ 716641 h 1556960"/>
              <a:gd name="connsiteX10" fmla="*/ 824042 w 945727"/>
              <a:gd name="connsiteY10" fmla="*/ 825741 h 1556960"/>
              <a:gd name="connsiteX11" fmla="*/ 866785 w 945727"/>
              <a:gd name="connsiteY11" fmla="*/ 939271 h 1556960"/>
              <a:gd name="connsiteX12" fmla="*/ 900724 w 945727"/>
              <a:gd name="connsiteY12" fmla="*/ 1056832 h 1556960"/>
              <a:gd name="connsiteX13" fmla="*/ 925460 w 945727"/>
              <a:gd name="connsiteY13" fmla="*/ 1178024 h 1556960"/>
              <a:gd name="connsiteX14" fmla="*/ 940592 w 945727"/>
              <a:gd name="connsiteY14" fmla="*/ 1302447 h 1556960"/>
              <a:gd name="connsiteX15" fmla="*/ 945727 w 945727"/>
              <a:gd name="connsiteY15" fmla="*/ 1429705 h 1556960"/>
              <a:gd name="connsiteX16" fmla="*/ 940592 w 945727"/>
              <a:gd name="connsiteY16" fmla="*/ 1556960 h 1556960"/>
              <a:gd name="connsiteX0" fmla="*/ 0 w 836851"/>
              <a:gd name="connsiteY0" fmla="*/ 0 h 1505704"/>
              <a:gd name="connsiteX1" fmla="*/ 104055 w 836851"/>
              <a:gd name="connsiteY1" fmla="*/ 59282 h 1505704"/>
              <a:gd name="connsiteX2" fmla="*/ 202893 w 836851"/>
              <a:gd name="connsiteY2" fmla="*/ 126186 h 1505704"/>
              <a:gd name="connsiteX3" fmla="*/ 296114 w 836851"/>
              <a:gd name="connsiteY3" fmla="*/ 200319 h 1505704"/>
              <a:gd name="connsiteX4" fmla="*/ 383319 w 836851"/>
              <a:gd name="connsiteY4" fmla="*/ 281276 h 1505704"/>
              <a:gd name="connsiteX5" fmla="*/ 464110 w 836851"/>
              <a:gd name="connsiteY5" fmla="*/ 368662 h 1505704"/>
              <a:gd name="connsiteX6" fmla="*/ 538088 w 836851"/>
              <a:gd name="connsiteY6" fmla="*/ 462074 h 1505704"/>
              <a:gd name="connsiteX7" fmla="*/ 604856 w 836851"/>
              <a:gd name="connsiteY7" fmla="*/ 561115 h 1505704"/>
              <a:gd name="connsiteX8" fmla="*/ 664014 w 836851"/>
              <a:gd name="connsiteY8" fmla="*/ 665385 h 1505704"/>
              <a:gd name="connsiteX9" fmla="*/ 715166 w 836851"/>
              <a:gd name="connsiteY9" fmla="*/ 774485 h 1505704"/>
              <a:gd name="connsiteX10" fmla="*/ 757909 w 836851"/>
              <a:gd name="connsiteY10" fmla="*/ 888015 h 1505704"/>
              <a:gd name="connsiteX11" fmla="*/ 791848 w 836851"/>
              <a:gd name="connsiteY11" fmla="*/ 1005576 h 1505704"/>
              <a:gd name="connsiteX12" fmla="*/ 816584 w 836851"/>
              <a:gd name="connsiteY12" fmla="*/ 1126768 h 1505704"/>
              <a:gd name="connsiteX13" fmla="*/ 831716 w 836851"/>
              <a:gd name="connsiteY13" fmla="*/ 1251191 h 1505704"/>
              <a:gd name="connsiteX14" fmla="*/ 836851 w 836851"/>
              <a:gd name="connsiteY14" fmla="*/ 1378449 h 1505704"/>
              <a:gd name="connsiteX15" fmla="*/ 831716 w 836851"/>
              <a:gd name="connsiteY15" fmla="*/ 1505704 h 1505704"/>
              <a:gd name="connsiteX0" fmla="*/ 0 w 732796"/>
              <a:gd name="connsiteY0" fmla="*/ 0 h 1446422"/>
              <a:gd name="connsiteX1" fmla="*/ 98838 w 732796"/>
              <a:gd name="connsiteY1" fmla="*/ 66904 h 1446422"/>
              <a:gd name="connsiteX2" fmla="*/ 192059 w 732796"/>
              <a:gd name="connsiteY2" fmla="*/ 141037 h 1446422"/>
              <a:gd name="connsiteX3" fmla="*/ 279264 w 732796"/>
              <a:gd name="connsiteY3" fmla="*/ 221994 h 1446422"/>
              <a:gd name="connsiteX4" fmla="*/ 360055 w 732796"/>
              <a:gd name="connsiteY4" fmla="*/ 309380 h 1446422"/>
              <a:gd name="connsiteX5" fmla="*/ 434033 w 732796"/>
              <a:gd name="connsiteY5" fmla="*/ 402792 h 1446422"/>
              <a:gd name="connsiteX6" fmla="*/ 500801 w 732796"/>
              <a:gd name="connsiteY6" fmla="*/ 501833 h 1446422"/>
              <a:gd name="connsiteX7" fmla="*/ 559959 w 732796"/>
              <a:gd name="connsiteY7" fmla="*/ 606103 h 1446422"/>
              <a:gd name="connsiteX8" fmla="*/ 611111 w 732796"/>
              <a:gd name="connsiteY8" fmla="*/ 715203 h 1446422"/>
              <a:gd name="connsiteX9" fmla="*/ 653854 w 732796"/>
              <a:gd name="connsiteY9" fmla="*/ 828733 h 1446422"/>
              <a:gd name="connsiteX10" fmla="*/ 687793 w 732796"/>
              <a:gd name="connsiteY10" fmla="*/ 946294 h 1446422"/>
              <a:gd name="connsiteX11" fmla="*/ 712529 w 732796"/>
              <a:gd name="connsiteY11" fmla="*/ 1067486 h 1446422"/>
              <a:gd name="connsiteX12" fmla="*/ 727661 w 732796"/>
              <a:gd name="connsiteY12" fmla="*/ 1191909 h 1446422"/>
              <a:gd name="connsiteX13" fmla="*/ 732796 w 732796"/>
              <a:gd name="connsiteY13" fmla="*/ 1319167 h 1446422"/>
              <a:gd name="connsiteX14" fmla="*/ 727661 w 732796"/>
              <a:gd name="connsiteY14" fmla="*/ 1446422 h 1446422"/>
              <a:gd name="connsiteX0" fmla="*/ 0 w 633958"/>
              <a:gd name="connsiteY0" fmla="*/ 0 h 1379518"/>
              <a:gd name="connsiteX1" fmla="*/ 93221 w 633958"/>
              <a:gd name="connsiteY1" fmla="*/ 74133 h 1379518"/>
              <a:gd name="connsiteX2" fmla="*/ 180426 w 633958"/>
              <a:gd name="connsiteY2" fmla="*/ 155090 h 1379518"/>
              <a:gd name="connsiteX3" fmla="*/ 261217 w 633958"/>
              <a:gd name="connsiteY3" fmla="*/ 242476 h 1379518"/>
              <a:gd name="connsiteX4" fmla="*/ 335195 w 633958"/>
              <a:gd name="connsiteY4" fmla="*/ 335888 h 1379518"/>
              <a:gd name="connsiteX5" fmla="*/ 401963 w 633958"/>
              <a:gd name="connsiteY5" fmla="*/ 434929 h 1379518"/>
              <a:gd name="connsiteX6" fmla="*/ 461121 w 633958"/>
              <a:gd name="connsiteY6" fmla="*/ 539199 h 1379518"/>
              <a:gd name="connsiteX7" fmla="*/ 512273 w 633958"/>
              <a:gd name="connsiteY7" fmla="*/ 648299 h 1379518"/>
              <a:gd name="connsiteX8" fmla="*/ 555016 w 633958"/>
              <a:gd name="connsiteY8" fmla="*/ 761829 h 1379518"/>
              <a:gd name="connsiteX9" fmla="*/ 588955 w 633958"/>
              <a:gd name="connsiteY9" fmla="*/ 879390 h 1379518"/>
              <a:gd name="connsiteX10" fmla="*/ 613691 w 633958"/>
              <a:gd name="connsiteY10" fmla="*/ 1000582 h 1379518"/>
              <a:gd name="connsiteX11" fmla="*/ 628823 w 633958"/>
              <a:gd name="connsiteY11" fmla="*/ 1125005 h 1379518"/>
              <a:gd name="connsiteX12" fmla="*/ 633958 w 633958"/>
              <a:gd name="connsiteY12" fmla="*/ 1252263 h 1379518"/>
              <a:gd name="connsiteX13" fmla="*/ 628823 w 633958"/>
              <a:gd name="connsiteY13" fmla="*/ 1379518 h 1379518"/>
              <a:gd name="connsiteX0" fmla="*/ 0 w 540737"/>
              <a:gd name="connsiteY0" fmla="*/ 0 h 1305385"/>
              <a:gd name="connsiteX1" fmla="*/ 87205 w 540737"/>
              <a:gd name="connsiteY1" fmla="*/ 80957 h 1305385"/>
              <a:gd name="connsiteX2" fmla="*/ 167996 w 540737"/>
              <a:gd name="connsiteY2" fmla="*/ 168343 h 1305385"/>
              <a:gd name="connsiteX3" fmla="*/ 241974 w 540737"/>
              <a:gd name="connsiteY3" fmla="*/ 261755 h 1305385"/>
              <a:gd name="connsiteX4" fmla="*/ 308742 w 540737"/>
              <a:gd name="connsiteY4" fmla="*/ 360796 h 1305385"/>
              <a:gd name="connsiteX5" fmla="*/ 367900 w 540737"/>
              <a:gd name="connsiteY5" fmla="*/ 465066 h 1305385"/>
              <a:gd name="connsiteX6" fmla="*/ 419052 w 540737"/>
              <a:gd name="connsiteY6" fmla="*/ 574166 h 1305385"/>
              <a:gd name="connsiteX7" fmla="*/ 461795 w 540737"/>
              <a:gd name="connsiteY7" fmla="*/ 687696 h 1305385"/>
              <a:gd name="connsiteX8" fmla="*/ 495734 w 540737"/>
              <a:gd name="connsiteY8" fmla="*/ 805257 h 1305385"/>
              <a:gd name="connsiteX9" fmla="*/ 520470 w 540737"/>
              <a:gd name="connsiteY9" fmla="*/ 926449 h 1305385"/>
              <a:gd name="connsiteX10" fmla="*/ 535602 w 540737"/>
              <a:gd name="connsiteY10" fmla="*/ 1050872 h 1305385"/>
              <a:gd name="connsiteX11" fmla="*/ 540737 w 540737"/>
              <a:gd name="connsiteY11" fmla="*/ 1178130 h 1305385"/>
              <a:gd name="connsiteX12" fmla="*/ 535602 w 540737"/>
              <a:gd name="connsiteY12" fmla="*/ 1305385 h 1305385"/>
              <a:gd name="connsiteX0" fmla="*/ 0 w 453532"/>
              <a:gd name="connsiteY0" fmla="*/ 0 h 1224428"/>
              <a:gd name="connsiteX1" fmla="*/ 80791 w 453532"/>
              <a:gd name="connsiteY1" fmla="*/ 87386 h 1224428"/>
              <a:gd name="connsiteX2" fmla="*/ 154769 w 453532"/>
              <a:gd name="connsiteY2" fmla="*/ 180798 h 1224428"/>
              <a:gd name="connsiteX3" fmla="*/ 221537 w 453532"/>
              <a:gd name="connsiteY3" fmla="*/ 279839 h 1224428"/>
              <a:gd name="connsiteX4" fmla="*/ 280695 w 453532"/>
              <a:gd name="connsiteY4" fmla="*/ 384109 h 1224428"/>
              <a:gd name="connsiteX5" fmla="*/ 331847 w 453532"/>
              <a:gd name="connsiteY5" fmla="*/ 493209 h 1224428"/>
              <a:gd name="connsiteX6" fmla="*/ 374590 w 453532"/>
              <a:gd name="connsiteY6" fmla="*/ 606739 h 1224428"/>
              <a:gd name="connsiteX7" fmla="*/ 408529 w 453532"/>
              <a:gd name="connsiteY7" fmla="*/ 724300 h 1224428"/>
              <a:gd name="connsiteX8" fmla="*/ 433265 w 453532"/>
              <a:gd name="connsiteY8" fmla="*/ 845492 h 1224428"/>
              <a:gd name="connsiteX9" fmla="*/ 448397 w 453532"/>
              <a:gd name="connsiteY9" fmla="*/ 969915 h 1224428"/>
              <a:gd name="connsiteX10" fmla="*/ 453532 w 453532"/>
              <a:gd name="connsiteY10" fmla="*/ 1097173 h 1224428"/>
              <a:gd name="connsiteX11" fmla="*/ 448397 w 453532"/>
              <a:gd name="connsiteY11" fmla="*/ 1224428 h 1224428"/>
              <a:gd name="connsiteX0" fmla="*/ 0 w 372741"/>
              <a:gd name="connsiteY0" fmla="*/ 0 h 1137042"/>
              <a:gd name="connsiteX1" fmla="*/ 73978 w 372741"/>
              <a:gd name="connsiteY1" fmla="*/ 93412 h 1137042"/>
              <a:gd name="connsiteX2" fmla="*/ 140746 w 372741"/>
              <a:gd name="connsiteY2" fmla="*/ 192453 h 1137042"/>
              <a:gd name="connsiteX3" fmla="*/ 199904 w 372741"/>
              <a:gd name="connsiteY3" fmla="*/ 296723 h 1137042"/>
              <a:gd name="connsiteX4" fmla="*/ 251056 w 372741"/>
              <a:gd name="connsiteY4" fmla="*/ 405823 h 1137042"/>
              <a:gd name="connsiteX5" fmla="*/ 293799 w 372741"/>
              <a:gd name="connsiteY5" fmla="*/ 519353 h 1137042"/>
              <a:gd name="connsiteX6" fmla="*/ 327738 w 372741"/>
              <a:gd name="connsiteY6" fmla="*/ 636914 h 1137042"/>
              <a:gd name="connsiteX7" fmla="*/ 352474 w 372741"/>
              <a:gd name="connsiteY7" fmla="*/ 758106 h 1137042"/>
              <a:gd name="connsiteX8" fmla="*/ 367606 w 372741"/>
              <a:gd name="connsiteY8" fmla="*/ 882529 h 1137042"/>
              <a:gd name="connsiteX9" fmla="*/ 372741 w 372741"/>
              <a:gd name="connsiteY9" fmla="*/ 1009787 h 1137042"/>
              <a:gd name="connsiteX10" fmla="*/ 367606 w 372741"/>
              <a:gd name="connsiteY10" fmla="*/ 1137042 h 1137042"/>
              <a:gd name="connsiteX0" fmla="*/ 0 w 298763"/>
              <a:gd name="connsiteY0" fmla="*/ 0 h 1043630"/>
              <a:gd name="connsiteX1" fmla="*/ 66768 w 298763"/>
              <a:gd name="connsiteY1" fmla="*/ 99041 h 1043630"/>
              <a:gd name="connsiteX2" fmla="*/ 125926 w 298763"/>
              <a:gd name="connsiteY2" fmla="*/ 203311 h 1043630"/>
              <a:gd name="connsiteX3" fmla="*/ 177078 w 298763"/>
              <a:gd name="connsiteY3" fmla="*/ 312411 h 1043630"/>
              <a:gd name="connsiteX4" fmla="*/ 219821 w 298763"/>
              <a:gd name="connsiteY4" fmla="*/ 425941 h 1043630"/>
              <a:gd name="connsiteX5" fmla="*/ 253760 w 298763"/>
              <a:gd name="connsiteY5" fmla="*/ 543502 h 1043630"/>
              <a:gd name="connsiteX6" fmla="*/ 278496 w 298763"/>
              <a:gd name="connsiteY6" fmla="*/ 664694 h 1043630"/>
              <a:gd name="connsiteX7" fmla="*/ 293628 w 298763"/>
              <a:gd name="connsiteY7" fmla="*/ 789117 h 1043630"/>
              <a:gd name="connsiteX8" fmla="*/ 298763 w 298763"/>
              <a:gd name="connsiteY8" fmla="*/ 916375 h 1043630"/>
              <a:gd name="connsiteX9" fmla="*/ 293628 w 298763"/>
              <a:gd name="connsiteY9" fmla="*/ 1043630 h 1043630"/>
              <a:gd name="connsiteX0" fmla="*/ 0 w 231995"/>
              <a:gd name="connsiteY0" fmla="*/ 0 h 944589"/>
              <a:gd name="connsiteX1" fmla="*/ 59158 w 231995"/>
              <a:gd name="connsiteY1" fmla="*/ 104270 h 944589"/>
              <a:gd name="connsiteX2" fmla="*/ 110310 w 231995"/>
              <a:gd name="connsiteY2" fmla="*/ 213370 h 944589"/>
              <a:gd name="connsiteX3" fmla="*/ 153053 w 231995"/>
              <a:gd name="connsiteY3" fmla="*/ 326900 h 944589"/>
              <a:gd name="connsiteX4" fmla="*/ 186992 w 231995"/>
              <a:gd name="connsiteY4" fmla="*/ 444461 h 944589"/>
              <a:gd name="connsiteX5" fmla="*/ 211728 w 231995"/>
              <a:gd name="connsiteY5" fmla="*/ 565653 h 944589"/>
              <a:gd name="connsiteX6" fmla="*/ 226860 w 231995"/>
              <a:gd name="connsiteY6" fmla="*/ 690076 h 944589"/>
              <a:gd name="connsiteX7" fmla="*/ 231995 w 231995"/>
              <a:gd name="connsiteY7" fmla="*/ 817334 h 944589"/>
              <a:gd name="connsiteX8" fmla="*/ 226860 w 231995"/>
              <a:gd name="connsiteY8" fmla="*/ 944589 h 944589"/>
              <a:gd name="connsiteX0" fmla="*/ 0 w 172837"/>
              <a:gd name="connsiteY0" fmla="*/ 0 h 840319"/>
              <a:gd name="connsiteX1" fmla="*/ 51152 w 172837"/>
              <a:gd name="connsiteY1" fmla="*/ 109100 h 840319"/>
              <a:gd name="connsiteX2" fmla="*/ 93895 w 172837"/>
              <a:gd name="connsiteY2" fmla="*/ 222630 h 840319"/>
              <a:gd name="connsiteX3" fmla="*/ 127834 w 172837"/>
              <a:gd name="connsiteY3" fmla="*/ 340191 h 840319"/>
              <a:gd name="connsiteX4" fmla="*/ 152570 w 172837"/>
              <a:gd name="connsiteY4" fmla="*/ 461383 h 840319"/>
              <a:gd name="connsiteX5" fmla="*/ 167702 w 172837"/>
              <a:gd name="connsiteY5" fmla="*/ 585806 h 840319"/>
              <a:gd name="connsiteX6" fmla="*/ 172837 w 172837"/>
              <a:gd name="connsiteY6" fmla="*/ 713064 h 840319"/>
              <a:gd name="connsiteX7" fmla="*/ 167702 w 172837"/>
              <a:gd name="connsiteY7" fmla="*/ 840319 h 84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837" h="840319">
                <a:moveTo>
                  <a:pt x="0" y="0"/>
                </a:moveTo>
                <a:lnTo>
                  <a:pt x="51152" y="109100"/>
                </a:lnTo>
                <a:lnTo>
                  <a:pt x="93895" y="222630"/>
                </a:lnTo>
                <a:lnTo>
                  <a:pt x="127834" y="340191"/>
                </a:lnTo>
                <a:lnTo>
                  <a:pt x="152570" y="461383"/>
                </a:lnTo>
                <a:lnTo>
                  <a:pt x="167702" y="585806"/>
                </a:lnTo>
                <a:lnTo>
                  <a:pt x="172837" y="713064"/>
                </a:lnTo>
                <a:lnTo>
                  <a:pt x="167702" y="84031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45" name="Freeform 128">
            <a:extLst>
              <a:ext uri="{FF2B5EF4-FFF2-40B4-BE49-F238E27FC236}">
                <a16:creationId xmlns:a16="http://schemas.microsoft.com/office/drawing/2014/main" id="{81E4AAAF-E9FC-2AF7-A764-148DBC011A3D}"/>
              </a:ext>
            </a:extLst>
          </p:cNvPr>
          <p:cNvSpPr/>
          <p:nvPr/>
        </p:nvSpPr>
        <p:spPr>
          <a:xfrm rot="15123016">
            <a:off x="2741167" y="2132544"/>
            <a:ext cx="121685" cy="73121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176345"/>
              <a:gd name="connsiteY0" fmla="*/ 0 h 1633801"/>
              <a:gd name="connsiteX1" fmla="*/ 117321 w 1176345"/>
              <a:gd name="connsiteY1" fmla="*/ 34009 h 1633801"/>
              <a:gd name="connsiteX2" fmla="*/ 230618 w 1176345"/>
              <a:gd name="connsiteY2" fmla="*/ 76841 h 1633801"/>
              <a:gd name="connsiteX3" fmla="*/ 339494 w 1176345"/>
              <a:gd name="connsiteY3" fmla="*/ 128097 h 1633801"/>
              <a:gd name="connsiteX4" fmla="*/ 443549 w 1176345"/>
              <a:gd name="connsiteY4" fmla="*/ 187379 h 1633801"/>
              <a:gd name="connsiteX5" fmla="*/ 542387 w 1176345"/>
              <a:gd name="connsiteY5" fmla="*/ 254283 h 1633801"/>
              <a:gd name="connsiteX6" fmla="*/ 635608 w 1176345"/>
              <a:gd name="connsiteY6" fmla="*/ 328416 h 1633801"/>
              <a:gd name="connsiteX7" fmla="*/ 722813 w 1176345"/>
              <a:gd name="connsiteY7" fmla="*/ 409373 h 1633801"/>
              <a:gd name="connsiteX8" fmla="*/ 803604 w 1176345"/>
              <a:gd name="connsiteY8" fmla="*/ 496759 h 1633801"/>
              <a:gd name="connsiteX9" fmla="*/ 877582 w 1176345"/>
              <a:gd name="connsiteY9" fmla="*/ 590171 h 1633801"/>
              <a:gd name="connsiteX10" fmla="*/ 944350 w 1176345"/>
              <a:gd name="connsiteY10" fmla="*/ 689212 h 1633801"/>
              <a:gd name="connsiteX11" fmla="*/ 1003508 w 1176345"/>
              <a:gd name="connsiteY11" fmla="*/ 793482 h 1633801"/>
              <a:gd name="connsiteX12" fmla="*/ 1054660 w 1176345"/>
              <a:gd name="connsiteY12" fmla="*/ 902582 h 1633801"/>
              <a:gd name="connsiteX13" fmla="*/ 1097403 w 1176345"/>
              <a:gd name="connsiteY13" fmla="*/ 1016112 h 1633801"/>
              <a:gd name="connsiteX14" fmla="*/ 1131342 w 1176345"/>
              <a:gd name="connsiteY14" fmla="*/ 1133673 h 1633801"/>
              <a:gd name="connsiteX15" fmla="*/ 1156078 w 1176345"/>
              <a:gd name="connsiteY15" fmla="*/ 1254865 h 1633801"/>
              <a:gd name="connsiteX16" fmla="*/ 1171210 w 1176345"/>
              <a:gd name="connsiteY16" fmla="*/ 1379288 h 1633801"/>
              <a:gd name="connsiteX17" fmla="*/ 1176345 w 1176345"/>
              <a:gd name="connsiteY17" fmla="*/ 1506546 h 1633801"/>
              <a:gd name="connsiteX18" fmla="*/ 1171210 w 1176345"/>
              <a:gd name="connsiteY18" fmla="*/ 1633801 h 1633801"/>
              <a:gd name="connsiteX0" fmla="*/ 0 w 1059024"/>
              <a:gd name="connsiteY0" fmla="*/ 0 h 1599792"/>
              <a:gd name="connsiteX1" fmla="*/ 113297 w 1059024"/>
              <a:gd name="connsiteY1" fmla="*/ 42832 h 1599792"/>
              <a:gd name="connsiteX2" fmla="*/ 222173 w 1059024"/>
              <a:gd name="connsiteY2" fmla="*/ 94088 h 1599792"/>
              <a:gd name="connsiteX3" fmla="*/ 326228 w 1059024"/>
              <a:gd name="connsiteY3" fmla="*/ 153370 h 1599792"/>
              <a:gd name="connsiteX4" fmla="*/ 425066 w 1059024"/>
              <a:gd name="connsiteY4" fmla="*/ 220274 h 1599792"/>
              <a:gd name="connsiteX5" fmla="*/ 518287 w 1059024"/>
              <a:gd name="connsiteY5" fmla="*/ 294407 h 1599792"/>
              <a:gd name="connsiteX6" fmla="*/ 605492 w 1059024"/>
              <a:gd name="connsiteY6" fmla="*/ 375364 h 1599792"/>
              <a:gd name="connsiteX7" fmla="*/ 686283 w 1059024"/>
              <a:gd name="connsiteY7" fmla="*/ 462750 h 1599792"/>
              <a:gd name="connsiteX8" fmla="*/ 760261 w 1059024"/>
              <a:gd name="connsiteY8" fmla="*/ 556162 h 1599792"/>
              <a:gd name="connsiteX9" fmla="*/ 827029 w 1059024"/>
              <a:gd name="connsiteY9" fmla="*/ 655203 h 1599792"/>
              <a:gd name="connsiteX10" fmla="*/ 886187 w 1059024"/>
              <a:gd name="connsiteY10" fmla="*/ 759473 h 1599792"/>
              <a:gd name="connsiteX11" fmla="*/ 937339 w 1059024"/>
              <a:gd name="connsiteY11" fmla="*/ 868573 h 1599792"/>
              <a:gd name="connsiteX12" fmla="*/ 980082 w 1059024"/>
              <a:gd name="connsiteY12" fmla="*/ 982103 h 1599792"/>
              <a:gd name="connsiteX13" fmla="*/ 1014021 w 1059024"/>
              <a:gd name="connsiteY13" fmla="*/ 1099664 h 1599792"/>
              <a:gd name="connsiteX14" fmla="*/ 1038757 w 1059024"/>
              <a:gd name="connsiteY14" fmla="*/ 1220856 h 1599792"/>
              <a:gd name="connsiteX15" fmla="*/ 1053889 w 1059024"/>
              <a:gd name="connsiteY15" fmla="*/ 1345279 h 1599792"/>
              <a:gd name="connsiteX16" fmla="*/ 1059024 w 1059024"/>
              <a:gd name="connsiteY16" fmla="*/ 1472537 h 1599792"/>
              <a:gd name="connsiteX17" fmla="*/ 1053889 w 1059024"/>
              <a:gd name="connsiteY17" fmla="*/ 1599792 h 1599792"/>
              <a:gd name="connsiteX0" fmla="*/ 0 w 945727"/>
              <a:gd name="connsiteY0" fmla="*/ 0 h 1556960"/>
              <a:gd name="connsiteX1" fmla="*/ 108876 w 945727"/>
              <a:gd name="connsiteY1" fmla="*/ 51256 h 1556960"/>
              <a:gd name="connsiteX2" fmla="*/ 212931 w 945727"/>
              <a:gd name="connsiteY2" fmla="*/ 110538 h 1556960"/>
              <a:gd name="connsiteX3" fmla="*/ 311769 w 945727"/>
              <a:gd name="connsiteY3" fmla="*/ 177442 h 1556960"/>
              <a:gd name="connsiteX4" fmla="*/ 404990 w 945727"/>
              <a:gd name="connsiteY4" fmla="*/ 251575 h 1556960"/>
              <a:gd name="connsiteX5" fmla="*/ 492195 w 945727"/>
              <a:gd name="connsiteY5" fmla="*/ 332532 h 1556960"/>
              <a:gd name="connsiteX6" fmla="*/ 572986 w 945727"/>
              <a:gd name="connsiteY6" fmla="*/ 419918 h 1556960"/>
              <a:gd name="connsiteX7" fmla="*/ 646964 w 945727"/>
              <a:gd name="connsiteY7" fmla="*/ 513330 h 1556960"/>
              <a:gd name="connsiteX8" fmla="*/ 713732 w 945727"/>
              <a:gd name="connsiteY8" fmla="*/ 612371 h 1556960"/>
              <a:gd name="connsiteX9" fmla="*/ 772890 w 945727"/>
              <a:gd name="connsiteY9" fmla="*/ 716641 h 1556960"/>
              <a:gd name="connsiteX10" fmla="*/ 824042 w 945727"/>
              <a:gd name="connsiteY10" fmla="*/ 825741 h 1556960"/>
              <a:gd name="connsiteX11" fmla="*/ 866785 w 945727"/>
              <a:gd name="connsiteY11" fmla="*/ 939271 h 1556960"/>
              <a:gd name="connsiteX12" fmla="*/ 900724 w 945727"/>
              <a:gd name="connsiteY12" fmla="*/ 1056832 h 1556960"/>
              <a:gd name="connsiteX13" fmla="*/ 925460 w 945727"/>
              <a:gd name="connsiteY13" fmla="*/ 1178024 h 1556960"/>
              <a:gd name="connsiteX14" fmla="*/ 940592 w 945727"/>
              <a:gd name="connsiteY14" fmla="*/ 1302447 h 1556960"/>
              <a:gd name="connsiteX15" fmla="*/ 945727 w 945727"/>
              <a:gd name="connsiteY15" fmla="*/ 1429705 h 1556960"/>
              <a:gd name="connsiteX16" fmla="*/ 940592 w 945727"/>
              <a:gd name="connsiteY16" fmla="*/ 1556960 h 1556960"/>
              <a:gd name="connsiteX0" fmla="*/ 0 w 836851"/>
              <a:gd name="connsiteY0" fmla="*/ 0 h 1505704"/>
              <a:gd name="connsiteX1" fmla="*/ 104055 w 836851"/>
              <a:gd name="connsiteY1" fmla="*/ 59282 h 1505704"/>
              <a:gd name="connsiteX2" fmla="*/ 202893 w 836851"/>
              <a:gd name="connsiteY2" fmla="*/ 126186 h 1505704"/>
              <a:gd name="connsiteX3" fmla="*/ 296114 w 836851"/>
              <a:gd name="connsiteY3" fmla="*/ 200319 h 1505704"/>
              <a:gd name="connsiteX4" fmla="*/ 383319 w 836851"/>
              <a:gd name="connsiteY4" fmla="*/ 281276 h 1505704"/>
              <a:gd name="connsiteX5" fmla="*/ 464110 w 836851"/>
              <a:gd name="connsiteY5" fmla="*/ 368662 h 1505704"/>
              <a:gd name="connsiteX6" fmla="*/ 538088 w 836851"/>
              <a:gd name="connsiteY6" fmla="*/ 462074 h 1505704"/>
              <a:gd name="connsiteX7" fmla="*/ 604856 w 836851"/>
              <a:gd name="connsiteY7" fmla="*/ 561115 h 1505704"/>
              <a:gd name="connsiteX8" fmla="*/ 664014 w 836851"/>
              <a:gd name="connsiteY8" fmla="*/ 665385 h 1505704"/>
              <a:gd name="connsiteX9" fmla="*/ 715166 w 836851"/>
              <a:gd name="connsiteY9" fmla="*/ 774485 h 1505704"/>
              <a:gd name="connsiteX10" fmla="*/ 757909 w 836851"/>
              <a:gd name="connsiteY10" fmla="*/ 888015 h 1505704"/>
              <a:gd name="connsiteX11" fmla="*/ 791848 w 836851"/>
              <a:gd name="connsiteY11" fmla="*/ 1005576 h 1505704"/>
              <a:gd name="connsiteX12" fmla="*/ 816584 w 836851"/>
              <a:gd name="connsiteY12" fmla="*/ 1126768 h 1505704"/>
              <a:gd name="connsiteX13" fmla="*/ 831716 w 836851"/>
              <a:gd name="connsiteY13" fmla="*/ 1251191 h 1505704"/>
              <a:gd name="connsiteX14" fmla="*/ 836851 w 836851"/>
              <a:gd name="connsiteY14" fmla="*/ 1378449 h 1505704"/>
              <a:gd name="connsiteX15" fmla="*/ 831716 w 836851"/>
              <a:gd name="connsiteY15" fmla="*/ 1505704 h 1505704"/>
              <a:gd name="connsiteX0" fmla="*/ 0 w 732796"/>
              <a:gd name="connsiteY0" fmla="*/ 0 h 1446422"/>
              <a:gd name="connsiteX1" fmla="*/ 98838 w 732796"/>
              <a:gd name="connsiteY1" fmla="*/ 66904 h 1446422"/>
              <a:gd name="connsiteX2" fmla="*/ 192059 w 732796"/>
              <a:gd name="connsiteY2" fmla="*/ 141037 h 1446422"/>
              <a:gd name="connsiteX3" fmla="*/ 279264 w 732796"/>
              <a:gd name="connsiteY3" fmla="*/ 221994 h 1446422"/>
              <a:gd name="connsiteX4" fmla="*/ 360055 w 732796"/>
              <a:gd name="connsiteY4" fmla="*/ 309380 h 1446422"/>
              <a:gd name="connsiteX5" fmla="*/ 434033 w 732796"/>
              <a:gd name="connsiteY5" fmla="*/ 402792 h 1446422"/>
              <a:gd name="connsiteX6" fmla="*/ 500801 w 732796"/>
              <a:gd name="connsiteY6" fmla="*/ 501833 h 1446422"/>
              <a:gd name="connsiteX7" fmla="*/ 559959 w 732796"/>
              <a:gd name="connsiteY7" fmla="*/ 606103 h 1446422"/>
              <a:gd name="connsiteX8" fmla="*/ 611111 w 732796"/>
              <a:gd name="connsiteY8" fmla="*/ 715203 h 1446422"/>
              <a:gd name="connsiteX9" fmla="*/ 653854 w 732796"/>
              <a:gd name="connsiteY9" fmla="*/ 828733 h 1446422"/>
              <a:gd name="connsiteX10" fmla="*/ 687793 w 732796"/>
              <a:gd name="connsiteY10" fmla="*/ 946294 h 1446422"/>
              <a:gd name="connsiteX11" fmla="*/ 712529 w 732796"/>
              <a:gd name="connsiteY11" fmla="*/ 1067486 h 1446422"/>
              <a:gd name="connsiteX12" fmla="*/ 727661 w 732796"/>
              <a:gd name="connsiteY12" fmla="*/ 1191909 h 1446422"/>
              <a:gd name="connsiteX13" fmla="*/ 732796 w 732796"/>
              <a:gd name="connsiteY13" fmla="*/ 1319167 h 1446422"/>
              <a:gd name="connsiteX14" fmla="*/ 727661 w 732796"/>
              <a:gd name="connsiteY14" fmla="*/ 1446422 h 1446422"/>
              <a:gd name="connsiteX0" fmla="*/ 0 w 633958"/>
              <a:gd name="connsiteY0" fmla="*/ 0 h 1379518"/>
              <a:gd name="connsiteX1" fmla="*/ 93221 w 633958"/>
              <a:gd name="connsiteY1" fmla="*/ 74133 h 1379518"/>
              <a:gd name="connsiteX2" fmla="*/ 180426 w 633958"/>
              <a:gd name="connsiteY2" fmla="*/ 155090 h 1379518"/>
              <a:gd name="connsiteX3" fmla="*/ 261217 w 633958"/>
              <a:gd name="connsiteY3" fmla="*/ 242476 h 1379518"/>
              <a:gd name="connsiteX4" fmla="*/ 335195 w 633958"/>
              <a:gd name="connsiteY4" fmla="*/ 335888 h 1379518"/>
              <a:gd name="connsiteX5" fmla="*/ 401963 w 633958"/>
              <a:gd name="connsiteY5" fmla="*/ 434929 h 1379518"/>
              <a:gd name="connsiteX6" fmla="*/ 461121 w 633958"/>
              <a:gd name="connsiteY6" fmla="*/ 539199 h 1379518"/>
              <a:gd name="connsiteX7" fmla="*/ 512273 w 633958"/>
              <a:gd name="connsiteY7" fmla="*/ 648299 h 1379518"/>
              <a:gd name="connsiteX8" fmla="*/ 555016 w 633958"/>
              <a:gd name="connsiteY8" fmla="*/ 761829 h 1379518"/>
              <a:gd name="connsiteX9" fmla="*/ 588955 w 633958"/>
              <a:gd name="connsiteY9" fmla="*/ 879390 h 1379518"/>
              <a:gd name="connsiteX10" fmla="*/ 613691 w 633958"/>
              <a:gd name="connsiteY10" fmla="*/ 1000582 h 1379518"/>
              <a:gd name="connsiteX11" fmla="*/ 628823 w 633958"/>
              <a:gd name="connsiteY11" fmla="*/ 1125005 h 1379518"/>
              <a:gd name="connsiteX12" fmla="*/ 633958 w 633958"/>
              <a:gd name="connsiteY12" fmla="*/ 1252263 h 1379518"/>
              <a:gd name="connsiteX13" fmla="*/ 628823 w 633958"/>
              <a:gd name="connsiteY13" fmla="*/ 1379518 h 1379518"/>
              <a:gd name="connsiteX0" fmla="*/ 0 w 540737"/>
              <a:gd name="connsiteY0" fmla="*/ 0 h 1305385"/>
              <a:gd name="connsiteX1" fmla="*/ 87205 w 540737"/>
              <a:gd name="connsiteY1" fmla="*/ 80957 h 1305385"/>
              <a:gd name="connsiteX2" fmla="*/ 167996 w 540737"/>
              <a:gd name="connsiteY2" fmla="*/ 168343 h 1305385"/>
              <a:gd name="connsiteX3" fmla="*/ 241974 w 540737"/>
              <a:gd name="connsiteY3" fmla="*/ 261755 h 1305385"/>
              <a:gd name="connsiteX4" fmla="*/ 308742 w 540737"/>
              <a:gd name="connsiteY4" fmla="*/ 360796 h 1305385"/>
              <a:gd name="connsiteX5" fmla="*/ 367900 w 540737"/>
              <a:gd name="connsiteY5" fmla="*/ 465066 h 1305385"/>
              <a:gd name="connsiteX6" fmla="*/ 419052 w 540737"/>
              <a:gd name="connsiteY6" fmla="*/ 574166 h 1305385"/>
              <a:gd name="connsiteX7" fmla="*/ 461795 w 540737"/>
              <a:gd name="connsiteY7" fmla="*/ 687696 h 1305385"/>
              <a:gd name="connsiteX8" fmla="*/ 495734 w 540737"/>
              <a:gd name="connsiteY8" fmla="*/ 805257 h 1305385"/>
              <a:gd name="connsiteX9" fmla="*/ 520470 w 540737"/>
              <a:gd name="connsiteY9" fmla="*/ 926449 h 1305385"/>
              <a:gd name="connsiteX10" fmla="*/ 535602 w 540737"/>
              <a:gd name="connsiteY10" fmla="*/ 1050872 h 1305385"/>
              <a:gd name="connsiteX11" fmla="*/ 540737 w 540737"/>
              <a:gd name="connsiteY11" fmla="*/ 1178130 h 1305385"/>
              <a:gd name="connsiteX12" fmla="*/ 535602 w 540737"/>
              <a:gd name="connsiteY12" fmla="*/ 1305385 h 1305385"/>
              <a:gd name="connsiteX0" fmla="*/ 0 w 453532"/>
              <a:gd name="connsiteY0" fmla="*/ 0 h 1224428"/>
              <a:gd name="connsiteX1" fmla="*/ 80791 w 453532"/>
              <a:gd name="connsiteY1" fmla="*/ 87386 h 1224428"/>
              <a:gd name="connsiteX2" fmla="*/ 154769 w 453532"/>
              <a:gd name="connsiteY2" fmla="*/ 180798 h 1224428"/>
              <a:gd name="connsiteX3" fmla="*/ 221537 w 453532"/>
              <a:gd name="connsiteY3" fmla="*/ 279839 h 1224428"/>
              <a:gd name="connsiteX4" fmla="*/ 280695 w 453532"/>
              <a:gd name="connsiteY4" fmla="*/ 384109 h 1224428"/>
              <a:gd name="connsiteX5" fmla="*/ 331847 w 453532"/>
              <a:gd name="connsiteY5" fmla="*/ 493209 h 1224428"/>
              <a:gd name="connsiteX6" fmla="*/ 374590 w 453532"/>
              <a:gd name="connsiteY6" fmla="*/ 606739 h 1224428"/>
              <a:gd name="connsiteX7" fmla="*/ 408529 w 453532"/>
              <a:gd name="connsiteY7" fmla="*/ 724300 h 1224428"/>
              <a:gd name="connsiteX8" fmla="*/ 433265 w 453532"/>
              <a:gd name="connsiteY8" fmla="*/ 845492 h 1224428"/>
              <a:gd name="connsiteX9" fmla="*/ 448397 w 453532"/>
              <a:gd name="connsiteY9" fmla="*/ 969915 h 1224428"/>
              <a:gd name="connsiteX10" fmla="*/ 453532 w 453532"/>
              <a:gd name="connsiteY10" fmla="*/ 1097173 h 1224428"/>
              <a:gd name="connsiteX11" fmla="*/ 448397 w 453532"/>
              <a:gd name="connsiteY11" fmla="*/ 1224428 h 1224428"/>
              <a:gd name="connsiteX0" fmla="*/ 0 w 372741"/>
              <a:gd name="connsiteY0" fmla="*/ 0 h 1137042"/>
              <a:gd name="connsiteX1" fmla="*/ 73978 w 372741"/>
              <a:gd name="connsiteY1" fmla="*/ 93412 h 1137042"/>
              <a:gd name="connsiteX2" fmla="*/ 140746 w 372741"/>
              <a:gd name="connsiteY2" fmla="*/ 192453 h 1137042"/>
              <a:gd name="connsiteX3" fmla="*/ 199904 w 372741"/>
              <a:gd name="connsiteY3" fmla="*/ 296723 h 1137042"/>
              <a:gd name="connsiteX4" fmla="*/ 251056 w 372741"/>
              <a:gd name="connsiteY4" fmla="*/ 405823 h 1137042"/>
              <a:gd name="connsiteX5" fmla="*/ 293799 w 372741"/>
              <a:gd name="connsiteY5" fmla="*/ 519353 h 1137042"/>
              <a:gd name="connsiteX6" fmla="*/ 327738 w 372741"/>
              <a:gd name="connsiteY6" fmla="*/ 636914 h 1137042"/>
              <a:gd name="connsiteX7" fmla="*/ 352474 w 372741"/>
              <a:gd name="connsiteY7" fmla="*/ 758106 h 1137042"/>
              <a:gd name="connsiteX8" fmla="*/ 367606 w 372741"/>
              <a:gd name="connsiteY8" fmla="*/ 882529 h 1137042"/>
              <a:gd name="connsiteX9" fmla="*/ 372741 w 372741"/>
              <a:gd name="connsiteY9" fmla="*/ 1009787 h 1137042"/>
              <a:gd name="connsiteX10" fmla="*/ 367606 w 372741"/>
              <a:gd name="connsiteY10" fmla="*/ 1137042 h 1137042"/>
              <a:gd name="connsiteX0" fmla="*/ 0 w 298763"/>
              <a:gd name="connsiteY0" fmla="*/ 0 h 1043630"/>
              <a:gd name="connsiteX1" fmla="*/ 66768 w 298763"/>
              <a:gd name="connsiteY1" fmla="*/ 99041 h 1043630"/>
              <a:gd name="connsiteX2" fmla="*/ 125926 w 298763"/>
              <a:gd name="connsiteY2" fmla="*/ 203311 h 1043630"/>
              <a:gd name="connsiteX3" fmla="*/ 177078 w 298763"/>
              <a:gd name="connsiteY3" fmla="*/ 312411 h 1043630"/>
              <a:gd name="connsiteX4" fmla="*/ 219821 w 298763"/>
              <a:gd name="connsiteY4" fmla="*/ 425941 h 1043630"/>
              <a:gd name="connsiteX5" fmla="*/ 253760 w 298763"/>
              <a:gd name="connsiteY5" fmla="*/ 543502 h 1043630"/>
              <a:gd name="connsiteX6" fmla="*/ 278496 w 298763"/>
              <a:gd name="connsiteY6" fmla="*/ 664694 h 1043630"/>
              <a:gd name="connsiteX7" fmla="*/ 293628 w 298763"/>
              <a:gd name="connsiteY7" fmla="*/ 789117 h 1043630"/>
              <a:gd name="connsiteX8" fmla="*/ 298763 w 298763"/>
              <a:gd name="connsiteY8" fmla="*/ 916375 h 1043630"/>
              <a:gd name="connsiteX9" fmla="*/ 293628 w 298763"/>
              <a:gd name="connsiteY9" fmla="*/ 1043630 h 1043630"/>
              <a:gd name="connsiteX0" fmla="*/ 0 w 231995"/>
              <a:gd name="connsiteY0" fmla="*/ 0 h 944589"/>
              <a:gd name="connsiteX1" fmla="*/ 59158 w 231995"/>
              <a:gd name="connsiteY1" fmla="*/ 104270 h 944589"/>
              <a:gd name="connsiteX2" fmla="*/ 110310 w 231995"/>
              <a:gd name="connsiteY2" fmla="*/ 213370 h 944589"/>
              <a:gd name="connsiteX3" fmla="*/ 153053 w 231995"/>
              <a:gd name="connsiteY3" fmla="*/ 326900 h 944589"/>
              <a:gd name="connsiteX4" fmla="*/ 186992 w 231995"/>
              <a:gd name="connsiteY4" fmla="*/ 444461 h 944589"/>
              <a:gd name="connsiteX5" fmla="*/ 211728 w 231995"/>
              <a:gd name="connsiteY5" fmla="*/ 565653 h 944589"/>
              <a:gd name="connsiteX6" fmla="*/ 226860 w 231995"/>
              <a:gd name="connsiteY6" fmla="*/ 690076 h 944589"/>
              <a:gd name="connsiteX7" fmla="*/ 231995 w 231995"/>
              <a:gd name="connsiteY7" fmla="*/ 817334 h 944589"/>
              <a:gd name="connsiteX8" fmla="*/ 226860 w 231995"/>
              <a:gd name="connsiteY8" fmla="*/ 944589 h 944589"/>
              <a:gd name="connsiteX0" fmla="*/ 0 w 172837"/>
              <a:gd name="connsiteY0" fmla="*/ 0 h 840319"/>
              <a:gd name="connsiteX1" fmla="*/ 51152 w 172837"/>
              <a:gd name="connsiteY1" fmla="*/ 109100 h 840319"/>
              <a:gd name="connsiteX2" fmla="*/ 93895 w 172837"/>
              <a:gd name="connsiteY2" fmla="*/ 222630 h 840319"/>
              <a:gd name="connsiteX3" fmla="*/ 127834 w 172837"/>
              <a:gd name="connsiteY3" fmla="*/ 340191 h 840319"/>
              <a:gd name="connsiteX4" fmla="*/ 152570 w 172837"/>
              <a:gd name="connsiteY4" fmla="*/ 461383 h 840319"/>
              <a:gd name="connsiteX5" fmla="*/ 167702 w 172837"/>
              <a:gd name="connsiteY5" fmla="*/ 585806 h 840319"/>
              <a:gd name="connsiteX6" fmla="*/ 172837 w 172837"/>
              <a:gd name="connsiteY6" fmla="*/ 713064 h 840319"/>
              <a:gd name="connsiteX7" fmla="*/ 167702 w 172837"/>
              <a:gd name="connsiteY7" fmla="*/ 840319 h 840319"/>
              <a:gd name="connsiteX0" fmla="*/ 0 w 121685"/>
              <a:gd name="connsiteY0" fmla="*/ 0 h 731219"/>
              <a:gd name="connsiteX1" fmla="*/ 42743 w 121685"/>
              <a:gd name="connsiteY1" fmla="*/ 113530 h 731219"/>
              <a:gd name="connsiteX2" fmla="*/ 76682 w 121685"/>
              <a:gd name="connsiteY2" fmla="*/ 231091 h 731219"/>
              <a:gd name="connsiteX3" fmla="*/ 101418 w 121685"/>
              <a:gd name="connsiteY3" fmla="*/ 352283 h 731219"/>
              <a:gd name="connsiteX4" fmla="*/ 116550 w 121685"/>
              <a:gd name="connsiteY4" fmla="*/ 476706 h 731219"/>
              <a:gd name="connsiteX5" fmla="*/ 121685 w 121685"/>
              <a:gd name="connsiteY5" fmla="*/ 603964 h 731219"/>
              <a:gd name="connsiteX6" fmla="*/ 116550 w 121685"/>
              <a:gd name="connsiteY6" fmla="*/ 731219 h 73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85" h="731219">
                <a:moveTo>
                  <a:pt x="0" y="0"/>
                </a:moveTo>
                <a:lnTo>
                  <a:pt x="42743" y="113530"/>
                </a:lnTo>
                <a:lnTo>
                  <a:pt x="76682" y="231091"/>
                </a:lnTo>
                <a:lnTo>
                  <a:pt x="101418" y="352283"/>
                </a:lnTo>
                <a:lnTo>
                  <a:pt x="116550" y="476706"/>
                </a:lnTo>
                <a:lnTo>
                  <a:pt x="121685" y="603964"/>
                </a:lnTo>
                <a:lnTo>
                  <a:pt x="116550" y="73121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grpSp>
        <p:nvGrpSpPr>
          <p:cNvPr id="46" name="AR">
            <a:extLst>
              <a:ext uri="{FF2B5EF4-FFF2-40B4-BE49-F238E27FC236}">
                <a16:creationId xmlns:a16="http://schemas.microsoft.com/office/drawing/2014/main" id="{BD4F199F-96CF-07AF-EC29-C6414BEF7412}"/>
              </a:ext>
            </a:extLst>
          </p:cNvPr>
          <p:cNvGrpSpPr/>
          <p:nvPr/>
        </p:nvGrpSpPr>
        <p:grpSpPr>
          <a:xfrm>
            <a:off x="100275" y="3457830"/>
            <a:ext cx="2236556" cy="736483"/>
            <a:chOff x="100275" y="3457830"/>
            <a:chExt cx="2236556" cy="736483"/>
          </a:xfrm>
        </p:grpSpPr>
        <p:sp>
          <p:nvSpPr>
            <p:cNvPr id="47" name="AR Text">
              <a:extLst>
                <a:ext uri="{FF2B5EF4-FFF2-40B4-BE49-F238E27FC236}">
                  <a16:creationId xmlns:a16="http://schemas.microsoft.com/office/drawing/2014/main" id="{AA942230-567A-F38D-CC58-3264BEFE2082}"/>
                </a:ext>
              </a:extLst>
            </p:cNvPr>
            <p:cNvSpPr/>
            <p:nvPr/>
          </p:nvSpPr>
          <p:spPr>
            <a:xfrm>
              <a:off x="100275" y="3666809"/>
              <a:ext cx="1440490" cy="492443"/>
            </a:xfrm>
            <a:prstGeom prst="rect">
              <a:avLst/>
            </a:prstGeom>
            <a:noFill/>
            <a:ln>
              <a:noFill/>
            </a:ln>
          </p:spPr>
          <p:txBody>
            <a:bodyPr wrap="square" lIns="0" tIns="0" rIns="0" bIns="0" anchor="ctr" anchorCtr="0">
              <a:spAutoFit/>
            </a:bodyPr>
            <a:lstStyle/>
            <a:p>
              <a:pPr marL="0" marR="0" lvl="0" indent="0" algn="r" defTabSz="878441"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Access Recertification</a:t>
              </a:r>
              <a:endPar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mn-ea"/>
                <a:cs typeface="Segoe UI Historic" panose="020B0502040204020203" pitchFamily="34" charset="0"/>
              </a:endParaRPr>
            </a:p>
          </p:txBody>
        </p:sp>
        <p:grpSp>
          <p:nvGrpSpPr>
            <p:cNvPr id="48" name="AR Icon">
              <a:extLst>
                <a:ext uri="{FF2B5EF4-FFF2-40B4-BE49-F238E27FC236}">
                  <a16:creationId xmlns:a16="http://schemas.microsoft.com/office/drawing/2014/main" id="{E53603AD-29FA-4BC8-0351-F3B1D51A9D12}"/>
                </a:ext>
              </a:extLst>
            </p:cNvPr>
            <p:cNvGrpSpPr/>
            <p:nvPr/>
          </p:nvGrpSpPr>
          <p:grpSpPr>
            <a:xfrm>
              <a:off x="1600348" y="3457830"/>
              <a:ext cx="736483" cy="736483"/>
              <a:chOff x="1576858" y="3441745"/>
              <a:chExt cx="736483" cy="736483"/>
            </a:xfrm>
          </p:grpSpPr>
          <p:grpSp>
            <p:nvGrpSpPr>
              <p:cNvPr id="49" name="Group 48">
                <a:extLst>
                  <a:ext uri="{FF2B5EF4-FFF2-40B4-BE49-F238E27FC236}">
                    <a16:creationId xmlns:a16="http://schemas.microsoft.com/office/drawing/2014/main" id="{CE111DFB-8550-A11C-0D25-214FB0664F17}"/>
                  </a:ext>
                </a:extLst>
              </p:cNvPr>
              <p:cNvGrpSpPr/>
              <p:nvPr/>
            </p:nvGrpSpPr>
            <p:grpSpPr>
              <a:xfrm>
                <a:off x="1576858" y="3441745"/>
                <a:ext cx="736483" cy="736483"/>
                <a:chOff x="8531052" y="1407263"/>
                <a:chExt cx="905081" cy="905081"/>
              </a:xfrm>
            </p:grpSpPr>
            <p:sp useBgFill="1">
              <p:nvSpPr>
                <p:cNvPr id="54" name="Oval 53">
                  <a:extLst>
                    <a:ext uri="{FF2B5EF4-FFF2-40B4-BE49-F238E27FC236}">
                      <a16:creationId xmlns:a16="http://schemas.microsoft.com/office/drawing/2014/main" id="{BE1DE371-E774-6A50-6D26-BF3199782ECA}"/>
                    </a:ext>
                  </a:extLst>
                </p:cNvPr>
                <p:cNvSpPr/>
                <p:nvPr/>
              </p:nvSpPr>
              <p:spPr bwMode="auto">
                <a:xfrm>
                  <a:off x="8531052" y="1407263"/>
                  <a:ext cx="905081" cy="905081"/>
                </a:xfrm>
                <a:prstGeom prst="ellipse">
                  <a:avLst/>
                </a:prstGeom>
                <a:ln>
                  <a:noFill/>
                  <a:prstDash val="dash"/>
                </a:ln>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55" name="Oval 54">
                  <a:extLst>
                    <a:ext uri="{FF2B5EF4-FFF2-40B4-BE49-F238E27FC236}">
                      <a16:creationId xmlns:a16="http://schemas.microsoft.com/office/drawing/2014/main" id="{9F81FA3C-15C0-6319-74DB-47A6C5FC2A19}"/>
                    </a:ext>
                  </a:extLst>
                </p:cNvPr>
                <p:cNvSpPr/>
                <p:nvPr/>
              </p:nvSpPr>
              <p:spPr bwMode="auto">
                <a:xfrm>
                  <a:off x="8587588" y="1463799"/>
                  <a:ext cx="792008" cy="792008"/>
                </a:xfrm>
                <a:prstGeom prst="ellipse">
                  <a:avLst/>
                </a:prstGeom>
                <a:solidFill>
                  <a:schemeClr val="bg1">
                    <a:lumMod val="95000"/>
                  </a:schemeClr>
                </a:solidFill>
                <a:ln>
                  <a:noFill/>
                </a:ln>
                <a:effectLst>
                  <a:outerShdw blurRad="50800" dist="38100" dir="2700000" algn="tl" rotWithShape="0">
                    <a:prstClr val="black">
                      <a:alpha val="40000"/>
                    </a:prstClr>
                  </a:outerShdw>
                </a:effectLst>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0" name="Group 49">
                <a:extLst>
                  <a:ext uri="{FF2B5EF4-FFF2-40B4-BE49-F238E27FC236}">
                    <a16:creationId xmlns:a16="http://schemas.microsoft.com/office/drawing/2014/main" id="{4900894A-3224-1046-0003-1236E7562311}"/>
                  </a:ext>
                </a:extLst>
              </p:cNvPr>
              <p:cNvGrpSpPr/>
              <p:nvPr/>
            </p:nvGrpSpPr>
            <p:grpSpPr>
              <a:xfrm>
                <a:off x="1693672" y="3540770"/>
                <a:ext cx="502853" cy="538431"/>
                <a:chOff x="2603241" y="3415004"/>
                <a:chExt cx="925200" cy="980798"/>
              </a:xfrm>
            </p:grpSpPr>
            <p:pic>
              <p:nvPicPr>
                <p:cNvPr id="51" name="Graphic 50" descr="Paper with solid fill">
                  <a:extLst>
                    <a:ext uri="{FF2B5EF4-FFF2-40B4-BE49-F238E27FC236}">
                      <a16:creationId xmlns:a16="http://schemas.microsoft.com/office/drawing/2014/main" id="{872E5BF1-1AFD-CFBE-5AD6-44547626A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3241" y="3415004"/>
                  <a:ext cx="914400" cy="914400"/>
                </a:xfrm>
                <a:prstGeom prst="rect">
                  <a:avLst/>
                </a:prstGeom>
              </p:spPr>
            </p:pic>
            <p:sp>
              <p:nvSpPr>
                <p:cNvPr id="52" name="Oval 51">
                  <a:extLst>
                    <a:ext uri="{FF2B5EF4-FFF2-40B4-BE49-F238E27FC236}">
                      <a16:creationId xmlns:a16="http://schemas.microsoft.com/office/drawing/2014/main" id="{295D29C6-2937-57C8-A057-12347F3F0330}"/>
                    </a:ext>
                  </a:extLst>
                </p:cNvPr>
                <p:cNvSpPr/>
                <p:nvPr/>
              </p:nvSpPr>
              <p:spPr bwMode="auto">
                <a:xfrm>
                  <a:off x="3060441" y="3927802"/>
                  <a:ext cx="468000" cy="46800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53" name="Graphic 52" descr="Clock with solid fill">
                  <a:extLst>
                    <a:ext uri="{FF2B5EF4-FFF2-40B4-BE49-F238E27FC236}">
                      <a16:creationId xmlns:a16="http://schemas.microsoft.com/office/drawing/2014/main" id="{E66AF11F-4445-017A-D760-50CECD876F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71789" y="3939150"/>
                  <a:ext cx="443204" cy="443204"/>
                </a:xfrm>
                <a:prstGeom prst="rect">
                  <a:avLst/>
                </a:prstGeom>
              </p:spPr>
            </p:pic>
          </p:grpSp>
        </p:grpSp>
      </p:grpSp>
      <p:grpSp>
        <p:nvGrpSpPr>
          <p:cNvPr id="56" name="PIM">
            <a:extLst>
              <a:ext uri="{FF2B5EF4-FFF2-40B4-BE49-F238E27FC236}">
                <a16:creationId xmlns:a16="http://schemas.microsoft.com/office/drawing/2014/main" id="{5E6BE0C7-7AE8-25F7-A06A-DC271565AA25}"/>
              </a:ext>
            </a:extLst>
          </p:cNvPr>
          <p:cNvGrpSpPr/>
          <p:nvPr/>
        </p:nvGrpSpPr>
        <p:grpSpPr>
          <a:xfrm>
            <a:off x="2700582" y="5026595"/>
            <a:ext cx="1557680" cy="1417085"/>
            <a:chOff x="2700582" y="5026595"/>
            <a:chExt cx="1557680" cy="1417085"/>
          </a:xfrm>
        </p:grpSpPr>
        <p:sp>
          <p:nvSpPr>
            <p:cNvPr id="57" name="PIM Text">
              <a:extLst>
                <a:ext uri="{FF2B5EF4-FFF2-40B4-BE49-F238E27FC236}">
                  <a16:creationId xmlns:a16="http://schemas.microsoft.com/office/drawing/2014/main" id="{CF6E3717-E4C2-0D68-D278-B5793B0D7AE9}"/>
                </a:ext>
              </a:extLst>
            </p:cNvPr>
            <p:cNvSpPr/>
            <p:nvPr/>
          </p:nvSpPr>
          <p:spPr>
            <a:xfrm>
              <a:off x="2700582" y="5705016"/>
              <a:ext cx="1557680" cy="738664"/>
            </a:xfrm>
            <a:prstGeom prst="rect">
              <a:avLst/>
            </a:prstGeom>
            <a:noFill/>
            <a:ln>
              <a:noFill/>
            </a:ln>
          </p:spPr>
          <p:txBody>
            <a:bodyPr wrap="square" lIns="0" tIns="0" rIns="0" bIns="0" anchor="ctr" anchorCtr="0">
              <a:spAutoFit/>
            </a:bodyPr>
            <a:lstStyle/>
            <a:p>
              <a:pPr marL="0" marR="0" lvl="0" indent="0" algn="ctr" defTabSz="878441"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Secure privileged access for administration</a:t>
              </a:r>
              <a:endPar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mn-ea"/>
                <a:cs typeface="Segoe UI Historic" panose="020B0502040204020203" pitchFamily="34" charset="0"/>
              </a:endParaRPr>
            </a:p>
          </p:txBody>
        </p:sp>
        <p:grpSp>
          <p:nvGrpSpPr>
            <p:cNvPr id="58" name="PIM Icon">
              <a:extLst>
                <a:ext uri="{FF2B5EF4-FFF2-40B4-BE49-F238E27FC236}">
                  <a16:creationId xmlns:a16="http://schemas.microsoft.com/office/drawing/2014/main" id="{95740BAD-F2B9-2A1B-9508-6AAF67768C1A}"/>
                </a:ext>
              </a:extLst>
            </p:cNvPr>
            <p:cNvGrpSpPr/>
            <p:nvPr/>
          </p:nvGrpSpPr>
          <p:grpSpPr>
            <a:xfrm>
              <a:off x="3080252" y="5026595"/>
              <a:ext cx="736483" cy="736483"/>
              <a:chOff x="2636310" y="5026595"/>
              <a:chExt cx="736483" cy="736483"/>
            </a:xfrm>
          </p:grpSpPr>
          <p:grpSp>
            <p:nvGrpSpPr>
              <p:cNvPr id="59" name="Group 58">
                <a:extLst>
                  <a:ext uri="{FF2B5EF4-FFF2-40B4-BE49-F238E27FC236}">
                    <a16:creationId xmlns:a16="http://schemas.microsoft.com/office/drawing/2014/main" id="{AFF6F669-F527-60FE-BAB1-00A3581E9BB5}"/>
                  </a:ext>
                </a:extLst>
              </p:cNvPr>
              <p:cNvGrpSpPr/>
              <p:nvPr/>
            </p:nvGrpSpPr>
            <p:grpSpPr>
              <a:xfrm>
                <a:off x="2636310" y="5026595"/>
                <a:ext cx="736483" cy="736483"/>
                <a:chOff x="10230114" y="3121151"/>
                <a:chExt cx="905081" cy="905081"/>
              </a:xfrm>
            </p:grpSpPr>
            <p:sp useBgFill="1">
              <p:nvSpPr>
                <p:cNvPr id="67" name="Oval 66">
                  <a:extLst>
                    <a:ext uri="{FF2B5EF4-FFF2-40B4-BE49-F238E27FC236}">
                      <a16:creationId xmlns:a16="http://schemas.microsoft.com/office/drawing/2014/main" id="{EE1AE3EB-A597-DA7A-3862-1C129785B6B4}"/>
                    </a:ext>
                  </a:extLst>
                </p:cNvPr>
                <p:cNvSpPr/>
                <p:nvPr/>
              </p:nvSpPr>
              <p:spPr bwMode="auto">
                <a:xfrm>
                  <a:off x="10230114" y="3121151"/>
                  <a:ext cx="905081" cy="905081"/>
                </a:xfrm>
                <a:prstGeom prst="ellipse">
                  <a:avLst/>
                </a:prstGeom>
                <a:ln>
                  <a:noFill/>
                  <a:prstDash val="dash"/>
                </a:ln>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68" name="Oval 67">
                  <a:extLst>
                    <a:ext uri="{FF2B5EF4-FFF2-40B4-BE49-F238E27FC236}">
                      <a16:creationId xmlns:a16="http://schemas.microsoft.com/office/drawing/2014/main" id="{80A1903D-C6E1-F61F-D039-E03523F112D7}"/>
                    </a:ext>
                  </a:extLst>
                </p:cNvPr>
                <p:cNvSpPr/>
                <p:nvPr/>
              </p:nvSpPr>
              <p:spPr bwMode="auto">
                <a:xfrm>
                  <a:off x="10284890" y="3175927"/>
                  <a:ext cx="795528" cy="795528"/>
                </a:xfrm>
                <a:prstGeom prst="ellipse">
                  <a:avLst/>
                </a:prstGeom>
                <a:solidFill>
                  <a:schemeClr val="bg1">
                    <a:lumMod val="95000"/>
                  </a:schemeClr>
                </a:solidFill>
                <a:ln>
                  <a:noFill/>
                </a:ln>
                <a:effectLst>
                  <a:outerShdw blurRad="50800" dist="38100" dir="2700000" algn="tl" rotWithShape="0">
                    <a:prstClr val="black">
                      <a:alpha val="40000"/>
                    </a:prstClr>
                  </a:outerShdw>
                </a:effectLst>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60" name="Group 59">
                <a:extLst>
                  <a:ext uri="{FF2B5EF4-FFF2-40B4-BE49-F238E27FC236}">
                    <a16:creationId xmlns:a16="http://schemas.microsoft.com/office/drawing/2014/main" id="{6214A98A-5630-6F7F-0C8A-F19FAD283ED9}"/>
                  </a:ext>
                </a:extLst>
              </p:cNvPr>
              <p:cNvGrpSpPr/>
              <p:nvPr/>
            </p:nvGrpSpPr>
            <p:grpSpPr>
              <a:xfrm>
                <a:off x="2800503" y="5148856"/>
                <a:ext cx="343244" cy="480339"/>
                <a:chOff x="7197488" y="4202671"/>
                <a:chExt cx="343244" cy="480339"/>
              </a:xfrm>
            </p:grpSpPr>
            <p:sp>
              <p:nvSpPr>
                <p:cNvPr id="61" name="Rectangle: Rounded Corners 60">
                  <a:extLst>
                    <a:ext uri="{FF2B5EF4-FFF2-40B4-BE49-F238E27FC236}">
                      <a16:creationId xmlns:a16="http://schemas.microsoft.com/office/drawing/2014/main" id="{735E1641-3187-1D67-2F32-87DD4BD23D6A}"/>
                    </a:ext>
                  </a:extLst>
                </p:cNvPr>
                <p:cNvSpPr/>
                <p:nvPr/>
              </p:nvSpPr>
              <p:spPr>
                <a:xfrm>
                  <a:off x="7294598" y="4269151"/>
                  <a:ext cx="246134" cy="413859"/>
                </a:xfrm>
                <a:prstGeom prst="roundRect">
                  <a:avLst>
                    <a:gd name="adj" fmla="val 5335"/>
                  </a:avLst>
                </a:prstGeom>
                <a:solidFill>
                  <a:srgbClr val="0078D4"/>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pic>
              <p:nvPicPr>
                <p:cNvPr id="62" name="Graphic 197">
                  <a:extLst>
                    <a:ext uri="{FF2B5EF4-FFF2-40B4-BE49-F238E27FC236}">
                      <a16:creationId xmlns:a16="http://schemas.microsoft.com/office/drawing/2014/main" id="{707F765E-2738-8EF6-8759-65B323BB0787}"/>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346890" y="4409077"/>
                  <a:ext cx="141552" cy="103995"/>
                </a:xfrm>
                <a:prstGeom prst="rect">
                  <a:avLst/>
                </a:prstGeom>
              </p:spPr>
            </p:pic>
            <p:sp>
              <p:nvSpPr>
                <p:cNvPr id="63" name="Rectangle: Rounded Corners 62">
                  <a:extLst>
                    <a:ext uri="{FF2B5EF4-FFF2-40B4-BE49-F238E27FC236}">
                      <a16:creationId xmlns:a16="http://schemas.microsoft.com/office/drawing/2014/main" id="{8BD00A06-595F-77B3-F11B-BAB95704E7EA}"/>
                    </a:ext>
                  </a:extLst>
                </p:cNvPr>
                <p:cNvSpPr/>
                <p:nvPr/>
              </p:nvSpPr>
              <p:spPr>
                <a:xfrm>
                  <a:off x="7197488" y="4202671"/>
                  <a:ext cx="204279" cy="204279"/>
                </a:xfrm>
                <a:prstGeom prst="roundRect">
                  <a:avLst>
                    <a:gd name="adj" fmla="val 50000"/>
                  </a:avLst>
                </a:prstGeom>
                <a:solidFill>
                  <a:srgbClr val="FFFFFF"/>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64" name="Rectangle: Rounded Corners 63">
                  <a:extLst>
                    <a:ext uri="{FF2B5EF4-FFF2-40B4-BE49-F238E27FC236}">
                      <a16:creationId xmlns:a16="http://schemas.microsoft.com/office/drawing/2014/main" id="{AE830B8B-E6D4-7BE2-5193-5AE044B67AAE}"/>
                    </a:ext>
                  </a:extLst>
                </p:cNvPr>
                <p:cNvSpPr/>
                <p:nvPr/>
              </p:nvSpPr>
              <p:spPr>
                <a:xfrm>
                  <a:off x="7205084" y="4210432"/>
                  <a:ext cx="175522" cy="175522"/>
                </a:xfrm>
                <a:prstGeom prst="roundRect">
                  <a:avLst>
                    <a:gd name="adj" fmla="val 50000"/>
                  </a:avLst>
                </a:prstGeom>
                <a:solidFill>
                  <a:srgbClr val="666666"/>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65" name="Rectangle 64">
                  <a:extLst>
                    <a:ext uri="{FF2B5EF4-FFF2-40B4-BE49-F238E27FC236}">
                      <a16:creationId xmlns:a16="http://schemas.microsoft.com/office/drawing/2014/main" id="{432E14B0-D01B-11E6-EC5C-2ACAAADD2CCE}"/>
                    </a:ext>
                  </a:extLst>
                </p:cNvPr>
                <p:cNvSpPr/>
                <p:nvPr/>
              </p:nvSpPr>
              <p:spPr bwMode="auto">
                <a:xfrm>
                  <a:off x="7381807" y="4623956"/>
                  <a:ext cx="71714" cy="26893"/>
                </a:xfrm>
                <a:prstGeom prst="rect">
                  <a:avLst/>
                </a:prstGeom>
                <a:solidFill>
                  <a:srgbClr val="FFFFFF"/>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73"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66" name="Freeform 125">
                  <a:extLst>
                    <a:ext uri="{FF2B5EF4-FFF2-40B4-BE49-F238E27FC236}">
                      <a16:creationId xmlns:a16="http://schemas.microsoft.com/office/drawing/2014/main" id="{FA2F3F0D-E1B3-A388-34DE-AF0BBB408009}"/>
                    </a:ext>
                  </a:extLst>
                </p:cNvPr>
                <p:cNvSpPr>
                  <a:spLocks/>
                </p:cNvSpPr>
                <p:nvPr/>
              </p:nvSpPr>
              <p:spPr bwMode="auto">
                <a:xfrm>
                  <a:off x="7288528" y="4248354"/>
                  <a:ext cx="44820" cy="66227"/>
                </a:xfrm>
                <a:custGeom>
                  <a:avLst/>
                  <a:gdLst>
                    <a:gd name="T0" fmla="*/ 107 w 107"/>
                    <a:gd name="T1" fmla="*/ 133 h 160"/>
                    <a:gd name="T2" fmla="*/ 107 w 107"/>
                    <a:gd name="T3" fmla="*/ 133 h 160"/>
                    <a:gd name="T4" fmla="*/ 27 w 107"/>
                    <a:gd name="T5" fmla="*/ 133 h 160"/>
                    <a:gd name="T6" fmla="*/ 27 w 107"/>
                    <a:gd name="T7" fmla="*/ 0 h 160"/>
                    <a:gd name="T8" fmla="*/ 0 w 107"/>
                    <a:gd name="T9" fmla="*/ 0 h 160"/>
                    <a:gd name="T10" fmla="*/ 0 w 107"/>
                    <a:gd name="T11" fmla="*/ 160 h 160"/>
                    <a:gd name="T12" fmla="*/ 107 w 107"/>
                    <a:gd name="T13" fmla="*/ 160 h 160"/>
                    <a:gd name="T14" fmla="*/ 107 w 107"/>
                    <a:gd name="T15" fmla="*/ 133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60">
                      <a:moveTo>
                        <a:pt x="107" y="133"/>
                      </a:moveTo>
                      <a:lnTo>
                        <a:pt x="107" y="133"/>
                      </a:lnTo>
                      <a:lnTo>
                        <a:pt x="27" y="133"/>
                      </a:lnTo>
                      <a:lnTo>
                        <a:pt x="27" y="0"/>
                      </a:lnTo>
                      <a:lnTo>
                        <a:pt x="0" y="0"/>
                      </a:lnTo>
                      <a:lnTo>
                        <a:pt x="0" y="160"/>
                      </a:lnTo>
                      <a:lnTo>
                        <a:pt x="107" y="160"/>
                      </a:lnTo>
                      <a:lnTo>
                        <a:pt x="107" y="133"/>
                      </a:lnTo>
                      <a:close/>
                    </a:path>
                  </a:pathLst>
                </a:custGeom>
                <a:solidFill>
                  <a:schemeClr val="bg1"/>
                </a:solidFill>
                <a:ln w="0">
                  <a:solidFill>
                    <a:schemeClr val="bg1"/>
                  </a:solidFill>
                  <a:prstDash val="solid"/>
                  <a:round/>
                  <a:headEnd/>
                  <a:tailEnd/>
                </a:ln>
              </p:spPr>
              <p:txBody>
                <a:bodyPr vert="horz" wrap="square" lIns="89643" tIns="44821" rIns="89643"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C3C41"/>
                    </a:solidFill>
                    <a:effectLst/>
                    <a:uLnTx/>
                    <a:uFillTx/>
                    <a:latin typeface="Segoe UI"/>
                    <a:ea typeface="+mn-ea"/>
                    <a:cs typeface="+mn-cs"/>
                  </a:endParaRPr>
                </a:p>
              </p:txBody>
            </p:sp>
          </p:grpSp>
        </p:grpSp>
      </p:grpSp>
      <p:grpSp>
        <p:nvGrpSpPr>
          <p:cNvPr id="69" name="ELM">
            <a:extLst>
              <a:ext uri="{FF2B5EF4-FFF2-40B4-BE49-F238E27FC236}">
                <a16:creationId xmlns:a16="http://schemas.microsoft.com/office/drawing/2014/main" id="{EF1AD13D-BA22-DEB9-1365-20FFE3A48A9D}"/>
              </a:ext>
            </a:extLst>
          </p:cNvPr>
          <p:cNvGrpSpPr/>
          <p:nvPr/>
        </p:nvGrpSpPr>
        <p:grpSpPr>
          <a:xfrm>
            <a:off x="4647634" y="3437011"/>
            <a:ext cx="2218995" cy="738664"/>
            <a:chOff x="4647634" y="3437011"/>
            <a:chExt cx="2218995" cy="738664"/>
          </a:xfrm>
        </p:grpSpPr>
        <p:sp>
          <p:nvSpPr>
            <p:cNvPr id="70" name="ELM Text">
              <a:extLst>
                <a:ext uri="{FF2B5EF4-FFF2-40B4-BE49-F238E27FC236}">
                  <a16:creationId xmlns:a16="http://schemas.microsoft.com/office/drawing/2014/main" id="{646B05A5-A791-1E93-1FAD-875D0CEA1FB8}"/>
                </a:ext>
              </a:extLst>
            </p:cNvPr>
            <p:cNvSpPr/>
            <p:nvPr/>
          </p:nvSpPr>
          <p:spPr>
            <a:xfrm>
              <a:off x="5548149" y="3437011"/>
              <a:ext cx="1318480" cy="738664"/>
            </a:xfrm>
            <a:prstGeom prst="rect">
              <a:avLst/>
            </a:prstGeom>
            <a:noFill/>
            <a:ln>
              <a:noFill/>
            </a:ln>
          </p:spPr>
          <p:txBody>
            <a:bodyPr wrap="square" lIns="0" tIns="0" rIns="0" bIns="0" anchor="ctr" anchorCtr="0">
              <a:spAutoFit/>
            </a:bodyPr>
            <a:lstStyle/>
            <a:p>
              <a:pPr marL="0" marR="0" lvl="0" indent="0" algn="l" defTabSz="878441"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Access Lifecycle Management</a:t>
              </a:r>
              <a:endPar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mn-ea"/>
                <a:cs typeface="Segoe UI Historic" panose="020B0502040204020203" pitchFamily="34" charset="0"/>
              </a:endParaRPr>
            </a:p>
          </p:txBody>
        </p:sp>
        <p:grpSp>
          <p:nvGrpSpPr>
            <p:cNvPr id="71" name="ELM Icon">
              <a:extLst>
                <a:ext uri="{FF2B5EF4-FFF2-40B4-BE49-F238E27FC236}">
                  <a16:creationId xmlns:a16="http://schemas.microsoft.com/office/drawing/2014/main" id="{F766F51D-64DC-EEE6-3D07-A657D82BDFEC}"/>
                </a:ext>
              </a:extLst>
            </p:cNvPr>
            <p:cNvGrpSpPr/>
            <p:nvPr/>
          </p:nvGrpSpPr>
          <p:grpSpPr>
            <a:xfrm>
              <a:off x="4647634" y="3438101"/>
              <a:ext cx="736483" cy="736483"/>
              <a:chOff x="4203692" y="3438101"/>
              <a:chExt cx="736483" cy="736483"/>
            </a:xfrm>
          </p:grpSpPr>
          <p:grpSp>
            <p:nvGrpSpPr>
              <p:cNvPr id="72" name="Group 71">
                <a:extLst>
                  <a:ext uri="{FF2B5EF4-FFF2-40B4-BE49-F238E27FC236}">
                    <a16:creationId xmlns:a16="http://schemas.microsoft.com/office/drawing/2014/main" id="{67FEC614-CE33-FB79-89A2-1DB88D78555F}"/>
                  </a:ext>
                </a:extLst>
              </p:cNvPr>
              <p:cNvGrpSpPr/>
              <p:nvPr/>
            </p:nvGrpSpPr>
            <p:grpSpPr>
              <a:xfrm>
                <a:off x="4203692" y="3438101"/>
                <a:ext cx="736483" cy="736483"/>
                <a:chOff x="8591710" y="4778499"/>
                <a:chExt cx="905081" cy="905081"/>
              </a:xfrm>
            </p:grpSpPr>
            <p:sp useBgFill="1">
              <p:nvSpPr>
                <p:cNvPr id="76" name="Oval 75">
                  <a:extLst>
                    <a:ext uri="{FF2B5EF4-FFF2-40B4-BE49-F238E27FC236}">
                      <a16:creationId xmlns:a16="http://schemas.microsoft.com/office/drawing/2014/main" id="{B10FD65C-F842-86A7-C05D-E1C3B7951CC1}"/>
                    </a:ext>
                  </a:extLst>
                </p:cNvPr>
                <p:cNvSpPr/>
                <p:nvPr/>
              </p:nvSpPr>
              <p:spPr bwMode="auto">
                <a:xfrm>
                  <a:off x="8591710" y="4778499"/>
                  <a:ext cx="905081" cy="905081"/>
                </a:xfrm>
                <a:prstGeom prst="ellipse">
                  <a:avLst/>
                </a:prstGeom>
                <a:ln>
                  <a:noFill/>
                  <a:prstDash val="dash"/>
                </a:ln>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77" name="Oval 76">
                  <a:extLst>
                    <a:ext uri="{FF2B5EF4-FFF2-40B4-BE49-F238E27FC236}">
                      <a16:creationId xmlns:a16="http://schemas.microsoft.com/office/drawing/2014/main" id="{EF202C63-8D5D-0A28-42D2-82DCDCA1C08A}"/>
                    </a:ext>
                  </a:extLst>
                </p:cNvPr>
                <p:cNvSpPr/>
                <p:nvPr/>
              </p:nvSpPr>
              <p:spPr bwMode="auto">
                <a:xfrm>
                  <a:off x="8646490" y="4833277"/>
                  <a:ext cx="795527" cy="795527"/>
                </a:xfrm>
                <a:prstGeom prst="ellipse">
                  <a:avLst/>
                </a:prstGeom>
                <a:solidFill>
                  <a:schemeClr val="bg1">
                    <a:lumMod val="95000"/>
                  </a:schemeClr>
                </a:solidFill>
                <a:ln>
                  <a:noFill/>
                </a:ln>
                <a:effectLst>
                  <a:outerShdw blurRad="50800" dist="38100" dir="2700000" algn="tl" rotWithShape="0">
                    <a:prstClr val="black">
                      <a:alpha val="40000"/>
                    </a:prstClr>
                  </a:outerShdw>
                </a:effectLst>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3" name="Group 72">
                <a:extLst>
                  <a:ext uri="{FF2B5EF4-FFF2-40B4-BE49-F238E27FC236}">
                    <a16:creationId xmlns:a16="http://schemas.microsoft.com/office/drawing/2014/main" id="{DE06BBC7-BF8C-4B29-367B-2553459C04A8}"/>
                  </a:ext>
                </a:extLst>
              </p:cNvPr>
              <p:cNvGrpSpPr/>
              <p:nvPr/>
            </p:nvGrpSpPr>
            <p:grpSpPr>
              <a:xfrm>
                <a:off x="4345294" y="3579517"/>
                <a:ext cx="468000" cy="469942"/>
                <a:chOff x="4870206" y="5690635"/>
                <a:chExt cx="468000" cy="469942"/>
              </a:xfrm>
            </p:grpSpPr>
            <p:sp>
              <p:nvSpPr>
                <p:cNvPr id="74" name="Freeform 324">
                  <a:extLst>
                    <a:ext uri="{FF2B5EF4-FFF2-40B4-BE49-F238E27FC236}">
                      <a16:creationId xmlns:a16="http://schemas.microsoft.com/office/drawing/2014/main" id="{4F00F25D-597F-4949-1252-C1B42EC731E6}"/>
                    </a:ext>
                  </a:extLst>
                </p:cNvPr>
                <p:cNvSpPr>
                  <a:spLocks noChangeAspect="1"/>
                </p:cNvSpPr>
                <p:nvPr/>
              </p:nvSpPr>
              <p:spPr bwMode="auto">
                <a:xfrm rot="10293316" flipH="1">
                  <a:off x="4870206" y="5690635"/>
                  <a:ext cx="468000" cy="469942"/>
                </a:xfrm>
                <a:custGeom>
                  <a:avLst/>
                  <a:gdLst>
                    <a:gd name="T0" fmla="*/ 389 w 389"/>
                    <a:gd name="T1" fmla="*/ 195 h 390"/>
                    <a:gd name="T2" fmla="*/ 389 w 389"/>
                    <a:gd name="T3" fmla="*/ 195 h 390"/>
                    <a:gd name="T4" fmla="*/ 195 w 389"/>
                    <a:gd name="T5" fmla="*/ 390 h 390"/>
                    <a:gd name="T6" fmla="*/ 40 w 389"/>
                    <a:gd name="T7" fmla="*/ 313 h 390"/>
                    <a:gd name="T8" fmla="*/ 32 w 389"/>
                    <a:gd name="T9" fmla="*/ 345 h 390"/>
                    <a:gd name="T10" fmla="*/ 17 w 389"/>
                    <a:gd name="T11" fmla="*/ 357 h 390"/>
                    <a:gd name="T12" fmla="*/ 14 w 389"/>
                    <a:gd name="T13" fmla="*/ 357 h 390"/>
                    <a:gd name="T14" fmla="*/ 2 w 389"/>
                    <a:gd name="T15" fmla="*/ 338 h 390"/>
                    <a:gd name="T16" fmla="*/ 22 w 389"/>
                    <a:gd name="T17" fmla="*/ 254 h 390"/>
                    <a:gd name="T18" fmla="*/ 107 w 389"/>
                    <a:gd name="T19" fmla="*/ 273 h 390"/>
                    <a:gd name="T20" fmla="*/ 119 w 389"/>
                    <a:gd name="T21" fmla="*/ 292 h 390"/>
                    <a:gd name="T22" fmla="*/ 100 w 389"/>
                    <a:gd name="T23" fmla="*/ 303 h 390"/>
                    <a:gd name="T24" fmla="*/ 64 w 389"/>
                    <a:gd name="T25" fmla="*/ 295 h 390"/>
                    <a:gd name="T26" fmla="*/ 195 w 389"/>
                    <a:gd name="T27" fmla="*/ 359 h 390"/>
                    <a:gd name="T28" fmla="*/ 359 w 389"/>
                    <a:gd name="T29" fmla="*/ 195 h 390"/>
                    <a:gd name="T30" fmla="*/ 342 w 389"/>
                    <a:gd name="T31" fmla="*/ 122 h 390"/>
                    <a:gd name="T32" fmla="*/ 279 w 389"/>
                    <a:gd name="T33" fmla="*/ 55 h 390"/>
                    <a:gd name="T34" fmla="*/ 195 w 389"/>
                    <a:gd name="T35" fmla="*/ 31 h 390"/>
                    <a:gd name="T36" fmla="*/ 30 w 389"/>
                    <a:gd name="T37" fmla="*/ 195 h 390"/>
                    <a:gd name="T38" fmla="*/ 15 w 389"/>
                    <a:gd name="T39" fmla="*/ 211 h 390"/>
                    <a:gd name="T40" fmla="*/ 0 w 389"/>
                    <a:gd name="T41" fmla="*/ 195 h 390"/>
                    <a:gd name="T42" fmla="*/ 195 w 389"/>
                    <a:gd name="T43" fmla="*/ 0 h 390"/>
                    <a:gd name="T44" fmla="*/ 389 w 389"/>
                    <a:gd name="T45" fmla="*/ 195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9" h="390">
                      <a:moveTo>
                        <a:pt x="389" y="195"/>
                      </a:moveTo>
                      <a:lnTo>
                        <a:pt x="389" y="195"/>
                      </a:lnTo>
                      <a:cubicBezTo>
                        <a:pt x="389" y="303"/>
                        <a:pt x="302" y="390"/>
                        <a:pt x="195" y="390"/>
                      </a:cubicBezTo>
                      <a:cubicBezTo>
                        <a:pt x="133" y="390"/>
                        <a:pt x="76" y="362"/>
                        <a:pt x="40" y="313"/>
                      </a:cubicBezTo>
                      <a:lnTo>
                        <a:pt x="32" y="345"/>
                      </a:lnTo>
                      <a:cubicBezTo>
                        <a:pt x="31" y="352"/>
                        <a:pt x="24" y="357"/>
                        <a:pt x="17" y="357"/>
                      </a:cubicBezTo>
                      <a:cubicBezTo>
                        <a:pt x="16" y="357"/>
                        <a:pt x="15" y="357"/>
                        <a:pt x="14" y="357"/>
                      </a:cubicBezTo>
                      <a:cubicBezTo>
                        <a:pt x="6" y="355"/>
                        <a:pt x="1" y="347"/>
                        <a:pt x="2" y="338"/>
                      </a:cubicBezTo>
                      <a:lnTo>
                        <a:pt x="22" y="254"/>
                      </a:lnTo>
                      <a:lnTo>
                        <a:pt x="107" y="273"/>
                      </a:lnTo>
                      <a:cubicBezTo>
                        <a:pt x="115" y="275"/>
                        <a:pt x="120" y="283"/>
                        <a:pt x="119" y="292"/>
                      </a:cubicBezTo>
                      <a:cubicBezTo>
                        <a:pt x="117" y="300"/>
                        <a:pt x="108" y="305"/>
                        <a:pt x="100" y="303"/>
                      </a:cubicBezTo>
                      <a:lnTo>
                        <a:pt x="64" y="295"/>
                      </a:lnTo>
                      <a:cubicBezTo>
                        <a:pt x="95" y="336"/>
                        <a:pt x="143" y="359"/>
                        <a:pt x="195" y="359"/>
                      </a:cubicBezTo>
                      <a:cubicBezTo>
                        <a:pt x="285" y="359"/>
                        <a:pt x="359" y="286"/>
                        <a:pt x="359" y="195"/>
                      </a:cubicBezTo>
                      <a:cubicBezTo>
                        <a:pt x="359" y="169"/>
                        <a:pt x="353" y="144"/>
                        <a:pt x="342" y="122"/>
                      </a:cubicBezTo>
                      <a:cubicBezTo>
                        <a:pt x="328" y="94"/>
                        <a:pt x="306" y="71"/>
                        <a:pt x="279" y="55"/>
                      </a:cubicBezTo>
                      <a:cubicBezTo>
                        <a:pt x="254" y="40"/>
                        <a:pt x="225" y="31"/>
                        <a:pt x="195" y="31"/>
                      </a:cubicBezTo>
                      <a:cubicBezTo>
                        <a:pt x="104" y="31"/>
                        <a:pt x="30" y="105"/>
                        <a:pt x="30" y="195"/>
                      </a:cubicBezTo>
                      <a:cubicBezTo>
                        <a:pt x="30" y="204"/>
                        <a:pt x="23" y="211"/>
                        <a:pt x="15" y="211"/>
                      </a:cubicBezTo>
                      <a:cubicBezTo>
                        <a:pt x="7" y="211"/>
                        <a:pt x="0" y="204"/>
                        <a:pt x="0" y="195"/>
                      </a:cubicBezTo>
                      <a:cubicBezTo>
                        <a:pt x="0" y="88"/>
                        <a:pt x="87" y="0"/>
                        <a:pt x="195" y="0"/>
                      </a:cubicBezTo>
                      <a:cubicBezTo>
                        <a:pt x="302" y="0"/>
                        <a:pt x="389" y="88"/>
                        <a:pt x="389" y="195"/>
                      </a:cubicBezTo>
                      <a:close/>
                    </a:path>
                  </a:pathLst>
                </a:custGeom>
                <a:solidFill>
                  <a:srgbClr val="0078D4"/>
                </a:solidFill>
                <a:ln w="9525">
                  <a:solidFill>
                    <a:schemeClr val="bg1"/>
                  </a:solidFill>
                  <a:prstDash val="solid"/>
                  <a:round/>
                  <a:headEnd/>
                  <a:tailEnd/>
                </a:ln>
              </p:spPr>
              <p:txBody>
                <a:bodyPr vert="horz" wrap="square" lIns="89643" tIns="44821" rIns="89643"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C3C41"/>
                    </a:solidFill>
                    <a:effectLst/>
                    <a:uLnTx/>
                    <a:uFillTx/>
                    <a:latin typeface="Segoe UI"/>
                    <a:ea typeface="+mn-ea"/>
                    <a:cs typeface="+mn-cs"/>
                  </a:endParaRPr>
                </a:p>
              </p:txBody>
            </p:sp>
            <p:pic>
              <p:nvPicPr>
                <p:cNvPr id="75" name="Picture 74">
                  <a:extLst>
                    <a:ext uri="{FF2B5EF4-FFF2-40B4-BE49-F238E27FC236}">
                      <a16:creationId xmlns:a16="http://schemas.microsoft.com/office/drawing/2014/main" id="{7A4E4862-79F3-E2E7-415E-C4AF8E6AF1D2}"/>
                    </a:ext>
                  </a:extLst>
                </p:cNvPr>
                <p:cNvPicPr>
                  <a:picLocks noChangeAspect="1"/>
                </p:cNvPicPr>
                <p:nvPr/>
              </p:nvPicPr>
              <p:blipFill>
                <a:blip r:embed="rId10"/>
                <a:stretch>
                  <a:fillRect/>
                </a:stretch>
              </p:blipFill>
              <p:spPr>
                <a:xfrm>
                  <a:off x="4994686" y="5810904"/>
                  <a:ext cx="229403" cy="229403"/>
                </a:xfrm>
                <a:prstGeom prst="rect">
                  <a:avLst/>
                </a:prstGeom>
              </p:spPr>
            </p:pic>
          </p:grpSp>
        </p:grpSp>
      </p:grpSp>
      <p:grpSp>
        <p:nvGrpSpPr>
          <p:cNvPr id="78" name="Prov">
            <a:extLst>
              <a:ext uri="{FF2B5EF4-FFF2-40B4-BE49-F238E27FC236}">
                <a16:creationId xmlns:a16="http://schemas.microsoft.com/office/drawing/2014/main" id="{28BA3118-59EF-236B-AFC0-34E022E81B26}"/>
              </a:ext>
            </a:extLst>
          </p:cNvPr>
          <p:cNvGrpSpPr/>
          <p:nvPr/>
        </p:nvGrpSpPr>
        <p:grpSpPr>
          <a:xfrm>
            <a:off x="2710834" y="1412699"/>
            <a:ext cx="1557680" cy="1293974"/>
            <a:chOff x="2710834" y="1412699"/>
            <a:chExt cx="1557680" cy="1293974"/>
          </a:xfrm>
        </p:grpSpPr>
        <p:sp>
          <p:nvSpPr>
            <p:cNvPr id="79" name="Prov Text">
              <a:extLst>
                <a:ext uri="{FF2B5EF4-FFF2-40B4-BE49-F238E27FC236}">
                  <a16:creationId xmlns:a16="http://schemas.microsoft.com/office/drawing/2014/main" id="{71E9B8A4-C62F-795C-E84D-A5AAAD3C7F6E}"/>
                </a:ext>
              </a:extLst>
            </p:cNvPr>
            <p:cNvSpPr/>
            <p:nvPr/>
          </p:nvSpPr>
          <p:spPr>
            <a:xfrm>
              <a:off x="2710834" y="1412699"/>
              <a:ext cx="1557680" cy="492443"/>
            </a:xfrm>
            <a:prstGeom prst="rect">
              <a:avLst/>
            </a:prstGeom>
            <a:noFill/>
            <a:ln>
              <a:noFill/>
            </a:ln>
          </p:spPr>
          <p:txBody>
            <a:bodyPr wrap="square" lIns="0" tIns="0" rIns="0" bIns="0" anchor="ctr" anchorCtr="0">
              <a:spAutoFit/>
            </a:bodyPr>
            <a:lstStyle/>
            <a:p>
              <a:pPr marL="0" marR="0" lvl="0" indent="0" algn="ctr" defTabSz="878441"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Joiner / Mover / Leaver</a:t>
              </a:r>
              <a:endPar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mn-ea"/>
                <a:cs typeface="Segoe UI Historic" panose="020B0502040204020203" pitchFamily="34" charset="0"/>
              </a:endParaRPr>
            </a:p>
          </p:txBody>
        </p:sp>
        <p:grpSp>
          <p:nvGrpSpPr>
            <p:cNvPr id="80" name="Prov Icon">
              <a:extLst>
                <a:ext uri="{FF2B5EF4-FFF2-40B4-BE49-F238E27FC236}">
                  <a16:creationId xmlns:a16="http://schemas.microsoft.com/office/drawing/2014/main" id="{B1F4F7A6-DD01-DC32-12BC-1306D645F401}"/>
                </a:ext>
              </a:extLst>
            </p:cNvPr>
            <p:cNvGrpSpPr/>
            <p:nvPr/>
          </p:nvGrpSpPr>
          <p:grpSpPr>
            <a:xfrm>
              <a:off x="3104250" y="1970190"/>
              <a:ext cx="736483" cy="736483"/>
              <a:chOff x="2675104" y="2386114"/>
              <a:chExt cx="736483" cy="736483"/>
            </a:xfrm>
          </p:grpSpPr>
          <p:grpSp>
            <p:nvGrpSpPr>
              <p:cNvPr id="81" name="Group 80">
                <a:extLst>
                  <a:ext uri="{FF2B5EF4-FFF2-40B4-BE49-F238E27FC236}">
                    <a16:creationId xmlns:a16="http://schemas.microsoft.com/office/drawing/2014/main" id="{6A4CD280-8E4F-475C-996B-9B10F6A1AA39}"/>
                  </a:ext>
                </a:extLst>
              </p:cNvPr>
              <p:cNvGrpSpPr/>
              <p:nvPr/>
            </p:nvGrpSpPr>
            <p:grpSpPr>
              <a:xfrm>
                <a:off x="2675104" y="2386114"/>
                <a:ext cx="736483" cy="736483"/>
                <a:chOff x="8531052" y="1407263"/>
                <a:chExt cx="905081" cy="905081"/>
              </a:xfrm>
            </p:grpSpPr>
            <p:sp useBgFill="1">
              <p:nvSpPr>
                <p:cNvPr id="83" name="Oval 82" hidden="1">
                  <a:extLst>
                    <a:ext uri="{FF2B5EF4-FFF2-40B4-BE49-F238E27FC236}">
                      <a16:creationId xmlns:a16="http://schemas.microsoft.com/office/drawing/2014/main" id="{A3F5FE32-F42B-B4F8-A3A7-1D0ABF738EF0}"/>
                    </a:ext>
                  </a:extLst>
                </p:cNvPr>
                <p:cNvSpPr/>
                <p:nvPr/>
              </p:nvSpPr>
              <p:spPr bwMode="auto">
                <a:xfrm>
                  <a:off x="8531052" y="1407263"/>
                  <a:ext cx="905081" cy="905081"/>
                </a:xfrm>
                <a:prstGeom prst="ellipse">
                  <a:avLst/>
                </a:prstGeom>
                <a:ln>
                  <a:noFill/>
                  <a:prstDash val="dash"/>
                </a:ln>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84" name="Oval 83">
                  <a:extLst>
                    <a:ext uri="{FF2B5EF4-FFF2-40B4-BE49-F238E27FC236}">
                      <a16:creationId xmlns:a16="http://schemas.microsoft.com/office/drawing/2014/main" id="{67ED5F30-69DB-8BC5-3BE6-3AEBF3E2D276}"/>
                    </a:ext>
                  </a:extLst>
                </p:cNvPr>
                <p:cNvSpPr/>
                <p:nvPr/>
              </p:nvSpPr>
              <p:spPr bwMode="auto">
                <a:xfrm>
                  <a:off x="8587588" y="1463799"/>
                  <a:ext cx="792008" cy="792008"/>
                </a:xfrm>
                <a:prstGeom prst="ellipse">
                  <a:avLst/>
                </a:prstGeom>
                <a:solidFill>
                  <a:schemeClr val="bg1">
                    <a:lumMod val="95000"/>
                  </a:schemeClr>
                </a:solidFill>
                <a:ln>
                  <a:noFill/>
                </a:ln>
                <a:effectLst>
                  <a:outerShdw blurRad="50800" dist="38100" dir="2700000" algn="tl" rotWithShape="0">
                    <a:prstClr val="black">
                      <a:alpha val="40000"/>
                    </a:prstClr>
                  </a:outerShdw>
                </a:effectLst>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pic>
            <p:nvPicPr>
              <p:cNvPr id="82" name="Picture 81">
                <a:extLst>
                  <a:ext uri="{FF2B5EF4-FFF2-40B4-BE49-F238E27FC236}">
                    <a16:creationId xmlns:a16="http://schemas.microsoft.com/office/drawing/2014/main" id="{E8D6C91B-B967-C5A6-87B6-0DB8A678B7B1}"/>
                  </a:ext>
                </a:extLst>
              </p:cNvPr>
              <p:cNvPicPr>
                <a:picLocks noChangeAspect="1"/>
              </p:cNvPicPr>
              <p:nvPr/>
            </p:nvPicPr>
            <p:blipFill>
              <a:blip r:embed="rId3"/>
              <a:stretch>
                <a:fillRect/>
              </a:stretch>
            </p:blipFill>
            <p:spPr>
              <a:xfrm>
                <a:off x="2882342" y="2596551"/>
                <a:ext cx="335868" cy="335868"/>
              </a:xfrm>
              <a:prstGeom prst="rect">
                <a:avLst/>
              </a:prstGeom>
            </p:spPr>
          </p:pic>
        </p:grpSp>
      </p:grpSp>
      <p:sp>
        <p:nvSpPr>
          <p:cNvPr id="85" name="Rectangle: Rounded Corners 84">
            <a:extLst>
              <a:ext uri="{FF2B5EF4-FFF2-40B4-BE49-F238E27FC236}">
                <a16:creationId xmlns:a16="http://schemas.microsoft.com/office/drawing/2014/main" id="{B969B872-2A0F-3BDA-57E2-062669D5FFFE}"/>
              </a:ext>
            </a:extLst>
          </p:cNvPr>
          <p:cNvSpPr/>
          <p:nvPr/>
        </p:nvSpPr>
        <p:spPr bwMode="auto">
          <a:xfrm>
            <a:off x="211294" y="3243938"/>
            <a:ext cx="2255239" cy="1241289"/>
          </a:xfrm>
          <a:prstGeom prst="roundRect">
            <a:avLst/>
          </a:prstGeom>
          <a:noFill/>
          <a:ln w="76200" cap="flat" cmpd="sng" algn="ctr">
            <a:solidFill>
              <a:srgbClr val="107C1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DE"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86" name="TextBox 85">
            <a:extLst>
              <a:ext uri="{FF2B5EF4-FFF2-40B4-BE49-F238E27FC236}">
                <a16:creationId xmlns:a16="http://schemas.microsoft.com/office/drawing/2014/main" id="{E782FA5D-EF42-4777-E536-085A5A37020D}"/>
              </a:ext>
            </a:extLst>
          </p:cNvPr>
          <p:cNvSpPr txBox="1"/>
          <p:nvPr/>
        </p:nvSpPr>
        <p:spPr>
          <a:xfrm>
            <a:off x="7324448" y="2016195"/>
            <a:ext cx="4432495" cy="384720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srgbClr val="000000"/>
                </a:solidFill>
                <a:effectLst/>
                <a:uLnTx/>
                <a:uFillTx/>
                <a:latin typeface="Segoe UI"/>
                <a:ea typeface="+mn-ea"/>
                <a:cs typeface="+mn-cs"/>
              </a:rPr>
              <a:t>Microsoft Entra ID P2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Access Reviews - Basic access </a:t>
            </a:r>
            <a:br>
              <a:rPr kumimoji="0" lang="en-US" sz="2000" b="0" i="0" u="none" strike="noStrike" kern="1200" cap="none" spc="0" normalizeH="0" baseline="0" noProof="0">
                <a:ln>
                  <a:noFill/>
                </a:ln>
                <a:solidFill>
                  <a:srgbClr val="000000"/>
                </a:solidFill>
                <a:effectLst/>
                <a:uLnTx/>
                <a:uFillTx/>
                <a:latin typeface="Segoe UI"/>
                <a:ea typeface="+mn-ea"/>
                <a:cs typeface="+mn-cs"/>
              </a:rPr>
            </a:br>
            <a:r>
              <a:rPr kumimoji="0" lang="en-US" sz="2000" b="0" i="0" u="none" strike="noStrike" kern="1200" cap="none" spc="0" normalizeH="0" baseline="0" noProof="0">
                <a:ln>
                  <a:noFill/>
                </a:ln>
                <a:solidFill>
                  <a:srgbClr val="000000"/>
                </a:solidFill>
                <a:effectLst/>
                <a:uLnTx/>
                <a:uFillTx/>
                <a:latin typeface="Segoe UI"/>
                <a:ea typeface="+mn-ea"/>
                <a:cs typeface="+mn-cs"/>
              </a:rPr>
              <a:t>certifications and reviews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srgbClr val="000000"/>
                </a:solidFill>
                <a:effectLst/>
                <a:uLnTx/>
                <a:uFillTx/>
                <a:latin typeface="Segoe UI"/>
                <a:ea typeface="+mn-ea"/>
                <a:cs typeface="+mn-cs"/>
              </a:rPr>
              <a:t>Microsoft Entra ID Governance: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Access Reviews targeting inactive </a:t>
            </a:r>
            <a:br>
              <a:rPr kumimoji="0" lang="en-US" sz="2000" b="0" i="0" u="none" strike="noStrike" kern="1200" cap="none" spc="0" normalizeH="0" baseline="0" noProof="0">
                <a:ln>
                  <a:noFill/>
                </a:ln>
                <a:solidFill>
                  <a:srgbClr val="000000"/>
                </a:solidFill>
                <a:effectLst/>
                <a:uLnTx/>
                <a:uFillTx/>
                <a:latin typeface="Segoe UI"/>
                <a:ea typeface="+mn-ea"/>
                <a:cs typeface="+mn-cs"/>
              </a:rPr>
            </a:br>
            <a:r>
              <a:rPr kumimoji="0" lang="en-US" sz="2000" b="0" i="0" u="none" strike="noStrike" kern="1200" cap="none" spc="0" normalizeH="0" baseline="0" noProof="0">
                <a:ln>
                  <a:noFill/>
                </a:ln>
                <a:solidFill>
                  <a:srgbClr val="000000"/>
                </a:solidFill>
                <a:effectLst/>
                <a:uLnTx/>
                <a:uFillTx/>
                <a:latin typeface="Segoe UI"/>
                <a:ea typeface="+mn-ea"/>
                <a:cs typeface="+mn-cs"/>
              </a:rPr>
              <a:t>identities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Certify PIM for Groups memberships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Machine Learning assisted </a:t>
            </a:r>
            <a:br>
              <a:rPr kumimoji="0" lang="en-US" sz="2000" b="0" i="0" u="none" strike="noStrike" kern="1200" cap="none" spc="0" normalizeH="0" baseline="0" noProof="0">
                <a:ln>
                  <a:noFill/>
                </a:ln>
                <a:solidFill>
                  <a:srgbClr val="000000"/>
                </a:solidFill>
                <a:effectLst/>
                <a:uLnTx/>
                <a:uFillTx/>
                <a:latin typeface="Segoe UI"/>
                <a:ea typeface="+mn-ea"/>
                <a:cs typeface="+mn-cs"/>
              </a:rPr>
            </a:br>
            <a:r>
              <a:rPr kumimoji="0" lang="en-US" sz="2000" b="0" i="0" u="none" strike="noStrike" kern="1200" cap="none" spc="0" normalizeH="0" baseline="0" noProof="0">
                <a:ln>
                  <a:noFill/>
                </a:ln>
                <a:solidFill>
                  <a:srgbClr val="000000"/>
                </a:solidFill>
                <a:effectLst/>
                <a:uLnTx/>
                <a:uFillTx/>
                <a:latin typeface="Segoe UI"/>
                <a:ea typeface="+mn-ea"/>
                <a:cs typeface="+mn-cs"/>
              </a:rPr>
              <a:t>recommendations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2200" b="0" i="0" u="none" strike="noStrike" kern="1200" cap="none" spc="0" normalizeH="0" baseline="0" noProof="0" err="1">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5956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DC24-F14B-20B6-D9B7-B80BAD56DAB6}"/>
              </a:ext>
            </a:extLst>
          </p:cNvPr>
          <p:cNvSpPr>
            <a:spLocks noGrp="1"/>
          </p:cNvSpPr>
          <p:nvPr>
            <p:ph type="title"/>
          </p:nvPr>
        </p:nvSpPr>
        <p:spPr>
          <a:xfrm>
            <a:off x="588263" y="457200"/>
            <a:ext cx="11018520" cy="923330"/>
          </a:xfrm>
        </p:spPr>
        <p:txBody>
          <a:bodyPr>
            <a:normAutofit fontScale="90000"/>
          </a:bodyPr>
          <a:lstStyle/>
          <a:p>
            <a:r>
              <a:rPr lang="en-US"/>
              <a:t>Access recertification to reduce risk</a:t>
            </a:r>
            <a:br>
              <a:rPr lang="en-US"/>
            </a:br>
            <a:r>
              <a:rPr lang="en-US" sz="2400">
                <a:solidFill>
                  <a:schemeClr val="accent1"/>
                </a:solidFill>
              </a:rPr>
              <a:t>Access Reviews</a:t>
            </a:r>
            <a:endParaRPr lang="en-US">
              <a:solidFill>
                <a:schemeClr val="accent1"/>
              </a:solidFill>
            </a:endParaRPr>
          </a:p>
        </p:txBody>
      </p:sp>
      <p:grpSp>
        <p:nvGrpSpPr>
          <p:cNvPr id="3" name="Natively built-in">
            <a:extLst>
              <a:ext uri="{FF2B5EF4-FFF2-40B4-BE49-F238E27FC236}">
                <a16:creationId xmlns:a16="http://schemas.microsoft.com/office/drawing/2014/main" id="{1EF3CBE1-1C16-D990-2CB6-B625D44D568F}"/>
              </a:ext>
            </a:extLst>
          </p:cNvPr>
          <p:cNvGrpSpPr/>
          <p:nvPr/>
        </p:nvGrpSpPr>
        <p:grpSpPr>
          <a:xfrm>
            <a:off x="595425" y="2112492"/>
            <a:ext cx="3194803" cy="3380064"/>
            <a:chOff x="1072722" y="2112492"/>
            <a:chExt cx="3194803" cy="3380064"/>
          </a:xfrm>
        </p:grpSpPr>
        <p:grpSp>
          <p:nvGrpSpPr>
            <p:cNvPr id="4" name="Group 3">
              <a:extLst>
                <a:ext uri="{FF2B5EF4-FFF2-40B4-BE49-F238E27FC236}">
                  <a16:creationId xmlns:a16="http://schemas.microsoft.com/office/drawing/2014/main" id="{BB3CFFBF-366C-A86B-2110-A8EB41882E16}"/>
                </a:ext>
              </a:extLst>
            </p:cNvPr>
            <p:cNvGrpSpPr/>
            <p:nvPr/>
          </p:nvGrpSpPr>
          <p:grpSpPr>
            <a:xfrm>
              <a:off x="1072722" y="2112492"/>
              <a:ext cx="3194803" cy="3380064"/>
              <a:chOff x="1072722" y="2112492"/>
              <a:chExt cx="3194803" cy="3380064"/>
            </a:xfrm>
          </p:grpSpPr>
          <p:sp>
            <p:nvSpPr>
              <p:cNvPr id="6" name="Rounded Rectangle">
                <a:extLst>
                  <a:ext uri="{FF2B5EF4-FFF2-40B4-BE49-F238E27FC236}">
                    <a16:creationId xmlns:a16="http://schemas.microsoft.com/office/drawing/2014/main" id="{79294B0F-4897-C64D-D1C4-795EA5ABD933}"/>
                  </a:ext>
                </a:extLst>
              </p:cNvPr>
              <p:cNvSpPr/>
              <p:nvPr/>
            </p:nvSpPr>
            <p:spPr>
              <a:xfrm>
                <a:off x="1072722" y="2112492"/>
                <a:ext cx="3194803" cy="3380064"/>
              </a:xfrm>
              <a:prstGeom prst="roundRect">
                <a:avLst>
                  <a:gd name="adj" fmla="val 4221"/>
                </a:avLst>
              </a:prstGeom>
              <a:solidFill>
                <a:srgbClr val="EEEEEE">
                  <a:alpha val="75000"/>
                </a:srgbClr>
              </a:solidFill>
              <a:ln w="12700" cap="flat">
                <a:solidFill>
                  <a:schemeClr val="bg1">
                    <a:lumMod val="85000"/>
                  </a:schemeClr>
                </a:solidFill>
                <a:miter lim="400000"/>
              </a:ln>
              <a:effectLst>
                <a:outerShdw blurRad="114300" dist="25400" dir="5400000" rotWithShape="0">
                  <a:srgbClr val="000000">
                    <a:alpha val="15000"/>
                  </a:srgbClr>
                </a:outerShdw>
              </a:effectLst>
            </p:spPr>
            <p:txBody>
              <a:bodyPr wrap="square" lIns="0" tIns="0" rIns="0" bIns="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EEEEEE"/>
                  </a:solidFill>
                  <a:effectLst/>
                  <a:uLnTx/>
                  <a:uFillTx/>
                  <a:latin typeface="Century Gothic" panose="020B0502020202020204" pitchFamily="34" charset="0"/>
                </a:endParaRPr>
              </a:p>
            </p:txBody>
          </p:sp>
          <p:cxnSp>
            <p:nvCxnSpPr>
              <p:cNvPr id="7" name="Straight Connector 6">
                <a:extLst>
                  <a:ext uri="{FF2B5EF4-FFF2-40B4-BE49-F238E27FC236}">
                    <a16:creationId xmlns:a16="http://schemas.microsoft.com/office/drawing/2014/main" id="{F78CC9C5-E9FF-23DE-B775-2D45B8156514}"/>
                  </a:ext>
                </a:extLst>
              </p:cNvPr>
              <p:cNvCxnSpPr>
                <a:cxnSpLocks/>
              </p:cNvCxnSpPr>
              <p:nvPr/>
            </p:nvCxnSpPr>
            <p:spPr>
              <a:xfrm>
                <a:off x="1314418" y="3576058"/>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4968C6-8521-9AB9-DEE2-5A7356A73F06}"/>
                  </a:ext>
                </a:extLst>
              </p:cNvPr>
              <p:cNvCxnSpPr>
                <a:cxnSpLocks/>
              </p:cNvCxnSpPr>
              <p:nvPr/>
            </p:nvCxnSpPr>
            <p:spPr>
              <a:xfrm>
                <a:off x="1314000" y="5029761"/>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1EE956F-3FFF-0F61-7860-C3AEDCCE649B}"/>
                  </a:ext>
                </a:extLst>
              </p:cNvPr>
              <p:cNvSpPr txBox="1"/>
              <p:nvPr/>
            </p:nvSpPr>
            <p:spPr>
              <a:xfrm>
                <a:off x="1313999" y="3707843"/>
                <a:ext cx="2700000" cy="1225897"/>
              </a:xfrm>
              <a:prstGeom prst="rect">
                <a:avLst/>
              </a:prstGeom>
              <a:noFill/>
            </p:spPr>
            <p:txBody>
              <a:bodyPr wrap="square" lIns="0" tIns="0" rIns="0" bIns="0" rtlCol="0" anchor="ctr" anchorCtr="1">
                <a:noAutofit/>
              </a:bodyPr>
              <a:lstStyle/>
              <a:p>
                <a:pPr algn="ctr"/>
                <a:r>
                  <a:rPr lang="en-US" sz="2000" b="1">
                    <a:gradFill>
                      <a:gsLst>
                        <a:gs pos="2917">
                          <a:schemeClr val="tx1"/>
                        </a:gs>
                        <a:gs pos="30000">
                          <a:schemeClr val="tx1"/>
                        </a:gs>
                      </a:gsLst>
                      <a:lin ang="5400000" scaled="0"/>
                    </a:gradFill>
                    <a:latin typeface="Segoe UI Historic" panose="020B0502040204020203" pitchFamily="34" charset="0"/>
                  </a:rPr>
                  <a:t>Natively built-in to Microsoft </a:t>
                </a:r>
                <a:r>
                  <a:rPr lang="en-US" sz="2000" b="1" err="1">
                    <a:gradFill>
                      <a:gsLst>
                        <a:gs pos="2917">
                          <a:schemeClr val="tx1"/>
                        </a:gs>
                        <a:gs pos="30000">
                          <a:schemeClr val="tx1"/>
                        </a:gs>
                      </a:gsLst>
                      <a:lin ang="5400000" scaled="0"/>
                    </a:gradFill>
                    <a:latin typeface="Segoe UI Historic" panose="020B0502040204020203" pitchFamily="34" charset="0"/>
                  </a:rPr>
                  <a:t>Entra</a:t>
                </a:r>
                <a:endParaRPr lang="en-US" sz="2000" b="1">
                  <a:gradFill>
                    <a:gsLst>
                      <a:gs pos="2917">
                        <a:schemeClr val="tx1"/>
                      </a:gs>
                      <a:gs pos="30000">
                        <a:schemeClr val="tx1"/>
                      </a:gs>
                    </a:gsLst>
                    <a:lin ang="5400000" scaled="0"/>
                  </a:gradFill>
                  <a:latin typeface="Segoe UI Historic" panose="020B0502040204020203" pitchFamily="34" charset="0"/>
                </a:endParaRPr>
              </a:p>
            </p:txBody>
          </p:sp>
        </p:grpSp>
        <p:pic>
          <p:nvPicPr>
            <p:cNvPr id="5" name="Graphic 4">
              <a:extLst>
                <a:ext uri="{FF2B5EF4-FFF2-40B4-BE49-F238E27FC236}">
                  <a16:creationId xmlns:a16="http://schemas.microsoft.com/office/drawing/2014/main" id="{D1C19E79-E9E4-127B-7E7C-76E670D44DA3}"/>
                </a:ext>
              </a:extLst>
            </p:cNvPr>
            <p:cNvPicPr>
              <a:picLocks noChangeAspect="1"/>
            </p:cNvPicPr>
            <p:nvPr/>
          </p:nvPicPr>
          <p:blipFill>
            <a:blip r:embed="rId3"/>
            <a:srcRect/>
            <a:stretch/>
          </p:blipFill>
          <p:spPr>
            <a:xfrm>
              <a:off x="2136604" y="2316879"/>
              <a:ext cx="1054792" cy="1054792"/>
            </a:xfrm>
            <a:prstGeom prst="rect">
              <a:avLst/>
            </a:prstGeom>
          </p:spPr>
        </p:pic>
      </p:grpSp>
      <p:grpSp>
        <p:nvGrpSpPr>
          <p:cNvPr id="10" name="Manage Risk">
            <a:extLst>
              <a:ext uri="{FF2B5EF4-FFF2-40B4-BE49-F238E27FC236}">
                <a16:creationId xmlns:a16="http://schemas.microsoft.com/office/drawing/2014/main" id="{D9ECA18A-C2BA-E1C7-3F94-41466F0146C5}"/>
              </a:ext>
            </a:extLst>
          </p:cNvPr>
          <p:cNvGrpSpPr/>
          <p:nvPr/>
        </p:nvGrpSpPr>
        <p:grpSpPr>
          <a:xfrm>
            <a:off x="4498598" y="2112492"/>
            <a:ext cx="3194803" cy="3380064"/>
            <a:chOff x="5184173" y="2112492"/>
            <a:chExt cx="3194803" cy="3380064"/>
          </a:xfrm>
        </p:grpSpPr>
        <p:grpSp>
          <p:nvGrpSpPr>
            <p:cNvPr id="11" name="Group 10">
              <a:extLst>
                <a:ext uri="{FF2B5EF4-FFF2-40B4-BE49-F238E27FC236}">
                  <a16:creationId xmlns:a16="http://schemas.microsoft.com/office/drawing/2014/main" id="{54EDDF31-4367-F043-2157-5F150C0D6E2A}"/>
                </a:ext>
              </a:extLst>
            </p:cNvPr>
            <p:cNvGrpSpPr/>
            <p:nvPr/>
          </p:nvGrpSpPr>
          <p:grpSpPr>
            <a:xfrm>
              <a:off x="5184173" y="2112492"/>
              <a:ext cx="3194803" cy="3380064"/>
              <a:chOff x="1072722" y="2112492"/>
              <a:chExt cx="3194803" cy="3380064"/>
            </a:xfrm>
          </p:grpSpPr>
          <p:sp>
            <p:nvSpPr>
              <p:cNvPr id="13" name="Rounded Rectangle">
                <a:extLst>
                  <a:ext uri="{FF2B5EF4-FFF2-40B4-BE49-F238E27FC236}">
                    <a16:creationId xmlns:a16="http://schemas.microsoft.com/office/drawing/2014/main" id="{5CF0BE3C-0E9E-5AD5-F71D-4507A2B630DA}"/>
                  </a:ext>
                </a:extLst>
              </p:cNvPr>
              <p:cNvSpPr/>
              <p:nvPr/>
            </p:nvSpPr>
            <p:spPr>
              <a:xfrm>
                <a:off x="1072722" y="2112492"/>
                <a:ext cx="3194803" cy="3380064"/>
              </a:xfrm>
              <a:prstGeom prst="roundRect">
                <a:avLst>
                  <a:gd name="adj" fmla="val 4221"/>
                </a:avLst>
              </a:prstGeom>
              <a:solidFill>
                <a:srgbClr val="EEEEEE">
                  <a:alpha val="75000"/>
                </a:srgbClr>
              </a:solidFill>
              <a:ln w="12700" cap="flat">
                <a:solidFill>
                  <a:schemeClr val="bg1">
                    <a:lumMod val="85000"/>
                  </a:schemeClr>
                </a:solidFill>
                <a:miter lim="400000"/>
              </a:ln>
              <a:effectLst>
                <a:outerShdw blurRad="114300" dist="25400" dir="5400000" rotWithShape="0">
                  <a:srgbClr val="000000">
                    <a:alpha val="15000"/>
                  </a:srgbClr>
                </a:outerShdw>
              </a:effectLst>
            </p:spPr>
            <p:txBody>
              <a:bodyPr wrap="square" lIns="0" tIns="0" rIns="0" bIns="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EEEEEE"/>
                  </a:solidFill>
                  <a:effectLst/>
                  <a:uLnTx/>
                  <a:uFillTx/>
                  <a:latin typeface="Century Gothic" panose="020B0502020202020204" pitchFamily="34" charset="0"/>
                </a:endParaRPr>
              </a:p>
            </p:txBody>
          </p:sp>
          <p:cxnSp>
            <p:nvCxnSpPr>
              <p:cNvPr id="14" name="Straight Connector 13">
                <a:extLst>
                  <a:ext uri="{FF2B5EF4-FFF2-40B4-BE49-F238E27FC236}">
                    <a16:creationId xmlns:a16="http://schemas.microsoft.com/office/drawing/2014/main" id="{35B2A270-812F-5732-0ED8-5E5824C8FDCA}"/>
                  </a:ext>
                </a:extLst>
              </p:cNvPr>
              <p:cNvCxnSpPr>
                <a:cxnSpLocks/>
              </p:cNvCxnSpPr>
              <p:nvPr/>
            </p:nvCxnSpPr>
            <p:spPr>
              <a:xfrm>
                <a:off x="1314418" y="3576058"/>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287C75-839D-C268-A748-26586D3658E6}"/>
                  </a:ext>
                </a:extLst>
              </p:cNvPr>
              <p:cNvCxnSpPr>
                <a:cxnSpLocks/>
              </p:cNvCxnSpPr>
              <p:nvPr/>
            </p:nvCxnSpPr>
            <p:spPr>
              <a:xfrm>
                <a:off x="1314000" y="5029761"/>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B5E81A-0B85-88E1-F3AB-0B7F4E632E63}"/>
                  </a:ext>
                </a:extLst>
              </p:cNvPr>
              <p:cNvSpPr txBox="1"/>
              <p:nvPr/>
            </p:nvSpPr>
            <p:spPr>
              <a:xfrm>
                <a:off x="1313999" y="3707843"/>
                <a:ext cx="2700000" cy="1225897"/>
              </a:xfrm>
              <a:prstGeom prst="rect">
                <a:avLst/>
              </a:prstGeom>
              <a:noFill/>
            </p:spPr>
            <p:txBody>
              <a:bodyPr wrap="square" lIns="0" tIns="0" rIns="0" bIns="0" rtlCol="0" anchor="ctr" anchorCtr="1">
                <a:noAutofit/>
              </a:bodyPr>
              <a:lstStyle/>
              <a:p>
                <a:pPr algn="ctr"/>
                <a:r>
                  <a:rPr lang="en-US" sz="2000" b="1">
                    <a:gradFill>
                      <a:gsLst>
                        <a:gs pos="2917">
                          <a:schemeClr val="tx1"/>
                        </a:gs>
                        <a:gs pos="30000">
                          <a:schemeClr val="tx1"/>
                        </a:gs>
                      </a:gsLst>
                      <a:lin ang="5400000" scaled="0"/>
                    </a:gradFill>
                    <a:latin typeface="Segoe UI Historic" panose="020B0502040204020203" pitchFamily="34" charset="0"/>
                  </a:rPr>
                  <a:t>Manage risk and meet compliance for users, guests and workload identities</a:t>
                </a:r>
              </a:p>
            </p:txBody>
          </p:sp>
        </p:grpSp>
        <p:pic>
          <p:nvPicPr>
            <p:cNvPr id="12" name="Picture 11">
              <a:extLst>
                <a:ext uri="{FF2B5EF4-FFF2-40B4-BE49-F238E27FC236}">
                  <a16:creationId xmlns:a16="http://schemas.microsoft.com/office/drawing/2014/main" id="{DF2FF269-2261-5584-42F8-94FD9A9FDFCA}"/>
                </a:ext>
              </a:extLst>
            </p:cNvPr>
            <p:cNvPicPr>
              <a:picLocks noChangeAspect="1"/>
            </p:cNvPicPr>
            <p:nvPr/>
          </p:nvPicPr>
          <p:blipFill rotWithShape="1">
            <a:blip r:embed="rId4"/>
            <a:srcRect l="22598" t="9866" r="29065"/>
            <a:stretch/>
          </p:blipFill>
          <p:spPr>
            <a:xfrm>
              <a:off x="6450351" y="2304275"/>
              <a:ext cx="579178" cy="1080000"/>
            </a:xfrm>
            <a:prstGeom prst="rect">
              <a:avLst/>
            </a:prstGeom>
          </p:spPr>
        </p:pic>
      </p:grpSp>
      <p:grpSp>
        <p:nvGrpSpPr>
          <p:cNvPr id="17" name="Ensure access">
            <a:extLst>
              <a:ext uri="{FF2B5EF4-FFF2-40B4-BE49-F238E27FC236}">
                <a16:creationId xmlns:a16="http://schemas.microsoft.com/office/drawing/2014/main" id="{A56A3DA9-4F04-A861-A8D7-EF00E1BA4A05}"/>
              </a:ext>
            </a:extLst>
          </p:cNvPr>
          <p:cNvGrpSpPr/>
          <p:nvPr/>
        </p:nvGrpSpPr>
        <p:grpSpPr>
          <a:xfrm>
            <a:off x="8401772" y="2112492"/>
            <a:ext cx="3194803" cy="3380064"/>
            <a:chOff x="8607857" y="2112492"/>
            <a:chExt cx="3194803" cy="3380064"/>
          </a:xfrm>
        </p:grpSpPr>
        <p:grpSp>
          <p:nvGrpSpPr>
            <p:cNvPr id="18" name="Group 17">
              <a:extLst>
                <a:ext uri="{FF2B5EF4-FFF2-40B4-BE49-F238E27FC236}">
                  <a16:creationId xmlns:a16="http://schemas.microsoft.com/office/drawing/2014/main" id="{839F3738-5E6C-DBD7-D1F9-B7C7615BD34E}"/>
                </a:ext>
              </a:extLst>
            </p:cNvPr>
            <p:cNvGrpSpPr/>
            <p:nvPr/>
          </p:nvGrpSpPr>
          <p:grpSpPr>
            <a:xfrm>
              <a:off x="8607857" y="2112492"/>
              <a:ext cx="3194803" cy="3380064"/>
              <a:chOff x="1072722" y="2112492"/>
              <a:chExt cx="3194803" cy="3380064"/>
            </a:xfrm>
          </p:grpSpPr>
          <p:sp>
            <p:nvSpPr>
              <p:cNvPr id="27" name="Rounded Rectangle">
                <a:extLst>
                  <a:ext uri="{FF2B5EF4-FFF2-40B4-BE49-F238E27FC236}">
                    <a16:creationId xmlns:a16="http://schemas.microsoft.com/office/drawing/2014/main" id="{5DB5BFFB-CD46-E175-AE42-C2E8025B3476}"/>
                  </a:ext>
                </a:extLst>
              </p:cNvPr>
              <p:cNvSpPr/>
              <p:nvPr/>
            </p:nvSpPr>
            <p:spPr>
              <a:xfrm>
                <a:off x="1072722" y="2112492"/>
                <a:ext cx="3194803" cy="3380064"/>
              </a:xfrm>
              <a:prstGeom prst="roundRect">
                <a:avLst>
                  <a:gd name="adj" fmla="val 4221"/>
                </a:avLst>
              </a:prstGeom>
              <a:solidFill>
                <a:srgbClr val="EEEEEE">
                  <a:alpha val="75000"/>
                </a:srgbClr>
              </a:solidFill>
              <a:ln w="12700" cap="flat">
                <a:solidFill>
                  <a:schemeClr val="bg1">
                    <a:lumMod val="85000"/>
                  </a:schemeClr>
                </a:solidFill>
                <a:miter lim="400000"/>
              </a:ln>
              <a:effectLst>
                <a:outerShdw blurRad="114300" dist="25400" dir="5400000" rotWithShape="0">
                  <a:srgbClr val="000000">
                    <a:alpha val="15000"/>
                  </a:srgbClr>
                </a:outerShdw>
              </a:effectLst>
            </p:spPr>
            <p:txBody>
              <a:bodyPr wrap="square" lIns="0" tIns="0" rIns="0" bIns="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EEEEEE"/>
                  </a:solidFill>
                  <a:effectLst/>
                  <a:uLnTx/>
                  <a:uFillTx/>
                  <a:latin typeface="Century Gothic" panose="020B0502020202020204" pitchFamily="34" charset="0"/>
                </a:endParaRPr>
              </a:p>
            </p:txBody>
          </p:sp>
          <p:cxnSp>
            <p:nvCxnSpPr>
              <p:cNvPr id="28" name="Straight Connector 27">
                <a:extLst>
                  <a:ext uri="{FF2B5EF4-FFF2-40B4-BE49-F238E27FC236}">
                    <a16:creationId xmlns:a16="http://schemas.microsoft.com/office/drawing/2014/main" id="{26DF817D-6217-C2DB-2315-D4B4DC2116D9}"/>
                  </a:ext>
                </a:extLst>
              </p:cNvPr>
              <p:cNvCxnSpPr>
                <a:cxnSpLocks/>
              </p:cNvCxnSpPr>
              <p:nvPr/>
            </p:nvCxnSpPr>
            <p:spPr>
              <a:xfrm>
                <a:off x="1314418" y="3576058"/>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CF0626-DEB6-9369-7381-EFCA66A004C6}"/>
                  </a:ext>
                </a:extLst>
              </p:cNvPr>
              <p:cNvCxnSpPr>
                <a:cxnSpLocks/>
              </p:cNvCxnSpPr>
              <p:nvPr/>
            </p:nvCxnSpPr>
            <p:spPr>
              <a:xfrm>
                <a:off x="1314000" y="5029761"/>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D6F94-5A56-A186-7AA7-BB92CD70520B}"/>
                  </a:ext>
                </a:extLst>
              </p:cNvPr>
              <p:cNvSpPr txBox="1"/>
              <p:nvPr/>
            </p:nvSpPr>
            <p:spPr>
              <a:xfrm>
                <a:off x="1313999" y="3707843"/>
                <a:ext cx="2700000" cy="1225897"/>
              </a:xfrm>
              <a:prstGeom prst="rect">
                <a:avLst/>
              </a:prstGeom>
              <a:noFill/>
            </p:spPr>
            <p:txBody>
              <a:bodyPr wrap="square" lIns="0" tIns="0" rIns="0" bIns="0" rtlCol="0" anchor="ctr" anchorCtr="1">
                <a:noAutofit/>
              </a:bodyPr>
              <a:lstStyle/>
              <a:p>
                <a:pPr algn="ctr"/>
                <a:r>
                  <a:rPr lang="en-US" sz="2000" b="1">
                    <a:gradFill>
                      <a:gsLst>
                        <a:gs pos="2917">
                          <a:schemeClr val="tx1"/>
                        </a:gs>
                        <a:gs pos="30000">
                          <a:schemeClr val="tx1"/>
                        </a:gs>
                      </a:gsLst>
                      <a:lin ang="5400000" scaled="0"/>
                    </a:gradFill>
                    <a:latin typeface="Segoe UI Historic" panose="020B0502040204020203" pitchFamily="34" charset="0"/>
                  </a:rPr>
                  <a:t>Ensure access to sensitive Teams, Groups, Apps, Roles is reviewed periodically</a:t>
                </a:r>
              </a:p>
            </p:txBody>
          </p:sp>
        </p:grpSp>
        <p:grpSp>
          <p:nvGrpSpPr>
            <p:cNvPr id="19" name="Group 18">
              <a:extLst>
                <a:ext uri="{FF2B5EF4-FFF2-40B4-BE49-F238E27FC236}">
                  <a16:creationId xmlns:a16="http://schemas.microsoft.com/office/drawing/2014/main" id="{80631CA9-86E7-B720-C571-B343D37FDB02}"/>
                </a:ext>
              </a:extLst>
            </p:cNvPr>
            <p:cNvGrpSpPr/>
            <p:nvPr/>
          </p:nvGrpSpPr>
          <p:grpSpPr>
            <a:xfrm>
              <a:off x="9636015" y="2425142"/>
              <a:ext cx="1126237" cy="921543"/>
              <a:chOff x="9802434" y="2625745"/>
              <a:chExt cx="1126237" cy="921543"/>
            </a:xfrm>
          </p:grpSpPr>
          <p:grpSp>
            <p:nvGrpSpPr>
              <p:cNvPr id="20" name="Group 19">
                <a:extLst>
                  <a:ext uri="{FF2B5EF4-FFF2-40B4-BE49-F238E27FC236}">
                    <a16:creationId xmlns:a16="http://schemas.microsoft.com/office/drawing/2014/main" id="{C0B52947-2BDC-0B84-D723-62BC7247B1CB}"/>
                  </a:ext>
                </a:extLst>
              </p:cNvPr>
              <p:cNvGrpSpPr/>
              <p:nvPr/>
            </p:nvGrpSpPr>
            <p:grpSpPr>
              <a:xfrm>
                <a:off x="9802434" y="2625745"/>
                <a:ext cx="674980" cy="794344"/>
                <a:chOff x="8437453" y="2735147"/>
                <a:chExt cx="387178" cy="455648"/>
              </a:xfrm>
            </p:grpSpPr>
            <p:sp>
              <p:nvSpPr>
                <p:cNvPr id="24" name="Parallelogram 23">
                  <a:extLst>
                    <a:ext uri="{FF2B5EF4-FFF2-40B4-BE49-F238E27FC236}">
                      <a16:creationId xmlns:a16="http://schemas.microsoft.com/office/drawing/2014/main" id="{7322C560-7B8D-0B69-1823-13CC6A5C824A}"/>
                    </a:ext>
                  </a:extLst>
                </p:cNvPr>
                <p:cNvSpPr/>
                <p:nvPr/>
              </p:nvSpPr>
              <p:spPr bwMode="auto">
                <a:xfrm rot="5400000" flipV="1">
                  <a:off x="8567364" y="2933525"/>
                  <a:ext cx="334698" cy="179837"/>
                </a:xfrm>
                <a:prstGeom prst="parallelogram">
                  <a:avLst>
                    <a:gd name="adj" fmla="val 4915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 name="Parallelogram 24">
                  <a:extLst>
                    <a:ext uri="{FF2B5EF4-FFF2-40B4-BE49-F238E27FC236}">
                      <a16:creationId xmlns:a16="http://schemas.microsoft.com/office/drawing/2014/main" id="{1570F31C-9586-0C52-0D8C-D3F03D11C5B6}"/>
                    </a:ext>
                  </a:extLst>
                </p:cNvPr>
                <p:cNvSpPr/>
                <p:nvPr/>
              </p:nvSpPr>
              <p:spPr bwMode="auto">
                <a:xfrm rot="16200000" flipH="1" flipV="1">
                  <a:off x="8361187" y="2932360"/>
                  <a:ext cx="334701" cy="182170"/>
                </a:xfrm>
                <a:prstGeom prst="parallelogram">
                  <a:avLst>
                    <a:gd name="adj" fmla="val 55464"/>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6" name="Parallelogram 25">
                  <a:extLst>
                    <a:ext uri="{FF2B5EF4-FFF2-40B4-BE49-F238E27FC236}">
                      <a16:creationId xmlns:a16="http://schemas.microsoft.com/office/drawing/2014/main" id="{15D73AE5-EC9F-C2B2-BB97-C7B4F02BAD35}"/>
                    </a:ext>
                  </a:extLst>
                </p:cNvPr>
                <p:cNvSpPr/>
                <p:nvPr/>
              </p:nvSpPr>
              <p:spPr bwMode="auto">
                <a:xfrm rot="12600000">
                  <a:off x="8466635" y="2735147"/>
                  <a:ext cx="334701" cy="182859"/>
                </a:xfrm>
                <a:prstGeom prst="parallelogram">
                  <a:avLst>
                    <a:gd name="adj" fmla="val 675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grpSp>
          <p:grpSp>
            <p:nvGrpSpPr>
              <p:cNvPr id="21" name="Group 20">
                <a:extLst>
                  <a:ext uri="{FF2B5EF4-FFF2-40B4-BE49-F238E27FC236}">
                    <a16:creationId xmlns:a16="http://schemas.microsoft.com/office/drawing/2014/main" id="{DAF209F5-72CD-844D-8086-900840A3E43E}"/>
                  </a:ext>
                </a:extLst>
              </p:cNvPr>
              <p:cNvGrpSpPr/>
              <p:nvPr/>
            </p:nvGrpSpPr>
            <p:grpSpPr>
              <a:xfrm>
                <a:off x="10438470" y="3057087"/>
                <a:ext cx="490201" cy="490201"/>
                <a:chOff x="9567757" y="596788"/>
                <a:chExt cx="887289" cy="887289"/>
              </a:xfrm>
            </p:grpSpPr>
            <p:sp useBgFill="1">
              <p:nvSpPr>
                <p:cNvPr id="22" name="Oval 21">
                  <a:extLst>
                    <a:ext uri="{FF2B5EF4-FFF2-40B4-BE49-F238E27FC236}">
                      <a16:creationId xmlns:a16="http://schemas.microsoft.com/office/drawing/2014/main" id="{0638CBF5-C238-C1B8-C81A-C7DFFC8F57B2}"/>
                    </a:ext>
                  </a:extLst>
                </p:cNvPr>
                <p:cNvSpPr/>
                <p:nvPr/>
              </p:nvSpPr>
              <p:spPr bwMode="auto">
                <a:xfrm>
                  <a:off x="9567757" y="596788"/>
                  <a:ext cx="887289" cy="887289"/>
                </a:xfrm>
                <a:prstGeom prst="ellipse">
                  <a:avLst/>
                </a:prstGeom>
                <a:ln>
                  <a:solidFill>
                    <a:srgbClr val="0070C0"/>
                  </a:solidFill>
                  <a:prstDash val="dash"/>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p:nvSpPr>
                <p:cNvPr id="23" name="list_4" title="Icon of a checklist">
                  <a:extLst>
                    <a:ext uri="{FF2B5EF4-FFF2-40B4-BE49-F238E27FC236}">
                      <a16:creationId xmlns:a16="http://schemas.microsoft.com/office/drawing/2014/main" id="{FE9029F7-27DC-361B-643B-FDF5213E55D6}"/>
                    </a:ext>
                  </a:extLst>
                </p:cNvPr>
                <p:cNvSpPr>
                  <a:spLocks noChangeAspect="1" noEditPoints="1"/>
                </p:cNvSpPr>
                <p:nvPr/>
              </p:nvSpPr>
              <p:spPr bwMode="auto">
                <a:xfrm>
                  <a:off x="9746144" y="861147"/>
                  <a:ext cx="530515" cy="35857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282828"/>
                    </a:solidFill>
                    <a:effectLst/>
                    <a:uLnTx/>
                    <a:uFillTx/>
                    <a:latin typeface="Segoe UI"/>
                    <a:ea typeface="+mn-ea"/>
                    <a:cs typeface="+mn-cs"/>
                  </a:endParaRPr>
                </a:p>
              </p:txBody>
            </p:sp>
          </p:grpSp>
        </p:grpSp>
      </p:grpSp>
    </p:spTree>
    <p:extLst>
      <p:ext uri="{BB962C8B-B14F-4D97-AF65-F5344CB8AC3E}">
        <p14:creationId xmlns:p14="http://schemas.microsoft.com/office/powerpoint/2010/main" val="311066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8B0E-667B-FC77-F065-1055EBC74863}"/>
              </a:ext>
            </a:extLst>
          </p:cNvPr>
          <p:cNvSpPr>
            <a:spLocks noGrp="1"/>
          </p:cNvSpPr>
          <p:nvPr>
            <p:ph type="title"/>
          </p:nvPr>
        </p:nvSpPr>
        <p:spPr>
          <a:xfrm>
            <a:off x="763225" y="475989"/>
            <a:ext cx="11018520" cy="923330"/>
          </a:xfrm>
        </p:spPr>
        <p:txBody>
          <a:bodyPr>
            <a:normAutofit fontScale="90000"/>
          </a:bodyPr>
          <a:lstStyle/>
          <a:p>
            <a:r>
              <a:rPr lang="en-US"/>
              <a:t>How Access Reviews works </a:t>
            </a:r>
            <a:br>
              <a:rPr lang="en-US"/>
            </a:br>
            <a:r>
              <a:rPr lang="en-US" sz="2400">
                <a:solidFill>
                  <a:schemeClr val="accent1"/>
                </a:solidFill>
              </a:rPr>
              <a:t>Administrator</a:t>
            </a:r>
            <a:endParaRPr lang="en-US">
              <a:solidFill>
                <a:schemeClr val="accent1"/>
              </a:solidFill>
            </a:endParaRPr>
          </a:p>
        </p:txBody>
      </p:sp>
      <p:sp>
        <p:nvSpPr>
          <p:cNvPr id="3" name="Content Placeholder 2">
            <a:extLst>
              <a:ext uri="{FF2B5EF4-FFF2-40B4-BE49-F238E27FC236}">
                <a16:creationId xmlns:a16="http://schemas.microsoft.com/office/drawing/2014/main" id="{3A28789C-DA5B-D2FE-6F6C-60AE904E2B50}"/>
              </a:ext>
            </a:extLst>
          </p:cNvPr>
          <p:cNvSpPr txBox="1">
            <a:spLocks/>
          </p:cNvSpPr>
          <p:nvPr/>
        </p:nvSpPr>
        <p:spPr>
          <a:xfrm>
            <a:off x="709709" y="2377818"/>
            <a:ext cx="1552659"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1. Selects resource</a:t>
            </a:r>
          </a:p>
        </p:txBody>
      </p:sp>
      <p:sp>
        <p:nvSpPr>
          <p:cNvPr id="4" name="Content Placeholder 2">
            <a:extLst>
              <a:ext uri="{FF2B5EF4-FFF2-40B4-BE49-F238E27FC236}">
                <a16:creationId xmlns:a16="http://schemas.microsoft.com/office/drawing/2014/main" id="{ECD60AD4-741D-E2F4-30EC-039E7E2A680F}"/>
              </a:ext>
            </a:extLst>
          </p:cNvPr>
          <p:cNvSpPr txBox="1">
            <a:spLocks/>
          </p:cNvSpPr>
          <p:nvPr/>
        </p:nvSpPr>
        <p:spPr>
          <a:xfrm>
            <a:off x="1706985" y="2852901"/>
            <a:ext cx="1066058"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Team/Group</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SaaS application</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Privileged role</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Access Package</a:t>
            </a:r>
          </a:p>
        </p:txBody>
      </p:sp>
      <p:grpSp>
        <p:nvGrpSpPr>
          <p:cNvPr id="5" name="Group 4">
            <a:extLst>
              <a:ext uri="{FF2B5EF4-FFF2-40B4-BE49-F238E27FC236}">
                <a16:creationId xmlns:a16="http://schemas.microsoft.com/office/drawing/2014/main" id="{8442A8C5-B75A-4C5C-A1D8-AB9376E5D762}"/>
              </a:ext>
            </a:extLst>
          </p:cNvPr>
          <p:cNvGrpSpPr/>
          <p:nvPr/>
        </p:nvGrpSpPr>
        <p:grpSpPr>
          <a:xfrm>
            <a:off x="925015" y="3053832"/>
            <a:ext cx="477144" cy="561523"/>
            <a:chOff x="8437453" y="2735147"/>
            <a:chExt cx="387178" cy="455648"/>
          </a:xfrm>
        </p:grpSpPr>
        <p:sp>
          <p:nvSpPr>
            <p:cNvPr id="6" name="Parallelogram 5">
              <a:extLst>
                <a:ext uri="{FF2B5EF4-FFF2-40B4-BE49-F238E27FC236}">
                  <a16:creationId xmlns:a16="http://schemas.microsoft.com/office/drawing/2014/main" id="{2F82C7C4-B06C-D389-F0EF-B56A57920220}"/>
                </a:ext>
              </a:extLst>
            </p:cNvPr>
            <p:cNvSpPr/>
            <p:nvPr/>
          </p:nvSpPr>
          <p:spPr bwMode="auto">
            <a:xfrm rot="5400000" flipV="1">
              <a:off x="8567364" y="2933525"/>
              <a:ext cx="334698" cy="179837"/>
            </a:xfrm>
            <a:prstGeom prst="parallelogram">
              <a:avLst>
                <a:gd name="adj" fmla="val 4915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7" name="Parallelogram 6">
              <a:extLst>
                <a:ext uri="{FF2B5EF4-FFF2-40B4-BE49-F238E27FC236}">
                  <a16:creationId xmlns:a16="http://schemas.microsoft.com/office/drawing/2014/main" id="{326D8C3D-5EF4-00BA-9A2A-97E402F0F762}"/>
                </a:ext>
              </a:extLst>
            </p:cNvPr>
            <p:cNvSpPr/>
            <p:nvPr/>
          </p:nvSpPr>
          <p:spPr bwMode="auto">
            <a:xfrm rot="16200000" flipH="1" flipV="1">
              <a:off x="8361187" y="2932360"/>
              <a:ext cx="334701" cy="182170"/>
            </a:xfrm>
            <a:prstGeom prst="parallelogram">
              <a:avLst>
                <a:gd name="adj" fmla="val 55464"/>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8" name="Parallelogram 7">
              <a:extLst>
                <a:ext uri="{FF2B5EF4-FFF2-40B4-BE49-F238E27FC236}">
                  <a16:creationId xmlns:a16="http://schemas.microsoft.com/office/drawing/2014/main" id="{754140A3-A7E8-5618-5E59-16A82D8C59FC}"/>
                </a:ext>
              </a:extLst>
            </p:cNvPr>
            <p:cNvSpPr/>
            <p:nvPr/>
          </p:nvSpPr>
          <p:spPr bwMode="auto">
            <a:xfrm rot="12600000">
              <a:off x="8466635" y="2735147"/>
              <a:ext cx="334701" cy="182859"/>
            </a:xfrm>
            <a:prstGeom prst="parallelogram">
              <a:avLst>
                <a:gd name="adj" fmla="val 675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grpSp>
      <p:sp>
        <p:nvSpPr>
          <p:cNvPr id="9" name="Content Placeholder 2">
            <a:extLst>
              <a:ext uri="{FF2B5EF4-FFF2-40B4-BE49-F238E27FC236}">
                <a16:creationId xmlns:a16="http://schemas.microsoft.com/office/drawing/2014/main" id="{B95463B0-5D50-C681-CF71-20BCC448821F}"/>
              </a:ext>
            </a:extLst>
          </p:cNvPr>
          <p:cNvSpPr txBox="1">
            <a:spLocks/>
          </p:cNvSpPr>
          <p:nvPr/>
        </p:nvSpPr>
        <p:spPr>
          <a:xfrm>
            <a:off x="3298292" y="2372054"/>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2. Selects scope</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0" name="Content Placeholder 2">
            <a:extLst>
              <a:ext uri="{FF2B5EF4-FFF2-40B4-BE49-F238E27FC236}">
                <a16:creationId xmlns:a16="http://schemas.microsoft.com/office/drawing/2014/main" id="{F464F216-2CDA-8603-87C7-F2C651F5DD96}"/>
              </a:ext>
            </a:extLst>
          </p:cNvPr>
          <p:cNvSpPr txBox="1">
            <a:spLocks/>
          </p:cNvSpPr>
          <p:nvPr/>
        </p:nvSpPr>
        <p:spPr>
          <a:xfrm>
            <a:off x="4198112" y="2805737"/>
            <a:ext cx="1266121"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Guests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Employees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Everyone</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100">
                <a:gradFill>
                  <a:gsLst>
                    <a:gs pos="1250">
                      <a:srgbClr val="000000"/>
                    </a:gs>
                    <a:gs pos="100000">
                      <a:srgbClr val="000000"/>
                    </a:gs>
                  </a:gsLst>
                  <a:lin ang="5400000" scaled="0"/>
                </a:gradFill>
                <a:latin typeface="Segoe UI"/>
              </a:rPr>
              <a:t>Workload Identities</a:t>
            </a:r>
            <a:endPar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1" name="people_4" title="Icon of a person">
            <a:extLst>
              <a:ext uri="{FF2B5EF4-FFF2-40B4-BE49-F238E27FC236}">
                <a16:creationId xmlns:a16="http://schemas.microsoft.com/office/drawing/2014/main" id="{2740C00C-C948-9AD4-CE6B-A0C3EFC9978B}"/>
              </a:ext>
            </a:extLst>
          </p:cNvPr>
          <p:cNvSpPr>
            <a:spLocks noChangeAspect="1" noEditPoints="1"/>
          </p:cNvSpPr>
          <p:nvPr/>
        </p:nvSpPr>
        <p:spPr bwMode="auto">
          <a:xfrm>
            <a:off x="864477" y="4573856"/>
            <a:ext cx="537682" cy="60112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Content Placeholder 2">
            <a:extLst>
              <a:ext uri="{FF2B5EF4-FFF2-40B4-BE49-F238E27FC236}">
                <a16:creationId xmlns:a16="http://schemas.microsoft.com/office/drawing/2014/main" id="{8F5D7D4F-3B60-1EE5-E08C-A3CE9796E36E}"/>
              </a:ext>
            </a:extLst>
          </p:cNvPr>
          <p:cNvSpPr txBox="1">
            <a:spLocks/>
          </p:cNvSpPr>
          <p:nvPr/>
        </p:nvSpPr>
        <p:spPr>
          <a:xfrm>
            <a:off x="709708" y="4139215"/>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3. Selects reviewer</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3" name="Content Placeholder 2">
            <a:extLst>
              <a:ext uri="{FF2B5EF4-FFF2-40B4-BE49-F238E27FC236}">
                <a16:creationId xmlns:a16="http://schemas.microsoft.com/office/drawing/2014/main" id="{6990491E-4074-A155-2D10-9E49952DCA8A}"/>
              </a:ext>
            </a:extLst>
          </p:cNvPr>
          <p:cNvSpPr txBox="1">
            <a:spLocks/>
          </p:cNvSpPr>
          <p:nvPr/>
        </p:nvSpPr>
        <p:spPr>
          <a:xfrm>
            <a:off x="1660436" y="4492890"/>
            <a:ext cx="1552659"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Team/Group owner</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Manager</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Specific user(s)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Users’ self review</a:t>
            </a:r>
          </a:p>
        </p:txBody>
      </p:sp>
      <p:sp>
        <p:nvSpPr>
          <p:cNvPr id="14" name="magnify" title="Icon of a magnifying glass">
            <a:extLst>
              <a:ext uri="{FF2B5EF4-FFF2-40B4-BE49-F238E27FC236}">
                <a16:creationId xmlns:a16="http://schemas.microsoft.com/office/drawing/2014/main" id="{5D1ECB90-764A-3355-F0F4-95B2A8E618B5}"/>
              </a:ext>
            </a:extLst>
          </p:cNvPr>
          <p:cNvSpPr>
            <a:spLocks noChangeAspect="1" noEditPoints="1"/>
          </p:cNvSpPr>
          <p:nvPr/>
        </p:nvSpPr>
        <p:spPr bwMode="auto">
          <a:xfrm flipH="1">
            <a:off x="3425442" y="2882363"/>
            <a:ext cx="508635" cy="49891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5" name="Content Placeholder 2">
            <a:extLst>
              <a:ext uri="{FF2B5EF4-FFF2-40B4-BE49-F238E27FC236}">
                <a16:creationId xmlns:a16="http://schemas.microsoft.com/office/drawing/2014/main" id="{D8515A7D-61D3-858B-1686-2F356CFE87A4}"/>
              </a:ext>
            </a:extLst>
          </p:cNvPr>
          <p:cNvSpPr txBox="1">
            <a:spLocks/>
          </p:cNvSpPr>
          <p:nvPr/>
        </p:nvSpPr>
        <p:spPr>
          <a:xfrm>
            <a:off x="3298292" y="4139215"/>
            <a:ext cx="1765592"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4. Selects frequency</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6" name="Content Placeholder 2">
            <a:extLst>
              <a:ext uri="{FF2B5EF4-FFF2-40B4-BE49-F238E27FC236}">
                <a16:creationId xmlns:a16="http://schemas.microsoft.com/office/drawing/2014/main" id="{AFC15D0F-37D9-D1DC-DFA5-C643905D0FD9}"/>
              </a:ext>
            </a:extLst>
          </p:cNvPr>
          <p:cNvSpPr txBox="1">
            <a:spLocks/>
          </p:cNvSpPr>
          <p:nvPr/>
        </p:nvSpPr>
        <p:spPr>
          <a:xfrm>
            <a:off x="4491554" y="4548620"/>
            <a:ext cx="877078"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Weekly</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Monthly</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Quarterly</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Yearly</a:t>
            </a:r>
          </a:p>
        </p:txBody>
      </p:sp>
      <p:sp>
        <p:nvSpPr>
          <p:cNvPr id="17" name="Calendar" title="Icon of a calendar">
            <a:extLst>
              <a:ext uri="{FF2B5EF4-FFF2-40B4-BE49-F238E27FC236}">
                <a16:creationId xmlns:a16="http://schemas.microsoft.com/office/drawing/2014/main" id="{89D758EB-E0C7-E6EA-3150-4755AE0E2DD4}"/>
              </a:ext>
            </a:extLst>
          </p:cNvPr>
          <p:cNvSpPr>
            <a:spLocks noChangeAspect="1" noEditPoints="1"/>
          </p:cNvSpPr>
          <p:nvPr/>
        </p:nvSpPr>
        <p:spPr bwMode="auto">
          <a:xfrm>
            <a:off x="3458002" y="4640386"/>
            <a:ext cx="566999" cy="543295"/>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F9911829-073A-DDB8-FC50-FC757F0C06A8}"/>
              </a:ext>
            </a:extLst>
          </p:cNvPr>
          <p:cNvSpPr/>
          <p:nvPr/>
        </p:nvSpPr>
        <p:spPr bwMode="auto">
          <a:xfrm>
            <a:off x="588263" y="2230440"/>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E40D2E89-0858-9F40-DC4D-CE66A1E87650}"/>
              </a:ext>
            </a:extLst>
          </p:cNvPr>
          <p:cNvSpPr/>
          <p:nvPr/>
        </p:nvSpPr>
        <p:spPr bwMode="auto">
          <a:xfrm>
            <a:off x="3161905" y="2230440"/>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E7C0A23C-16CC-A605-4E48-28160EB73119}"/>
              </a:ext>
            </a:extLst>
          </p:cNvPr>
          <p:cNvSpPr/>
          <p:nvPr/>
        </p:nvSpPr>
        <p:spPr bwMode="auto">
          <a:xfrm>
            <a:off x="588263" y="4013869"/>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4D78FE97-2FA7-4DF5-5D18-D08F3432118A}"/>
              </a:ext>
            </a:extLst>
          </p:cNvPr>
          <p:cNvSpPr/>
          <p:nvPr/>
        </p:nvSpPr>
        <p:spPr bwMode="auto">
          <a:xfrm>
            <a:off x="3169540" y="4013868"/>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Picture 21">
            <a:extLst>
              <a:ext uri="{FF2B5EF4-FFF2-40B4-BE49-F238E27FC236}">
                <a16:creationId xmlns:a16="http://schemas.microsoft.com/office/drawing/2014/main" id="{58CD2495-AF5D-6B16-BBBC-5967232D8ED5}"/>
              </a:ext>
            </a:extLst>
          </p:cNvPr>
          <p:cNvPicPr>
            <a:picLocks noChangeAspect="1"/>
          </p:cNvPicPr>
          <p:nvPr/>
        </p:nvPicPr>
        <p:blipFill rotWithShape="1">
          <a:blip r:embed="rId2"/>
          <a:srcRect r="27355" b="28939"/>
          <a:stretch/>
        </p:blipFill>
        <p:spPr>
          <a:xfrm>
            <a:off x="5735547" y="1603595"/>
            <a:ext cx="6046198" cy="4490359"/>
          </a:xfrm>
          <a:prstGeom prst="rect">
            <a:avLst/>
          </a:prstGeom>
        </p:spPr>
      </p:pic>
    </p:spTree>
    <p:extLst>
      <p:ext uri="{BB962C8B-B14F-4D97-AF65-F5344CB8AC3E}">
        <p14:creationId xmlns:p14="http://schemas.microsoft.com/office/powerpoint/2010/main" val="78634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8D8D-137A-C09A-C2B7-A936694D950B}"/>
              </a:ext>
            </a:extLst>
          </p:cNvPr>
          <p:cNvSpPr>
            <a:spLocks noGrp="1"/>
          </p:cNvSpPr>
          <p:nvPr>
            <p:ph type="title"/>
          </p:nvPr>
        </p:nvSpPr>
        <p:spPr>
          <a:xfrm>
            <a:off x="761287" y="61423"/>
            <a:ext cx="10515600" cy="1325563"/>
          </a:xfrm>
        </p:spPr>
        <p:txBody>
          <a:bodyPr>
            <a:normAutofit/>
          </a:bodyPr>
          <a:lstStyle/>
          <a:p>
            <a:r>
              <a:rPr lang="en-US" sz="3600"/>
              <a:t>Contoso’s user journey</a:t>
            </a:r>
          </a:p>
        </p:txBody>
      </p:sp>
      <p:grpSp>
        <p:nvGrpSpPr>
          <p:cNvPr id="126" name="Recertification" descr="Access lifecycle icons">
            <a:extLst>
              <a:ext uri="{FF2B5EF4-FFF2-40B4-BE49-F238E27FC236}">
                <a16:creationId xmlns:a16="http://schemas.microsoft.com/office/drawing/2014/main" id="{D9FD7456-6E71-6636-C3B7-13B9AA22F6E4}"/>
              </a:ext>
            </a:extLst>
          </p:cNvPr>
          <p:cNvGrpSpPr>
            <a:grpSpLocks noChangeAspect="1"/>
          </p:cNvGrpSpPr>
          <p:nvPr/>
        </p:nvGrpSpPr>
        <p:grpSpPr>
          <a:xfrm>
            <a:off x="6916507" y="4510908"/>
            <a:ext cx="1247666" cy="1237311"/>
            <a:chOff x="3998269" y="2537458"/>
            <a:chExt cx="1441175" cy="1429213"/>
          </a:xfrm>
        </p:grpSpPr>
        <p:grpSp>
          <p:nvGrpSpPr>
            <p:cNvPr id="127" name="Group 126">
              <a:extLst>
                <a:ext uri="{FF2B5EF4-FFF2-40B4-BE49-F238E27FC236}">
                  <a16:creationId xmlns:a16="http://schemas.microsoft.com/office/drawing/2014/main" id="{0D282477-BEB9-BB5C-71DC-037D3621EC99}"/>
                </a:ext>
              </a:extLst>
            </p:cNvPr>
            <p:cNvGrpSpPr/>
            <p:nvPr/>
          </p:nvGrpSpPr>
          <p:grpSpPr>
            <a:xfrm>
              <a:off x="4067807" y="2874309"/>
              <a:ext cx="1371637" cy="1092362"/>
              <a:chOff x="4067807" y="2874309"/>
              <a:chExt cx="1371637" cy="1092362"/>
            </a:xfrm>
          </p:grpSpPr>
          <p:grpSp>
            <p:nvGrpSpPr>
              <p:cNvPr id="129" name="Group 10">
                <a:extLst>
                  <a:ext uri="{FF2B5EF4-FFF2-40B4-BE49-F238E27FC236}">
                    <a16:creationId xmlns:a16="http://schemas.microsoft.com/office/drawing/2014/main" id="{B4B1025C-83D4-746F-4102-5EB5DFD6B7B8}"/>
                  </a:ext>
                </a:extLst>
              </p:cNvPr>
              <p:cNvGrpSpPr>
                <a:grpSpLocks noChangeAspect="1"/>
              </p:cNvGrpSpPr>
              <p:nvPr/>
            </p:nvGrpSpPr>
            <p:grpSpPr bwMode="auto">
              <a:xfrm>
                <a:off x="4067807" y="3283847"/>
                <a:ext cx="682824" cy="682824"/>
                <a:chOff x="5004" y="797"/>
                <a:chExt cx="256" cy="256"/>
              </a:xfrm>
            </p:grpSpPr>
            <p:sp>
              <p:nvSpPr>
                <p:cNvPr id="131" name="AutoShape 9">
                  <a:extLst>
                    <a:ext uri="{FF2B5EF4-FFF2-40B4-BE49-F238E27FC236}">
                      <a16:creationId xmlns:a16="http://schemas.microsoft.com/office/drawing/2014/main" id="{EC170A4A-DA90-C2C3-D5E5-10D02A0359BE}"/>
                    </a:ext>
                  </a:extLst>
                </p:cNvPr>
                <p:cNvSpPr>
                  <a:spLocks noChangeAspect="1" noChangeArrowheads="1" noTextEdit="1"/>
                </p:cNvSpPr>
                <p:nvPr/>
              </p:nvSpPr>
              <p:spPr bwMode="auto">
                <a:xfrm>
                  <a:off x="5004" y="797"/>
                  <a:ext cx="256" cy="2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32" name="Freeform 11">
                  <a:extLst>
                    <a:ext uri="{FF2B5EF4-FFF2-40B4-BE49-F238E27FC236}">
                      <a16:creationId xmlns:a16="http://schemas.microsoft.com/office/drawing/2014/main" id="{96294E60-F8CB-C9CA-55AE-B594DC4B12F1}"/>
                    </a:ext>
                  </a:extLst>
                </p:cNvPr>
                <p:cNvSpPr>
                  <a:spLocks/>
                </p:cNvSpPr>
                <p:nvPr/>
              </p:nvSpPr>
              <p:spPr bwMode="auto">
                <a:xfrm>
                  <a:off x="5087" y="795"/>
                  <a:ext cx="181" cy="181"/>
                </a:xfrm>
                <a:custGeom>
                  <a:avLst/>
                  <a:gdLst>
                    <a:gd name="T0" fmla="*/ 293 w 293"/>
                    <a:gd name="T1" fmla="*/ 145 h 292"/>
                    <a:gd name="T2" fmla="*/ 292 w 293"/>
                    <a:gd name="T3" fmla="*/ 129 h 292"/>
                    <a:gd name="T4" fmla="*/ 288 w 293"/>
                    <a:gd name="T5" fmla="*/ 107 h 292"/>
                    <a:gd name="T6" fmla="*/ 283 w 293"/>
                    <a:gd name="T7" fmla="*/ 91 h 292"/>
                    <a:gd name="T8" fmla="*/ 273 w 293"/>
                    <a:gd name="T9" fmla="*/ 72 h 292"/>
                    <a:gd name="T10" fmla="*/ 264 w 293"/>
                    <a:gd name="T11" fmla="*/ 58 h 292"/>
                    <a:gd name="T12" fmla="*/ 250 w 293"/>
                    <a:gd name="T13" fmla="*/ 42 h 292"/>
                    <a:gd name="T14" fmla="*/ 236 w 293"/>
                    <a:gd name="T15" fmla="*/ 30 h 292"/>
                    <a:gd name="T16" fmla="*/ 220 w 293"/>
                    <a:gd name="T17" fmla="*/ 19 h 292"/>
                    <a:gd name="T18" fmla="*/ 205 w 293"/>
                    <a:gd name="T19" fmla="*/ 11 h 292"/>
                    <a:gd name="T20" fmla="*/ 185 w 293"/>
                    <a:gd name="T21" fmla="*/ 4 h 292"/>
                    <a:gd name="T22" fmla="*/ 169 w 293"/>
                    <a:gd name="T23" fmla="*/ 2 h 292"/>
                    <a:gd name="T24" fmla="*/ 146 w 293"/>
                    <a:gd name="T25" fmla="*/ 0 h 292"/>
                    <a:gd name="T26" fmla="*/ 146 w 293"/>
                    <a:gd name="T27" fmla="*/ 0 h 292"/>
                    <a:gd name="T28" fmla="*/ 130 w 293"/>
                    <a:gd name="T29" fmla="*/ 1 h 292"/>
                    <a:gd name="T30" fmla="*/ 108 w 293"/>
                    <a:gd name="T31" fmla="*/ 4 h 292"/>
                    <a:gd name="T32" fmla="*/ 92 w 293"/>
                    <a:gd name="T33" fmla="*/ 9 h 292"/>
                    <a:gd name="T34" fmla="*/ 73 w 293"/>
                    <a:gd name="T35" fmla="*/ 19 h 292"/>
                    <a:gd name="T36" fmla="*/ 61 w 293"/>
                    <a:gd name="T37" fmla="*/ 27 h 292"/>
                    <a:gd name="T38" fmla="*/ 59 w 293"/>
                    <a:gd name="T39" fmla="*/ 28 h 292"/>
                    <a:gd name="T40" fmla="*/ 43 w 293"/>
                    <a:gd name="T41" fmla="*/ 42 h 292"/>
                    <a:gd name="T42" fmla="*/ 31 w 293"/>
                    <a:gd name="T43" fmla="*/ 56 h 292"/>
                    <a:gd name="T44" fmla="*/ 20 w 293"/>
                    <a:gd name="T45" fmla="*/ 72 h 292"/>
                    <a:gd name="T46" fmla="*/ 12 w 293"/>
                    <a:gd name="T47" fmla="*/ 87 h 292"/>
                    <a:gd name="T48" fmla="*/ 5 w 293"/>
                    <a:gd name="T49" fmla="*/ 107 h 292"/>
                    <a:gd name="T50" fmla="*/ 2 w 293"/>
                    <a:gd name="T51" fmla="*/ 123 h 292"/>
                    <a:gd name="T52" fmla="*/ 0 w 293"/>
                    <a:gd name="T53" fmla="*/ 145 h 292"/>
                    <a:gd name="T54" fmla="*/ 1 w 293"/>
                    <a:gd name="T55" fmla="*/ 160 h 292"/>
                    <a:gd name="T56" fmla="*/ 9 w 293"/>
                    <a:gd name="T57" fmla="*/ 195 h 292"/>
                    <a:gd name="T58" fmla="*/ 10 w 293"/>
                    <a:gd name="T59" fmla="*/ 200 h 292"/>
                    <a:gd name="T60" fmla="*/ 26 w 293"/>
                    <a:gd name="T61" fmla="*/ 229 h 292"/>
                    <a:gd name="T62" fmla="*/ 34 w 293"/>
                    <a:gd name="T63" fmla="*/ 239 h 292"/>
                    <a:gd name="T64" fmla="*/ 80 w 293"/>
                    <a:gd name="T65" fmla="*/ 276 h 292"/>
                    <a:gd name="T66" fmla="*/ 136 w 293"/>
                    <a:gd name="T67" fmla="*/ 292 h 292"/>
                    <a:gd name="T68" fmla="*/ 148 w 293"/>
                    <a:gd name="T69" fmla="*/ 292 h 292"/>
                    <a:gd name="T70" fmla="*/ 182 w 293"/>
                    <a:gd name="T71" fmla="*/ 288 h 292"/>
                    <a:gd name="T72" fmla="*/ 187 w 293"/>
                    <a:gd name="T73" fmla="*/ 287 h 292"/>
                    <a:gd name="T74" fmla="*/ 219 w 293"/>
                    <a:gd name="T75" fmla="*/ 273 h 292"/>
                    <a:gd name="T76" fmla="*/ 232 w 293"/>
                    <a:gd name="T77" fmla="*/ 265 h 292"/>
                    <a:gd name="T78" fmla="*/ 250 w 293"/>
                    <a:gd name="T79" fmla="*/ 250 h 292"/>
                    <a:gd name="T80" fmla="*/ 261 w 293"/>
                    <a:gd name="T81" fmla="*/ 238 h 292"/>
                    <a:gd name="T82" fmla="*/ 273 w 293"/>
                    <a:gd name="T83" fmla="*/ 220 h 292"/>
                    <a:gd name="T84" fmla="*/ 281 w 293"/>
                    <a:gd name="T85" fmla="*/ 205 h 292"/>
                    <a:gd name="T86" fmla="*/ 287 w 293"/>
                    <a:gd name="T87" fmla="*/ 187 h 292"/>
                    <a:gd name="T88" fmla="*/ 291 w 293"/>
                    <a:gd name="T89" fmla="*/ 169 h 292"/>
                    <a:gd name="T90" fmla="*/ 293 w 293"/>
                    <a:gd name="T91" fmla="*/ 14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 h="292">
                      <a:moveTo>
                        <a:pt x="293" y="148"/>
                      </a:moveTo>
                      <a:lnTo>
                        <a:pt x="293" y="148"/>
                      </a:lnTo>
                      <a:cubicBezTo>
                        <a:pt x="293" y="147"/>
                        <a:pt x="293" y="146"/>
                        <a:pt x="293" y="145"/>
                      </a:cubicBezTo>
                      <a:cubicBezTo>
                        <a:pt x="293" y="143"/>
                        <a:pt x="293" y="141"/>
                        <a:pt x="293" y="138"/>
                      </a:cubicBezTo>
                      <a:cubicBezTo>
                        <a:pt x="293" y="136"/>
                        <a:pt x="293" y="134"/>
                        <a:pt x="293" y="132"/>
                      </a:cubicBezTo>
                      <a:cubicBezTo>
                        <a:pt x="292" y="131"/>
                        <a:pt x="292" y="130"/>
                        <a:pt x="292" y="129"/>
                      </a:cubicBezTo>
                      <a:cubicBezTo>
                        <a:pt x="292" y="126"/>
                        <a:pt x="291" y="122"/>
                        <a:pt x="291" y="119"/>
                      </a:cubicBezTo>
                      <a:cubicBezTo>
                        <a:pt x="290" y="116"/>
                        <a:pt x="289" y="113"/>
                        <a:pt x="289" y="110"/>
                      </a:cubicBezTo>
                      <a:cubicBezTo>
                        <a:pt x="288" y="109"/>
                        <a:pt x="288" y="108"/>
                        <a:pt x="288" y="107"/>
                      </a:cubicBezTo>
                      <a:cubicBezTo>
                        <a:pt x="287" y="104"/>
                        <a:pt x="287" y="103"/>
                        <a:pt x="286" y="101"/>
                      </a:cubicBezTo>
                      <a:cubicBezTo>
                        <a:pt x="285" y="99"/>
                        <a:pt x="285" y="97"/>
                        <a:pt x="284" y="94"/>
                      </a:cubicBezTo>
                      <a:cubicBezTo>
                        <a:pt x="284" y="93"/>
                        <a:pt x="283" y="93"/>
                        <a:pt x="283" y="91"/>
                      </a:cubicBezTo>
                      <a:cubicBezTo>
                        <a:pt x="282" y="88"/>
                        <a:pt x="280" y="86"/>
                        <a:pt x="279" y="83"/>
                      </a:cubicBezTo>
                      <a:cubicBezTo>
                        <a:pt x="277" y="80"/>
                        <a:pt x="276" y="77"/>
                        <a:pt x="274" y="74"/>
                      </a:cubicBezTo>
                      <a:cubicBezTo>
                        <a:pt x="274" y="73"/>
                        <a:pt x="274" y="72"/>
                        <a:pt x="273" y="72"/>
                      </a:cubicBezTo>
                      <a:cubicBezTo>
                        <a:pt x="272" y="70"/>
                        <a:pt x="271" y="68"/>
                        <a:pt x="269" y="66"/>
                      </a:cubicBezTo>
                      <a:cubicBezTo>
                        <a:pt x="268" y="64"/>
                        <a:pt x="267" y="62"/>
                        <a:pt x="266" y="60"/>
                      </a:cubicBezTo>
                      <a:cubicBezTo>
                        <a:pt x="265" y="59"/>
                        <a:pt x="264" y="58"/>
                        <a:pt x="264" y="58"/>
                      </a:cubicBezTo>
                      <a:cubicBezTo>
                        <a:pt x="262" y="56"/>
                        <a:pt x="261" y="54"/>
                        <a:pt x="259" y="52"/>
                      </a:cubicBezTo>
                      <a:cubicBezTo>
                        <a:pt x="256" y="49"/>
                        <a:pt x="254" y="45"/>
                        <a:pt x="251" y="42"/>
                      </a:cubicBezTo>
                      <a:cubicBezTo>
                        <a:pt x="250" y="42"/>
                        <a:pt x="250" y="42"/>
                        <a:pt x="250" y="42"/>
                      </a:cubicBezTo>
                      <a:cubicBezTo>
                        <a:pt x="249" y="41"/>
                        <a:pt x="249" y="41"/>
                        <a:pt x="248" y="40"/>
                      </a:cubicBezTo>
                      <a:cubicBezTo>
                        <a:pt x="245" y="37"/>
                        <a:pt x="242" y="34"/>
                        <a:pt x="239" y="31"/>
                      </a:cubicBezTo>
                      <a:cubicBezTo>
                        <a:pt x="238" y="31"/>
                        <a:pt x="237" y="30"/>
                        <a:pt x="236" y="30"/>
                      </a:cubicBezTo>
                      <a:cubicBezTo>
                        <a:pt x="235" y="29"/>
                        <a:pt x="234" y="28"/>
                        <a:pt x="233" y="27"/>
                      </a:cubicBezTo>
                      <a:cubicBezTo>
                        <a:pt x="229" y="25"/>
                        <a:pt x="225" y="22"/>
                        <a:pt x="221" y="19"/>
                      </a:cubicBezTo>
                      <a:cubicBezTo>
                        <a:pt x="221" y="19"/>
                        <a:pt x="221" y="19"/>
                        <a:pt x="220" y="19"/>
                      </a:cubicBezTo>
                      <a:cubicBezTo>
                        <a:pt x="218" y="17"/>
                        <a:pt x="216" y="16"/>
                        <a:pt x="213" y="15"/>
                      </a:cubicBezTo>
                      <a:cubicBezTo>
                        <a:pt x="211" y="14"/>
                        <a:pt x="209" y="13"/>
                        <a:pt x="206" y="11"/>
                      </a:cubicBezTo>
                      <a:cubicBezTo>
                        <a:pt x="206" y="11"/>
                        <a:pt x="205" y="11"/>
                        <a:pt x="205" y="11"/>
                      </a:cubicBezTo>
                      <a:cubicBezTo>
                        <a:pt x="201" y="9"/>
                        <a:pt x="196" y="8"/>
                        <a:pt x="192" y="6"/>
                      </a:cubicBezTo>
                      <a:cubicBezTo>
                        <a:pt x="191" y="6"/>
                        <a:pt x="189" y="5"/>
                        <a:pt x="188" y="5"/>
                      </a:cubicBezTo>
                      <a:cubicBezTo>
                        <a:pt x="187" y="5"/>
                        <a:pt x="186" y="4"/>
                        <a:pt x="185" y="4"/>
                      </a:cubicBezTo>
                      <a:cubicBezTo>
                        <a:pt x="181" y="4"/>
                        <a:pt x="177" y="3"/>
                        <a:pt x="173" y="2"/>
                      </a:cubicBezTo>
                      <a:cubicBezTo>
                        <a:pt x="172" y="2"/>
                        <a:pt x="171" y="2"/>
                        <a:pt x="170" y="2"/>
                      </a:cubicBezTo>
                      <a:cubicBezTo>
                        <a:pt x="170" y="2"/>
                        <a:pt x="170" y="2"/>
                        <a:pt x="169" y="2"/>
                      </a:cubicBezTo>
                      <a:cubicBezTo>
                        <a:pt x="165" y="1"/>
                        <a:pt x="161" y="1"/>
                        <a:pt x="157" y="0"/>
                      </a:cubicBezTo>
                      <a:cubicBezTo>
                        <a:pt x="154" y="0"/>
                        <a:pt x="152" y="0"/>
                        <a:pt x="149" y="0"/>
                      </a:cubicBezTo>
                      <a:cubicBezTo>
                        <a:pt x="148" y="0"/>
                        <a:pt x="147" y="0"/>
                        <a:pt x="146" y="0"/>
                      </a:cubicBezTo>
                      <a:lnTo>
                        <a:pt x="146" y="0"/>
                      </a:lnTo>
                      <a:lnTo>
                        <a:pt x="146" y="0"/>
                      </a:lnTo>
                      <a:lnTo>
                        <a:pt x="146" y="0"/>
                      </a:lnTo>
                      <a:cubicBezTo>
                        <a:pt x="144" y="0"/>
                        <a:pt x="142" y="0"/>
                        <a:pt x="139" y="0"/>
                      </a:cubicBezTo>
                      <a:cubicBezTo>
                        <a:pt x="137" y="0"/>
                        <a:pt x="135" y="0"/>
                        <a:pt x="133" y="0"/>
                      </a:cubicBezTo>
                      <a:cubicBezTo>
                        <a:pt x="132" y="1"/>
                        <a:pt x="131" y="1"/>
                        <a:pt x="130" y="1"/>
                      </a:cubicBezTo>
                      <a:cubicBezTo>
                        <a:pt x="127" y="1"/>
                        <a:pt x="123" y="2"/>
                        <a:pt x="120" y="2"/>
                      </a:cubicBezTo>
                      <a:cubicBezTo>
                        <a:pt x="117" y="3"/>
                        <a:pt x="114" y="4"/>
                        <a:pt x="111" y="4"/>
                      </a:cubicBezTo>
                      <a:cubicBezTo>
                        <a:pt x="110" y="4"/>
                        <a:pt x="109" y="4"/>
                        <a:pt x="108" y="4"/>
                      </a:cubicBezTo>
                      <a:cubicBezTo>
                        <a:pt x="105" y="5"/>
                        <a:pt x="104" y="5"/>
                        <a:pt x="102" y="6"/>
                      </a:cubicBezTo>
                      <a:cubicBezTo>
                        <a:pt x="100" y="7"/>
                        <a:pt x="98" y="7"/>
                        <a:pt x="96" y="8"/>
                      </a:cubicBezTo>
                      <a:cubicBezTo>
                        <a:pt x="94" y="8"/>
                        <a:pt x="94" y="9"/>
                        <a:pt x="92" y="9"/>
                      </a:cubicBezTo>
                      <a:cubicBezTo>
                        <a:pt x="89" y="10"/>
                        <a:pt x="87" y="12"/>
                        <a:pt x="84" y="13"/>
                      </a:cubicBezTo>
                      <a:cubicBezTo>
                        <a:pt x="81" y="15"/>
                        <a:pt x="78" y="16"/>
                        <a:pt x="75" y="18"/>
                      </a:cubicBezTo>
                      <a:cubicBezTo>
                        <a:pt x="74" y="18"/>
                        <a:pt x="73" y="18"/>
                        <a:pt x="73" y="19"/>
                      </a:cubicBezTo>
                      <a:cubicBezTo>
                        <a:pt x="71" y="20"/>
                        <a:pt x="69" y="21"/>
                        <a:pt x="67" y="23"/>
                      </a:cubicBezTo>
                      <a:cubicBezTo>
                        <a:pt x="65" y="24"/>
                        <a:pt x="63" y="25"/>
                        <a:pt x="61" y="26"/>
                      </a:cubicBezTo>
                      <a:lnTo>
                        <a:pt x="61" y="27"/>
                      </a:lnTo>
                      <a:lnTo>
                        <a:pt x="61" y="27"/>
                      </a:lnTo>
                      <a:lnTo>
                        <a:pt x="61" y="26"/>
                      </a:lnTo>
                      <a:cubicBezTo>
                        <a:pt x="60" y="27"/>
                        <a:pt x="59" y="28"/>
                        <a:pt x="59" y="28"/>
                      </a:cubicBezTo>
                      <a:cubicBezTo>
                        <a:pt x="57" y="30"/>
                        <a:pt x="55" y="31"/>
                        <a:pt x="53" y="33"/>
                      </a:cubicBezTo>
                      <a:cubicBezTo>
                        <a:pt x="50" y="36"/>
                        <a:pt x="46" y="38"/>
                        <a:pt x="43" y="41"/>
                      </a:cubicBezTo>
                      <a:cubicBezTo>
                        <a:pt x="43" y="42"/>
                        <a:pt x="43" y="42"/>
                        <a:pt x="43" y="42"/>
                      </a:cubicBezTo>
                      <a:cubicBezTo>
                        <a:pt x="42" y="43"/>
                        <a:pt x="42" y="43"/>
                        <a:pt x="41" y="44"/>
                      </a:cubicBezTo>
                      <a:cubicBezTo>
                        <a:pt x="38" y="47"/>
                        <a:pt x="35" y="50"/>
                        <a:pt x="32" y="53"/>
                      </a:cubicBezTo>
                      <a:cubicBezTo>
                        <a:pt x="32" y="54"/>
                        <a:pt x="31" y="55"/>
                        <a:pt x="31" y="56"/>
                      </a:cubicBezTo>
                      <a:cubicBezTo>
                        <a:pt x="30" y="57"/>
                        <a:pt x="29" y="58"/>
                        <a:pt x="28" y="59"/>
                      </a:cubicBezTo>
                      <a:cubicBezTo>
                        <a:pt x="26" y="63"/>
                        <a:pt x="23" y="67"/>
                        <a:pt x="20" y="71"/>
                      </a:cubicBezTo>
                      <a:cubicBezTo>
                        <a:pt x="20" y="71"/>
                        <a:pt x="20" y="71"/>
                        <a:pt x="20" y="72"/>
                      </a:cubicBezTo>
                      <a:cubicBezTo>
                        <a:pt x="18" y="74"/>
                        <a:pt x="17" y="76"/>
                        <a:pt x="16" y="79"/>
                      </a:cubicBezTo>
                      <a:cubicBezTo>
                        <a:pt x="15" y="81"/>
                        <a:pt x="14" y="83"/>
                        <a:pt x="12" y="86"/>
                      </a:cubicBezTo>
                      <a:cubicBezTo>
                        <a:pt x="12" y="86"/>
                        <a:pt x="12" y="87"/>
                        <a:pt x="12" y="87"/>
                      </a:cubicBezTo>
                      <a:cubicBezTo>
                        <a:pt x="10" y="91"/>
                        <a:pt x="9" y="96"/>
                        <a:pt x="7" y="100"/>
                      </a:cubicBezTo>
                      <a:cubicBezTo>
                        <a:pt x="7" y="101"/>
                        <a:pt x="6" y="103"/>
                        <a:pt x="6" y="104"/>
                      </a:cubicBezTo>
                      <a:cubicBezTo>
                        <a:pt x="6" y="105"/>
                        <a:pt x="5" y="106"/>
                        <a:pt x="5" y="107"/>
                      </a:cubicBezTo>
                      <a:cubicBezTo>
                        <a:pt x="4" y="111"/>
                        <a:pt x="3" y="115"/>
                        <a:pt x="2" y="119"/>
                      </a:cubicBezTo>
                      <a:cubicBezTo>
                        <a:pt x="2" y="120"/>
                        <a:pt x="2" y="121"/>
                        <a:pt x="2" y="122"/>
                      </a:cubicBezTo>
                      <a:cubicBezTo>
                        <a:pt x="2" y="122"/>
                        <a:pt x="2" y="122"/>
                        <a:pt x="2" y="123"/>
                      </a:cubicBezTo>
                      <a:cubicBezTo>
                        <a:pt x="1" y="127"/>
                        <a:pt x="1" y="131"/>
                        <a:pt x="0" y="135"/>
                      </a:cubicBezTo>
                      <a:cubicBezTo>
                        <a:pt x="0" y="138"/>
                        <a:pt x="0" y="140"/>
                        <a:pt x="0" y="143"/>
                      </a:cubicBezTo>
                      <a:cubicBezTo>
                        <a:pt x="0" y="144"/>
                        <a:pt x="0" y="145"/>
                        <a:pt x="0" y="145"/>
                      </a:cubicBezTo>
                      <a:cubicBezTo>
                        <a:pt x="0" y="150"/>
                        <a:pt x="0" y="155"/>
                        <a:pt x="0" y="159"/>
                      </a:cubicBezTo>
                      <a:cubicBezTo>
                        <a:pt x="0" y="159"/>
                        <a:pt x="0" y="159"/>
                        <a:pt x="0" y="159"/>
                      </a:cubicBezTo>
                      <a:cubicBezTo>
                        <a:pt x="1" y="160"/>
                        <a:pt x="1" y="160"/>
                        <a:pt x="1" y="160"/>
                      </a:cubicBezTo>
                      <a:cubicBezTo>
                        <a:pt x="1" y="166"/>
                        <a:pt x="2" y="171"/>
                        <a:pt x="3" y="176"/>
                      </a:cubicBezTo>
                      <a:cubicBezTo>
                        <a:pt x="3" y="177"/>
                        <a:pt x="4" y="179"/>
                        <a:pt x="4" y="180"/>
                      </a:cubicBezTo>
                      <a:cubicBezTo>
                        <a:pt x="5" y="185"/>
                        <a:pt x="7" y="190"/>
                        <a:pt x="9" y="195"/>
                      </a:cubicBezTo>
                      <a:cubicBezTo>
                        <a:pt x="9" y="195"/>
                        <a:pt x="9" y="195"/>
                        <a:pt x="9" y="196"/>
                      </a:cubicBezTo>
                      <a:cubicBezTo>
                        <a:pt x="9" y="196"/>
                        <a:pt x="9" y="196"/>
                        <a:pt x="9" y="196"/>
                      </a:cubicBezTo>
                      <a:cubicBezTo>
                        <a:pt x="9" y="198"/>
                        <a:pt x="10" y="199"/>
                        <a:pt x="10" y="200"/>
                      </a:cubicBezTo>
                      <a:cubicBezTo>
                        <a:pt x="12" y="203"/>
                        <a:pt x="13" y="207"/>
                        <a:pt x="15" y="211"/>
                      </a:cubicBezTo>
                      <a:cubicBezTo>
                        <a:pt x="16" y="213"/>
                        <a:pt x="17" y="215"/>
                        <a:pt x="18" y="217"/>
                      </a:cubicBezTo>
                      <a:cubicBezTo>
                        <a:pt x="21" y="221"/>
                        <a:pt x="24" y="225"/>
                        <a:pt x="26" y="229"/>
                      </a:cubicBezTo>
                      <a:cubicBezTo>
                        <a:pt x="27" y="230"/>
                        <a:pt x="27" y="231"/>
                        <a:pt x="27" y="231"/>
                      </a:cubicBezTo>
                      <a:cubicBezTo>
                        <a:pt x="29" y="234"/>
                        <a:pt x="31" y="236"/>
                        <a:pt x="34" y="239"/>
                      </a:cubicBezTo>
                      <a:cubicBezTo>
                        <a:pt x="34" y="239"/>
                        <a:pt x="34" y="239"/>
                        <a:pt x="34" y="239"/>
                      </a:cubicBezTo>
                      <a:lnTo>
                        <a:pt x="34" y="239"/>
                      </a:lnTo>
                      <a:cubicBezTo>
                        <a:pt x="43" y="250"/>
                        <a:pt x="52" y="259"/>
                        <a:pt x="64" y="267"/>
                      </a:cubicBezTo>
                      <a:cubicBezTo>
                        <a:pt x="69" y="270"/>
                        <a:pt x="74" y="273"/>
                        <a:pt x="80" y="276"/>
                      </a:cubicBezTo>
                      <a:cubicBezTo>
                        <a:pt x="85" y="279"/>
                        <a:pt x="91" y="281"/>
                        <a:pt x="97" y="283"/>
                      </a:cubicBezTo>
                      <a:cubicBezTo>
                        <a:pt x="109" y="288"/>
                        <a:pt x="123" y="291"/>
                        <a:pt x="136" y="292"/>
                      </a:cubicBezTo>
                      <a:lnTo>
                        <a:pt x="136" y="292"/>
                      </a:lnTo>
                      <a:cubicBezTo>
                        <a:pt x="136" y="292"/>
                        <a:pt x="137" y="292"/>
                        <a:pt x="137" y="292"/>
                      </a:cubicBezTo>
                      <a:cubicBezTo>
                        <a:pt x="140" y="292"/>
                        <a:pt x="143" y="292"/>
                        <a:pt x="146" y="292"/>
                      </a:cubicBezTo>
                      <a:cubicBezTo>
                        <a:pt x="147" y="292"/>
                        <a:pt x="148" y="292"/>
                        <a:pt x="148" y="292"/>
                      </a:cubicBezTo>
                      <a:cubicBezTo>
                        <a:pt x="153" y="292"/>
                        <a:pt x="158" y="292"/>
                        <a:pt x="163" y="291"/>
                      </a:cubicBezTo>
                      <a:cubicBezTo>
                        <a:pt x="166" y="291"/>
                        <a:pt x="168" y="290"/>
                        <a:pt x="170" y="290"/>
                      </a:cubicBezTo>
                      <a:cubicBezTo>
                        <a:pt x="174" y="289"/>
                        <a:pt x="178" y="289"/>
                        <a:pt x="182" y="288"/>
                      </a:cubicBezTo>
                      <a:cubicBezTo>
                        <a:pt x="183" y="287"/>
                        <a:pt x="184" y="287"/>
                        <a:pt x="185" y="287"/>
                      </a:cubicBezTo>
                      <a:cubicBezTo>
                        <a:pt x="186" y="287"/>
                        <a:pt x="186" y="287"/>
                        <a:pt x="186" y="287"/>
                      </a:cubicBezTo>
                      <a:cubicBezTo>
                        <a:pt x="186" y="287"/>
                        <a:pt x="186" y="287"/>
                        <a:pt x="187" y="287"/>
                      </a:cubicBezTo>
                      <a:cubicBezTo>
                        <a:pt x="192" y="285"/>
                        <a:pt x="197" y="283"/>
                        <a:pt x="202" y="281"/>
                      </a:cubicBezTo>
                      <a:cubicBezTo>
                        <a:pt x="203" y="281"/>
                        <a:pt x="204" y="280"/>
                        <a:pt x="206" y="280"/>
                      </a:cubicBezTo>
                      <a:cubicBezTo>
                        <a:pt x="210" y="278"/>
                        <a:pt x="215" y="275"/>
                        <a:pt x="219" y="273"/>
                      </a:cubicBezTo>
                      <a:cubicBezTo>
                        <a:pt x="220" y="273"/>
                        <a:pt x="220" y="272"/>
                        <a:pt x="220" y="272"/>
                      </a:cubicBezTo>
                      <a:cubicBezTo>
                        <a:pt x="221" y="272"/>
                        <a:pt x="221" y="272"/>
                        <a:pt x="221" y="272"/>
                      </a:cubicBezTo>
                      <a:cubicBezTo>
                        <a:pt x="225" y="270"/>
                        <a:pt x="228" y="267"/>
                        <a:pt x="232" y="265"/>
                      </a:cubicBezTo>
                      <a:cubicBezTo>
                        <a:pt x="233" y="264"/>
                        <a:pt x="234" y="263"/>
                        <a:pt x="234" y="263"/>
                      </a:cubicBezTo>
                      <a:cubicBezTo>
                        <a:pt x="236" y="261"/>
                        <a:pt x="238" y="260"/>
                        <a:pt x="240" y="258"/>
                      </a:cubicBezTo>
                      <a:cubicBezTo>
                        <a:pt x="243" y="255"/>
                        <a:pt x="247" y="253"/>
                        <a:pt x="250" y="250"/>
                      </a:cubicBezTo>
                      <a:cubicBezTo>
                        <a:pt x="250" y="249"/>
                        <a:pt x="250" y="249"/>
                        <a:pt x="250" y="249"/>
                      </a:cubicBezTo>
                      <a:cubicBezTo>
                        <a:pt x="251" y="248"/>
                        <a:pt x="251" y="248"/>
                        <a:pt x="252" y="247"/>
                      </a:cubicBezTo>
                      <a:cubicBezTo>
                        <a:pt x="255" y="244"/>
                        <a:pt x="258" y="241"/>
                        <a:pt x="261" y="238"/>
                      </a:cubicBezTo>
                      <a:cubicBezTo>
                        <a:pt x="261" y="237"/>
                        <a:pt x="262" y="236"/>
                        <a:pt x="262" y="235"/>
                      </a:cubicBezTo>
                      <a:cubicBezTo>
                        <a:pt x="263" y="234"/>
                        <a:pt x="264" y="233"/>
                        <a:pt x="265" y="232"/>
                      </a:cubicBezTo>
                      <a:cubicBezTo>
                        <a:pt x="267" y="228"/>
                        <a:pt x="270" y="224"/>
                        <a:pt x="273" y="220"/>
                      </a:cubicBezTo>
                      <a:cubicBezTo>
                        <a:pt x="273" y="220"/>
                        <a:pt x="273" y="220"/>
                        <a:pt x="273" y="219"/>
                      </a:cubicBezTo>
                      <a:cubicBezTo>
                        <a:pt x="274" y="217"/>
                        <a:pt x="275" y="215"/>
                        <a:pt x="277" y="213"/>
                      </a:cubicBezTo>
                      <a:cubicBezTo>
                        <a:pt x="278" y="210"/>
                        <a:pt x="279" y="208"/>
                        <a:pt x="281" y="205"/>
                      </a:cubicBezTo>
                      <a:cubicBezTo>
                        <a:pt x="281" y="205"/>
                        <a:pt x="281" y="204"/>
                        <a:pt x="281" y="204"/>
                      </a:cubicBezTo>
                      <a:cubicBezTo>
                        <a:pt x="283" y="200"/>
                        <a:pt x="284" y="196"/>
                        <a:pt x="286" y="191"/>
                      </a:cubicBezTo>
                      <a:cubicBezTo>
                        <a:pt x="286" y="190"/>
                        <a:pt x="287" y="188"/>
                        <a:pt x="287" y="187"/>
                      </a:cubicBezTo>
                      <a:cubicBezTo>
                        <a:pt x="287" y="186"/>
                        <a:pt x="288" y="185"/>
                        <a:pt x="288" y="184"/>
                      </a:cubicBezTo>
                      <a:cubicBezTo>
                        <a:pt x="289" y="180"/>
                        <a:pt x="290" y="176"/>
                        <a:pt x="291" y="172"/>
                      </a:cubicBezTo>
                      <a:cubicBezTo>
                        <a:pt x="291" y="171"/>
                        <a:pt x="291" y="170"/>
                        <a:pt x="291" y="169"/>
                      </a:cubicBezTo>
                      <a:cubicBezTo>
                        <a:pt x="291" y="169"/>
                        <a:pt x="291" y="169"/>
                        <a:pt x="291" y="168"/>
                      </a:cubicBezTo>
                      <a:cubicBezTo>
                        <a:pt x="292" y="164"/>
                        <a:pt x="292" y="160"/>
                        <a:pt x="292" y="156"/>
                      </a:cubicBezTo>
                      <a:cubicBezTo>
                        <a:pt x="293" y="153"/>
                        <a:pt x="293" y="151"/>
                        <a:pt x="293" y="148"/>
                      </a:cubicBezTo>
                      <a:close/>
                    </a:path>
                  </a:pathLst>
                </a:custGeom>
                <a:solidFill>
                  <a:srgbClr val="2F2F2F"/>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33" name="Freeform 12">
                  <a:extLst>
                    <a:ext uri="{FF2B5EF4-FFF2-40B4-BE49-F238E27FC236}">
                      <a16:creationId xmlns:a16="http://schemas.microsoft.com/office/drawing/2014/main" id="{3A99BC10-2ECF-514E-CC6B-B23C24BDBC2F}"/>
                    </a:ext>
                  </a:extLst>
                </p:cNvPr>
                <p:cNvSpPr>
                  <a:spLocks/>
                </p:cNvSpPr>
                <p:nvPr/>
              </p:nvSpPr>
              <p:spPr bwMode="auto">
                <a:xfrm>
                  <a:off x="5004" y="943"/>
                  <a:ext cx="115" cy="115"/>
                </a:xfrm>
                <a:custGeom>
                  <a:avLst/>
                  <a:gdLst>
                    <a:gd name="T0" fmla="*/ 186 w 186"/>
                    <a:gd name="T1" fmla="*/ 19 h 186"/>
                    <a:gd name="T2" fmla="*/ 186 w 186"/>
                    <a:gd name="T3" fmla="*/ 19 h 186"/>
                    <a:gd name="T4" fmla="*/ 22 w 186"/>
                    <a:gd name="T5" fmla="*/ 183 h 186"/>
                    <a:gd name="T6" fmla="*/ 13 w 186"/>
                    <a:gd name="T7" fmla="*/ 186 h 186"/>
                    <a:gd name="T8" fmla="*/ 3 w 186"/>
                    <a:gd name="T9" fmla="*/ 183 h 186"/>
                    <a:gd name="T10" fmla="*/ 0 w 186"/>
                    <a:gd name="T11" fmla="*/ 173 h 186"/>
                    <a:gd name="T12" fmla="*/ 3 w 186"/>
                    <a:gd name="T13" fmla="*/ 164 h 186"/>
                    <a:gd name="T14" fmla="*/ 167 w 186"/>
                    <a:gd name="T15" fmla="*/ 0 h 186"/>
                    <a:gd name="T16" fmla="*/ 186 w 186"/>
                    <a:gd name="T17" fmla="*/ 1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86" y="19"/>
                      </a:moveTo>
                      <a:lnTo>
                        <a:pt x="186" y="19"/>
                      </a:lnTo>
                      <a:lnTo>
                        <a:pt x="22" y="183"/>
                      </a:lnTo>
                      <a:cubicBezTo>
                        <a:pt x="20" y="185"/>
                        <a:pt x="16" y="186"/>
                        <a:pt x="13" y="186"/>
                      </a:cubicBezTo>
                      <a:cubicBezTo>
                        <a:pt x="9" y="186"/>
                        <a:pt x="6" y="185"/>
                        <a:pt x="3" y="183"/>
                      </a:cubicBezTo>
                      <a:cubicBezTo>
                        <a:pt x="1" y="180"/>
                        <a:pt x="0" y="177"/>
                        <a:pt x="0" y="173"/>
                      </a:cubicBezTo>
                      <a:cubicBezTo>
                        <a:pt x="0" y="170"/>
                        <a:pt x="1" y="166"/>
                        <a:pt x="3" y="164"/>
                      </a:cubicBezTo>
                      <a:lnTo>
                        <a:pt x="167" y="0"/>
                      </a:lnTo>
                      <a:lnTo>
                        <a:pt x="186" y="19"/>
                      </a:lnTo>
                      <a:close/>
                    </a:path>
                  </a:pathLst>
                </a:custGeom>
                <a:solidFill>
                  <a:srgbClr val="0078D4"/>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34" name="Freeform 13">
                  <a:extLst>
                    <a:ext uri="{FF2B5EF4-FFF2-40B4-BE49-F238E27FC236}">
                      <a16:creationId xmlns:a16="http://schemas.microsoft.com/office/drawing/2014/main" id="{189565C9-FFFC-DD53-8747-E9ACA9444DDE}"/>
                    </a:ext>
                  </a:extLst>
                </p:cNvPr>
                <p:cNvSpPr>
                  <a:spLocks/>
                </p:cNvSpPr>
                <p:nvPr/>
              </p:nvSpPr>
              <p:spPr bwMode="auto">
                <a:xfrm>
                  <a:off x="5103" y="811"/>
                  <a:ext cx="149" cy="149"/>
                </a:xfrm>
                <a:custGeom>
                  <a:avLst/>
                  <a:gdLst>
                    <a:gd name="T0" fmla="*/ 120 w 240"/>
                    <a:gd name="T1" fmla="*/ 240 h 240"/>
                    <a:gd name="T2" fmla="*/ 120 w 240"/>
                    <a:gd name="T3" fmla="*/ 240 h 240"/>
                    <a:gd name="T4" fmla="*/ 167 w 240"/>
                    <a:gd name="T5" fmla="*/ 230 h 240"/>
                    <a:gd name="T6" fmla="*/ 205 w 240"/>
                    <a:gd name="T7" fmla="*/ 204 h 240"/>
                    <a:gd name="T8" fmla="*/ 231 w 240"/>
                    <a:gd name="T9" fmla="*/ 166 h 240"/>
                    <a:gd name="T10" fmla="*/ 240 w 240"/>
                    <a:gd name="T11" fmla="*/ 120 h 240"/>
                    <a:gd name="T12" fmla="*/ 231 w 240"/>
                    <a:gd name="T13" fmla="*/ 73 h 240"/>
                    <a:gd name="T14" fmla="*/ 205 w 240"/>
                    <a:gd name="T15" fmla="*/ 35 h 240"/>
                    <a:gd name="T16" fmla="*/ 167 w 240"/>
                    <a:gd name="T17" fmla="*/ 9 h 240"/>
                    <a:gd name="T18" fmla="*/ 120 w 240"/>
                    <a:gd name="T19" fmla="*/ 0 h 240"/>
                    <a:gd name="T20" fmla="*/ 74 w 240"/>
                    <a:gd name="T21" fmla="*/ 9 h 240"/>
                    <a:gd name="T22" fmla="*/ 36 w 240"/>
                    <a:gd name="T23" fmla="*/ 35 h 240"/>
                    <a:gd name="T24" fmla="*/ 10 w 240"/>
                    <a:gd name="T25" fmla="*/ 73 h 240"/>
                    <a:gd name="T26" fmla="*/ 0 w 240"/>
                    <a:gd name="T27" fmla="*/ 120 h 240"/>
                    <a:gd name="T28" fmla="*/ 10 w 240"/>
                    <a:gd name="T29" fmla="*/ 166 h 240"/>
                    <a:gd name="T30" fmla="*/ 36 w 240"/>
                    <a:gd name="T31" fmla="*/ 204 h 240"/>
                    <a:gd name="T32" fmla="*/ 74 w 240"/>
                    <a:gd name="T33" fmla="*/ 230 h 240"/>
                    <a:gd name="T34" fmla="*/ 120 w 240"/>
                    <a:gd name="T35"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40">
                      <a:moveTo>
                        <a:pt x="120" y="240"/>
                      </a:moveTo>
                      <a:lnTo>
                        <a:pt x="120" y="240"/>
                      </a:lnTo>
                      <a:cubicBezTo>
                        <a:pt x="137" y="240"/>
                        <a:pt x="153" y="236"/>
                        <a:pt x="167" y="230"/>
                      </a:cubicBezTo>
                      <a:cubicBezTo>
                        <a:pt x="182" y="224"/>
                        <a:pt x="194" y="215"/>
                        <a:pt x="205" y="204"/>
                      </a:cubicBezTo>
                      <a:cubicBezTo>
                        <a:pt x="216" y="193"/>
                        <a:pt x="225" y="181"/>
                        <a:pt x="231" y="166"/>
                      </a:cubicBezTo>
                      <a:cubicBezTo>
                        <a:pt x="237" y="152"/>
                        <a:pt x="240" y="136"/>
                        <a:pt x="240" y="120"/>
                      </a:cubicBezTo>
                      <a:cubicBezTo>
                        <a:pt x="240" y="103"/>
                        <a:pt x="237" y="87"/>
                        <a:pt x="231" y="73"/>
                      </a:cubicBezTo>
                      <a:cubicBezTo>
                        <a:pt x="225" y="58"/>
                        <a:pt x="216" y="46"/>
                        <a:pt x="205" y="35"/>
                      </a:cubicBezTo>
                      <a:cubicBezTo>
                        <a:pt x="194" y="24"/>
                        <a:pt x="182" y="15"/>
                        <a:pt x="167" y="9"/>
                      </a:cubicBezTo>
                      <a:cubicBezTo>
                        <a:pt x="153" y="3"/>
                        <a:pt x="137" y="0"/>
                        <a:pt x="120" y="0"/>
                      </a:cubicBezTo>
                      <a:cubicBezTo>
                        <a:pt x="104" y="0"/>
                        <a:pt x="88" y="3"/>
                        <a:pt x="74" y="9"/>
                      </a:cubicBezTo>
                      <a:cubicBezTo>
                        <a:pt x="59" y="15"/>
                        <a:pt x="47" y="24"/>
                        <a:pt x="36" y="35"/>
                      </a:cubicBezTo>
                      <a:cubicBezTo>
                        <a:pt x="25" y="46"/>
                        <a:pt x="16" y="58"/>
                        <a:pt x="10" y="73"/>
                      </a:cubicBezTo>
                      <a:cubicBezTo>
                        <a:pt x="4" y="87"/>
                        <a:pt x="0" y="103"/>
                        <a:pt x="0" y="120"/>
                      </a:cubicBezTo>
                      <a:cubicBezTo>
                        <a:pt x="0" y="136"/>
                        <a:pt x="4" y="152"/>
                        <a:pt x="10" y="166"/>
                      </a:cubicBezTo>
                      <a:cubicBezTo>
                        <a:pt x="16" y="181"/>
                        <a:pt x="25" y="193"/>
                        <a:pt x="36" y="204"/>
                      </a:cubicBezTo>
                      <a:cubicBezTo>
                        <a:pt x="47" y="215"/>
                        <a:pt x="59" y="224"/>
                        <a:pt x="74" y="230"/>
                      </a:cubicBezTo>
                      <a:cubicBezTo>
                        <a:pt x="88" y="236"/>
                        <a:pt x="104" y="240"/>
                        <a:pt x="120" y="240"/>
                      </a:cubicBez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grpSp>
          <p:pic>
            <p:nvPicPr>
              <p:cNvPr id="130" name="Picture 129">
                <a:extLst>
                  <a:ext uri="{FF2B5EF4-FFF2-40B4-BE49-F238E27FC236}">
                    <a16:creationId xmlns:a16="http://schemas.microsoft.com/office/drawing/2014/main" id="{1756ECEE-6603-28F9-7BC4-E3685A374D01}"/>
                  </a:ext>
                </a:extLst>
              </p:cNvPr>
              <p:cNvPicPr>
                <a:picLocks noChangeAspect="1"/>
              </p:cNvPicPr>
              <p:nvPr/>
            </p:nvPicPr>
            <p:blipFill>
              <a:blip r:embed="rId3"/>
              <a:stretch>
                <a:fillRect/>
              </a:stretch>
            </p:blipFill>
            <p:spPr>
              <a:xfrm>
                <a:off x="4832931" y="2874309"/>
                <a:ext cx="606513" cy="606513"/>
              </a:xfrm>
              <a:prstGeom prst="rect">
                <a:avLst/>
              </a:prstGeom>
            </p:spPr>
          </p:pic>
        </p:grpSp>
        <p:pic>
          <p:nvPicPr>
            <p:cNvPr id="128" name="Picture 127">
              <a:extLst>
                <a:ext uri="{FF2B5EF4-FFF2-40B4-BE49-F238E27FC236}">
                  <a16:creationId xmlns:a16="http://schemas.microsoft.com/office/drawing/2014/main" id="{283A4568-D934-E964-03A1-F6104EB99822}"/>
                </a:ext>
              </a:extLst>
            </p:cNvPr>
            <p:cNvPicPr>
              <a:picLocks noChangeAspect="1"/>
            </p:cNvPicPr>
            <p:nvPr/>
          </p:nvPicPr>
          <p:blipFill>
            <a:blip r:embed="rId4"/>
            <a:stretch>
              <a:fillRect/>
            </a:stretch>
          </p:blipFill>
          <p:spPr>
            <a:xfrm>
              <a:off x="3998269" y="2537458"/>
              <a:ext cx="606513" cy="606513"/>
            </a:xfrm>
            <a:prstGeom prst="rect">
              <a:avLst/>
            </a:prstGeom>
          </p:spPr>
        </p:pic>
      </p:grpSp>
      <p:grpSp>
        <p:nvGrpSpPr>
          <p:cNvPr id="135" name="JIT" descr="Person with keys, a warning sign, a gear, and a hourglass">
            <a:extLst>
              <a:ext uri="{FF2B5EF4-FFF2-40B4-BE49-F238E27FC236}">
                <a16:creationId xmlns:a16="http://schemas.microsoft.com/office/drawing/2014/main" id="{A1E7B39E-1678-098D-C238-4ACF47E96215}"/>
              </a:ext>
            </a:extLst>
          </p:cNvPr>
          <p:cNvGrpSpPr>
            <a:grpSpLocks noChangeAspect="1"/>
          </p:cNvGrpSpPr>
          <p:nvPr/>
        </p:nvGrpSpPr>
        <p:grpSpPr>
          <a:xfrm>
            <a:off x="8828739" y="2246887"/>
            <a:ext cx="1587750" cy="1267647"/>
            <a:chOff x="6641807" y="2639231"/>
            <a:chExt cx="2060380" cy="1644991"/>
          </a:xfrm>
        </p:grpSpPr>
        <p:grpSp>
          <p:nvGrpSpPr>
            <p:cNvPr id="136" name="Group 135">
              <a:extLst>
                <a:ext uri="{FF2B5EF4-FFF2-40B4-BE49-F238E27FC236}">
                  <a16:creationId xmlns:a16="http://schemas.microsoft.com/office/drawing/2014/main" id="{63C02099-3B71-630B-6107-AC249C822047}"/>
                </a:ext>
              </a:extLst>
            </p:cNvPr>
            <p:cNvGrpSpPr/>
            <p:nvPr/>
          </p:nvGrpSpPr>
          <p:grpSpPr>
            <a:xfrm>
              <a:off x="6641807" y="2753120"/>
              <a:ext cx="1121956" cy="1187829"/>
              <a:chOff x="6824505" y="3098032"/>
              <a:chExt cx="888278" cy="940432"/>
            </a:xfrm>
          </p:grpSpPr>
          <p:pic>
            <p:nvPicPr>
              <p:cNvPr id="145" name="Picture 144">
                <a:extLst>
                  <a:ext uri="{FF2B5EF4-FFF2-40B4-BE49-F238E27FC236}">
                    <a16:creationId xmlns:a16="http://schemas.microsoft.com/office/drawing/2014/main" id="{64AF58F4-B707-1F24-CB44-D5CB59A37BC5}"/>
                  </a:ext>
                </a:extLst>
              </p:cNvPr>
              <p:cNvPicPr>
                <a:picLocks noChangeAspect="1"/>
              </p:cNvPicPr>
              <p:nvPr/>
            </p:nvPicPr>
            <p:blipFill>
              <a:blip r:embed="rId5"/>
              <a:stretch>
                <a:fillRect/>
              </a:stretch>
            </p:blipFill>
            <p:spPr>
              <a:xfrm>
                <a:off x="6824505" y="3098032"/>
                <a:ext cx="752090" cy="752090"/>
              </a:xfrm>
              <a:prstGeom prst="rect">
                <a:avLst/>
              </a:prstGeom>
            </p:spPr>
          </p:pic>
          <p:grpSp>
            <p:nvGrpSpPr>
              <p:cNvPr id="146" name="Group 145">
                <a:extLst>
                  <a:ext uri="{FF2B5EF4-FFF2-40B4-BE49-F238E27FC236}">
                    <a16:creationId xmlns:a16="http://schemas.microsoft.com/office/drawing/2014/main" id="{7DE58C37-155B-3293-D8A9-F1026B943899}"/>
                  </a:ext>
                </a:extLst>
              </p:cNvPr>
              <p:cNvGrpSpPr/>
              <p:nvPr/>
            </p:nvGrpSpPr>
            <p:grpSpPr>
              <a:xfrm>
                <a:off x="7246698" y="3563761"/>
                <a:ext cx="466085" cy="474703"/>
                <a:chOff x="7246698" y="3563761"/>
                <a:chExt cx="466085" cy="474703"/>
              </a:xfrm>
            </p:grpSpPr>
            <p:sp>
              <p:nvSpPr>
                <p:cNvPr id="147" name="Oval 146">
                  <a:extLst>
                    <a:ext uri="{FF2B5EF4-FFF2-40B4-BE49-F238E27FC236}">
                      <a16:creationId xmlns:a16="http://schemas.microsoft.com/office/drawing/2014/main" id="{0B7C0ED6-42F0-10DC-3066-8254A68329ED}"/>
                    </a:ext>
                  </a:extLst>
                </p:cNvPr>
                <p:cNvSpPr/>
                <p:nvPr/>
              </p:nvSpPr>
              <p:spPr bwMode="auto">
                <a:xfrm>
                  <a:off x="7246698" y="3563761"/>
                  <a:ext cx="454568" cy="454568"/>
                </a:xfrm>
                <a:prstGeom prst="ellipse">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48" name="Picture 147">
                  <a:extLst>
                    <a:ext uri="{FF2B5EF4-FFF2-40B4-BE49-F238E27FC236}">
                      <a16:creationId xmlns:a16="http://schemas.microsoft.com/office/drawing/2014/main" id="{725430E0-075A-754F-40A2-36C90472944F}"/>
                    </a:ext>
                  </a:extLst>
                </p:cNvPr>
                <p:cNvPicPr>
                  <a:picLocks noChangeAspect="1"/>
                </p:cNvPicPr>
                <p:nvPr/>
              </p:nvPicPr>
              <p:blipFill>
                <a:blip r:embed="rId6"/>
                <a:stretch>
                  <a:fillRect/>
                </a:stretch>
              </p:blipFill>
              <p:spPr>
                <a:xfrm>
                  <a:off x="7306383" y="3632064"/>
                  <a:ext cx="406400" cy="406400"/>
                </a:xfrm>
                <a:prstGeom prst="rect">
                  <a:avLst/>
                </a:prstGeom>
              </p:spPr>
            </p:pic>
          </p:grpSp>
        </p:grpSp>
        <p:pic>
          <p:nvPicPr>
            <p:cNvPr id="137" name="Picture 136">
              <a:extLst>
                <a:ext uri="{FF2B5EF4-FFF2-40B4-BE49-F238E27FC236}">
                  <a16:creationId xmlns:a16="http://schemas.microsoft.com/office/drawing/2014/main" id="{0DEAE489-CD56-0281-3C34-FDE892D6B533}"/>
                </a:ext>
              </a:extLst>
            </p:cNvPr>
            <p:cNvPicPr>
              <a:picLocks noChangeAspect="1"/>
            </p:cNvPicPr>
            <p:nvPr/>
          </p:nvPicPr>
          <p:blipFill>
            <a:blip r:embed="rId7"/>
            <a:stretch>
              <a:fillRect/>
            </a:stretch>
          </p:blipFill>
          <p:spPr>
            <a:xfrm>
              <a:off x="7816227" y="2639231"/>
              <a:ext cx="529280" cy="529280"/>
            </a:xfrm>
            <a:prstGeom prst="rect">
              <a:avLst/>
            </a:prstGeom>
          </p:spPr>
        </p:pic>
        <p:grpSp>
          <p:nvGrpSpPr>
            <p:cNvPr id="138" name="Group 137">
              <a:extLst>
                <a:ext uri="{FF2B5EF4-FFF2-40B4-BE49-F238E27FC236}">
                  <a16:creationId xmlns:a16="http://schemas.microsoft.com/office/drawing/2014/main" id="{2C2D4C29-FEED-9F0A-3446-2F085433344B}"/>
                </a:ext>
              </a:extLst>
            </p:cNvPr>
            <p:cNvGrpSpPr/>
            <p:nvPr/>
          </p:nvGrpSpPr>
          <p:grpSpPr>
            <a:xfrm>
              <a:off x="8150002" y="3215537"/>
              <a:ext cx="552185" cy="560707"/>
              <a:chOff x="7773069" y="3708057"/>
              <a:chExt cx="600840" cy="610113"/>
            </a:xfrm>
          </p:grpSpPr>
          <p:pic>
            <p:nvPicPr>
              <p:cNvPr id="142" name="Picture 141">
                <a:extLst>
                  <a:ext uri="{FF2B5EF4-FFF2-40B4-BE49-F238E27FC236}">
                    <a16:creationId xmlns:a16="http://schemas.microsoft.com/office/drawing/2014/main" id="{F1F8F1DC-6EBE-D06C-9C45-F66B57F60F9B}"/>
                  </a:ext>
                </a:extLst>
              </p:cNvPr>
              <p:cNvPicPr>
                <a:picLocks noChangeAspect="1"/>
              </p:cNvPicPr>
              <p:nvPr/>
            </p:nvPicPr>
            <p:blipFill>
              <a:blip r:embed="rId8"/>
              <a:stretch>
                <a:fillRect/>
              </a:stretch>
            </p:blipFill>
            <p:spPr>
              <a:xfrm>
                <a:off x="7870611" y="3808665"/>
                <a:ext cx="406400" cy="406400"/>
              </a:xfrm>
              <a:prstGeom prst="rect">
                <a:avLst/>
              </a:prstGeom>
            </p:spPr>
          </p:pic>
          <p:sp>
            <p:nvSpPr>
              <p:cNvPr id="143" name="Arc 142">
                <a:extLst>
                  <a:ext uri="{FF2B5EF4-FFF2-40B4-BE49-F238E27FC236}">
                    <a16:creationId xmlns:a16="http://schemas.microsoft.com/office/drawing/2014/main" id="{08E42D5D-8676-9E34-0866-2B03688AFB9A}"/>
                  </a:ext>
                </a:extLst>
              </p:cNvPr>
              <p:cNvSpPr/>
              <p:nvPr/>
            </p:nvSpPr>
            <p:spPr>
              <a:xfrm>
                <a:off x="7773069" y="3708057"/>
                <a:ext cx="591761" cy="591761"/>
              </a:xfrm>
              <a:prstGeom prst="arc">
                <a:avLst>
                  <a:gd name="adj1" fmla="val 11233956"/>
                  <a:gd name="adj2" fmla="val 0"/>
                </a:avLst>
              </a:prstGeom>
              <a:noFill/>
              <a:ln w="19050" cap="flat" cmpd="sng" algn="ctr">
                <a:solidFill>
                  <a:srgbClr val="0078D4"/>
                </a:solidFill>
                <a:prstDash val="solid"/>
                <a:headEnd type="none" w="med" len="med"/>
                <a:tailEnd type="triangle" w="med" len="med"/>
              </a:ln>
              <a:effectLst/>
            </p:spPr>
            <p:txBody>
              <a:bodyPr rtlCol="0" anchor="ctr"/>
              <a:lstStyle/>
              <a:p>
                <a:pPr marL="0" marR="0" lvl="0" indent="0" algn="ctr" defTabSz="91419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4" name="Arc 143">
                <a:extLst>
                  <a:ext uri="{FF2B5EF4-FFF2-40B4-BE49-F238E27FC236}">
                    <a16:creationId xmlns:a16="http://schemas.microsoft.com/office/drawing/2014/main" id="{2576BA33-E21A-2B19-C34E-3E4E379207C8}"/>
                  </a:ext>
                </a:extLst>
              </p:cNvPr>
              <p:cNvSpPr/>
              <p:nvPr/>
            </p:nvSpPr>
            <p:spPr>
              <a:xfrm flipH="1" flipV="1">
                <a:off x="7782148" y="3726409"/>
                <a:ext cx="591761" cy="591761"/>
              </a:xfrm>
              <a:prstGeom prst="arc">
                <a:avLst>
                  <a:gd name="adj1" fmla="val 11233956"/>
                  <a:gd name="adj2" fmla="val 0"/>
                </a:avLst>
              </a:prstGeom>
              <a:noFill/>
              <a:ln w="19050" cap="flat" cmpd="sng" algn="ctr">
                <a:solidFill>
                  <a:srgbClr val="0078D4"/>
                </a:solidFill>
                <a:prstDash val="solid"/>
                <a:headEnd type="none" w="med" len="med"/>
                <a:tailEnd type="triangle" w="med" len="me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marL="0" marR="0" lvl="0" indent="0" algn="ctr" defTabSz="91419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grpSp>
        <p:grpSp>
          <p:nvGrpSpPr>
            <p:cNvPr id="139" name="Group 138">
              <a:extLst>
                <a:ext uri="{FF2B5EF4-FFF2-40B4-BE49-F238E27FC236}">
                  <a16:creationId xmlns:a16="http://schemas.microsoft.com/office/drawing/2014/main" id="{AAAE63C9-DE4C-BDF1-41D9-17D918E6B630}"/>
                </a:ext>
              </a:extLst>
            </p:cNvPr>
            <p:cNvGrpSpPr/>
            <p:nvPr/>
          </p:nvGrpSpPr>
          <p:grpSpPr>
            <a:xfrm>
              <a:off x="7795072" y="3808717"/>
              <a:ext cx="475505" cy="475505"/>
              <a:chOff x="9742856" y="4986491"/>
              <a:chExt cx="265538" cy="265538"/>
            </a:xfrm>
          </p:grpSpPr>
          <p:sp>
            <p:nvSpPr>
              <p:cNvPr id="140" name="Oval 139">
                <a:extLst>
                  <a:ext uri="{FF2B5EF4-FFF2-40B4-BE49-F238E27FC236}">
                    <a16:creationId xmlns:a16="http://schemas.microsoft.com/office/drawing/2014/main" id="{0E3953B0-0750-26D2-2CE2-6602763D65FF}"/>
                  </a:ext>
                </a:extLst>
              </p:cNvPr>
              <p:cNvSpPr/>
              <p:nvPr/>
            </p:nvSpPr>
            <p:spPr bwMode="auto">
              <a:xfrm>
                <a:off x="9742856" y="4986491"/>
                <a:ext cx="265538" cy="265538"/>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1" name="Warning_E7BA" title="Icon of a triangle with an exclaimation point inside">
                <a:extLst>
                  <a:ext uri="{FF2B5EF4-FFF2-40B4-BE49-F238E27FC236}">
                    <a16:creationId xmlns:a16="http://schemas.microsoft.com/office/drawing/2014/main" id="{24B90841-C178-9E03-499D-9BA1E918E95B}"/>
                  </a:ext>
                </a:extLst>
              </p:cNvPr>
              <p:cNvSpPr>
                <a:spLocks noChangeAspect="1" noEditPoints="1"/>
              </p:cNvSpPr>
              <p:nvPr/>
            </p:nvSpPr>
            <p:spPr bwMode="auto">
              <a:xfrm>
                <a:off x="9803176" y="5046774"/>
                <a:ext cx="144898" cy="144972"/>
              </a:xfrm>
              <a:custGeom>
                <a:avLst/>
                <a:gdLst>
                  <a:gd name="T0" fmla="*/ 0 w 3939"/>
                  <a:gd name="T1" fmla="*/ 3941 h 3941"/>
                  <a:gd name="T2" fmla="*/ 1970 w 3939"/>
                  <a:gd name="T3" fmla="*/ 0 h 3941"/>
                  <a:gd name="T4" fmla="*/ 3939 w 3939"/>
                  <a:gd name="T5" fmla="*/ 3941 h 3941"/>
                  <a:gd name="T6" fmla="*/ 0 w 3939"/>
                  <a:gd name="T7" fmla="*/ 3941 h 3941"/>
                  <a:gd name="T8" fmla="*/ 1970 w 3939"/>
                  <a:gd name="T9" fmla="*/ 1144 h 3941"/>
                  <a:gd name="T10" fmla="*/ 1970 w 3939"/>
                  <a:gd name="T11" fmla="*/ 2911 h 3941"/>
                  <a:gd name="T12" fmla="*/ 1970 w 3939"/>
                  <a:gd name="T13" fmla="*/ 3205 h 3941"/>
                  <a:gd name="T14" fmla="*/ 1970 w 3939"/>
                  <a:gd name="T15" fmla="*/ 3500 h 3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9" h="3941">
                    <a:moveTo>
                      <a:pt x="0" y="3941"/>
                    </a:moveTo>
                    <a:lnTo>
                      <a:pt x="1970" y="0"/>
                    </a:lnTo>
                    <a:lnTo>
                      <a:pt x="3939" y="3941"/>
                    </a:lnTo>
                    <a:lnTo>
                      <a:pt x="0" y="3941"/>
                    </a:lnTo>
                    <a:moveTo>
                      <a:pt x="1970" y="1144"/>
                    </a:moveTo>
                    <a:lnTo>
                      <a:pt x="1970" y="2911"/>
                    </a:lnTo>
                    <a:moveTo>
                      <a:pt x="1970" y="3205"/>
                    </a:moveTo>
                    <a:lnTo>
                      <a:pt x="1970" y="3500"/>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endParaRPr>
              </a:p>
            </p:txBody>
          </p:sp>
        </p:grpSp>
      </p:grpSp>
      <p:grpSp>
        <p:nvGrpSpPr>
          <p:cNvPr id="149" name="Auditing &amp; Reporting">
            <a:extLst>
              <a:ext uri="{FF2B5EF4-FFF2-40B4-BE49-F238E27FC236}">
                <a16:creationId xmlns:a16="http://schemas.microsoft.com/office/drawing/2014/main" id="{EC50CBD3-AF5B-2BEF-C5D6-210611A77287}"/>
              </a:ext>
            </a:extLst>
          </p:cNvPr>
          <p:cNvGrpSpPr/>
          <p:nvPr/>
        </p:nvGrpSpPr>
        <p:grpSpPr>
          <a:xfrm>
            <a:off x="487829" y="5704511"/>
            <a:ext cx="11297265" cy="1115591"/>
            <a:chOff x="435077" y="5757263"/>
            <a:chExt cx="11297265" cy="1115591"/>
          </a:xfrm>
        </p:grpSpPr>
        <p:grpSp>
          <p:nvGrpSpPr>
            <p:cNvPr id="150" name="Group 149">
              <a:extLst>
                <a:ext uri="{FF2B5EF4-FFF2-40B4-BE49-F238E27FC236}">
                  <a16:creationId xmlns:a16="http://schemas.microsoft.com/office/drawing/2014/main" id="{1934AE4A-5693-4285-60C4-625BD41606D8}"/>
                </a:ext>
              </a:extLst>
            </p:cNvPr>
            <p:cNvGrpSpPr/>
            <p:nvPr/>
          </p:nvGrpSpPr>
          <p:grpSpPr>
            <a:xfrm>
              <a:off x="435077" y="5968751"/>
              <a:ext cx="11297265" cy="590957"/>
              <a:chOff x="435077" y="6145727"/>
              <a:chExt cx="11297265" cy="590957"/>
            </a:xfrm>
          </p:grpSpPr>
          <p:sp>
            <p:nvSpPr>
              <p:cNvPr id="153" name="Rectangle: Rounded Corners 152">
                <a:extLst>
                  <a:ext uri="{FF2B5EF4-FFF2-40B4-BE49-F238E27FC236}">
                    <a16:creationId xmlns:a16="http://schemas.microsoft.com/office/drawing/2014/main" id="{467E7D1B-AC07-5D39-EF61-706FD54433AD}"/>
                  </a:ext>
                </a:extLst>
              </p:cNvPr>
              <p:cNvSpPr/>
              <p:nvPr/>
            </p:nvSpPr>
            <p:spPr bwMode="auto">
              <a:xfrm>
                <a:off x="585217" y="6164807"/>
                <a:ext cx="11021566" cy="571877"/>
              </a:xfrm>
              <a:prstGeom prst="roundRect">
                <a:avLst/>
              </a:prstGeom>
              <a:no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ea typeface="Segoe UI" pitchFamily="34" charset="0"/>
                  <a:cs typeface="Segoe UI" pitchFamily="34" charset="0"/>
                </a:endParaRPr>
              </a:p>
            </p:txBody>
          </p:sp>
          <p:sp>
            <p:nvSpPr>
              <p:cNvPr id="154" name="Rectangle 153">
                <a:extLst>
                  <a:ext uri="{FF2B5EF4-FFF2-40B4-BE49-F238E27FC236}">
                    <a16:creationId xmlns:a16="http://schemas.microsoft.com/office/drawing/2014/main" id="{8AA4D0DE-BE16-09F7-24B0-B9C85509582E}"/>
                  </a:ext>
                </a:extLst>
              </p:cNvPr>
              <p:cNvSpPr/>
              <p:nvPr/>
            </p:nvSpPr>
            <p:spPr bwMode="auto">
              <a:xfrm>
                <a:off x="435077" y="6145727"/>
                <a:ext cx="11297265" cy="23025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ea typeface="Segoe UI" pitchFamily="34" charset="0"/>
                  <a:cs typeface="Segoe UI" pitchFamily="34" charset="0"/>
                </a:endParaRPr>
              </a:p>
            </p:txBody>
          </p:sp>
        </p:grpSp>
        <p:sp>
          <p:nvSpPr>
            <p:cNvPr id="151" name="Oval 150">
              <a:extLst>
                <a:ext uri="{FF2B5EF4-FFF2-40B4-BE49-F238E27FC236}">
                  <a16:creationId xmlns:a16="http://schemas.microsoft.com/office/drawing/2014/main" id="{22FD5E5A-4BD5-338A-F923-1C625422152E}"/>
                </a:ext>
              </a:extLst>
            </p:cNvPr>
            <p:cNvSpPr/>
            <p:nvPr/>
          </p:nvSpPr>
          <p:spPr bwMode="auto">
            <a:xfrm>
              <a:off x="5239906" y="6228381"/>
              <a:ext cx="1873101" cy="644473"/>
            </a:xfrm>
            <a:prstGeom prst="ellipse">
              <a:avLst/>
            </a:prstGeom>
            <a:solidFill>
              <a:srgbClr val="FFFFFF"/>
            </a:solidFill>
            <a:ln w="10795" cap="flat" cmpd="sng" algn="ctr">
              <a:noFill/>
              <a:prstDash val="solid"/>
              <a:headEnd type="none" w="med" len="med"/>
              <a:tailEnd type="none" w="med" len="med"/>
            </a:ln>
            <a:effectLst/>
          </p:spPr>
          <p:txBody>
            <a:bodyPr vert="horz" wrap="square" lIns="0" tIns="45720" rIns="0" bIns="45720" numCol="1" rtlCol="0" anchor="b"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effectLst/>
                  <a:uLnTx/>
                  <a:uFillTx/>
                  <a:latin typeface="+mj-lt"/>
                </a:rPr>
                <a:t>Ongoing auditing </a:t>
              </a:r>
              <a:br>
                <a:rPr kumimoji="0" lang="en-US" sz="1200" b="0" i="0" u="none" strike="noStrike" kern="0" cap="none" spc="0" normalizeH="0" baseline="0" noProof="0">
                  <a:ln>
                    <a:noFill/>
                  </a:ln>
                  <a:effectLst/>
                  <a:uLnTx/>
                  <a:uFillTx/>
                  <a:latin typeface="+mj-lt"/>
                </a:rPr>
              </a:br>
              <a:r>
                <a:rPr kumimoji="0" lang="en-US" sz="1200" b="0" i="0" u="none" strike="noStrike" kern="0" cap="none" spc="0" normalizeH="0" baseline="0" noProof="0">
                  <a:ln>
                    <a:noFill/>
                  </a:ln>
                  <a:effectLst/>
                  <a:uLnTx/>
                  <a:uFillTx/>
                  <a:latin typeface="+mj-lt"/>
                </a:rPr>
                <a:t>&amp; reporting</a:t>
              </a:r>
            </a:p>
          </p:txBody>
        </p:sp>
        <p:pic>
          <p:nvPicPr>
            <p:cNvPr id="152" name="Picture 151">
              <a:extLst>
                <a:ext uri="{FF2B5EF4-FFF2-40B4-BE49-F238E27FC236}">
                  <a16:creationId xmlns:a16="http://schemas.microsoft.com/office/drawing/2014/main" id="{7C5524CF-6716-5182-9FF1-38171AD804E0}"/>
                </a:ext>
              </a:extLst>
            </p:cNvPr>
            <p:cNvPicPr>
              <a:picLocks noChangeAspect="1"/>
            </p:cNvPicPr>
            <p:nvPr/>
          </p:nvPicPr>
          <p:blipFill>
            <a:blip r:embed="rId9"/>
            <a:stretch>
              <a:fillRect/>
            </a:stretch>
          </p:blipFill>
          <p:spPr>
            <a:xfrm>
              <a:off x="5846062" y="5757263"/>
              <a:ext cx="571877" cy="571877"/>
            </a:xfrm>
            <a:prstGeom prst="rect">
              <a:avLst/>
            </a:prstGeom>
          </p:spPr>
        </p:pic>
      </p:grpSp>
      <p:grpSp>
        <p:nvGrpSpPr>
          <p:cNvPr id="155" name="User leaving" descr="Person with no access">
            <a:extLst>
              <a:ext uri="{FF2B5EF4-FFF2-40B4-BE49-F238E27FC236}">
                <a16:creationId xmlns:a16="http://schemas.microsoft.com/office/drawing/2014/main" id="{A5FFEB82-4896-0EAA-D909-F77AF3D1FDA7}"/>
              </a:ext>
            </a:extLst>
          </p:cNvPr>
          <p:cNvGrpSpPr/>
          <p:nvPr/>
        </p:nvGrpSpPr>
        <p:grpSpPr>
          <a:xfrm>
            <a:off x="9971488" y="4948831"/>
            <a:ext cx="1454234" cy="1346203"/>
            <a:chOff x="9820058" y="2773356"/>
            <a:chExt cx="1483394" cy="1373197"/>
          </a:xfrm>
        </p:grpSpPr>
        <p:pic>
          <p:nvPicPr>
            <p:cNvPr id="156" name="Picture 155">
              <a:extLst>
                <a:ext uri="{FF2B5EF4-FFF2-40B4-BE49-F238E27FC236}">
                  <a16:creationId xmlns:a16="http://schemas.microsoft.com/office/drawing/2014/main" id="{F1F9D730-4D16-D81E-E050-EF6A44B735F1}"/>
                </a:ext>
              </a:extLst>
            </p:cNvPr>
            <p:cNvPicPr>
              <a:picLocks noChangeAspect="1"/>
            </p:cNvPicPr>
            <p:nvPr/>
          </p:nvPicPr>
          <p:blipFill>
            <a:blip r:embed="rId5"/>
            <a:stretch>
              <a:fillRect/>
            </a:stretch>
          </p:blipFill>
          <p:spPr>
            <a:xfrm>
              <a:off x="9820058" y="2773356"/>
              <a:ext cx="950406" cy="950406"/>
            </a:xfrm>
            <a:prstGeom prst="rect">
              <a:avLst/>
            </a:prstGeom>
          </p:spPr>
        </p:pic>
        <p:grpSp>
          <p:nvGrpSpPr>
            <p:cNvPr id="157" name="Group 156">
              <a:extLst>
                <a:ext uri="{FF2B5EF4-FFF2-40B4-BE49-F238E27FC236}">
                  <a16:creationId xmlns:a16="http://schemas.microsoft.com/office/drawing/2014/main" id="{4C8488CD-6766-07CC-5CA0-1EECB7597881}"/>
                </a:ext>
              </a:extLst>
            </p:cNvPr>
            <p:cNvGrpSpPr/>
            <p:nvPr/>
          </p:nvGrpSpPr>
          <p:grpSpPr>
            <a:xfrm>
              <a:off x="10622404" y="3592568"/>
              <a:ext cx="681048" cy="553985"/>
              <a:chOff x="10594215" y="3750982"/>
              <a:chExt cx="538937" cy="438388"/>
            </a:xfrm>
          </p:grpSpPr>
          <p:pic>
            <p:nvPicPr>
              <p:cNvPr id="161" name="Picture 160">
                <a:extLst>
                  <a:ext uri="{FF2B5EF4-FFF2-40B4-BE49-F238E27FC236}">
                    <a16:creationId xmlns:a16="http://schemas.microsoft.com/office/drawing/2014/main" id="{2BE8E6E0-D03B-B1E2-5AC4-FE0CC8AE07E4}"/>
                  </a:ext>
                </a:extLst>
              </p:cNvPr>
              <p:cNvPicPr>
                <a:picLocks noChangeAspect="1"/>
              </p:cNvPicPr>
              <p:nvPr/>
            </p:nvPicPr>
            <p:blipFill>
              <a:blip r:embed="rId10"/>
              <a:stretch>
                <a:fillRect/>
              </a:stretch>
            </p:blipFill>
            <p:spPr>
              <a:xfrm>
                <a:off x="10694764" y="3750982"/>
                <a:ext cx="438388" cy="438388"/>
              </a:xfrm>
              <a:prstGeom prst="rect">
                <a:avLst/>
              </a:prstGeom>
            </p:spPr>
          </p:pic>
          <p:grpSp>
            <p:nvGrpSpPr>
              <p:cNvPr id="162" name="Group 161">
                <a:extLst>
                  <a:ext uri="{FF2B5EF4-FFF2-40B4-BE49-F238E27FC236}">
                    <a16:creationId xmlns:a16="http://schemas.microsoft.com/office/drawing/2014/main" id="{59F3C51D-44C2-C1FC-9D8D-866B881B312A}"/>
                  </a:ext>
                </a:extLst>
              </p:cNvPr>
              <p:cNvGrpSpPr/>
              <p:nvPr/>
            </p:nvGrpSpPr>
            <p:grpSpPr>
              <a:xfrm>
                <a:off x="10594215" y="3825978"/>
                <a:ext cx="298111" cy="275582"/>
                <a:chOff x="10621397" y="3825978"/>
                <a:chExt cx="298111" cy="275582"/>
              </a:xfrm>
            </p:grpSpPr>
            <p:sp>
              <p:nvSpPr>
                <p:cNvPr id="163" name="Isosceles Triangle 162">
                  <a:extLst>
                    <a:ext uri="{FF2B5EF4-FFF2-40B4-BE49-F238E27FC236}">
                      <a16:creationId xmlns:a16="http://schemas.microsoft.com/office/drawing/2014/main" id="{1C50BC2B-8696-F6EB-CA7E-96A5EB8913F3}"/>
                    </a:ext>
                  </a:extLst>
                </p:cNvPr>
                <p:cNvSpPr/>
                <p:nvPr/>
              </p:nvSpPr>
              <p:spPr bwMode="auto">
                <a:xfrm rot="5400000" flipH="1">
                  <a:off x="10725359" y="3907411"/>
                  <a:ext cx="275582" cy="112716"/>
                </a:xfrm>
                <a:prstGeom prst="triangle">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4" name="Freeform 6">
                  <a:extLst>
                    <a:ext uri="{FF2B5EF4-FFF2-40B4-BE49-F238E27FC236}">
                      <a16:creationId xmlns:a16="http://schemas.microsoft.com/office/drawing/2014/main" id="{A560EBEE-5D73-5E05-D581-7FB7F5F4333E}"/>
                    </a:ext>
                  </a:extLst>
                </p:cNvPr>
                <p:cNvSpPr>
                  <a:spLocks/>
                </p:cNvSpPr>
                <p:nvPr/>
              </p:nvSpPr>
              <p:spPr bwMode="auto">
                <a:xfrm>
                  <a:off x="10621397" y="3848675"/>
                  <a:ext cx="258763" cy="230188"/>
                </a:xfrm>
                <a:custGeom>
                  <a:avLst/>
                  <a:gdLst>
                    <a:gd name="T0" fmla="*/ 211 w 262"/>
                    <a:gd name="T1" fmla="*/ 130 h 235"/>
                    <a:gd name="T2" fmla="*/ 211 w 262"/>
                    <a:gd name="T3" fmla="*/ 130 h 235"/>
                    <a:gd name="T4" fmla="*/ 125 w 262"/>
                    <a:gd name="T5" fmla="*/ 216 h 235"/>
                    <a:gd name="T6" fmla="*/ 144 w 262"/>
                    <a:gd name="T7" fmla="*/ 235 h 235"/>
                    <a:gd name="T8" fmla="*/ 262 w 262"/>
                    <a:gd name="T9" fmla="*/ 117 h 235"/>
                    <a:gd name="T10" fmla="*/ 145 w 262"/>
                    <a:gd name="T11" fmla="*/ 0 h 235"/>
                    <a:gd name="T12" fmla="*/ 126 w 262"/>
                    <a:gd name="T13" fmla="*/ 18 h 235"/>
                    <a:gd name="T14" fmla="*/ 211 w 262"/>
                    <a:gd name="T15" fmla="*/ 104 h 235"/>
                    <a:gd name="T16" fmla="*/ 0 w 262"/>
                    <a:gd name="T17" fmla="*/ 104 h 235"/>
                    <a:gd name="T18" fmla="*/ 0 w 262"/>
                    <a:gd name="T19" fmla="*/ 130 h 235"/>
                    <a:gd name="T20" fmla="*/ 211 w 262"/>
                    <a:gd name="T21" fmla="*/ 13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35">
                      <a:moveTo>
                        <a:pt x="211" y="130"/>
                      </a:moveTo>
                      <a:lnTo>
                        <a:pt x="211" y="130"/>
                      </a:lnTo>
                      <a:lnTo>
                        <a:pt x="125" y="216"/>
                      </a:lnTo>
                      <a:lnTo>
                        <a:pt x="144" y="235"/>
                      </a:lnTo>
                      <a:lnTo>
                        <a:pt x="262" y="117"/>
                      </a:lnTo>
                      <a:lnTo>
                        <a:pt x="145" y="0"/>
                      </a:lnTo>
                      <a:lnTo>
                        <a:pt x="126" y="18"/>
                      </a:lnTo>
                      <a:lnTo>
                        <a:pt x="211" y="104"/>
                      </a:lnTo>
                      <a:lnTo>
                        <a:pt x="0" y="104"/>
                      </a:lnTo>
                      <a:lnTo>
                        <a:pt x="0" y="130"/>
                      </a:lnTo>
                      <a:lnTo>
                        <a:pt x="211" y="130"/>
                      </a:lnTo>
                      <a:close/>
                    </a:path>
                  </a:pathLst>
                </a:custGeom>
                <a:solidFill>
                  <a:srgbClr val="243A5E"/>
                </a:solidFill>
                <a:ln w="0">
                  <a:noFill/>
                  <a:prstDash val="solid"/>
                  <a:round/>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grpSp>
        </p:grpSp>
        <p:grpSp>
          <p:nvGrpSpPr>
            <p:cNvPr id="158" name="Group 157">
              <a:extLst>
                <a:ext uri="{FF2B5EF4-FFF2-40B4-BE49-F238E27FC236}">
                  <a16:creationId xmlns:a16="http://schemas.microsoft.com/office/drawing/2014/main" id="{E061005D-0D28-528B-27AC-81F7FE3A1D53}"/>
                </a:ext>
              </a:extLst>
            </p:cNvPr>
            <p:cNvGrpSpPr/>
            <p:nvPr/>
          </p:nvGrpSpPr>
          <p:grpSpPr>
            <a:xfrm>
              <a:off x="9837216" y="3431250"/>
              <a:ext cx="370674" cy="370674"/>
              <a:chOff x="10401065" y="1376930"/>
              <a:chExt cx="370674" cy="370674"/>
            </a:xfrm>
          </p:grpSpPr>
          <p:sp>
            <p:nvSpPr>
              <p:cNvPr id="159" name="Oval 158">
                <a:extLst>
                  <a:ext uri="{FF2B5EF4-FFF2-40B4-BE49-F238E27FC236}">
                    <a16:creationId xmlns:a16="http://schemas.microsoft.com/office/drawing/2014/main" id="{5DF59B44-1467-E8EA-DFA1-B83BDF171AAF}"/>
                  </a:ext>
                </a:extLst>
              </p:cNvPr>
              <p:cNvSpPr/>
              <p:nvPr/>
            </p:nvSpPr>
            <p:spPr bwMode="auto">
              <a:xfrm>
                <a:off x="10401065" y="1376930"/>
                <a:ext cx="370674" cy="370674"/>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0" name="illegal" title="Icon of a circle with a diagonal line through it">
                <a:extLst>
                  <a:ext uri="{FF2B5EF4-FFF2-40B4-BE49-F238E27FC236}">
                    <a16:creationId xmlns:a16="http://schemas.microsoft.com/office/drawing/2014/main" id="{02DCB48C-8973-046E-F65D-22A8CE7FE15D}"/>
                  </a:ext>
                </a:extLst>
              </p:cNvPr>
              <p:cNvSpPr>
                <a:spLocks noChangeAspect="1" noEditPoints="1"/>
              </p:cNvSpPr>
              <p:nvPr/>
            </p:nvSpPr>
            <p:spPr bwMode="auto">
              <a:xfrm>
                <a:off x="10473775" y="1449948"/>
                <a:ext cx="225252" cy="224636"/>
              </a:xfrm>
              <a:custGeom>
                <a:avLst/>
                <a:gdLst>
                  <a:gd name="T0" fmla="*/ 265 w 265"/>
                  <a:gd name="T1" fmla="*/ 133 h 265"/>
                  <a:gd name="T2" fmla="*/ 132 w 265"/>
                  <a:gd name="T3" fmla="*/ 265 h 265"/>
                  <a:gd name="T4" fmla="*/ 0 w 265"/>
                  <a:gd name="T5" fmla="*/ 133 h 265"/>
                  <a:gd name="T6" fmla="*/ 132 w 265"/>
                  <a:gd name="T7" fmla="*/ 0 h 265"/>
                  <a:gd name="T8" fmla="*/ 265 w 265"/>
                  <a:gd name="T9" fmla="*/ 133 h 265"/>
                  <a:gd name="T10" fmla="*/ 226 w 265"/>
                  <a:gd name="T11" fmla="*/ 227 h 265"/>
                  <a:gd name="T12" fmla="*/ 39 w 265"/>
                  <a:gd name="T13" fmla="*/ 39 h 265"/>
                </a:gdLst>
                <a:ahLst/>
                <a:cxnLst>
                  <a:cxn ang="0">
                    <a:pos x="T0" y="T1"/>
                  </a:cxn>
                  <a:cxn ang="0">
                    <a:pos x="T2" y="T3"/>
                  </a:cxn>
                  <a:cxn ang="0">
                    <a:pos x="T4" y="T5"/>
                  </a:cxn>
                  <a:cxn ang="0">
                    <a:pos x="T6" y="T7"/>
                  </a:cxn>
                  <a:cxn ang="0">
                    <a:pos x="T8" y="T9"/>
                  </a:cxn>
                  <a:cxn ang="0">
                    <a:pos x="T10" y="T11"/>
                  </a:cxn>
                  <a:cxn ang="0">
                    <a:pos x="T12" y="T13"/>
                  </a:cxn>
                </a:cxnLst>
                <a:rect l="0" t="0" r="r" b="b"/>
                <a:pathLst>
                  <a:path w="265" h="265">
                    <a:moveTo>
                      <a:pt x="265" y="133"/>
                    </a:moveTo>
                    <a:cubicBezTo>
                      <a:pt x="265" y="206"/>
                      <a:pt x="205" y="265"/>
                      <a:pt x="132" y="265"/>
                    </a:cubicBezTo>
                    <a:cubicBezTo>
                      <a:pt x="59" y="265"/>
                      <a:pt x="0" y="206"/>
                      <a:pt x="0" y="133"/>
                    </a:cubicBezTo>
                    <a:cubicBezTo>
                      <a:pt x="0" y="60"/>
                      <a:pt x="59" y="0"/>
                      <a:pt x="132" y="0"/>
                    </a:cubicBezTo>
                    <a:cubicBezTo>
                      <a:pt x="205" y="0"/>
                      <a:pt x="265" y="60"/>
                      <a:pt x="265" y="133"/>
                    </a:cubicBezTo>
                    <a:close/>
                    <a:moveTo>
                      <a:pt x="226" y="227"/>
                    </a:moveTo>
                    <a:cubicBezTo>
                      <a:pt x="39" y="39"/>
                      <a:pt x="39" y="39"/>
                      <a:pt x="39" y="39"/>
                    </a:cubicBezTo>
                  </a:path>
                </a:pathLst>
              </a:custGeom>
              <a:noFill/>
              <a:ln w="15875" cap="sq">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grpSp>
        <p:nvGrpSpPr>
          <p:cNvPr id="165" name="Self Serice Apps">
            <a:extLst>
              <a:ext uri="{FF2B5EF4-FFF2-40B4-BE49-F238E27FC236}">
                <a16:creationId xmlns:a16="http://schemas.microsoft.com/office/drawing/2014/main" id="{64B2FA60-E643-926A-09B3-E8A82BDD0CAF}"/>
              </a:ext>
            </a:extLst>
          </p:cNvPr>
          <p:cNvGrpSpPr/>
          <p:nvPr/>
        </p:nvGrpSpPr>
        <p:grpSpPr>
          <a:xfrm>
            <a:off x="4554806" y="2713311"/>
            <a:ext cx="2143005" cy="1340668"/>
            <a:chOff x="3520685" y="4114800"/>
            <a:chExt cx="2143005" cy="1340668"/>
          </a:xfrm>
        </p:grpSpPr>
        <p:pic>
          <p:nvPicPr>
            <p:cNvPr id="166" name="Picture 165">
              <a:extLst>
                <a:ext uri="{FF2B5EF4-FFF2-40B4-BE49-F238E27FC236}">
                  <a16:creationId xmlns:a16="http://schemas.microsoft.com/office/drawing/2014/main" id="{544A6943-36FC-DE1D-4B32-7E25DA52F081}"/>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4814326" y="4244529"/>
              <a:ext cx="770800" cy="256004"/>
            </a:xfrm>
            <a:prstGeom prst="rect">
              <a:avLst/>
            </a:prstGeom>
          </p:spPr>
        </p:pic>
        <p:grpSp>
          <p:nvGrpSpPr>
            <p:cNvPr id="167" name="Group 166">
              <a:extLst>
                <a:ext uri="{FF2B5EF4-FFF2-40B4-BE49-F238E27FC236}">
                  <a16:creationId xmlns:a16="http://schemas.microsoft.com/office/drawing/2014/main" id="{F6EFE552-C33C-63A3-95C6-B76AB3F93A3E}"/>
                </a:ext>
              </a:extLst>
            </p:cNvPr>
            <p:cNvGrpSpPr/>
            <p:nvPr/>
          </p:nvGrpSpPr>
          <p:grpSpPr>
            <a:xfrm>
              <a:off x="4831819" y="4635676"/>
              <a:ext cx="461120" cy="236554"/>
              <a:chOff x="10788478" y="2276711"/>
              <a:chExt cx="452150" cy="227837"/>
            </a:xfrm>
          </p:grpSpPr>
          <p:sp>
            <p:nvSpPr>
              <p:cNvPr id="183" name="Freeform 299">
                <a:extLst>
                  <a:ext uri="{FF2B5EF4-FFF2-40B4-BE49-F238E27FC236}">
                    <a16:creationId xmlns:a16="http://schemas.microsoft.com/office/drawing/2014/main" id="{934EEFB4-93C6-12FE-AC93-7533496E3F7C}"/>
                  </a:ext>
                </a:extLst>
              </p:cNvPr>
              <p:cNvSpPr/>
              <p:nvPr/>
            </p:nvSpPr>
            <p:spPr bwMode="auto">
              <a:xfrm>
                <a:off x="10788478" y="2289155"/>
                <a:ext cx="374248" cy="197582"/>
              </a:xfrm>
              <a:custGeom>
                <a:avLst/>
                <a:gdLst>
                  <a:gd name="connsiteX0" fmla="*/ 0 w 374248"/>
                  <a:gd name="connsiteY0" fmla="*/ 0 h 197582"/>
                  <a:gd name="connsiteX1" fmla="*/ 374248 w 374248"/>
                  <a:gd name="connsiteY1" fmla="*/ 0 h 197582"/>
                  <a:gd name="connsiteX2" fmla="*/ 374248 w 374248"/>
                  <a:gd name="connsiteY2" fmla="*/ 56976 h 197582"/>
                  <a:gd name="connsiteX3" fmla="*/ 233820 w 374248"/>
                  <a:gd name="connsiteY3" fmla="*/ 197582 h 197582"/>
                  <a:gd name="connsiteX4" fmla="*/ 0 w 374248"/>
                  <a:gd name="connsiteY4" fmla="*/ 197582 h 197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48" h="197582">
                    <a:moveTo>
                      <a:pt x="0" y="0"/>
                    </a:moveTo>
                    <a:lnTo>
                      <a:pt x="374248" y="0"/>
                    </a:lnTo>
                    <a:lnTo>
                      <a:pt x="374248" y="56976"/>
                    </a:lnTo>
                    <a:lnTo>
                      <a:pt x="233820" y="197582"/>
                    </a:lnTo>
                    <a:lnTo>
                      <a:pt x="0" y="197582"/>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84" name="Picture 183">
                <a:extLst>
                  <a:ext uri="{FF2B5EF4-FFF2-40B4-BE49-F238E27FC236}">
                    <a16:creationId xmlns:a16="http://schemas.microsoft.com/office/drawing/2014/main" id="{8E394FDE-7C64-7552-F1D4-4DF5184B6A59}"/>
                  </a:ext>
                </a:extLst>
              </p:cNvPr>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88739" y="2276711"/>
                <a:ext cx="451889" cy="227837"/>
              </a:xfrm>
              <a:prstGeom prst="rect">
                <a:avLst/>
              </a:prstGeom>
            </p:spPr>
          </p:pic>
        </p:grpSp>
        <p:pic>
          <p:nvPicPr>
            <p:cNvPr id="168" name="Picture 167">
              <a:extLst>
                <a:ext uri="{FF2B5EF4-FFF2-40B4-BE49-F238E27FC236}">
                  <a16:creationId xmlns:a16="http://schemas.microsoft.com/office/drawing/2014/main" id="{B50B2782-663C-3ECB-8899-3706C56BEEA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53187" y="5113529"/>
              <a:ext cx="709677" cy="193469"/>
            </a:xfrm>
            <a:prstGeom prst="rect">
              <a:avLst/>
            </a:prstGeom>
          </p:spPr>
        </p:pic>
        <p:pic>
          <p:nvPicPr>
            <p:cNvPr id="169" name="Picture 168">
              <a:extLst>
                <a:ext uri="{FF2B5EF4-FFF2-40B4-BE49-F238E27FC236}">
                  <a16:creationId xmlns:a16="http://schemas.microsoft.com/office/drawing/2014/main" id="{CC119002-FDB7-3A79-7B3F-9C8555EB050F}"/>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4769937" y="4992824"/>
              <a:ext cx="611752" cy="142101"/>
            </a:xfrm>
            <a:prstGeom prst="rect">
              <a:avLst/>
            </a:prstGeom>
            <a:noFill/>
          </p:spPr>
        </p:pic>
        <p:sp>
          <p:nvSpPr>
            <p:cNvPr id="170" name="Rectangle: Rounded Corners 169">
              <a:extLst>
                <a:ext uri="{FF2B5EF4-FFF2-40B4-BE49-F238E27FC236}">
                  <a16:creationId xmlns:a16="http://schemas.microsoft.com/office/drawing/2014/main" id="{D97ED044-6539-D377-CFCD-993E79C5C85F}"/>
                </a:ext>
              </a:extLst>
            </p:cNvPr>
            <p:cNvSpPr/>
            <p:nvPr/>
          </p:nvSpPr>
          <p:spPr bwMode="auto">
            <a:xfrm>
              <a:off x="3520685" y="4114800"/>
              <a:ext cx="2143005" cy="1340668"/>
            </a:xfrm>
            <a:prstGeom prst="roundRect">
              <a:avLst/>
            </a:prstGeom>
            <a:noFill/>
            <a:ln w="9525" cap="flat" cmpd="sng" algn="ctr">
              <a:solidFill>
                <a:srgbClr val="243A5E"/>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ea typeface="Segoe UI" pitchFamily="34" charset="0"/>
                <a:cs typeface="Segoe UI" pitchFamily="34" charset="0"/>
              </a:endParaRPr>
            </a:p>
          </p:txBody>
        </p:sp>
        <p:pic>
          <p:nvPicPr>
            <p:cNvPr id="171" name="Picture 4" descr="Zoom Video Conferencing - Shining Waters">
              <a:extLst>
                <a:ext uri="{FF2B5EF4-FFF2-40B4-BE49-F238E27FC236}">
                  <a16:creationId xmlns:a16="http://schemas.microsoft.com/office/drawing/2014/main" id="{28996EDD-70D6-ED45-D549-571B6A6E8B3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8893" y="5092114"/>
              <a:ext cx="355866" cy="355867"/>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6" descr="Icon request: facebook-workplace · Issue #10185 · FortAwesome/Font-Awesome  · GitHub">
              <a:extLst>
                <a:ext uri="{FF2B5EF4-FFF2-40B4-BE49-F238E27FC236}">
                  <a16:creationId xmlns:a16="http://schemas.microsoft.com/office/drawing/2014/main" id="{2CE9BC3B-28F5-3726-354E-D61035F2F7C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13013" y="4571017"/>
              <a:ext cx="280579" cy="298536"/>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172">
              <a:extLst>
                <a:ext uri="{FF2B5EF4-FFF2-40B4-BE49-F238E27FC236}">
                  <a16:creationId xmlns:a16="http://schemas.microsoft.com/office/drawing/2014/main" id="{966B1301-988E-0016-1C59-21A1E1D2544C}"/>
                </a:ext>
                <a:ext uri="{C183D7F6-B498-43B3-948B-1728B52AA6E4}">
                  <adec:decorative xmlns:adec="http://schemas.microsoft.com/office/drawing/2017/decorative" val="1"/>
                </a:ext>
              </a:extLst>
            </p:cNvPr>
            <p:cNvPicPr>
              <a:picLocks noChangeAspect="1"/>
            </p:cNvPicPr>
            <p:nvPr/>
          </p:nvPicPr>
          <p:blipFill rotWithShape="1">
            <a:blip r:embed="rId17"/>
            <a:srcRect l="17702" t="36300" r="14211" b="39506"/>
            <a:stretch/>
          </p:blipFill>
          <p:spPr>
            <a:xfrm>
              <a:off x="4507293" y="5213671"/>
              <a:ext cx="525288" cy="186653"/>
            </a:xfrm>
            <a:prstGeom prst="rect">
              <a:avLst/>
            </a:prstGeom>
          </p:spPr>
        </p:pic>
        <p:grpSp>
          <p:nvGrpSpPr>
            <p:cNvPr id="174" name="Group 173">
              <a:extLst>
                <a:ext uri="{FF2B5EF4-FFF2-40B4-BE49-F238E27FC236}">
                  <a16:creationId xmlns:a16="http://schemas.microsoft.com/office/drawing/2014/main" id="{3FD3AE76-D506-DF5A-24D8-4D245D61090B}"/>
                </a:ext>
              </a:extLst>
            </p:cNvPr>
            <p:cNvGrpSpPr/>
            <p:nvPr/>
          </p:nvGrpSpPr>
          <p:grpSpPr>
            <a:xfrm>
              <a:off x="3559543" y="4192019"/>
              <a:ext cx="1261695" cy="836746"/>
              <a:chOff x="4756640" y="4241601"/>
              <a:chExt cx="1475932" cy="1017698"/>
            </a:xfrm>
          </p:grpSpPr>
          <p:sp>
            <p:nvSpPr>
              <p:cNvPr id="175" name="Freeform 5">
                <a:extLst>
                  <a:ext uri="{FF2B5EF4-FFF2-40B4-BE49-F238E27FC236}">
                    <a16:creationId xmlns:a16="http://schemas.microsoft.com/office/drawing/2014/main" id="{7313BD77-7985-17BD-2EDF-D73A47FCDB7F}"/>
                  </a:ext>
                </a:extLst>
              </p:cNvPr>
              <p:cNvSpPr>
                <a:spLocks noChangeAspect="1" noEditPoints="1"/>
              </p:cNvSpPr>
              <p:nvPr/>
            </p:nvSpPr>
            <p:spPr bwMode="black">
              <a:xfrm>
                <a:off x="4932926" y="4300181"/>
                <a:ext cx="1034259" cy="232824"/>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83B01"/>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endParaRPr>
              </a:p>
            </p:txBody>
          </p:sp>
          <p:grpSp>
            <p:nvGrpSpPr>
              <p:cNvPr id="176" name="Group 175">
                <a:extLst>
                  <a:ext uri="{FF2B5EF4-FFF2-40B4-BE49-F238E27FC236}">
                    <a16:creationId xmlns:a16="http://schemas.microsoft.com/office/drawing/2014/main" id="{95879437-C820-F16C-7948-F0136BFECBEE}"/>
                  </a:ext>
                </a:extLst>
              </p:cNvPr>
              <p:cNvGrpSpPr/>
              <p:nvPr/>
            </p:nvGrpSpPr>
            <p:grpSpPr>
              <a:xfrm>
                <a:off x="4756640" y="4458537"/>
                <a:ext cx="817685" cy="696416"/>
                <a:chOff x="3037743" y="598714"/>
                <a:chExt cx="817685" cy="696416"/>
              </a:xfrm>
            </p:grpSpPr>
            <p:pic>
              <p:nvPicPr>
                <p:cNvPr id="181" name="Picture 180" descr="Icon&#10;&#10;Description automatically generated">
                  <a:extLst>
                    <a:ext uri="{FF2B5EF4-FFF2-40B4-BE49-F238E27FC236}">
                      <a16:creationId xmlns:a16="http://schemas.microsoft.com/office/drawing/2014/main" id="{9546AD80-4722-2336-8B00-819D2485B72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71676" y="598714"/>
                  <a:ext cx="609600" cy="609600"/>
                </a:xfrm>
                <a:prstGeom prst="rect">
                  <a:avLst/>
                </a:prstGeom>
              </p:spPr>
            </p:pic>
            <p:sp>
              <p:nvSpPr>
                <p:cNvPr id="182" name="TextBox 181">
                  <a:extLst>
                    <a:ext uri="{FF2B5EF4-FFF2-40B4-BE49-F238E27FC236}">
                      <a16:creationId xmlns:a16="http://schemas.microsoft.com/office/drawing/2014/main" id="{48AF82E3-FD0E-4A59-07CF-6C6B688462DE}"/>
                    </a:ext>
                  </a:extLst>
                </p:cNvPr>
                <p:cNvSpPr txBox="1"/>
                <p:nvPr/>
              </p:nvSpPr>
              <p:spPr>
                <a:xfrm>
                  <a:off x="3037743" y="1033095"/>
                  <a:ext cx="817685" cy="2620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rPr>
                    <a:t>Teams sites</a:t>
                  </a:r>
                  <a:endParaRPr kumimoji="0" lang="en-NL" sz="800" b="0" i="0" u="none" strike="noStrike" kern="0" cap="none" spc="0" normalizeH="0" baseline="0" noProof="0">
                    <a:ln>
                      <a:noFill/>
                    </a:ln>
                    <a:solidFill>
                      <a:srgbClr val="000000"/>
                    </a:solidFill>
                    <a:effectLst/>
                    <a:uLnTx/>
                    <a:uFillTx/>
                  </a:endParaRPr>
                </a:p>
              </p:txBody>
            </p:sp>
          </p:grpSp>
          <p:grpSp>
            <p:nvGrpSpPr>
              <p:cNvPr id="177" name="Group 176">
                <a:extLst>
                  <a:ext uri="{FF2B5EF4-FFF2-40B4-BE49-F238E27FC236}">
                    <a16:creationId xmlns:a16="http://schemas.microsoft.com/office/drawing/2014/main" id="{0E95B574-CD50-DFD3-4B56-29F7DD980AFF}"/>
                  </a:ext>
                </a:extLst>
              </p:cNvPr>
              <p:cNvGrpSpPr/>
              <p:nvPr/>
            </p:nvGrpSpPr>
            <p:grpSpPr>
              <a:xfrm>
                <a:off x="5414887" y="4458537"/>
                <a:ext cx="817685" cy="800762"/>
                <a:chOff x="5985153" y="2209800"/>
                <a:chExt cx="817685" cy="800762"/>
              </a:xfrm>
            </p:grpSpPr>
            <p:pic>
              <p:nvPicPr>
                <p:cNvPr id="179" name="Picture 178" descr="Logo&#10;&#10;Description automatically generated">
                  <a:extLst>
                    <a:ext uri="{FF2B5EF4-FFF2-40B4-BE49-F238E27FC236}">
                      <a16:creationId xmlns:a16="http://schemas.microsoft.com/office/drawing/2014/main" id="{A763595A-D310-F404-B7C3-A7131861496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89196" y="2209800"/>
                  <a:ext cx="609600" cy="609600"/>
                </a:xfrm>
                <a:prstGeom prst="rect">
                  <a:avLst/>
                </a:prstGeom>
              </p:spPr>
            </p:pic>
            <p:sp>
              <p:nvSpPr>
                <p:cNvPr id="180" name="TextBox 179">
                  <a:extLst>
                    <a:ext uri="{FF2B5EF4-FFF2-40B4-BE49-F238E27FC236}">
                      <a16:creationId xmlns:a16="http://schemas.microsoft.com/office/drawing/2014/main" id="{F57E6C28-C88C-C29B-2C3F-0F7CC5D2654A}"/>
                    </a:ext>
                  </a:extLst>
                </p:cNvPr>
                <p:cNvSpPr txBox="1"/>
                <p:nvPr/>
              </p:nvSpPr>
              <p:spPr>
                <a:xfrm>
                  <a:off x="5985153" y="2636226"/>
                  <a:ext cx="817685" cy="3743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rPr>
                    <a:t>SharePoint Libraries</a:t>
                  </a:r>
                  <a:endParaRPr kumimoji="0" lang="en-NL" sz="700" b="0" i="0" u="none" strike="noStrike" kern="0" cap="none" spc="0" normalizeH="0" baseline="0" noProof="0">
                    <a:ln>
                      <a:noFill/>
                    </a:ln>
                    <a:solidFill>
                      <a:srgbClr val="000000"/>
                    </a:solidFill>
                    <a:effectLst/>
                    <a:uLnTx/>
                    <a:uFillTx/>
                  </a:endParaRPr>
                </a:p>
              </p:txBody>
            </p:sp>
          </p:grpSp>
          <p:sp>
            <p:nvSpPr>
              <p:cNvPr id="178" name="Rectangle: Rounded Corners 177">
                <a:extLst>
                  <a:ext uri="{FF2B5EF4-FFF2-40B4-BE49-F238E27FC236}">
                    <a16:creationId xmlns:a16="http://schemas.microsoft.com/office/drawing/2014/main" id="{32C4950A-B90F-A0DA-7AFF-22DA285576B9}"/>
                  </a:ext>
                </a:extLst>
              </p:cNvPr>
              <p:cNvSpPr/>
              <p:nvPr/>
            </p:nvSpPr>
            <p:spPr>
              <a:xfrm>
                <a:off x="4790573" y="4241601"/>
                <a:ext cx="1337957" cy="1011803"/>
              </a:xfrm>
              <a:prstGeom prst="roundRect">
                <a:avLst/>
              </a:prstGeom>
              <a:noFill/>
              <a:ln w="10795" cap="flat" cmpd="sng" algn="ctr">
                <a:solidFill>
                  <a:srgbClr val="000000">
                    <a:lumMod val="65000"/>
                    <a:lumOff val="3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L" sz="1800" b="0" i="0" u="none" strike="noStrike" kern="0" cap="none" spc="0" normalizeH="0" baseline="0" noProof="0">
                  <a:ln>
                    <a:noFill/>
                  </a:ln>
                  <a:solidFill>
                    <a:srgbClr val="FFFFFF"/>
                  </a:solidFill>
                  <a:effectLst/>
                  <a:uLnTx/>
                  <a:uFillTx/>
                </a:endParaRPr>
              </a:p>
            </p:txBody>
          </p:sp>
        </p:grpSp>
      </p:grpSp>
      <p:grpSp>
        <p:nvGrpSpPr>
          <p:cNvPr id="185" name="Life Cycle Automation">
            <a:extLst>
              <a:ext uri="{FF2B5EF4-FFF2-40B4-BE49-F238E27FC236}">
                <a16:creationId xmlns:a16="http://schemas.microsoft.com/office/drawing/2014/main" id="{0C09249E-91EC-4A60-86A4-C20E309DBCC1}"/>
              </a:ext>
            </a:extLst>
          </p:cNvPr>
          <p:cNvGrpSpPr/>
          <p:nvPr/>
        </p:nvGrpSpPr>
        <p:grpSpPr>
          <a:xfrm>
            <a:off x="504364" y="1084932"/>
            <a:ext cx="11297265" cy="1107027"/>
            <a:chOff x="451612" y="1137684"/>
            <a:chExt cx="11297265" cy="1107027"/>
          </a:xfrm>
        </p:grpSpPr>
        <p:grpSp>
          <p:nvGrpSpPr>
            <p:cNvPr id="186" name="Group 185">
              <a:extLst>
                <a:ext uri="{FF2B5EF4-FFF2-40B4-BE49-F238E27FC236}">
                  <a16:creationId xmlns:a16="http://schemas.microsoft.com/office/drawing/2014/main" id="{C73DF087-DFEF-DD93-9D64-4D7BFD1C4C34}"/>
                </a:ext>
              </a:extLst>
            </p:cNvPr>
            <p:cNvGrpSpPr/>
            <p:nvPr/>
          </p:nvGrpSpPr>
          <p:grpSpPr>
            <a:xfrm>
              <a:off x="451612" y="1137684"/>
              <a:ext cx="11297265" cy="942687"/>
              <a:chOff x="451612" y="5654089"/>
              <a:chExt cx="11297265" cy="942687"/>
            </a:xfrm>
          </p:grpSpPr>
          <p:grpSp>
            <p:nvGrpSpPr>
              <p:cNvPr id="190" name="Group 189">
                <a:extLst>
                  <a:ext uri="{FF2B5EF4-FFF2-40B4-BE49-F238E27FC236}">
                    <a16:creationId xmlns:a16="http://schemas.microsoft.com/office/drawing/2014/main" id="{22FFAACD-EF3A-C3FA-D160-7E095FA94B81}"/>
                  </a:ext>
                </a:extLst>
              </p:cNvPr>
              <p:cNvGrpSpPr/>
              <p:nvPr/>
            </p:nvGrpSpPr>
            <p:grpSpPr>
              <a:xfrm>
                <a:off x="585217" y="5654089"/>
                <a:ext cx="11021566" cy="905619"/>
                <a:chOff x="585217" y="5654089"/>
                <a:chExt cx="11021566" cy="905619"/>
              </a:xfrm>
            </p:grpSpPr>
            <p:sp>
              <p:nvSpPr>
                <p:cNvPr id="192" name="Rectangle: Rounded Corners 191">
                  <a:extLst>
                    <a:ext uri="{FF2B5EF4-FFF2-40B4-BE49-F238E27FC236}">
                      <a16:creationId xmlns:a16="http://schemas.microsoft.com/office/drawing/2014/main" id="{72EC7444-6309-75E8-540F-FCDBF5A09968}"/>
                    </a:ext>
                  </a:extLst>
                </p:cNvPr>
                <p:cNvSpPr/>
                <p:nvPr/>
              </p:nvSpPr>
              <p:spPr bwMode="auto">
                <a:xfrm>
                  <a:off x="585217" y="5987831"/>
                  <a:ext cx="11021566" cy="571877"/>
                </a:xfrm>
                <a:prstGeom prst="roundRect">
                  <a:avLst/>
                </a:prstGeom>
                <a:no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ea typeface="Segoe UI" pitchFamily="34" charset="0"/>
                    <a:cs typeface="Segoe UI" pitchFamily="34" charset="0"/>
                  </a:endParaRPr>
                </a:p>
              </p:txBody>
            </p:sp>
            <p:sp>
              <p:nvSpPr>
                <p:cNvPr id="193" name="Oval 192">
                  <a:extLst>
                    <a:ext uri="{FF2B5EF4-FFF2-40B4-BE49-F238E27FC236}">
                      <a16:creationId xmlns:a16="http://schemas.microsoft.com/office/drawing/2014/main" id="{FF35DF5A-2818-9E3D-9C86-4B5E270E2EB4}"/>
                    </a:ext>
                  </a:extLst>
                </p:cNvPr>
                <p:cNvSpPr/>
                <p:nvPr/>
              </p:nvSpPr>
              <p:spPr bwMode="auto">
                <a:xfrm>
                  <a:off x="5085337" y="5654089"/>
                  <a:ext cx="2021326" cy="644473"/>
                </a:xfrm>
                <a:prstGeom prst="ellipse">
                  <a:avLst/>
                </a:prstGeom>
                <a:solidFill>
                  <a:srgbClr val="FFFFFF"/>
                </a:solidFill>
                <a:ln w="10795" cap="flat" cmpd="sng" algn="ctr">
                  <a:noFill/>
                  <a:prstDash val="solid"/>
                  <a:headEnd type="none" w="med" len="med"/>
                  <a:tailEnd type="none" w="med" len="med"/>
                </a:ln>
                <a:effectLst/>
              </p:spPr>
              <p:txBody>
                <a:bodyPr vert="horz" wrap="square" lIns="0" tIns="45720" rIns="0" bIns="45720" numCol="1" rtlCol="0" anchor="b"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effectLst/>
                      <a:uLnTx/>
                      <a:uFillTx/>
                      <a:latin typeface="+mj-lt"/>
                    </a:rPr>
                    <a:t>Life Cycle Automation</a:t>
                  </a:r>
                </a:p>
              </p:txBody>
            </p:sp>
          </p:grpSp>
          <p:sp>
            <p:nvSpPr>
              <p:cNvPr id="191" name="Rectangle 190">
                <a:extLst>
                  <a:ext uri="{FF2B5EF4-FFF2-40B4-BE49-F238E27FC236}">
                    <a16:creationId xmlns:a16="http://schemas.microsoft.com/office/drawing/2014/main" id="{7729DD4F-5EB8-9DCE-3C8A-0E5D69B53379}"/>
                  </a:ext>
                </a:extLst>
              </p:cNvPr>
              <p:cNvSpPr/>
              <p:nvPr/>
            </p:nvSpPr>
            <p:spPr bwMode="auto">
              <a:xfrm>
                <a:off x="451612" y="6366520"/>
                <a:ext cx="11297265" cy="23025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ea typeface="Segoe UI" pitchFamily="34" charset="0"/>
                  <a:cs typeface="Segoe UI" pitchFamily="34" charset="0"/>
                </a:endParaRPr>
              </a:p>
            </p:txBody>
          </p:sp>
        </p:grpSp>
        <p:grpSp>
          <p:nvGrpSpPr>
            <p:cNvPr id="187" name="Group 186">
              <a:extLst>
                <a:ext uri="{FF2B5EF4-FFF2-40B4-BE49-F238E27FC236}">
                  <a16:creationId xmlns:a16="http://schemas.microsoft.com/office/drawing/2014/main" id="{78129E31-F682-CC85-99A2-A23746587CDA}"/>
                </a:ext>
              </a:extLst>
            </p:cNvPr>
            <p:cNvGrpSpPr>
              <a:grpSpLocks noChangeAspect="1"/>
            </p:cNvGrpSpPr>
            <p:nvPr/>
          </p:nvGrpSpPr>
          <p:grpSpPr>
            <a:xfrm>
              <a:off x="5835655" y="1704711"/>
              <a:ext cx="500933" cy="540000"/>
              <a:chOff x="2184645" y="4381082"/>
              <a:chExt cx="1142167" cy="1198871"/>
            </a:xfrm>
          </p:grpSpPr>
          <p:pic>
            <p:nvPicPr>
              <p:cNvPr id="188" name="Picture 187">
                <a:extLst>
                  <a:ext uri="{FF2B5EF4-FFF2-40B4-BE49-F238E27FC236}">
                    <a16:creationId xmlns:a16="http://schemas.microsoft.com/office/drawing/2014/main" id="{AA3F0B32-E7DF-7868-9955-F3D438B6272F}"/>
                  </a:ext>
                </a:extLst>
              </p:cNvPr>
              <p:cNvPicPr>
                <a:picLocks noChangeAspect="1"/>
              </p:cNvPicPr>
              <p:nvPr/>
            </p:nvPicPr>
            <p:blipFill>
              <a:blip r:embed="rId20">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2482605" y="4758565"/>
                <a:ext cx="546246" cy="439926"/>
              </a:xfrm>
              <a:prstGeom prst="rect">
                <a:avLst/>
              </a:prstGeom>
            </p:spPr>
          </p:pic>
          <p:pic>
            <p:nvPicPr>
              <p:cNvPr id="189" name="Picture 188">
                <a:extLst>
                  <a:ext uri="{FF2B5EF4-FFF2-40B4-BE49-F238E27FC236}">
                    <a16:creationId xmlns:a16="http://schemas.microsoft.com/office/drawing/2014/main" id="{863AA570-F6DE-6C85-28D6-08F0632AA854}"/>
                  </a:ext>
                </a:extLst>
              </p:cNvPr>
              <p:cNvPicPr>
                <a:picLocks noChangeAspect="1"/>
              </p:cNvPicPr>
              <p:nvPr/>
            </p:nvPicPr>
            <p:blipFill>
              <a:blip r:embed="rId21">
                <a:duotone>
                  <a:prstClr val="black"/>
                  <a:srgbClr val="737373">
                    <a:lumMod val="50000"/>
                    <a:tint val="45000"/>
                    <a:satMod val="400000"/>
                  </a:srgbClr>
                </a:duotone>
                <a:extLst>
                  <a:ext uri="{28A0092B-C50C-407E-A947-70E740481C1C}">
                    <a14:useLocalDpi xmlns:a14="http://schemas.microsoft.com/office/drawing/2010/main" val="0"/>
                  </a:ext>
                </a:extLst>
              </a:blip>
              <a:stretch>
                <a:fillRect/>
              </a:stretch>
            </p:blipFill>
            <p:spPr>
              <a:xfrm>
                <a:off x="2184645" y="4381082"/>
                <a:ext cx="1142167" cy="1198871"/>
              </a:xfrm>
              <a:prstGeom prst="rect">
                <a:avLst/>
              </a:prstGeom>
            </p:spPr>
          </p:pic>
        </p:grpSp>
      </p:grpSp>
      <p:grpSp>
        <p:nvGrpSpPr>
          <p:cNvPr id="194" name="User">
            <a:extLst>
              <a:ext uri="{FF2B5EF4-FFF2-40B4-BE49-F238E27FC236}">
                <a16:creationId xmlns:a16="http://schemas.microsoft.com/office/drawing/2014/main" id="{BBDDC636-A8D4-4C8C-82EB-16D0ECF7242E}"/>
              </a:ext>
            </a:extLst>
          </p:cNvPr>
          <p:cNvGrpSpPr/>
          <p:nvPr/>
        </p:nvGrpSpPr>
        <p:grpSpPr>
          <a:xfrm>
            <a:off x="777167" y="1545930"/>
            <a:ext cx="931723" cy="1008348"/>
            <a:chOff x="683544" y="4160256"/>
            <a:chExt cx="931723" cy="1008348"/>
          </a:xfrm>
        </p:grpSpPr>
        <p:pic>
          <p:nvPicPr>
            <p:cNvPr id="195" name="Picture 194">
              <a:extLst>
                <a:ext uri="{FF2B5EF4-FFF2-40B4-BE49-F238E27FC236}">
                  <a16:creationId xmlns:a16="http://schemas.microsoft.com/office/drawing/2014/main" id="{B3218BFF-72EC-6E61-3524-E172AF1296B2}"/>
                </a:ext>
              </a:extLst>
            </p:cNvPr>
            <p:cNvPicPr>
              <a:picLocks noChangeAspect="1"/>
            </p:cNvPicPr>
            <p:nvPr/>
          </p:nvPicPr>
          <p:blipFill>
            <a:blip r:embed="rId5"/>
            <a:stretch>
              <a:fillRect/>
            </a:stretch>
          </p:blipFill>
          <p:spPr>
            <a:xfrm>
              <a:off x="683544" y="4160256"/>
              <a:ext cx="931723" cy="931723"/>
            </a:xfrm>
            <a:prstGeom prst="rect">
              <a:avLst/>
            </a:prstGeom>
          </p:spPr>
        </p:pic>
        <p:sp>
          <p:nvSpPr>
            <p:cNvPr id="196" name="Oval 195">
              <a:extLst>
                <a:ext uri="{FF2B5EF4-FFF2-40B4-BE49-F238E27FC236}">
                  <a16:creationId xmlns:a16="http://schemas.microsoft.com/office/drawing/2014/main" id="{16A226B4-25B9-B766-422C-8141C5A5CE37}"/>
                </a:ext>
              </a:extLst>
            </p:cNvPr>
            <p:cNvSpPr/>
            <p:nvPr/>
          </p:nvSpPr>
          <p:spPr bwMode="auto">
            <a:xfrm>
              <a:off x="700365" y="4805217"/>
              <a:ext cx="363387" cy="363387"/>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a:gradFill>
                  <a:gsLst>
                    <a:gs pos="0">
                      <a:srgbClr val="FFFFFF"/>
                    </a:gs>
                    <a:gs pos="100000">
                      <a:srgbClr val="FFFFFF"/>
                    </a:gs>
                  </a:gsLst>
                  <a:lin ang="5400000" scaled="0"/>
                </a:gradFill>
                <a:ea typeface="Segoe UI" pitchFamily="34" charset="0"/>
                <a:cs typeface="Segoe UI" pitchFamily="34" charset="0"/>
              </a:endParaRPr>
            </a:p>
          </p:txBody>
        </p:sp>
        <p:pic>
          <p:nvPicPr>
            <p:cNvPr id="197" name="Graphic 196" descr="Checkmark with solid fill">
              <a:extLst>
                <a:ext uri="{FF2B5EF4-FFF2-40B4-BE49-F238E27FC236}">
                  <a16:creationId xmlns:a16="http://schemas.microsoft.com/office/drawing/2014/main" id="{B0623D41-64AF-8BA4-3BAB-3A4917C1040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38197" y="4842719"/>
              <a:ext cx="287721" cy="287721"/>
            </a:xfrm>
            <a:prstGeom prst="rect">
              <a:avLst/>
            </a:prstGeom>
          </p:spPr>
        </p:pic>
      </p:grpSp>
      <p:grpSp>
        <p:nvGrpSpPr>
          <p:cNvPr id="198" name="Apps">
            <a:extLst>
              <a:ext uri="{FF2B5EF4-FFF2-40B4-BE49-F238E27FC236}">
                <a16:creationId xmlns:a16="http://schemas.microsoft.com/office/drawing/2014/main" id="{601595BD-E244-4CE6-EC19-5CCA48636653}"/>
              </a:ext>
            </a:extLst>
          </p:cNvPr>
          <p:cNvGrpSpPr/>
          <p:nvPr/>
        </p:nvGrpSpPr>
        <p:grpSpPr>
          <a:xfrm>
            <a:off x="884772" y="4099858"/>
            <a:ext cx="2394284" cy="2207795"/>
            <a:chOff x="3753853" y="3272588"/>
            <a:chExt cx="2394284" cy="2207795"/>
          </a:xfrm>
        </p:grpSpPr>
        <p:grpSp>
          <p:nvGrpSpPr>
            <p:cNvPr id="199" name="Group 198">
              <a:extLst>
                <a:ext uri="{FF2B5EF4-FFF2-40B4-BE49-F238E27FC236}">
                  <a16:creationId xmlns:a16="http://schemas.microsoft.com/office/drawing/2014/main" id="{369F06D4-1724-9855-B6D2-C9EBAE1A6995}"/>
                </a:ext>
              </a:extLst>
            </p:cNvPr>
            <p:cNvGrpSpPr/>
            <p:nvPr/>
          </p:nvGrpSpPr>
          <p:grpSpPr>
            <a:xfrm>
              <a:off x="3836101" y="4300798"/>
              <a:ext cx="2225842" cy="1008838"/>
              <a:chOff x="6827921" y="5454591"/>
              <a:chExt cx="2225842" cy="1008838"/>
            </a:xfrm>
          </p:grpSpPr>
          <p:sp>
            <p:nvSpPr>
              <p:cNvPr id="210" name="Text">
                <a:extLst>
                  <a:ext uri="{FF2B5EF4-FFF2-40B4-BE49-F238E27FC236}">
                    <a16:creationId xmlns:a16="http://schemas.microsoft.com/office/drawing/2014/main" id="{EA3E69C8-C099-CE90-07BB-533E96695884}"/>
                  </a:ext>
                </a:extLst>
              </p:cNvPr>
              <p:cNvSpPr/>
              <p:nvPr/>
            </p:nvSpPr>
            <p:spPr bwMode="auto">
              <a:xfrm>
                <a:off x="7032458" y="6196451"/>
                <a:ext cx="1824754" cy="166199"/>
              </a:xfrm>
              <a:prstGeom prst="rect">
                <a:avLst/>
              </a:prstGeom>
              <a:noFill/>
              <a:ln w="10795" cap="flat" cmpd="sng" algn="ctr">
                <a:noFill/>
                <a:prstDash val="solid"/>
                <a:headEnd type="none" w="med" len="med"/>
                <a:tailEnd type="none" w="med" len="med"/>
              </a:ln>
              <a:effectLst/>
            </p:spPr>
            <p:txBody>
              <a:bodyPr wrap="square" lIns="0" tIns="0" rIns="0" bIns="0" anchor="ctr" anchorCtr="1">
                <a:spAutoFit/>
              </a:bodyPr>
              <a:lstStyle/>
              <a:p>
                <a:pPr defTabSz="671862" fontAlgn="base">
                  <a:lnSpc>
                    <a:spcPct val="90000"/>
                  </a:lnSpc>
                  <a:spcBef>
                    <a:spcPct val="0"/>
                  </a:spcBef>
                  <a:spcAft>
                    <a:spcPct val="0"/>
                  </a:spcAft>
                  <a:defRPr/>
                </a:pPr>
                <a:r>
                  <a:rPr lang="en-US" sz="1200" kern="0">
                    <a:solidFill>
                      <a:srgbClr val="000000"/>
                    </a:solidFill>
                    <a:latin typeface="Segoe UI Semibold"/>
                    <a:cs typeface="Segoe UI Semilight" panose="020B0402040204020203" pitchFamily="34" charset="0"/>
                  </a:rPr>
                  <a:t>On-premises apps</a:t>
                </a:r>
              </a:p>
            </p:txBody>
          </p:sp>
          <p:pic>
            <p:nvPicPr>
              <p:cNvPr id="211" name="Picture 210">
                <a:extLst>
                  <a:ext uri="{FF2B5EF4-FFF2-40B4-BE49-F238E27FC236}">
                    <a16:creationId xmlns:a16="http://schemas.microsoft.com/office/drawing/2014/main" id="{BD19E2D1-F0EA-C71A-7248-122514163C24}"/>
                  </a:ext>
                </a:extLst>
              </p:cNvPr>
              <p:cNvPicPr>
                <a:picLocks noChangeAspect="1"/>
              </p:cNvPicPr>
              <p:nvPr/>
            </p:nvPicPr>
            <p:blipFill>
              <a:blip r:embed="rId24"/>
              <a:stretch>
                <a:fillRect/>
              </a:stretch>
            </p:blipFill>
            <p:spPr>
              <a:xfrm>
                <a:off x="7615648" y="5581637"/>
                <a:ext cx="685031" cy="214630"/>
              </a:xfrm>
              <a:prstGeom prst="rect">
                <a:avLst/>
              </a:prstGeom>
            </p:spPr>
          </p:pic>
          <p:pic>
            <p:nvPicPr>
              <p:cNvPr id="212" name="Picture 211">
                <a:extLst>
                  <a:ext uri="{FF2B5EF4-FFF2-40B4-BE49-F238E27FC236}">
                    <a16:creationId xmlns:a16="http://schemas.microsoft.com/office/drawing/2014/main" id="{F396CBDF-25CA-0BD3-C311-FD142FC537E5}"/>
                  </a:ext>
                </a:extLst>
              </p:cNvPr>
              <p:cNvPicPr>
                <a:picLocks noChangeAspect="1"/>
              </p:cNvPicPr>
              <p:nvPr/>
            </p:nvPicPr>
            <p:blipFill>
              <a:blip r:embed="rId25"/>
              <a:stretch>
                <a:fillRect/>
              </a:stretch>
            </p:blipFill>
            <p:spPr>
              <a:xfrm>
                <a:off x="8350227" y="5595574"/>
                <a:ext cx="506984" cy="199133"/>
              </a:xfrm>
              <a:prstGeom prst="rect">
                <a:avLst/>
              </a:prstGeom>
            </p:spPr>
          </p:pic>
          <p:pic>
            <p:nvPicPr>
              <p:cNvPr id="213" name="Picture 212">
                <a:extLst>
                  <a:ext uri="{FF2B5EF4-FFF2-40B4-BE49-F238E27FC236}">
                    <a16:creationId xmlns:a16="http://schemas.microsoft.com/office/drawing/2014/main" id="{B718CC9F-CDEC-1E60-2854-FC934ED76FA4}"/>
                  </a:ext>
                </a:extLst>
              </p:cNvPr>
              <p:cNvPicPr>
                <a:picLocks noChangeAspect="1"/>
              </p:cNvPicPr>
              <p:nvPr/>
            </p:nvPicPr>
            <p:blipFill>
              <a:blip r:embed="rId26"/>
              <a:stretch>
                <a:fillRect/>
              </a:stretch>
            </p:blipFill>
            <p:spPr>
              <a:xfrm>
                <a:off x="8608639" y="5849804"/>
                <a:ext cx="190234" cy="251448"/>
              </a:xfrm>
              <a:prstGeom prst="rect">
                <a:avLst/>
              </a:prstGeom>
            </p:spPr>
          </p:pic>
          <p:grpSp>
            <p:nvGrpSpPr>
              <p:cNvPr id="214" name="Group 213">
                <a:extLst>
                  <a:ext uri="{FF2B5EF4-FFF2-40B4-BE49-F238E27FC236}">
                    <a16:creationId xmlns:a16="http://schemas.microsoft.com/office/drawing/2014/main" id="{204BC476-B473-7D30-E18F-6F4F3657D0E4}"/>
                  </a:ext>
                </a:extLst>
              </p:cNvPr>
              <p:cNvGrpSpPr/>
              <p:nvPr/>
            </p:nvGrpSpPr>
            <p:grpSpPr>
              <a:xfrm>
                <a:off x="6976330" y="5614696"/>
                <a:ext cx="1575973" cy="571189"/>
                <a:chOff x="8048636" y="5531519"/>
                <a:chExt cx="2707409" cy="832751"/>
              </a:xfrm>
            </p:grpSpPr>
            <p:grpSp>
              <p:nvGrpSpPr>
                <p:cNvPr id="216" name="Group 215">
                  <a:extLst>
                    <a:ext uri="{FF2B5EF4-FFF2-40B4-BE49-F238E27FC236}">
                      <a16:creationId xmlns:a16="http://schemas.microsoft.com/office/drawing/2014/main" id="{5C608585-900E-5C97-006B-773E77476F20}"/>
                    </a:ext>
                  </a:extLst>
                </p:cNvPr>
                <p:cNvGrpSpPr/>
                <p:nvPr/>
              </p:nvGrpSpPr>
              <p:grpSpPr>
                <a:xfrm>
                  <a:off x="9201553" y="5864162"/>
                  <a:ext cx="1554492" cy="460029"/>
                  <a:chOff x="8464217" y="5823421"/>
                  <a:chExt cx="1554492" cy="460029"/>
                </a:xfrm>
              </p:grpSpPr>
              <p:pic>
                <p:nvPicPr>
                  <p:cNvPr id="227" name="Picture 226">
                    <a:extLst>
                      <a:ext uri="{FF2B5EF4-FFF2-40B4-BE49-F238E27FC236}">
                        <a16:creationId xmlns:a16="http://schemas.microsoft.com/office/drawing/2014/main" id="{CA255A2F-0E1A-A502-4B70-4024D3F65302}"/>
                      </a:ext>
                    </a:extLst>
                  </p:cNvPr>
                  <p:cNvPicPr>
                    <a:picLocks noChangeAspect="1"/>
                  </p:cNvPicPr>
                  <p:nvPr/>
                </p:nvPicPr>
                <p:blipFill>
                  <a:blip r:embed="rId27"/>
                  <a:stretch>
                    <a:fillRect/>
                  </a:stretch>
                </p:blipFill>
                <p:spPr>
                  <a:xfrm>
                    <a:off x="9059033" y="5863341"/>
                    <a:ext cx="380189" cy="380189"/>
                  </a:xfrm>
                  <a:prstGeom prst="rect">
                    <a:avLst/>
                  </a:prstGeom>
                </p:spPr>
              </p:pic>
              <p:pic>
                <p:nvPicPr>
                  <p:cNvPr id="228" name="Picture 227">
                    <a:extLst>
                      <a:ext uri="{FF2B5EF4-FFF2-40B4-BE49-F238E27FC236}">
                        <a16:creationId xmlns:a16="http://schemas.microsoft.com/office/drawing/2014/main" id="{FFD0BFFC-54F0-F192-30B7-BCA4D9CB9663}"/>
                      </a:ext>
                    </a:extLst>
                  </p:cNvPr>
                  <p:cNvPicPr>
                    <a:picLocks noChangeAspect="1"/>
                  </p:cNvPicPr>
                  <p:nvPr/>
                </p:nvPicPr>
                <p:blipFill>
                  <a:blip r:embed="rId28"/>
                  <a:stretch>
                    <a:fillRect/>
                  </a:stretch>
                </p:blipFill>
                <p:spPr>
                  <a:xfrm>
                    <a:off x="9558680" y="5823421"/>
                    <a:ext cx="460029" cy="460029"/>
                  </a:xfrm>
                  <a:prstGeom prst="rect">
                    <a:avLst/>
                  </a:prstGeom>
                </p:spPr>
              </p:pic>
              <p:pic>
                <p:nvPicPr>
                  <p:cNvPr id="229" name="Picture 228">
                    <a:extLst>
                      <a:ext uri="{FF2B5EF4-FFF2-40B4-BE49-F238E27FC236}">
                        <a16:creationId xmlns:a16="http://schemas.microsoft.com/office/drawing/2014/main" id="{EAEC0223-C64C-B456-22D6-F90AAEA97121}"/>
                      </a:ext>
                    </a:extLst>
                  </p:cNvPr>
                  <p:cNvPicPr>
                    <a:picLocks noChangeAspect="1"/>
                  </p:cNvPicPr>
                  <p:nvPr/>
                </p:nvPicPr>
                <p:blipFill>
                  <a:blip r:embed="rId29"/>
                  <a:stretch>
                    <a:fillRect/>
                  </a:stretch>
                </p:blipFill>
                <p:spPr>
                  <a:xfrm>
                    <a:off x="8464217" y="5844331"/>
                    <a:ext cx="418208" cy="418208"/>
                  </a:xfrm>
                  <a:prstGeom prst="rect">
                    <a:avLst/>
                  </a:prstGeom>
                </p:spPr>
              </p:pic>
            </p:grpSp>
            <p:grpSp>
              <p:nvGrpSpPr>
                <p:cNvPr id="217" name="Group 216">
                  <a:extLst>
                    <a:ext uri="{FF2B5EF4-FFF2-40B4-BE49-F238E27FC236}">
                      <a16:creationId xmlns:a16="http://schemas.microsoft.com/office/drawing/2014/main" id="{B8115DE6-0A94-A4B2-2C91-5EC55AAB6BE9}"/>
                    </a:ext>
                  </a:extLst>
                </p:cNvPr>
                <p:cNvGrpSpPr/>
                <p:nvPr/>
              </p:nvGrpSpPr>
              <p:grpSpPr>
                <a:xfrm>
                  <a:off x="8482655" y="5531519"/>
                  <a:ext cx="460390" cy="792672"/>
                  <a:chOff x="3646687" y="3854979"/>
                  <a:chExt cx="1613270" cy="2525119"/>
                </a:xfrm>
              </p:grpSpPr>
              <p:pic>
                <p:nvPicPr>
                  <p:cNvPr id="219" name="Picture 88">
                    <a:extLst>
                      <a:ext uri="{FF2B5EF4-FFF2-40B4-BE49-F238E27FC236}">
                        <a16:creationId xmlns:a16="http://schemas.microsoft.com/office/drawing/2014/main" id="{D7D66000-B9D5-6F38-4FF6-EB54E67D5D23}"/>
                      </a:ext>
                    </a:extLst>
                  </p:cNvPr>
                  <p:cNvPicPr>
                    <a:picLocks noChangeAspect="1"/>
                  </p:cNvPicPr>
                  <p:nvPr/>
                </p:nvPicPr>
                <p:blipFill>
                  <a:blip r:embed="rId30">
                    <a:extLst>
                      <a:ext uri="{96DAC541-7B7A-43D3-8B79-37D633B846F1}">
                        <asvg:svgBlip xmlns:asvg="http://schemas.microsoft.com/office/drawing/2016/SVG/main" r:embed="rId31"/>
                      </a:ext>
                    </a:extLst>
                  </a:blip>
                  <a:srcRect/>
                  <a:stretch/>
                </p:blipFill>
                <p:spPr>
                  <a:xfrm>
                    <a:off x="3646687" y="3854979"/>
                    <a:ext cx="1613270" cy="2525119"/>
                  </a:xfrm>
                  <a:prstGeom prst="rect">
                    <a:avLst/>
                  </a:prstGeom>
                </p:spPr>
              </p:pic>
              <p:sp>
                <p:nvSpPr>
                  <p:cNvPr id="220" name="Rectangle 219">
                    <a:extLst>
                      <a:ext uri="{FF2B5EF4-FFF2-40B4-BE49-F238E27FC236}">
                        <a16:creationId xmlns:a16="http://schemas.microsoft.com/office/drawing/2014/main" id="{AF3A539C-82D1-2DA1-5BE2-CE47AC72EB1B}"/>
                      </a:ext>
                    </a:extLst>
                  </p:cNvPr>
                  <p:cNvSpPr/>
                  <p:nvPr/>
                </p:nvSpPr>
                <p:spPr bwMode="auto">
                  <a:xfrm>
                    <a:off x="4110863" y="4691012"/>
                    <a:ext cx="561878" cy="97963"/>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fontAlgn="base">
                      <a:lnSpc>
                        <a:spcPct val="90000"/>
                      </a:lnSpc>
                      <a:spcBef>
                        <a:spcPct val="0"/>
                      </a:spcBef>
                      <a:spcAft>
                        <a:spcPct val="0"/>
                      </a:spcAft>
                      <a:defRPr/>
                    </a:pPr>
                    <a:endParaRPr lang="en-US" sz="2800" kern="0">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a:extLst>
                      <a:ext uri="{FF2B5EF4-FFF2-40B4-BE49-F238E27FC236}">
                        <a16:creationId xmlns:a16="http://schemas.microsoft.com/office/drawing/2014/main" id="{0E09445D-56BC-BE16-7A9D-6F464CA9B682}"/>
                      </a:ext>
                    </a:extLst>
                  </p:cNvPr>
                  <p:cNvSpPr/>
                  <p:nvPr/>
                </p:nvSpPr>
                <p:spPr bwMode="auto">
                  <a:xfrm>
                    <a:off x="4110863" y="4878286"/>
                    <a:ext cx="561878" cy="97963"/>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fontAlgn="base">
                      <a:lnSpc>
                        <a:spcPct val="90000"/>
                      </a:lnSpc>
                      <a:spcBef>
                        <a:spcPct val="0"/>
                      </a:spcBef>
                      <a:spcAft>
                        <a:spcPct val="0"/>
                      </a:spcAft>
                      <a:defRPr/>
                    </a:pPr>
                    <a:endParaRPr lang="en-US" sz="2800" kern="0">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a:extLst>
                      <a:ext uri="{FF2B5EF4-FFF2-40B4-BE49-F238E27FC236}">
                        <a16:creationId xmlns:a16="http://schemas.microsoft.com/office/drawing/2014/main" id="{B9FAD416-FC38-7309-85A3-9AAF53EE7421}"/>
                      </a:ext>
                    </a:extLst>
                  </p:cNvPr>
                  <p:cNvSpPr/>
                  <p:nvPr/>
                </p:nvSpPr>
                <p:spPr bwMode="auto">
                  <a:xfrm>
                    <a:off x="4110863" y="5065553"/>
                    <a:ext cx="561878" cy="97963"/>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fontAlgn="base">
                      <a:lnSpc>
                        <a:spcPct val="90000"/>
                      </a:lnSpc>
                      <a:spcBef>
                        <a:spcPct val="0"/>
                      </a:spcBef>
                      <a:spcAft>
                        <a:spcPct val="0"/>
                      </a:spcAft>
                      <a:defRPr/>
                    </a:pPr>
                    <a:endParaRPr lang="en-US" sz="2800" kern="0">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a:extLst>
                      <a:ext uri="{FF2B5EF4-FFF2-40B4-BE49-F238E27FC236}">
                        <a16:creationId xmlns:a16="http://schemas.microsoft.com/office/drawing/2014/main" id="{C98B18C9-C4E1-C82E-2CBE-D76B33360500}"/>
                      </a:ext>
                    </a:extLst>
                  </p:cNvPr>
                  <p:cNvSpPr/>
                  <p:nvPr/>
                </p:nvSpPr>
                <p:spPr bwMode="auto">
                  <a:xfrm>
                    <a:off x="4110863" y="5252830"/>
                    <a:ext cx="561878" cy="97963"/>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fontAlgn="base">
                      <a:lnSpc>
                        <a:spcPct val="90000"/>
                      </a:lnSpc>
                      <a:spcBef>
                        <a:spcPct val="0"/>
                      </a:spcBef>
                      <a:spcAft>
                        <a:spcPct val="0"/>
                      </a:spcAft>
                      <a:defRPr/>
                    </a:pPr>
                    <a:endParaRPr lang="en-US" sz="2800" kern="0">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a:extLst>
                      <a:ext uri="{FF2B5EF4-FFF2-40B4-BE49-F238E27FC236}">
                        <a16:creationId xmlns:a16="http://schemas.microsoft.com/office/drawing/2014/main" id="{0C18AFB8-9CAB-6258-79B0-FED06D437333}"/>
                      </a:ext>
                    </a:extLst>
                  </p:cNvPr>
                  <p:cNvSpPr/>
                  <p:nvPr/>
                </p:nvSpPr>
                <p:spPr bwMode="auto">
                  <a:xfrm>
                    <a:off x="4110866" y="5440094"/>
                    <a:ext cx="561878" cy="97963"/>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fontAlgn="base">
                      <a:lnSpc>
                        <a:spcPct val="90000"/>
                      </a:lnSpc>
                      <a:spcBef>
                        <a:spcPct val="0"/>
                      </a:spcBef>
                      <a:spcAft>
                        <a:spcPct val="0"/>
                      </a:spcAft>
                      <a:defRPr/>
                    </a:pPr>
                    <a:endParaRPr lang="en-US" sz="2800" kern="0">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a:extLst>
                      <a:ext uri="{FF2B5EF4-FFF2-40B4-BE49-F238E27FC236}">
                        <a16:creationId xmlns:a16="http://schemas.microsoft.com/office/drawing/2014/main" id="{B45D4EC6-E1BC-BD28-4CAF-BF2419379ACE}"/>
                      </a:ext>
                    </a:extLst>
                  </p:cNvPr>
                  <p:cNvSpPr/>
                  <p:nvPr/>
                </p:nvSpPr>
                <p:spPr bwMode="auto">
                  <a:xfrm>
                    <a:off x="4110863" y="5627365"/>
                    <a:ext cx="561878" cy="97963"/>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fontAlgn="base">
                      <a:lnSpc>
                        <a:spcPct val="90000"/>
                      </a:lnSpc>
                      <a:spcBef>
                        <a:spcPct val="0"/>
                      </a:spcBef>
                      <a:spcAft>
                        <a:spcPct val="0"/>
                      </a:spcAft>
                      <a:defRPr/>
                    </a:pPr>
                    <a:endParaRPr lang="en-US" sz="2800" kern="0">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a:extLst>
                      <a:ext uri="{FF2B5EF4-FFF2-40B4-BE49-F238E27FC236}">
                        <a16:creationId xmlns:a16="http://schemas.microsoft.com/office/drawing/2014/main" id="{0FE67074-9636-F6D9-ED30-44F4D58052E2}"/>
                      </a:ext>
                    </a:extLst>
                  </p:cNvPr>
                  <p:cNvSpPr/>
                  <p:nvPr/>
                </p:nvSpPr>
                <p:spPr bwMode="auto">
                  <a:xfrm>
                    <a:off x="4110859" y="5814642"/>
                    <a:ext cx="561878" cy="97963"/>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fontAlgn="base">
                      <a:lnSpc>
                        <a:spcPct val="90000"/>
                      </a:lnSpc>
                      <a:spcBef>
                        <a:spcPct val="0"/>
                      </a:spcBef>
                      <a:spcAft>
                        <a:spcPct val="0"/>
                      </a:spcAft>
                      <a:defRPr/>
                    </a:pPr>
                    <a:endParaRPr lang="en-US" sz="2800" kern="0">
                      <a:gradFill>
                        <a:gsLst>
                          <a:gs pos="0">
                            <a:srgbClr val="FFFFFF"/>
                          </a:gs>
                          <a:gs pos="100000">
                            <a:srgbClr val="FFFFFF"/>
                          </a:gs>
                        </a:gsLst>
                        <a:lin ang="5400000" scaled="0"/>
                      </a:gradFill>
                      <a:ea typeface="Segoe UI" pitchFamily="34" charset="0"/>
                      <a:cs typeface="Segoe UI" pitchFamily="34" charset="0"/>
                    </a:endParaRPr>
                  </a:p>
                </p:txBody>
              </p:sp>
            </p:grpSp>
            <p:pic>
              <p:nvPicPr>
                <p:cNvPr id="218" name="Picture 217">
                  <a:extLst>
                    <a:ext uri="{FF2B5EF4-FFF2-40B4-BE49-F238E27FC236}">
                      <a16:creationId xmlns:a16="http://schemas.microsoft.com/office/drawing/2014/main" id="{DDC41931-DB92-05CB-9ED4-ACADEAE57793}"/>
                    </a:ext>
                  </a:extLst>
                </p:cNvPr>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8048636" y="6001288"/>
                  <a:ext cx="548334" cy="362982"/>
                </a:xfrm>
                <a:prstGeom prst="rect">
                  <a:avLst/>
                </a:prstGeom>
              </p:spPr>
            </p:pic>
          </p:grpSp>
          <p:sp>
            <p:nvSpPr>
              <p:cNvPr id="215" name="Rectangle: Rounded Corners 214">
                <a:extLst>
                  <a:ext uri="{FF2B5EF4-FFF2-40B4-BE49-F238E27FC236}">
                    <a16:creationId xmlns:a16="http://schemas.microsoft.com/office/drawing/2014/main" id="{0709F298-7843-D7E1-793C-9367167CBE60}"/>
                  </a:ext>
                </a:extLst>
              </p:cNvPr>
              <p:cNvSpPr/>
              <p:nvPr/>
            </p:nvSpPr>
            <p:spPr bwMode="auto">
              <a:xfrm>
                <a:off x="6827921" y="5454591"/>
                <a:ext cx="2225842" cy="1008838"/>
              </a:xfrm>
              <a:prstGeom prst="roundRect">
                <a:avLst/>
              </a:prstGeom>
              <a:noFill/>
              <a:ln w="9525" cap="flat" cmpd="sng" algn="ctr">
                <a:solidFill>
                  <a:srgbClr val="243A5E"/>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000" kern="0">
                  <a:solidFill>
                    <a:srgbClr val="FFFFFF"/>
                  </a:solidFill>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FB066956-F2A5-4E01-AA39-59C8BAEB3165}"/>
                </a:ext>
              </a:extLst>
            </p:cNvPr>
            <p:cNvGrpSpPr/>
            <p:nvPr/>
          </p:nvGrpSpPr>
          <p:grpSpPr>
            <a:xfrm>
              <a:off x="4036645" y="3384727"/>
              <a:ext cx="1824754" cy="870608"/>
              <a:chOff x="4036645" y="3384727"/>
              <a:chExt cx="1824754" cy="870608"/>
            </a:xfrm>
          </p:grpSpPr>
          <p:sp>
            <p:nvSpPr>
              <p:cNvPr id="202" name="Freeform 13" title="Icon of a cloud">
                <a:extLst>
                  <a:ext uri="{FF2B5EF4-FFF2-40B4-BE49-F238E27FC236}">
                    <a16:creationId xmlns:a16="http://schemas.microsoft.com/office/drawing/2014/main" id="{35B4FA37-A50C-DF90-9B20-8BF9A86070E5}"/>
                  </a:ext>
                </a:extLst>
              </p:cNvPr>
              <p:cNvSpPr>
                <a:spLocks noChangeAspect="1"/>
              </p:cNvSpPr>
              <p:nvPr/>
            </p:nvSpPr>
            <p:spPr bwMode="auto">
              <a:xfrm flipH="1">
                <a:off x="4057715" y="3384727"/>
                <a:ext cx="1643545" cy="87060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solidFill>
                <a:srgbClr val="FFFFFF"/>
              </a:solidFill>
              <a:ln w="10795" cap="flat" cmpd="sng" algn="ctr">
                <a:solidFill>
                  <a:srgbClr val="243A5E"/>
                </a:solidFill>
                <a:prstDash val="dash"/>
                <a:headEnd type="none" w="med" len="med"/>
                <a:tailEnd type="none" w="med" len="med"/>
              </a:ln>
              <a:effectLst>
                <a:outerShdw blurRad="254000" dist="50800" dir="2700000" algn="ctr" rotWithShape="0">
                  <a:prstClr val="black">
                    <a:alpha val="25000"/>
                  </a:prstClr>
                </a:outerShdw>
              </a:effectLst>
            </p:spPr>
            <p:txBody>
              <a:bodyPr vert="horz" wrap="square" lIns="100848" tIns="100848" rIns="100848" bIns="34962" numCol="1" rtlCol="0" anchor="t" anchorCtr="0" compatLnSpc="1">
                <a:prstTxWarp prst="textNoShape">
                  <a:avLst/>
                </a:prstTxWarp>
              </a:bodyPr>
              <a:lstStyle>
                <a:defPPr>
                  <a:defRPr lang="en-US"/>
                </a:defPPr>
                <a:lvl1pPr marL="0" algn="l" defTabSz="685712" rtl="0" eaLnBrk="1" latinLnBrk="0" hangingPunct="1">
                  <a:defRPr sz="1350" kern="1200">
                    <a:solidFill>
                      <a:schemeClr val="lt1"/>
                    </a:solidFill>
                    <a:latin typeface="+mn-lt"/>
                    <a:ea typeface="+mn-ea"/>
                    <a:cs typeface="+mn-cs"/>
                  </a:defRPr>
                </a:lvl1pPr>
                <a:lvl2pPr marL="342856" algn="l" defTabSz="685712" rtl="0" eaLnBrk="1" latinLnBrk="0" hangingPunct="1">
                  <a:defRPr sz="1350" kern="1200">
                    <a:solidFill>
                      <a:schemeClr val="lt1"/>
                    </a:solidFill>
                    <a:latin typeface="+mn-lt"/>
                    <a:ea typeface="+mn-ea"/>
                    <a:cs typeface="+mn-cs"/>
                  </a:defRPr>
                </a:lvl2pPr>
                <a:lvl3pPr marL="685712" algn="l" defTabSz="685712" rtl="0" eaLnBrk="1" latinLnBrk="0" hangingPunct="1">
                  <a:defRPr sz="1350" kern="1200">
                    <a:solidFill>
                      <a:schemeClr val="lt1"/>
                    </a:solidFill>
                    <a:latin typeface="+mn-lt"/>
                    <a:ea typeface="+mn-ea"/>
                    <a:cs typeface="+mn-cs"/>
                  </a:defRPr>
                </a:lvl3pPr>
                <a:lvl4pPr marL="1028568" algn="l" defTabSz="685712" rtl="0" eaLnBrk="1" latinLnBrk="0" hangingPunct="1">
                  <a:defRPr sz="1350" kern="1200">
                    <a:solidFill>
                      <a:schemeClr val="lt1"/>
                    </a:solidFill>
                    <a:latin typeface="+mn-lt"/>
                    <a:ea typeface="+mn-ea"/>
                    <a:cs typeface="+mn-cs"/>
                  </a:defRPr>
                </a:lvl4pPr>
                <a:lvl5pPr marL="1371424" algn="l" defTabSz="685712" rtl="0" eaLnBrk="1" latinLnBrk="0" hangingPunct="1">
                  <a:defRPr sz="1350" kern="1200">
                    <a:solidFill>
                      <a:schemeClr val="lt1"/>
                    </a:solidFill>
                    <a:latin typeface="+mn-lt"/>
                    <a:ea typeface="+mn-ea"/>
                    <a:cs typeface="+mn-cs"/>
                  </a:defRPr>
                </a:lvl5pPr>
                <a:lvl6pPr marL="1714281" algn="l" defTabSz="685712" rtl="0" eaLnBrk="1" latinLnBrk="0" hangingPunct="1">
                  <a:defRPr sz="1350" kern="1200">
                    <a:solidFill>
                      <a:schemeClr val="lt1"/>
                    </a:solidFill>
                    <a:latin typeface="+mn-lt"/>
                    <a:ea typeface="+mn-ea"/>
                    <a:cs typeface="+mn-cs"/>
                  </a:defRPr>
                </a:lvl6pPr>
                <a:lvl7pPr marL="2057137" algn="l" defTabSz="685712" rtl="0" eaLnBrk="1" latinLnBrk="0" hangingPunct="1">
                  <a:defRPr sz="1350" kern="1200">
                    <a:solidFill>
                      <a:schemeClr val="lt1"/>
                    </a:solidFill>
                    <a:latin typeface="+mn-lt"/>
                    <a:ea typeface="+mn-ea"/>
                    <a:cs typeface="+mn-cs"/>
                  </a:defRPr>
                </a:lvl7pPr>
                <a:lvl8pPr marL="2399993" algn="l" defTabSz="685712" rtl="0" eaLnBrk="1" latinLnBrk="0" hangingPunct="1">
                  <a:defRPr sz="1350" kern="1200">
                    <a:solidFill>
                      <a:schemeClr val="lt1"/>
                    </a:solidFill>
                    <a:latin typeface="+mn-lt"/>
                    <a:ea typeface="+mn-ea"/>
                    <a:cs typeface="+mn-cs"/>
                  </a:defRPr>
                </a:lvl8pPr>
                <a:lvl9pPr marL="2742849" algn="l" defTabSz="685712" rtl="0" eaLnBrk="1" latinLnBrk="0" hangingPunct="1">
                  <a:defRPr sz="1350" kern="1200">
                    <a:solidFill>
                      <a:schemeClr val="lt1"/>
                    </a:solidFill>
                    <a:latin typeface="+mn-lt"/>
                    <a:ea typeface="+mn-ea"/>
                    <a:cs typeface="+mn-cs"/>
                  </a:defRPr>
                </a:lvl9pPr>
              </a:lstStyle>
              <a:p>
                <a:pPr defTabSz="685689" fontAlgn="base">
                  <a:lnSpc>
                    <a:spcPct val="90000"/>
                  </a:lnSpc>
                  <a:spcBef>
                    <a:spcPct val="0"/>
                  </a:spcBef>
                  <a:spcAft>
                    <a:spcPct val="0"/>
                  </a:spcAft>
                  <a:defRPr/>
                </a:pPr>
                <a:endParaRPr lang="en-US" sz="1029">
                  <a:ln w="3175">
                    <a:noFill/>
                  </a:ln>
                  <a:gradFill>
                    <a:gsLst>
                      <a:gs pos="0">
                        <a:srgbClr val="282828"/>
                      </a:gs>
                      <a:gs pos="100000">
                        <a:srgbClr val="282828"/>
                      </a:gs>
                    </a:gsLst>
                    <a:lin ang="0" scaled="0"/>
                  </a:gradFill>
                  <a:latin typeface="Segoe UI Semibold"/>
                  <a:ea typeface="ＭＳ Ｐゴシック"/>
                  <a:cs typeface="Segoe UI"/>
                </a:endParaRPr>
              </a:p>
            </p:txBody>
          </p:sp>
          <p:grpSp>
            <p:nvGrpSpPr>
              <p:cNvPr id="203" name="Group 202">
                <a:extLst>
                  <a:ext uri="{FF2B5EF4-FFF2-40B4-BE49-F238E27FC236}">
                    <a16:creationId xmlns:a16="http://schemas.microsoft.com/office/drawing/2014/main" id="{DBEA05F2-6482-AEEC-2648-B41209CF7E09}"/>
                  </a:ext>
                </a:extLst>
              </p:cNvPr>
              <p:cNvGrpSpPr/>
              <p:nvPr/>
            </p:nvGrpSpPr>
            <p:grpSpPr>
              <a:xfrm>
                <a:off x="4354340" y="3564685"/>
                <a:ext cx="1050308" cy="492786"/>
                <a:chOff x="10073570" y="2225595"/>
                <a:chExt cx="1557441" cy="730724"/>
              </a:xfrm>
            </p:grpSpPr>
            <p:pic>
              <p:nvPicPr>
                <p:cNvPr id="205" name="Graphic 7">
                  <a:extLst>
                    <a:ext uri="{FF2B5EF4-FFF2-40B4-BE49-F238E27FC236}">
                      <a16:creationId xmlns:a16="http://schemas.microsoft.com/office/drawing/2014/main" id="{14A0439D-CA1F-1184-E589-4428D913C00B}"/>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073570" y="2588144"/>
                  <a:ext cx="335956" cy="335956"/>
                </a:xfrm>
                <a:prstGeom prst="rect">
                  <a:avLst/>
                </a:prstGeom>
              </p:spPr>
            </p:pic>
            <p:pic>
              <p:nvPicPr>
                <p:cNvPr id="206" name="Picture 205">
                  <a:extLst>
                    <a:ext uri="{FF2B5EF4-FFF2-40B4-BE49-F238E27FC236}">
                      <a16:creationId xmlns:a16="http://schemas.microsoft.com/office/drawing/2014/main" id="{5C48404C-03B1-454C-0B47-77F5A1334E5F}"/>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0332638" y="2256529"/>
                  <a:ext cx="415379" cy="290910"/>
                </a:xfrm>
                <a:prstGeom prst="rect">
                  <a:avLst/>
                </a:prstGeom>
              </p:spPr>
            </p:pic>
            <p:pic>
              <p:nvPicPr>
                <p:cNvPr id="207" name="Picture 206" descr="Tips: Working with Date and Time in servicenow REST API using PowerShell –  Chen V PowerShell Blog">
                  <a:extLst>
                    <a:ext uri="{FF2B5EF4-FFF2-40B4-BE49-F238E27FC236}">
                      <a16:creationId xmlns:a16="http://schemas.microsoft.com/office/drawing/2014/main" id="{80CA56C3-F0B3-3809-A570-A1DE8A5BA2DC}"/>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671129" y="2544566"/>
                  <a:ext cx="405845" cy="405845"/>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07" descr="Zoom Video Conferencing - Shining Waters">
                  <a:extLst>
                    <a:ext uri="{FF2B5EF4-FFF2-40B4-BE49-F238E27FC236}">
                      <a16:creationId xmlns:a16="http://schemas.microsoft.com/office/drawing/2014/main" id="{DD85E400-28CF-9675-7DCB-0D68FD4E62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35240" y="2560548"/>
                  <a:ext cx="395771" cy="395771"/>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08" descr="Icon request: facebook-workplace · Issue #10185 · FortAwesome/Font-Awesome  · GitHub">
                  <a:extLst>
                    <a:ext uri="{FF2B5EF4-FFF2-40B4-BE49-F238E27FC236}">
                      <a16:creationId xmlns:a16="http://schemas.microsoft.com/office/drawing/2014/main" id="{5CB8A2F5-0525-C74F-30A2-95C2555D56A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00086" y="2225595"/>
                  <a:ext cx="312042" cy="332011"/>
                </a:xfrm>
                <a:prstGeom prst="rect">
                  <a:avLst/>
                </a:prstGeom>
                <a:noFill/>
                <a:extLst>
                  <a:ext uri="{909E8E84-426E-40DD-AFC4-6F175D3DCCD1}">
                    <a14:hiddenFill xmlns:a14="http://schemas.microsoft.com/office/drawing/2010/main">
                      <a:solidFill>
                        <a:srgbClr val="FFFFFF"/>
                      </a:solidFill>
                    </a14:hiddenFill>
                  </a:ext>
                </a:extLst>
              </p:spPr>
            </p:pic>
          </p:grpSp>
          <p:sp>
            <p:nvSpPr>
              <p:cNvPr id="204" name="Text">
                <a:extLst>
                  <a:ext uri="{FF2B5EF4-FFF2-40B4-BE49-F238E27FC236}">
                    <a16:creationId xmlns:a16="http://schemas.microsoft.com/office/drawing/2014/main" id="{A9C3C97A-A1A1-D5AF-132C-9720067EF5AD}"/>
                  </a:ext>
                </a:extLst>
              </p:cNvPr>
              <p:cNvSpPr/>
              <p:nvPr/>
            </p:nvSpPr>
            <p:spPr bwMode="auto">
              <a:xfrm>
                <a:off x="4036645" y="4061988"/>
                <a:ext cx="1824754" cy="166199"/>
              </a:xfrm>
              <a:prstGeom prst="rect">
                <a:avLst/>
              </a:prstGeom>
              <a:noFill/>
              <a:ln w="10795" cap="flat" cmpd="sng" algn="ctr">
                <a:noFill/>
                <a:prstDash val="solid"/>
                <a:headEnd type="none" w="med" len="med"/>
                <a:tailEnd type="none" w="med" len="med"/>
              </a:ln>
              <a:effectLst/>
            </p:spPr>
            <p:txBody>
              <a:bodyPr wrap="square" lIns="0" tIns="0" rIns="0" bIns="0" anchor="ctr" anchorCtr="1">
                <a:spAutoFit/>
              </a:bodyPr>
              <a:lstStyle/>
              <a:p>
                <a:pPr defTabSz="671862" fontAlgn="base">
                  <a:lnSpc>
                    <a:spcPct val="90000"/>
                  </a:lnSpc>
                  <a:spcBef>
                    <a:spcPct val="0"/>
                  </a:spcBef>
                  <a:spcAft>
                    <a:spcPct val="0"/>
                  </a:spcAft>
                  <a:defRPr/>
                </a:pPr>
                <a:r>
                  <a:rPr lang="en-US" sz="1200" kern="0">
                    <a:solidFill>
                      <a:srgbClr val="000000"/>
                    </a:solidFill>
                    <a:latin typeface="Segoe UI Semibold"/>
                    <a:cs typeface="Segoe UI Semilight" panose="020B0402040204020203" pitchFamily="34" charset="0"/>
                  </a:rPr>
                  <a:t>SaaS apps</a:t>
                </a:r>
              </a:p>
            </p:txBody>
          </p:sp>
        </p:grpSp>
        <p:sp>
          <p:nvSpPr>
            <p:cNvPr id="201" name="Rectangle: Rounded Corners 200">
              <a:extLst>
                <a:ext uri="{FF2B5EF4-FFF2-40B4-BE49-F238E27FC236}">
                  <a16:creationId xmlns:a16="http://schemas.microsoft.com/office/drawing/2014/main" id="{126A64E1-714E-7DD8-BA01-CE53104D8ACB}"/>
                </a:ext>
              </a:extLst>
            </p:cNvPr>
            <p:cNvSpPr/>
            <p:nvPr/>
          </p:nvSpPr>
          <p:spPr bwMode="auto">
            <a:xfrm>
              <a:off x="3753853" y="3272588"/>
              <a:ext cx="2394284" cy="2207795"/>
            </a:xfrm>
            <a:prstGeom prst="roundRect">
              <a:avLst/>
            </a:prstGeom>
            <a:noFill/>
            <a:ln w="9525" cap="flat" cmpd="sng" algn="ctr">
              <a:solidFill>
                <a:srgbClr val="243A5E"/>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000" kern="0">
                <a:solidFill>
                  <a:srgbClr val="FFFFFF"/>
                </a:solidFill>
                <a:ea typeface="Segoe UI" pitchFamily="34" charset="0"/>
                <a:cs typeface="Segoe UI" pitchFamily="34" charset="0"/>
              </a:endParaRPr>
            </a:p>
          </p:txBody>
        </p:sp>
      </p:grpSp>
      <p:grpSp>
        <p:nvGrpSpPr>
          <p:cNvPr id="230" name="Task: Automate access">
            <a:extLst>
              <a:ext uri="{FF2B5EF4-FFF2-40B4-BE49-F238E27FC236}">
                <a16:creationId xmlns:a16="http://schemas.microsoft.com/office/drawing/2014/main" id="{2C65BDBF-86E3-A577-D629-E4C57ABBB09D}"/>
              </a:ext>
            </a:extLst>
          </p:cNvPr>
          <p:cNvGrpSpPr/>
          <p:nvPr/>
        </p:nvGrpSpPr>
        <p:grpSpPr>
          <a:xfrm>
            <a:off x="182621" y="2652638"/>
            <a:ext cx="2919060" cy="1460232"/>
            <a:chOff x="129869" y="2705390"/>
            <a:chExt cx="2919060" cy="1460232"/>
          </a:xfrm>
        </p:grpSpPr>
        <p:cxnSp>
          <p:nvCxnSpPr>
            <p:cNvPr id="231" name="Connector: Curved 230">
              <a:extLst>
                <a:ext uri="{FF2B5EF4-FFF2-40B4-BE49-F238E27FC236}">
                  <a16:creationId xmlns:a16="http://schemas.microsoft.com/office/drawing/2014/main" id="{FAB6706A-A468-D96F-DF2B-9F9A184F4FDF}"/>
                </a:ext>
              </a:extLst>
            </p:cNvPr>
            <p:cNvCxnSpPr>
              <a:cxnSpLocks/>
              <a:endCxn id="201" idx="0"/>
            </p:cNvCxnSpPr>
            <p:nvPr/>
          </p:nvCxnSpPr>
          <p:spPr>
            <a:xfrm rot="5400000">
              <a:off x="1817634" y="2921315"/>
              <a:ext cx="1447219" cy="1015370"/>
            </a:xfrm>
            <a:prstGeom prst="curvedConnector3">
              <a:avLst>
                <a:gd name="adj1" fmla="val 50000"/>
              </a:avLst>
            </a:prstGeom>
            <a:noFill/>
            <a:ln w="9525" cap="flat" cmpd="sng" algn="ctr">
              <a:solidFill>
                <a:srgbClr val="000000"/>
              </a:solidFill>
              <a:prstDash val="solid"/>
              <a:headEnd type="none" w="lg" len="med"/>
              <a:tailEnd type="triangle"/>
            </a:ln>
            <a:effectLst/>
          </p:spPr>
        </p:cxnSp>
        <p:sp>
          <p:nvSpPr>
            <p:cNvPr id="232" name="TextBox 231">
              <a:extLst>
                <a:ext uri="{FF2B5EF4-FFF2-40B4-BE49-F238E27FC236}">
                  <a16:creationId xmlns:a16="http://schemas.microsoft.com/office/drawing/2014/main" id="{36340B51-90CF-1620-0DFF-9B564657820C}"/>
                </a:ext>
              </a:extLst>
            </p:cNvPr>
            <p:cNvSpPr txBox="1"/>
            <p:nvPr/>
          </p:nvSpPr>
          <p:spPr>
            <a:xfrm>
              <a:off x="129869" y="3703957"/>
              <a:ext cx="2239221" cy="461665"/>
            </a:xfrm>
            <a:prstGeom prst="rect">
              <a:avLst/>
            </a:prstGeom>
            <a:noFill/>
          </p:spPr>
          <p:txBody>
            <a:bodyPr wrap="square">
              <a:spAutoFit/>
            </a:bodyPr>
            <a:lstStyle/>
            <a:p>
              <a:pPr>
                <a:defRPr/>
              </a:pPr>
              <a:r>
                <a:rPr lang="en-US" sz="1200" kern="0">
                  <a:solidFill>
                    <a:srgbClr val="000000"/>
                  </a:solidFill>
                  <a:latin typeface="Segoe UI Semibold"/>
                </a:rPr>
                <a:t>Automate the granting of access rights to resources</a:t>
              </a:r>
            </a:p>
          </p:txBody>
        </p:sp>
      </p:grpSp>
      <p:grpSp>
        <p:nvGrpSpPr>
          <p:cNvPr id="233" name="Task: Self Service">
            <a:extLst>
              <a:ext uri="{FF2B5EF4-FFF2-40B4-BE49-F238E27FC236}">
                <a16:creationId xmlns:a16="http://schemas.microsoft.com/office/drawing/2014/main" id="{A3E250BA-F988-69F6-BD57-8FDA371D649E}"/>
              </a:ext>
            </a:extLst>
          </p:cNvPr>
          <p:cNvGrpSpPr/>
          <p:nvPr/>
        </p:nvGrpSpPr>
        <p:grpSpPr>
          <a:xfrm>
            <a:off x="3283452" y="2249761"/>
            <a:ext cx="2679560" cy="2953995"/>
            <a:chOff x="3230700" y="2302513"/>
            <a:chExt cx="2679560" cy="2953995"/>
          </a:xfrm>
        </p:grpSpPr>
        <p:cxnSp>
          <p:nvCxnSpPr>
            <p:cNvPr id="234" name="Connector: Curved 233">
              <a:extLst>
                <a:ext uri="{FF2B5EF4-FFF2-40B4-BE49-F238E27FC236}">
                  <a16:creationId xmlns:a16="http://schemas.microsoft.com/office/drawing/2014/main" id="{8983EEB6-370E-C36C-1135-223D69EA6FC6}"/>
                </a:ext>
              </a:extLst>
            </p:cNvPr>
            <p:cNvCxnSpPr>
              <a:stCxn id="201" idx="3"/>
              <a:endCxn id="170" idx="1"/>
            </p:cNvCxnSpPr>
            <p:nvPr/>
          </p:nvCxnSpPr>
          <p:spPr>
            <a:xfrm flipV="1">
              <a:off x="3230700" y="3436397"/>
              <a:ext cx="1275750" cy="1820111"/>
            </a:xfrm>
            <a:prstGeom prst="curvedConnector3">
              <a:avLst>
                <a:gd name="adj1" fmla="val 50000"/>
              </a:avLst>
            </a:prstGeom>
            <a:noFill/>
            <a:ln w="9525" cap="flat" cmpd="sng" algn="ctr">
              <a:solidFill>
                <a:srgbClr val="000000"/>
              </a:solidFill>
              <a:prstDash val="solid"/>
              <a:headEnd type="none" w="lg" len="med"/>
              <a:tailEnd type="triangle"/>
            </a:ln>
            <a:effectLst/>
          </p:spPr>
        </p:cxnSp>
        <p:sp>
          <p:nvSpPr>
            <p:cNvPr id="235" name="TextBox 234">
              <a:extLst>
                <a:ext uri="{FF2B5EF4-FFF2-40B4-BE49-F238E27FC236}">
                  <a16:creationId xmlns:a16="http://schemas.microsoft.com/office/drawing/2014/main" id="{A2982A5B-4F24-6AC9-9BA4-504BA9A39581}"/>
                </a:ext>
              </a:extLst>
            </p:cNvPr>
            <p:cNvSpPr txBox="1"/>
            <p:nvPr/>
          </p:nvSpPr>
          <p:spPr>
            <a:xfrm>
              <a:off x="3949690" y="2302513"/>
              <a:ext cx="1960570" cy="553998"/>
            </a:xfrm>
            <a:prstGeom prst="rect">
              <a:avLst/>
            </a:prstGeom>
            <a:noFill/>
          </p:spPr>
          <p:txBody>
            <a:bodyPr wrap="square" lIns="0" tIns="0" rIns="0" bIns="0" rtlCol="0">
              <a:spAutoFit/>
            </a:bodyPr>
            <a:lstStyle/>
            <a:p>
              <a:pPr>
                <a:defRPr/>
              </a:pPr>
              <a:r>
                <a:rPr lang="en-US" sz="1200" kern="0">
                  <a:solidFill>
                    <a:srgbClr val="000000"/>
                  </a:solidFill>
                  <a:latin typeface="Segoe UI Semibold"/>
                </a:rPr>
                <a:t>Self-Service access request when additional access is needed</a:t>
              </a:r>
            </a:p>
          </p:txBody>
        </p:sp>
      </p:grpSp>
      <p:grpSp>
        <p:nvGrpSpPr>
          <p:cNvPr id="236" name="Task: Access Recertification">
            <a:extLst>
              <a:ext uri="{FF2B5EF4-FFF2-40B4-BE49-F238E27FC236}">
                <a16:creationId xmlns:a16="http://schemas.microsoft.com/office/drawing/2014/main" id="{A133326E-1E45-40E4-6FE3-0184FBAC5F2E}"/>
              </a:ext>
            </a:extLst>
          </p:cNvPr>
          <p:cNvGrpSpPr/>
          <p:nvPr/>
        </p:nvGrpSpPr>
        <p:grpSpPr>
          <a:xfrm>
            <a:off x="5679060" y="4049583"/>
            <a:ext cx="3347125" cy="1898152"/>
            <a:chOff x="5626308" y="4053979"/>
            <a:chExt cx="3347125" cy="1898152"/>
          </a:xfrm>
        </p:grpSpPr>
        <p:cxnSp>
          <p:nvCxnSpPr>
            <p:cNvPr id="237" name="Connector: Curved 236">
              <a:extLst>
                <a:ext uri="{FF2B5EF4-FFF2-40B4-BE49-F238E27FC236}">
                  <a16:creationId xmlns:a16="http://schemas.microsoft.com/office/drawing/2014/main" id="{3D1FB228-55CE-89CE-89B5-9413AF158E2C}"/>
                </a:ext>
              </a:extLst>
            </p:cNvPr>
            <p:cNvCxnSpPr>
              <a:stCxn id="170" idx="2"/>
            </p:cNvCxnSpPr>
            <p:nvPr/>
          </p:nvCxnSpPr>
          <p:spPr>
            <a:xfrm rot="16200000" flipH="1">
              <a:off x="5752267" y="3928020"/>
              <a:ext cx="1098482" cy="1350399"/>
            </a:xfrm>
            <a:prstGeom prst="curvedConnector2">
              <a:avLst/>
            </a:prstGeom>
            <a:noFill/>
            <a:ln w="9525" cap="flat" cmpd="sng" algn="ctr">
              <a:solidFill>
                <a:srgbClr val="000000"/>
              </a:solidFill>
              <a:prstDash val="solid"/>
              <a:headEnd type="none" w="lg" len="med"/>
              <a:tailEnd type="triangle"/>
            </a:ln>
            <a:effectLst/>
          </p:spPr>
        </p:cxnSp>
        <p:sp>
          <p:nvSpPr>
            <p:cNvPr id="238" name="TextBox 237">
              <a:extLst>
                <a:ext uri="{FF2B5EF4-FFF2-40B4-BE49-F238E27FC236}">
                  <a16:creationId xmlns:a16="http://schemas.microsoft.com/office/drawing/2014/main" id="{CDC50A9E-2009-AA3E-5DB0-2E582C2BEAD7}"/>
                </a:ext>
              </a:extLst>
            </p:cNvPr>
            <p:cNvSpPr txBox="1"/>
            <p:nvPr/>
          </p:nvSpPr>
          <p:spPr>
            <a:xfrm>
              <a:off x="7683709" y="5398133"/>
              <a:ext cx="1289724" cy="553998"/>
            </a:xfrm>
            <a:prstGeom prst="rect">
              <a:avLst/>
            </a:prstGeom>
            <a:noFill/>
          </p:spPr>
          <p:txBody>
            <a:bodyPr wrap="square" lIns="0" tIns="0" rIns="0" bIns="0" rtlCol="0">
              <a:spAutoFit/>
            </a:bodyPr>
            <a:lstStyle/>
            <a:p>
              <a:pPr>
                <a:defRPr/>
              </a:pPr>
              <a:r>
                <a:rPr lang="en-US" sz="1200" kern="0">
                  <a:solidFill>
                    <a:srgbClr val="000000"/>
                  </a:solidFill>
                  <a:latin typeface="Segoe UI Semibold"/>
                  <a:cs typeface="Segoe UI"/>
                </a:rPr>
                <a:t>Access recertification </a:t>
              </a:r>
            </a:p>
            <a:p>
              <a:pPr>
                <a:defRPr/>
              </a:pPr>
              <a:r>
                <a:rPr lang="en-US" sz="1200" kern="0">
                  <a:solidFill>
                    <a:srgbClr val="000000"/>
                  </a:solidFill>
                  <a:latin typeface="Segoe UI Semibold"/>
                  <a:cs typeface="Segoe UI"/>
                </a:rPr>
                <a:t>to reduce risk</a:t>
              </a:r>
              <a:endParaRPr lang="en-US" sz="1200" b="1" kern="0">
                <a:solidFill>
                  <a:srgbClr val="000000"/>
                </a:solidFill>
                <a:latin typeface="Segoe UI Semibold"/>
              </a:endParaRPr>
            </a:p>
          </p:txBody>
        </p:sp>
      </p:grpSp>
      <p:grpSp>
        <p:nvGrpSpPr>
          <p:cNvPr id="239" name="Task: JIT Access">
            <a:extLst>
              <a:ext uri="{FF2B5EF4-FFF2-40B4-BE49-F238E27FC236}">
                <a16:creationId xmlns:a16="http://schemas.microsoft.com/office/drawing/2014/main" id="{42FDA7E1-C114-2403-6128-1C6B1493BB1F}"/>
              </a:ext>
            </a:extLst>
          </p:cNvPr>
          <p:cNvGrpSpPr/>
          <p:nvPr/>
        </p:nvGrpSpPr>
        <p:grpSpPr>
          <a:xfrm>
            <a:off x="7602127" y="1798044"/>
            <a:ext cx="2094657" cy="2606668"/>
            <a:chOff x="7549375" y="1850796"/>
            <a:chExt cx="2094657" cy="2606668"/>
          </a:xfrm>
        </p:grpSpPr>
        <p:cxnSp>
          <p:nvCxnSpPr>
            <p:cNvPr id="240" name="Connector: Curved 239">
              <a:extLst>
                <a:ext uri="{FF2B5EF4-FFF2-40B4-BE49-F238E27FC236}">
                  <a16:creationId xmlns:a16="http://schemas.microsoft.com/office/drawing/2014/main" id="{00445885-F33E-1C68-8D81-B509E3F1A75B}"/>
                </a:ext>
              </a:extLst>
            </p:cNvPr>
            <p:cNvCxnSpPr>
              <a:endCxn id="145" idx="1"/>
            </p:cNvCxnSpPr>
            <p:nvPr/>
          </p:nvCxnSpPr>
          <p:spPr>
            <a:xfrm rot="5400000" flipH="1" flipV="1">
              <a:off x="7310659" y="2939384"/>
              <a:ext cx="1756796" cy="1279364"/>
            </a:xfrm>
            <a:prstGeom prst="curvedConnector2">
              <a:avLst/>
            </a:prstGeom>
            <a:noFill/>
            <a:ln w="9525" cap="flat" cmpd="sng" algn="ctr">
              <a:solidFill>
                <a:srgbClr val="000000"/>
              </a:solidFill>
              <a:prstDash val="solid"/>
              <a:headEnd type="none" w="lg" len="med"/>
              <a:tailEnd type="triangle"/>
            </a:ln>
            <a:effectLst/>
          </p:spPr>
        </p:cxnSp>
        <p:sp>
          <p:nvSpPr>
            <p:cNvPr id="241" name="TextBox 240">
              <a:extLst>
                <a:ext uri="{FF2B5EF4-FFF2-40B4-BE49-F238E27FC236}">
                  <a16:creationId xmlns:a16="http://schemas.microsoft.com/office/drawing/2014/main" id="{1394B509-49D6-ECF9-583A-3B692CBF5C46}"/>
                </a:ext>
              </a:extLst>
            </p:cNvPr>
            <p:cNvSpPr txBox="1"/>
            <p:nvPr/>
          </p:nvSpPr>
          <p:spPr>
            <a:xfrm>
              <a:off x="7763168" y="1850796"/>
              <a:ext cx="1880864" cy="738664"/>
            </a:xfrm>
            <a:prstGeom prst="rect">
              <a:avLst/>
            </a:prstGeom>
            <a:noFill/>
          </p:spPr>
          <p:txBody>
            <a:bodyPr wrap="square" lIns="0" tIns="0" rIns="0" bIns="0" rtlCol="0">
              <a:spAutoFit/>
            </a:bodyPr>
            <a:lstStyle/>
            <a:p>
              <a:pPr>
                <a:defRPr/>
              </a:pPr>
              <a:r>
                <a:rPr lang="en-US" sz="1200" kern="0">
                  <a:solidFill>
                    <a:srgbClr val="000000"/>
                  </a:solidFill>
                  <a:latin typeface="Segoe UI Semibold"/>
                  <a:cs typeface="Segoe UI"/>
                </a:rPr>
                <a:t>Just-in-time access, alerts, and approval workflows to protect access to critical resources</a:t>
              </a:r>
              <a:endParaRPr lang="en-US" sz="1200" b="1" kern="0">
                <a:solidFill>
                  <a:srgbClr val="000000"/>
                </a:solidFill>
                <a:latin typeface="Segoe UI Semibold"/>
              </a:endParaRPr>
            </a:p>
          </p:txBody>
        </p:sp>
      </p:grpSp>
      <p:grpSp>
        <p:nvGrpSpPr>
          <p:cNvPr id="242" name="Task: Remove Access">
            <a:extLst>
              <a:ext uri="{FF2B5EF4-FFF2-40B4-BE49-F238E27FC236}">
                <a16:creationId xmlns:a16="http://schemas.microsoft.com/office/drawing/2014/main" id="{204ED2F2-1FF5-BDA8-B481-41AD906825E2}"/>
              </a:ext>
            </a:extLst>
          </p:cNvPr>
          <p:cNvGrpSpPr/>
          <p:nvPr/>
        </p:nvGrpSpPr>
        <p:grpSpPr>
          <a:xfrm>
            <a:off x="9897975" y="3561847"/>
            <a:ext cx="2172992" cy="1334462"/>
            <a:chOff x="9845223" y="3614599"/>
            <a:chExt cx="2172992" cy="1334462"/>
          </a:xfrm>
        </p:grpSpPr>
        <p:cxnSp>
          <p:nvCxnSpPr>
            <p:cNvPr id="243" name="Connector: Curved 242">
              <a:extLst>
                <a:ext uri="{FF2B5EF4-FFF2-40B4-BE49-F238E27FC236}">
                  <a16:creationId xmlns:a16="http://schemas.microsoft.com/office/drawing/2014/main" id="{BFAE62CA-1760-9560-6EA5-F5C5471C07E2}"/>
                </a:ext>
              </a:extLst>
            </p:cNvPr>
            <p:cNvCxnSpPr>
              <a:cxnSpLocks/>
              <a:endCxn id="156" idx="0"/>
            </p:cNvCxnSpPr>
            <p:nvPr/>
          </p:nvCxnSpPr>
          <p:spPr>
            <a:xfrm rot="16200000" flipH="1">
              <a:off x="9474171" y="3985651"/>
              <a:ext cx="1334231" cy="592128"/>
            </a:xfrm>
            <a:prstGeom prst="curvedConnector3">
              <a:avLst/>
            </a:prstGeom>
            <a:noFill/>
            <a:ln w="9525" cap="flat" cmpd="sng" algn="ctr">
              <a:solidFill>
                <a:srgbClr val="000000"/>
              </a:solidFill>
              <a:prstDash val="solid"/>
              <a:headEnd type="none" w="lg" len="med"/>
              <a:tailEnd type="triangle"/>
            </a:ln>
            <a:effectLst/>
          </p:spPr>
        </p:cxnSp>
        <p:sp>
          <p:nvSpPr>
            <p:cNvPr id="244" name="TextBox 243">
              <a:extLst>
                <a:ext uri="{FF2B5EF4-FFF2-40B4-BE49-F238E27FC236}">
                  <a16:creationId xmlns:a16="http://schemas.microsoft.com/office/drawing/2014/main" id="{657DD75B-7349-B8E9-3757-2D1D8925020E}"/>
                </a:ext>
              </a:extLst>
            </p:cNvPr>
            <p:cNvSpPr txBox="1"/>
            <p:nvPr/>
          </p:nvSpPr>
          <p:spPr>
            <a:xfrm>
              <a:off x="10509964" y="4025731"/>
              <a:ext cx="1508251" cy="923330"/>
            </a:xfrm>
            <a:prstGeom prst="rect">
              <a:avLst/>
            </a:prstGeom>
            <a:noFill/>
          </p:spPr>
          <p:txBody>
            <a:bodyPr wrap="square" lIns="0" tIns="0" rIns="0" bIns="0" rtlCol="0">
              <a:spAutoFit/>
            </a:bodyPr>
            <a:lstStyle/>
            <a:p>
              <a:pPr>
                <a:defRPr/>
              </a:pPr>
              <a:r>
                <a:rPr lang="en-US" sz="1200" kern="0">
                  <a:solidFill>
                    <a:srgbClr val="000000"/>
                  </a:solidFill>
                  <a:latin typeface="Segoe UI Semibold"/>
                  <a:cs typeface="Segoe UI"/>
                </a:rPr>
                <a:t>Make sure access rights are removed when user leaves or stops working with Contoso</a:t>
              </a:r>
              <a:endParaRPr lang="en-US" sz="1200" b="1" kern="0">
                <a:solidFill>
                  <a:srgbClr val="000000"/>
                </a:solidFill>
                <a:latin typeface="Segoe UI Semibold"/>
              </a:endParaRPr>
            </a:p>
          </p:txBody>
        </p:sp>
      </p:grpSp>
      <p:grpSp>
        <p:nvGrpSpPr>
          <p:cNvPr id="245" name="`Task: onboard">
            <a:extLst>
              <a:ext uri="{FF2B5EF4-FFF2-40B4-BE49-F238E27FC236}">
                <a16:creationId xmlns:a16="http://schemas.microsoft.com/office/drawing/2014/main" id="{18671166-2ABB-2D9B-4AA1-D498DA593868}"/>
              </a:ext>
            </a:extLst>
          </p:cNvPr>
          <p:cNvGrpSpPr/>
          <p:nvPr/>
        </p:nvGrpSpPr>
        <p:grpSpPr>
          <a:xfrm>
            <a:off x="103481" y="2065523"/>
            <a:ext cx="2431281" cy="1032792"/>
            <a:chOff x="103481" y="2065523"/>
            <a:chExt cx="2431281" cy="1032792"/>
          </a:xfrm>
        </p:grpSpPr>
        <p:cxnSp>
          <p:nvCxnSpPr>
            <p:cNvPr id="246" name="Straight Arrow Connector 245">
              <a:extLst>
                <a:ext uri="{FF2B5EF4-FFF2-40B4-BE49-F238E27FC236}">
                  <a16:creationId xmlns:a16="http://schemas.microsoft.com/office/drawing/2014/main" id="{4C0BB61E-67A4-260B-887F-424DC2D1FB85}"/>
                </a:ext>
              </a:extLst>
            </p:cNvPr>
            <p:cNvCxnSpPr>
              <a:cxnSpLocks/>
            </p:cNvCxnSpPr>
            <p:nvPr/>
          </p:nvCxnSpPr>
          <p:spPr>
            <a:xfrm>
              <a:off x="1507228" y="2065523"/>
              <a:ext cx="792594" cy="0"/>
            </a:xfrm>
            <a:prstGeom prst="straightConnector1">
              <a:avLst/>
            </a:prstGeom>
            <a:noFill/>
            <a:ln w="9525" cap="flat" cmpd="sng" algn="ctr">
              <a:solidFill>
                <a:srgbClr val="000000"/>
              </a:solidFill>
              <a:prstDash val="solid"/>
              <a:headEnd type="none" w="lg" len="med"/>
              <a:tailEnd type="triangle"/>
            </a:ln>
            <a:effectLst/>
          </p:spPr>
        </p:cxnSp>
        <p:sp>
          <p:nvSpPr>
            <p:cNvPr id="247" name="TextBox 246">
              <a:extLst>
                <a:ext uri="{FF2B5EF4-FFF2-40B4-BE49-F238E27FC236}">
                  <a16:creationId xmlns:a16="http://schemas.microsoft.com/office/drawing/2014/main" id="{E62C9B34-9DCA-F65D-792B-1295E30885CF}"/>
                </a:ext>
              </a:extLst>
            </p:cNvPr>
            <p:cNvSpPr txBox="1"/>
            <p:nvPr/>
          </p:nvSpPr>
          <p:spPr>
            <a:xfrm>
              <a:off x="103481" y="2544317"/>
              <a:ext cx="2431281" cy="553998"/>
            </a:xfrm>
            <a:prstGeom prst="rect">
              <a:avLst/>
            </a:prstGeom>
            <a:noFill/>
          </p:spPr>
          <p:txBody>
            <a:bodyPr wrap="square" lIns="0" tIns="0" rIns="0" bIns="0" rtlCol="0">
              <a:spAutoFit/>
            </a:bodyPr>
            <a:lstStyle/>
            <a:p>
              <a:pPr>
                <a:defRPr/>
              </a:pPr>
              <a:r>
                <a:rPr lang="en-US" sz="1200" kern="0">
                  <a:solidFill>
                    <a:srgbClr val="000000"/>
                  </a:solidFill>
                  <a:latin typeface="Segoe UI Semibold"/>
                </a:rPr>
                <a:t>Onboard the user into the directory when the user joins or start working with Contoso</a:t>
              </a:r>
            </a:p>
          </p:txBody>
        </p:sp>
      </p:grpSp>
      <p:grpSp>
        <p:nvGrpSpPr>
          <p:cNvPr id="6" name="Directory">
            <a:extLst>
              <a:ext uri="{FF2B5EF4-FFF2-40B4-BE49-F238E27FC236}">
                <a16:creationId xmlns:a16="http://schemas.microsoft.com/office/drawing/2014/main" id="{BA9DCC73-4F36-F44D-AF15-1233D6190CAC}"/>
              </a:ext>
            </a:extLst>
          </p:cNvPr>
          <p:cNvGrpSpPr/>
          <p:nvPr/>
        </p:nvGrpSpPr>
        <p:grpSpPr>
          <a:xfrm>
            <a:off x="2311859" y="1482049"/>
            <a:ext cx="1632927" cy="1083040"/>
            <a:chOff x="2311859" y="1482049"/>
            <a:chExt cx="1632927" cy="1083040"/>
          </a:xfrm>
        </p:grpSpPr>
        <p:sp>
          <p:nvSpPr>
            <p:cNvPr id="251" name="Freeform 13" title="Icon of a cloud">
              <a:extLst>
                <a:ext uri="{FF2B5EF4-FFF2-40B4-BE49-F238E27FC236}">
                  <a16:creationId xmlns:a16="http://schemas.microsoft.com/office/drawing/2014/main" id="{1EE5B4D5-A75E-34AF-969B-D46859DD34CE}"/>
                </a:ext>
              </a:extLst>
            </p:cNvPr>
            <p:cNvSpPr>
              <a:spLocks noChangeAspect="1"/>
            </p:cNvSpPr>
            <p:nvPr/>
          </p:nvSpPr>
          <p:spPr bwMode="auto">
            <a:xfrm>
              <a:off x="2311859" y="1482049"/>
              <a:ext cx="1632927" cy="864985"/>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solidFill>
              <a:srgbClr val="0178D7"/>
            </a:solidFill>
            <a:ln w="15875" cap="sq">
              <a:noFill/>
              <a:prstDash val="solid"/>
              <a:miter lim="800000"/>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52" name="Dotted Circle">
              <a:extLst>
                <a:ext uri="{FF2B5EF4-FFF2-40B4-BE49-F238E27FC236}">
                  <a16:creationId xmlns:a16="http://schemas.microsoft.com/office/drawing/2014/main" id="{A5FB6696-5E8A-3597-48CB-FC9D31D47163}"/>
                </a:ext>
              </a:extLst>
            </p:cNvPr>
            <p:cNvSpPr/>
            <p:nvPr/>
          </p:nvSpPr>
          <p:spPr>
            <a:xfrm>
              <a:off x="2723111" y="1705473"/>
              <a:ext cx="859616" cy="859616"/>
            </a:xfrm>
            <a:prstGeom prst="ellipse">
              <a:avLst/>
            </a:prstGeom>
            <a:solidFill>
              <a:schemeClr val="bg1"/>
            </a:solidFill>
            <a:ln w="12700" cap="rnd" cmpd="sng" algn="ctr">
              <a:noFill/>
              <a:prstDash val="sysDot"/>
            </a:ln>
            <a:effectLst>
              <a:outerShdw blurRad="50800" dist="38100" dir="2700000" algn="tl" rotWithShape="0">
                <a:prstClr val="black">
                  <a:alpha val="20000"/>
                </a:prstClr>
              </a:outerShdw>
            </a:effectLst>
          </p:spPr>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pic>
          <p:nvPicPr>
            <p:cNvPr id="4" name="Picture 3" descr="A blue and white diamond&#10;&#10;Description automatically generated with low confidence">
              <a:extLst>
                <a:ext uri="{FF2B5EF4-FFF2-40B4-BE49-F238E27FC236}">
                  <a16:creationId xmlns:a16="http://schemas.microsoft.com/office/drawing/2014/main" id="{30FE68BC-A921-B6EA-1170-0A7DCC0AE3B8}"/>
                </a:ext>
              </a:extLst>
            </p:cNvPr>
            <p:cNvPicPr>
              <a:picLocks noChangeAspect="1"/>
            </p:cNvPicPr>
            <p:nvPr/>
          </p:nvPicPr>
          <p:blipFill>
            <a:blip r:embed="rId37"/>
            <a:stretch>
              <a:fillRect/>
            </a:stretch>
          </p:blipFill>
          <p:spPr>
            <a:xfrm>
              <a:off x="2832179" y="1802664"/>
              <a:ext cx="640784" cy="640784"/>
            </a:xfrm>
            <a:prstGeom prst="rect">
              <a:avLst/>
            </a:prstGeom>
          </p:spPr>
        </p:pic>
      </p:grpSp>
      <p:sp>
        <p:nvSpPr>
          <p:cNvPr id="3" name="Rectangle 2">
            <a:extLst>
              <a:ext uri="{FF2B5EF4-FFF2-40B4-BE49-F238E27FC236}">
                <a16:creationId xmlns:a16="http://schemas.microsoft.com/office/drawing/2014/main" id="{02AFF1DC-E529-D521-5B01-19661B3533EB}"/>
              </a:ext>
            </a:extLst>
          </p:cNvPr>
          <p:cNvSpPr/>
          <p:nvPr/>
        </p:nvSpPr>
        <p:spPr bwMode="auto">
          <a:xfrm>
            <a:off x="4588057" y="4066899"/>
            <a:ext cx="7624495" cy="2778744"/>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CE244585-4E3D-0A6E-F459-EB4A7627C90B}"/>
              </a:ext>
            </a:extLst>
          </p:cNvPr>
          <p:cNvSpPr/>
          <p:nvPr/>
        </p:nvSpPr>
        <p:spPr bwMode="auto">
          <a:xfrm>
            <a:off x="6761280" y="1035409"/>
            <a:ext cx="5309508" cy="3035943"/>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DDD6AFC9-254F-7419-87FE-C2D38BEFFB38}"/>
              </a:ext>
            </a:extLst>
          </p:cNvPr>
          <p:cNvSpPr/>
          <p:nvPr/>
        </p:nvSpPr>
        <p:spPr bwMode="auto">
          <a:xfrm>
            <a:off x="36655" y="1028969"/>
            <a:ext cx="3279490" cy="5829031"/>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0AAA88B9-4ECF-C728-790B-F0C09E8AB539}"/>
              </a:ext>
            </a:extLst>
          </p:cNvPr>
          <p:cNvSpPr/>
          <p:nvPr/>
        </p:nvSpPr>
        <p:spPr bwMode="auto">
          <a:xfrm>
            <a:off x="3316156" y="6307653"/>
            <a:ext cx="1271157" cy="445544"/>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a:solidFill>
                <a:srgbClr val="FFFFFF"/>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964DA6B-08E9-DE0C-D1BD-2D82EF1F05E8}"/>
              </a:ext>
            </a:extLst>
          </p:cNvPr>
          <p:cNvSpPr/>
          <p:nvPr/>
        </p:nvSpPr>
        <p:spPr bwMode="auto">
          <a:xfrm>
            <a:off x="3312151" y="1169235"/>
            <a:ext cx="658115" cy="1905442"/>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a:solidFill>
                <a:srgbClr val="FFFFFF"/>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602879D0-A6F4-4522-8ACB-F38408BC2CCD}"/>
              </a:ext>
            </a:extLst>
          </p:cNvPr>
          <p:cNvSpPr/>
          <p:nvPr/>
        </p:nvSpPr>
        <p:spPr bwMode="auto">
          <a:xfrm>
            <a:off x="3958811" y="1212890"/>
            <a:ext cx="3211688" cy="996122"/>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15769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8B0E-667B-FC77-F065-1055EBC74863}"/>
              </a:ext>
            </a:extLst>
          </p:cNvPr>
          <p:cNvSpPr>
            <a:spLocks noGrp="1"/>
          </p:cNvSpPr>
          <p:nvPr>
            <p:ph type="title"/>
          </p:nvPr>
        </p:nvSpPr>
        <p:spPr>
          <a:xfrm>
            <a:off x="588263" y="457200"/>
            <a:ext cx="11018520" cy="923330"/>
          </a:xfrm>
        </p:spPr>
        <p:txBody>
          <a:bodyPr>
            <a:normAutofit fontScale="90000"/>
          </a:bodyPr>
          <a:lstStyle/>
          <a:p>
            <a:r>
              <a:rPr lang="en-US"/>
              <a:t>How Access Reviews works </a:t>
            </a:r>
            <a:br>
              <a:rPr lang="en-US"/>
            </a:br>
            <a:r>
              <a:rPr lang="en-US" sz="2400">
                <a:solidFill>
                  <a:schemeClr val="accent1"/>
                </a:solidFill>
              </a:rPr>
              <a:t>Reviewer</a:t>
            </a:r>
            <a:endParaRPr lang="en-US">
              <a:solidFill>
                <a:schemeClr val="accent1"/>
              </a:solidFill>
            </a:endParaRPr>
          </a:p>
        </p:txBody>
      </p:sp>
      <p:sp>
        <p:nvSpPr>
          <p:cNvPr id="3" name="Content Placeholder 2">
            <a:extLst>
              <a:ext uri="{FF2B5EF4-FFF2-40B4-BE49-F238E27FC236}">
                <a16:creationId xmlns:a16="http://schemas.microsoft.com/office/drawing/2014/main" id="{3A28789C-DA5B-D2FE-6F6C-60AE904E2B50}"/>
              </a:ext>
            </a:extLst>
          </p:cNvPr>
          <p:cNvSpPr txBox="1">
            <a:spLocks/>
          </p:cNvSpPr>
          <p:nvPr/>
        </p:nvSpPr>
        <p:spPr>
          <a:xfrm>
            <a:off x="709709" y="2377818"/>
            <a:ext cx="2063334"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1. Send notification</a:t>
            </a:r>
          </a:p>
        </p:txBody>
      </p:sp>
      <p:sp>
        <p:nvSpPr>
          <p:cNvPr id="4" name="Content Placeholder 2">
            <a:extLst>
              <a:ext uri="{FF2B5EF4-FFF2-40B4-BE49-F238E27FC236}">
                <a16:creationId xmlns:a16="http://schemas.microsoft.com/office/drawing/2014/main" id="{ECD60AD4-741D-E2F4-30EC-039E7E2A680F}"/>
              </a:ext>
            </a:extLst>
          </p:cNvPr>
          <p:cNvSpPr txBox="1">
            <a:spLocks/>
          </p:cNvSpPr>
          <p:nvPr/>
        </p:nvSpPr>
        <p:spPr>
          <a:xfrm>
            <a:off x="1636966" y="2788725"/>
            <a:ext cx="106605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1200">
                <a:gradFill>
                  <a:gsLst>
                    <a:gs pos="1250">
                      <a:srgbClr val="000000"/>
                    </a:gs>
                    <a:gs pos="100000">
                      <a:srgbClr val="000000"/>
                    </a:gs>
                  </a:gsLst>
                  <a:lin ang="5400000" scaled="0"/>
                </a:gradFill>
              </a:rPr>
              <a:t>Email is sent to the reviewer</a:t>
            </a:r>
          </a:p>
        </p:txBody>
      </p:sp>
      <p:sp>
        <p:nvSpPr>
          <p:cNvPr id="9" name="Content Placeholder 2">
            <a:extLst>
              <a:ext uri="{FF2B5EF4-FFF2-40B4-BE49-F238E27FC236}">
                <a16:creationId xmlns:a16="http://schemas.microsoft.com/office/drawing/2014/main" id="{B95463B0-5D50-C681-CF71-20BCC448821F}"/>
              </a:ext>
            </a:extLst>
          </p:cNvPr>
          <p:cNvSpPr txBox="1">
            <a:spLocks/>
          </p:cNvSpPr>
          <p:nvPr/>
        </p:nvSpPr>
        <p:spPr>
          <a:xfrm>
            <a:off x="3298292" y="2372054"/>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2. Review</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0" name="Content Placeholder 2">
            <a:extLst>
              <a:ext uri="{FF2B5EF4-FFF2-40B4-BE49-F238E27FC236}">
                <a16:creationId xmlns:a16="http://schemas.microsoft.com/office/drawing/2014/main" id="{F464F216-2CDA-8603-87C7-F2C651F5DD96}"/>
              </a:ext>
            </a:extLst>
          </p:cNvPr>
          <p:cNvSpPr txBox="1">
            <a:spLocks/>
          </p:cNvSpPr>
          <p:nvPr/>
        </p:nvSpPr>
        <p:spPr>
          <a:xfrm>
            <a:off x="4190477" y="2754957"/>
            <a:ext cx="1266121"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1200">
                <a:gradFill>
                  <a:gsLst>
                    <a:gs pos="1250">
                      <a:srgbClr val="000000"/>
                    </a:gs>
                    <a:gs pos="100000">
                      <a:srgbClr val="000000"/>
                    </a:gs>
                  </a:gsLst>
                  <a:lin ang="5400000" scaled="0"/>
                </a:gradFill>
              </a:rPr>
              <a:t>Review current membership with system generated recommendations</a:t>
            </a:r>
          </a:p>
        </p:txBody>
      </p:sp>
      <p:sp>
        <p:nvSpPr>
          <p:cNvPr id="12" name="Content Placeholder 2">
            <a:extLst>
              <a:ext uri="{FF2B5EF4-FFF2-40B4-BE49-F238E27FC236}">
                <a16:creationId xmlns:a16="http://schemas.microsoft.com/office/drawing/2014/main" id="{8F5D7D4F-3B60-1EE5-E08C-A3CE9796E36E}"/>
              </a:ext>
            </a:extLst>
          </p:cNvPr>
          <p:cNvSpPr txBox="1">
            <a:spLocks/>
          </p:cNvSpPr>
          <p:nvPr/>
        </p:nvSpPr>
        <p:spPr>
          <a:xfrm>
            <a:off x="709708" y="4139215"/>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3. Confirm</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3" name="Content Placeholder 2">
            <a:extLst>
              <a:ext uri="{FF2B5EF4-FFF2-40B4-BE49-F238E27FC236}">
                <a16:creationId xmlns:a16="http://schemas.microsoft.com/office/drawing/2014/main" id="{6990491E-4074-A155-2D10-9E49952DCA8A}"/>
              </a:ext>
            </a:extLst>
          </p:cNvPr>
          <p:cNvSpPr txBox="1">
            <a:spLocks/>
          </p:cNvSpPr>
          <p:nvPr/>
        </p:nvSpPr>
        <p:spPr>
          <a:xfrm>
            <a:off x="1660436" y="4492890"/>
            <a:ext cx="1112607"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1200">
                <a:gradFill>
                  <a:gsLst>
                    <a:gs pos="1250">
                      <a:srgbClr val="000000"/>
                    </a:gs>
                    <a:gs pos="100000">
                      <a:srgbClr val="000000"/>
                    </a:gs>
                  </a:gsLst>
                  <a:lin ang="5400000" scaled="0"/>
                </a:gradFill>
              </a:rPr>
              <a:t>Reviewers confirm which memberships to keep</a:t>
            </a:r>
          </a:p>
        </p:txBody>
      </p:sp>
      <p:sp>
        <p:nvSpPr>
          <p:cNvPr id="15" name="Content Placeholder 2">
            <a:extLst>
              <a:ext uri="{FF2B5EF4-FFF2-40B4-BE49-F238E27FC236}">
                <a16:creationId xmlns:a16="http://schemas.microsoft.com/office/drawing/2014/main" id="{D8515A7D-61D3-858B-1686-2F356CFE87A4}"/>
              </a:ext>
            </a:extLst>
          </p:cNvPr>
          <p:cNvSpPr txBox="1">
            <a:spLocks/>
          </p:cNvSpPr>
          <p:nvPr/>
        </p:nvSpPr>
        <p:spPr>
          <a:xfrm>
            <a:off x="3298292" y="4139215"/>
            <a:ext cx="1765592"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4. Apply result</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6" name="Content Placeholder 2">
            <a:extLst>
              <a:ext uri="{FF2B5EF4-FFF2-40B4-BE49-F238E27FC236}">
                <a16:creationId xmlns:a16="http://schemas.microsoft.com/office/drawing/2014/main" id="{AFC15D0F-37D9-D1DC-DFA5-C643905D0FD9}"/>
              </a:ext>
            </a:extLst>
          </p:cNvPr>
          <p:cNvSpPr txBox="1">
            <a:spLocks/>
          </p:cNvSpPr>
          <p:nvPr/>
        </p:nvSpPr>
        <p:spPr>
          <a:xfrm>
            <a:off x="4185105" y="4653914"/>
            <a:ext cx="1183527" cy="55399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1200">
                <a:gradFill>
                  <a:gsLst>
                    <a:gs pos="1250">
                      <a:srgbClr val="000000"/>
                    </a:gs>
                    <a:gs pos="100000">
                      <a:srgbClr val="000000"/>
                    </a:gs>
                  </a:gsLst>
                  <a:lin ang="5400000" scaled="0"/>
                </a:gradFill>
              </a:rPr>
              <a:t>Denied users are removed from the resource</a:t>
            </a:r>
          </a:p>
        </p:txBody>
      </p:sp>
      <p:sp>
        <p:nvSpPr>
          <p:cNvPr id="18" name="Rectangle 17">
            <a:extLst>
              <a:ext uri="{FF2B5EF4-FFF2-40B4-BE49-F238E27FC236}">
                <a16:creationId xmlns:a16="http://schemas.microsoft.com/office/drawing/2014/main" id="{F9911829-073A-DDB8-FC50-FC757F0C06A8}"/>
              </a:ext>
            </a:extLst>
          </p:cNvPr>
          <p:cNvSpPr/>
          <p:nvPr/>
        </p:nvSpPr>
        <p:spPr bwMode="auto">
          <a:xfrm>
            <a:off x="588263" y="2230440"/>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E40D2E89-0858-9F40-DC4D-CE66A1E87650}"/>
              </a:ext>
            </a:extLst>
          </p:cNvPr>
          <p:cNvSpPr/>
          <p:nvPr/>
        </p:nvSpPr>
        <p:spPr bwMode="auto">
          <a:xfrm>
            <a:off x="3161905" y="2230440"/>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E7C0A23C-16CC-A605-4E48-28160EB73119}"/>
              </a:ext>
            </a:extLst>
          </p:cNvPr>
          <p:cNvSpPr/>
          <p:nvPr/>
        </p:nvSpPr>
        <p:spPr bwMode="auto">
          <a:xfrm>
            <a:off x="588263" y="4013869"/>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4D78FE97-2FA7-4DF5-5D18-D08F3432118A}"/>
              </a:ext>
            </a:extLst>
          </p:cNvPr>
          <p:cNvSpPr/>
          <p:nvPr/>
        </p:nvSpPr>
        <p:spPr bwMode="auto">
          <a:xfrm>
            <a:off x="3169540" y="4013868"/>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Picture 21">
            <a:extLst>
              <a:ext uri="{FF2B5EF4-FFF2-40B4-BE49-F238E27FC236}">
                <a16:creationId xmlns:a16="http://schemas.microsoft.com/office/drawing/2014/main" id="{58CD2495-AF5D-6B16-BBBC-5967232D8ED5}"/>
              </a:ext>
            </a:extLst>
          </p:cNvPr>
          <p:cNvPicPr>
            <a:picLocks noChangeAspect="1"/>
          </p:cNvPicPr>
          <p:nvPr/>
        </p:nvPicPr>
        <p:blipFill rotWithShape="1">
          <a:blip r:embed="rId2"/>
          <a:srcRect l="3620" r="3620"/>
          <a:stretch/>
        </p:blipFill>
        <p:spPr>
          <a:xfrm>
            <a:off x="5735547" y="1603595"/>
            <a:ext cx="6046198" cy="4490359"/>
          </a:xfrm>
          <a:prstGeom prst="rect">
            <a:avLst/>
          </a:prstGeom>
        </p:spPr>
      </p:pic>
      <p:sp>
        <p:nvSpPr>
          <p:cNvPr id="23" name="mail_2" title="Icon of an envelope with an arrow on the lower right pointing right">
            <a:extLst>
              <a:ext uri="{FF2B5EF4-FFF2-40B4-BE49-F238E27FC236}">
                <a16:creationId xmlns:a16="http://schemas.microsoft.com/office/drawing/2014/main" id="{3C995391-0F7C-B037-1093-AC62677F611F}"/>
              </a:ext>
            </a:extLst>
          </p:cNvPr>
          <p:cNvSpPr>
            <a:spLocks noChangeAspect="1" noEditPoints="1"/>
          </p:cNvSpPr>
          <p:nvPr/>
        </p:nvSpPr>
        <p:spPr bwMode="auto">
          <a:xfrm>
            <a:off x="814113" y="2884985"/>
            <a:ext cx="628837" cy="453812"/>
          </a:xfrm>
          <a:custGeom>
            <a:avLst/>
            <a:gdLst>
              <a:gd name="T0" fmla="*/ 341 w 600"/>
              <a:gd name="T1" fmla="*/ 356 h 433"/>
              <a:gd name="T2" fmla="*/ 0 w 600"/>
              <a:gd name="T3" fmla="*/ 356 h 433"/>
              <a:gd name="T4" fmla="*/ 0 w 600"/>
              <a:gd name="T5" fmla="*/ 0 h 433"/>
              <a:gd name="T6" fmla="*/ 600 w 600"/>
              <a:gd name="T7" fmla="*/ 0 h 433"/>
              <a:gd name="T8" fmla="*/ 600 w 600"/>
              <a:gd name="T9" fmla="*/ 269 h 433"/>
              <a:gd name="T10" fmla="*/ 0 w 600"/>
              <a:gd name="T11" fmla="*/ 0 h 433"/>
              <a:gd name="T12" fmla="*/ 300 w 600"/>
              <a:gd name="T13" fmla="*/ 178 h 433"/>
              <a:gd name="T14" fmla="*/ 600 w 600"/>
              <a:gd name="T15" fmla="*/ 0 h 433"/>
              <a:gd name="T16" fmla="*/ 392 w 600"/>
              <a:gd name="T17" fmla="*/ 356 h 433"/>
              <a:gd name="T18" fmla="*/ 600 w 600"/>
              <a:gd name="T19" fmla="*/ 356 h 433"/>
              <a:gd name="T20" fmla="*/ 524 w 600"/>
              <a:gd name="T21" fmla="*/ 433 h 433"/>
              <a:gd name="T22" fmla="*/ 600 w 600"/>
              <a:gd name="T23" fmla="*/ 356 h 433"/>
              <a:gd name="T24" fmla="*/ 524 w 600"/>
              <a:gd name="T25" fmla="*/ 28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0" h="433">
                <a:moveTo>
                  <a:pt x="341" y="356"/>
                </a:moveTo>
                <a:lnTo>
                  <a:pt x="0" y="356"/>
                </a:lnTo>
                <a:lnTo>
                  <a:pt x="0" y="0"/>
                </a:lnTo>
                <a:lnTo>
                  <a:pt x="600" y="0"/>
                </a:lnTo>
                <a:lnTo>
                  <a:pt x="600" y="269"/>
                </a:lnTo>
                <a:moveTo>
                  <a:pt x="0" y="0"/>
                </a:moveTo>
                <a:lnTo>
                  <a:pt x="300" y="178"/>
                </a:lnTo>
                <a:lnTo>
                  <a:pt x="600" y="0"/>
                </a:lnTo>
                <a:moveTo>
                  <a:pt x="392" y="356"/>
                </a:moveTo>
                <a:lnTo>
                  <a:pt x="600" y="356"/>
                </a:lnTo>
                <a:moveTo>
                  <a:pt x="524" y="433"/>
                </a:moveTo>
                <a:lnTo>
                  <a:pt x="600" y="356"/>
                </a:lnTo>
                <a:lnTo>
                  <a:pt x="524" y="280"/>
                </a:lnTo>
              </a:path>
            </a:pathLst>
          </a:custGeom>
          <a:noFill/>
          <a:ln w="15875" cap="flat">
            <a:solidFill>
              <a:srgbClr val="666666"/>
            </a:solidFill>
            <a:prstDash val="solid"/>
            <a:miter lim="800000"/>
            <a:headEnd/>
            <a:tailEnd/>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4" name="Data &amp; AI" title="Icon of several circles connected to eachother by lines">
            <a:extLst>
              <a:ext uri="{FF2B5EF4-FFF2-40B4-BE49-F238E27FC236}">
                <a16:creationId xmlns:a16="http://schemas.microsoft.com/office/drawing/2014/main" id="{87D44A91-385F-6A5A-E115-2DADFDF4346D}"/>
              </a:ext>
            </a:extLst>
          </p:cNvPr>
          <p:cNvSpPr>
            <a:spLocks noChangeAspect="1" noEditPoints="1"/>
          </p:cNvSpPr>
          <p:nvPr/>
        </p:nvSpPr>
        <p:spPr bwMode="auto">
          <a:xfrm>
            <a:off x="3312829" y="2856794"/>
            <a:ext cx="683632" cy="546637"/>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5875" cap="sq">
            <a:solidFill>
              <a:srgbClr val="6666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sp>
        <p:nvSpPr>
          <p:cNvPr id="25" name="list_4" title="Icon of a checklist">
            <a:extLst>
              <a:ext uri="{FF2B5EF4-FFF2-40B4-BE49-F238E27FC236}">
                <a16:creationId xmlns:a16="http://schemas.microsoft.com/office/drawing/2014/main" id="{26761854-97EC-96E1-08D1-FE5C60936146}"/>
              </a:ext>
            </a:extLst>
          </p:cNvPr>
          <p:cNvSpPr>
            <a:spLocks noChangeAspect="1" noEditPoints="1"/>
          </p:cNvSpPr>
          <p:nvPr/>
        </p:nvSpPr>
        <p:spPr bwMode="auto">
          <a:xfrm>
            <a:off x="771473" y="4597593"/>
            <a:ext cx="708267" cy="478711"/>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rgbClr val="6666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282828"/>
              </a:solidFill>
              <a:effectLst/>
              <a:uLnTx/>
              <a:uFillTx/>
              <a:latin typeface="Segoe UI"/>
              <a:ea typeface="+mn-ea"/>
              <a:cs typeface="+mn-cs"/>
            </a:endParaRPr>
          </a:p>
        </p:txBody>
      </p:sp>
      <p:grpSp>
        <p:nvGrpSpPr>
          <p:cNvPr id="26" name="Group 25">
            <a:extLst>
              <a:ext uri="{FF2B5EF4-FFF2-40B4-BE49-F238E27FC236}">
                <a16:creationId xmlns:a16="http://schemas.microsoft.com/office/drawing/2014/main" id="{F41FC81F-B1F0-6527-29BB-0C39E6DF3719}"/>
              </a:ext>
            </a:extLst>
          </p:cNvPr>
          <p:cNvGrpSpPr/>
          <p:nvPr/>
        </p:nvGrpSpPr>
        <p:grpSpPr>
          <a:xfrm>
            <a:off x="3521581" y="4664205"/>
            <a:ext cx="477144" cy="561523"/>
            <a:chOff x="8437453" y="2735147"/>
            <a:chExt cx="387178" cy="455648"/>
          </a:xfrm>
        </p:grpSpPr>
        <p:sp>
          <p:nvSpPr>
            <p:cNvPr id="27" name="Parallelogram 26">
              <a:extLst>
                <a:ext uri="{FF2B5EF4-FFF2-40B4-BE49-F238E27FC236}">
                  <a16:creationId xmlns:a16="http://schemas.microsoft.com/office/drawing/2014/main" id="{03B6E389-5795-2AC5-1CEC-FADD52A837E4}"/>
                </a:ext>
              </a:extLst>
            </p:cNvPr>
            <p:cNvSpPr/>
            <p:nvPr/>
          </p:nvSpPr>
          <p:spPr bwMode="auto">
            <a:xfrm rot="5400000" flipV="1">
              <a:off x="8567364" y="2933525"/>
              <a:ext cx="334698" cy="179837"/>
            </a:xfrm>
            <a:prstGeom prst="parallelogram">
              <a:avLst>
                <a:gd name="adj" fmla="val 4915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8" name="Parallelogram 27">
              <a:extLst>
                <a:ext uri="{FF2B5EF4-FFF2-40B4-BE49-F238E27FC236}">
                  <a16:creationId xmlns:a16="http://schemas.microsoft.com/office/drawing/2014/main" id="{5673F62F-A4C6-462B-8129-F9F5707CC09C}"/>
                </a:ext>
              </a:extLst>
            </p:cNvPr>
            <p:cNvSpPr/>
            <p:nvPr/>
          </p:nvSpPr>
          <p:spPr bwMode="auto">
            <a:xfrm rot="16200000" flipH="1" flipV="1">
              <a:off x="8361187" y="2932360"/>
              <a:ext cx="334701" cy="182170"/>
            </a:xfrm>
            <a:prstGeom prst="parallelogram">
              <a:avLst>
                <a:gd name="adj" fmla="val 55464"/>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9" name="Parallelogram 28">
              <a:extLst>
                <a:ext uri="{FF2B5EF4-FFF2-40B4-BE49-F238E27FC236}">
                  <a16:creationId xmlns:a16="http://schemas.microsoft.com/office/drawing/2014/main" id="{0F032A7E-B433-AF9E-7DC4-E14183C4CF4F}"/>
                </a:ext>
              </a:extLst>
            </p:cNvPr>
            <p:cNvSpPr/>
            <p:nvPr/>
          </p:nvSpPr>
          <p:spPr bwMode="auto">
            <a:xfrm rot="12600000">
              <a:off x="8466635" y="2735147"/>
              <a:ext cx="334701" cy="182859"/>
            </a:xfrm>
            <a:prstGeom prst="parallelogram">
              <a:avLst>
                <a:gd name="adj" fmla="val 675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grpSp>
    </p:spTree>
    <p:extLst>
      <p:ext uri="{BB962C8B-B14F-4D97-AF65-F5344CB8AC3E}">
        <p14:creationId xmlns:p14="http://schemas.microsoft.com/office/powerpoint/2010/main" val="400592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12A732C-FEA5-46F2-BEE1-34B7D1AD3698}"/>
              </a:ext>
            </a:extLst>
          </p:cNvPr>
          <p:cNvGraphicFramePr>
            <a:graphicFrameLocks noGrp="1"/>
          </p:cNvGraphicFramePr>
          <p:nvPr/>
        </p:nvGraphicFramePr>
        <p:xfrm>
          <a:off x="639704" y="847046"/>
          <a:ext cx="10784740" cy="5341463"/>
        </p:xfrm>
        <a:graphic>
          <a:graphicData uri="http://schemas.openxmlformats.org/drawingml/2006/table">
            <a:tbl>
              <a:tblPr firstRow="1" bandRow="1">
                <a:tableStyleId>{073A0DAA-6AF3-43AB-8588-CEC1D06C72B9}</a:tableStyleId>
              </a:tblPr>
              <a:tblGrid>
                <a:gridCol w="5392370">
                  <a:extLst>
                    <a:ext uri="{9D8B030D-6E8A-4147-A177-3AD203B41FA5}">
                      <a16:colId xmlns:a16="http://schemas.microsoft.com/office/drawing/2014/main" val="3182963814"/>
                    </a:ext>
                  </a:extLst>
                </a:gridCol>
                <a:gridCol w="5392370">
                  <a:extLst>
                    <a:ext uri="{9D8B030D-6E8A-4147-A177-3AD203B41FA5}">
                      <a16:colId xmlns:a16="http://schemas.microsoft.com/office/drawing/2014/main" val="1088835201"/>
                    </a:ext>
                  </a:extLst>
                </a:gridCol>
              </a:tblGrid>
              <a:tr h="1436077">
                <a:tc>
                  <a:txBody>
                    <a:bodyPr/>
                    <a:lstStyle/>
                    <a:p>
                      <a:endParaRPr lang="en-US"/>
                    </a:p>
                  </a:txBody>
                  <a:tcPr/>
                </a:tc>
                <a:tc>
                  <a:txBody>
                    <a:bodyPr/>
                    <a:lstStyle/>
                    <a:p>
                      <a:endParaRPr lang="en-US"/>
                    </a:p>
                  </a:txBody>
                  <a:tcPr/>
                </a:tc>
                <a:extLst>
                  <a:ext uri="{0D108BD9-81ED-4DB2-BD59-A6C34878D82A}">
                    <a16:rowId xmlns:a16="http://schemas.microsoft.com/office/drawing/2014/main" val="487062090"/>
                  </a:ext>
                </a:extLst>
              </a:tr>
              <a:tr h="687220">
                <a:tc>
                  <a:txBody>
                    <a:bodyPr/>
                    <a:lstStyle/>
                    <a:p>
                      <a:pPr marL="0" marR="0" lvl="0" indent="0" algn="ctr" rtl="0" eaLnBrk="1" fontAlgn="auto" latinLnBrk="0" hangingPunct="1">
                        <a:lnSpc>
                          <a:spcPct val="100000"/>
                        </a:lnSpc>
                        <a:spcBef>
                          <a:spcPts val="0"/>
                        </a:spcBef>
                        <a:spcAft>
                          <a:spcPts val="0"/>
                        </a:spcAft>
                        <a:buClrTx/>
                        <a:buSzTx/>
                        <a:buFontTx/>
                        <a:buNone/>
                      </a:pPr>
                      <a:r>
                        <a:rPr lang="en-US" sz="3200" b="1">
                          <a:solidFill>
                            <a:srgbClr val="0070C0"/>
                          </a:solidFill>
                        </a:rPr>
                        <a:t>Employees</a:t>
                      </a:r>
                      <a:r>
                        <a:rPr lang="en-US" sz="3200">
                          <a:solidFill>
                            <a:srgbClr val="0070C0"/>
                          </a:solidFill>
                        </a:rPr>
                        <a:t> </a:t>
                      </a:r>
                    </a:p>
                  </a:txBody>
                  <a:tcPr anchor="ctr"/>
                </a:tc>
                <a:tc>
                  <a:txBody>
                    <a:bodyPr/>
                    <a:lstStyle/>
                    <a:p>
                      <a:pPr marL="0" marR="0" lvl="0" indent="0" algn="ctr" defTabSz="932462" rtl="0" eaLnBrk="1" fontAlgn="auto" latinLnBrk="0" hangingPunct="1">
                        <a:lnSpc>
                          <a:spcPct val="100000"/>
                        </a:lnSpc>
                        <a:spcBef>
                          <a:spcPts val="0"/>
                        </a:spcBef>
                        <a:spcAft>
                          <a:spcPts val="0"/>
                        </a:spcAft>
                        <a:buClrTx/>
                        <a:buSzTx/>
                        <a:buFontTx/>
                        <a:buNone/>
                        <a:tabLst/>
                        <a:defRPr/>
                      </a:pPr>
                      <a:r>
                        <a:rPr lang="en-US" sz="3200" b="1">
                          <a:solidFill>
                            <a:srgbClr val="0070C0"/>
                          </a:solidFill>
                        </a:rPr>
                        <a:t>External Users</a:t>
                      </a:r>
                      <a:endParaRPr lang="en-US" sz="3200">
                        <a:solidFill>
                          <a:srgbClr val="0070C0"/>
                        </a:solidFill>
                      </a:endParaRPr>
                    </a:p>
                  </a:txBody>
                  <a:tcPr anchor="ctr"/>
                </a:tc>
                <a:extLst>
                  <a:ext uri="{0D108BD9-81ED-4DB2-BD59-A6C34878D82A}">
                    <a16:rowId xmlns:a16="http://schemas.microsoft.com/office/drawing/2014/main" val="607147527"/>
                  </a:ext>
                </a:extLst>
              </a:tr>
              <a:tr h="3218166">
                <a:tc>
                  <a:txBody>
                    <a:bodyPr/>
                    <a:lstStyle/>
                    <a:p>
                      <a:pPr marL="342900" indent="-342900">
                        <a:lnSpc>
                          <a:spcPct val="100000"/>
                        </a:lnSpc>
                        <a:buFont typeface="Arial" panose="020B0604020202020204" pitchFamily="34" charset="0"/>
                        <a:buChar char="•"/>
                      </a:pPr>
                      <a:r>
                        <a:rPr lang="en-US" sz="2400">
                          <a:solidFill>
                            <a:schemeClr val="tx1"/>
                          </a:solidFill>
                        </a:rPr>
                        <a:t>Change jobs or leave the company </a:t>
                      </a:r>
                    </a:p>
                    <a:p>
                      <a:pPr marL="342900" indent="-342900">
                        <a:lnSpc>
                          <a:spcPct val="100000"/>
                        </a:lnSpc>
                        <a:buFont typeface="Arial" panose="020B0604020202020204" pitchFamily="34" charset="0"/>
                        <a:buChar char="•"/>
                      </a:pPr>
                      <a:endParaRPr lang="en-US" sz="2400">
                        <a:solidFill>
                          <a:schemeClr val="tx1"/>
                        </a:solidFill>
                      </a:endParaRPr>
                    </a:p>
                    <a:p>
                      <a:pPr marL="799465" lvl="1" indent="-342900">
                        <a:lnSpc>
                          <a:spcPct val="100000"/>
                        </a:lnSpc>
                        <a:buFont typeface="Arial" panose="020B0604020202020204" pitchFamily="34" charset="0"/>
                        <a:buChar char="•"/>
                      </a:pPr>
                      <a:r>
                        <a:rPr lang="en-US" sz="2400">
                          <a:solidFill>
                            <a:schemeClr val="tx1"/>
                          </a:solidFill>
                        </a:rPr>
                        <a:t>Employee's previous access are not removed. </a:t>
                      </a:r>
                    </a:p>
                    <a:p>
                      <a:pPr marL="799465" lvl="1" indent="-342900">
                        <a:lnSpc>
                          <a:spcPct val="100000"/>
                        </a:lnSpc>
                        <a:buFont typeface="Arial" panose="020B0604020202020204" pitchFamily="34" charset="0"/>
                        <a:buChar char="•"/>
                      </a:pPr>
                      <a:r>
                        <a:rPr lang="en-US" sz="2400">
                          <a:solidFill>
                            <a:schemeClr val="tx1"/>
                          </a:solidFill>
                        </a:rPr>
                        <a:t>Users accumulate excessive permissions</a:t>
                      </a:r>
                    </a:p>
                    <a:p>
                      <a:pPr marL="0" lvl="0" indent="0">
                        <a:lnSpc>
                          <a:spcPct val="100000"/>
                        </a:lnSpc>
                        <a:buFont typeface="Arial" panose="020B0604020202020204" pitchFamily="34" charset="0"/>
                        <a:buNone/>
                      </a:pPr>
                      <a:endParaRPr lang="en-US" sz="2400">
                        <a:solidFill>
                          <a:schemeClr val="accent2"/>
                        </a:solidFill>
                      </a:endParaRPr>
                    </a:p>
                  </a:txBody>
                  <a:tcPr/>
                </a:tc>
                <a:tc>
                  <a:txBody>
                    <a:bodyPr/>
                    <a:lstStyle/>
                    <a:p>
                      <a:pPr marL="342900" indent="-342900">
                        <a:lnSpc>
                          <a:spcPct val="100000"/>
                        </a:lnSpc>
                        <a:buFont typeface="Arial" panose="020B0604020202020204" pitchFamily="34" charset="0"/>
                        <a:buChar char="•"/>
                      </a:pPr>
                      <a:r>
                        <a:rPr lang="en-US" sz="2400">
                          <a:solidFill>
                            <a:schemeClr val="tx1"/>
                          </a:solidFill>
                        </a:rPr>
                        <a:t>Guests invited into the tenant </a:t>
                      </a:r>
                    </a:p>
                    <a:p>
                      <a:pPr marL="342900" indent="-342900">
                        <a:lnSpc>
                          <a:spcPct val="100000"/>
                        </a:lnSpc>
                        <a:buFont typeface="Arial" panose="020B0604020202020204" pitchFamily="34" charset="0"/>
                        <a:buChar char="•"/>
                      </a:pPr>
                      <a:endParaRPr lang="en-US" sz="2400">
                        <a:solidFill>
                          <a:schemeClr val="tx1"/>
                        </a:solidFill>
                      </a:endParaRPr>
                    </a:p>
                    <a:p>
                      <a:pPr marL="799465" lvl="1" indent="-342900">
                        <a:lnSpc>
                          <a:spcPct val="100000"/>
                        </a:lnSpc>
                        <a:buFont typeface="Arial" panose="020B0604020202020204" pitchFamily="34" charset="0"/>
                        <a:buChar char="•"/>
                      </a:pPr>
                      <a:r>
                        <a:rPr lang="en-US" sz="2400">
                          <a:solidFill>
                            <a:schemeClr val="tx1"/>
                          </a:solidFill>
                        </a:rPr>
                        <a:t>What access should they have? </a:t>
                      </a:r>
                    </a:p>
                    <a:p>
                      <a:pPr marL="799465" lvl="1" indent="-342900">
                        <a:lnSpc>
                          <a:spcPct val="100000"/>
                        </a:lnSpc>
                        <a:buFont typeface="Arial" panose="020B0604020202020204" pitchFamily="34" charset="0"/>
                        <a:buChar char="•"/>
                      </a:pPr>
                      <a:r>
                        <a:rPr lang="en-US" sz="2400">
                          <a:solidFill>
                            <a:schemeClr val="tx1"/>
                          </a:solidFill>
                        </a:rPr>
                        <a:t>When should they leave?</a:t>
                      </a:r>
                      <a:endParaRPr lang="en-US" sz="2400"/>
                    </a:p>
                  </a:txBody>
                  <a:tcPr/>
                </a:tc>
                <a:extLst>
                  <a:ext uri="{0D108BD9-81ED-4DB2-BD59-A6C34878D82A}">
                    <a16:rowId xmlns:a16="http://schemas.microsoft.com/office/drawing/2014/main" val="3807050077"/>
                  </a:ext>
                </a:extLst>
              </a:tr>
            </a:tbl>
          </a:graphicData>
        </a:graphic>
      </p:graphicFrame>
      <p:sp>
        <p:nvSpPr>
          <p:cNvPr id="2" name="Title 1"/>
          <p:cNvSpPr>
            <a:spLocks noGrp="1"/>
          </p:cNvSpPr>
          <p:nvPr>
            <p:ph type="title"/>
          </p:nvPr>
        </p:nvSpPr>
        <p:spPr/>
        <p:txBody>
          <a:bodyPr/>
          <a:lstStyle/>
          <a:p>
            <a:r>
              <a:rPr lang="en-US" sz="3200">
                <a:latin typeface="Segoe UI Semibold" panose="020B0702040204020203" pitchFamily="34" charset="0"/>
                <a:cs typeface="Segoe UI Semibold" panose="020B0702040204020203" pitchFamily="34" charset="0"/>
              </a:rPr>
              <a:t>Access Reviews Scenarios</a:t>
            </a:r>
          </a:p>
        </p:txBody>
      </p:sp>
      <p:pic>
        <p:nvPicPr>
          <p:cNvPr id="5" name="Graphic 4" descr="Theatre">
            <a:extLst>
              <a:ext uri="{FF2B5EF4-FFF2-40B4-BE49-F238E27FC236}">
                <a16:creationId xmlns:a16="http://schemas.microsoft.com/office/drawing/2014/main" id="{A3F37E3D-2DBA-4490-960A-7C641DC33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6059" y="1363433"/>
            <a:ext cx="1026622" cy="1026622"/>
          </a:xfrm>
          <a:prstGeom prst="rect">
            <a:avLst/>
          </a:prstGeom>
        </p:spPr>
      </p:pic>
      <p:pic>
        <p:nvPicPr>
          <p:cNvPr id="7" name="Graphic 6" descr="Team">
            <a:extLst>
              <a:ext uri="{FF2B5EF4-FFF2-40B4-BE49-F238E27FC236}">
                <a16:creationId xmlns:a16="http://schemas.microsoft.com/office/drawing/2014/main" id="{BB93B508-6FCB-4E0D-9BEE-54F314E019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38451" y="1451163"/>
            <a:ext cx="914400" cy="914400"/>
          </a:xfrm>
          <a:prstGeom prst="rect">
            <a:avLst/>
          </a:prstGeom>
        </p:spPr>
      </p:pic>
      <p:sp>
        <p:nvSpPr>
          <p:cNvPr id="11" name="Title 1">
            <a:extLst>
              <a:ext uri="{FF2B5EF4-FFF2-40B4-BE49-F238E27FC236}">
                <a16:creationId xmlns:a16="http://schemas.microsoft.com/office/drawing/2014/main" id="{6F55CD84-7E1B-45E5-A6B1-7B7F54D96508}"/>
              </a:ext>
            </a:extLst>
          </p:cNvPr>
          <p:cNvSpPr txBox="1">
            <a:spLocks/>
          </p:cNvSpPr>
          <p:nvPr/>
        </p:nvSpPr>
        <p:spPr>
          <a:xfrm>
            <a:off x="8434632" y="1565464"/>
            <a:ext cx="892347" cy="369332"/>
          </a:xfrm>
          <a:prstGeom prst="rect">
            <a:avLst/>
          </a:prstGeom>
        </p:spPr>
        <p:txBody>
          <a:bodyPr vert="horz" wrap="square" lIns="0" tIns="0" rIns="0" bIns="0" rtlCol="0" anchor="t">
            <a:spAutoFit/>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a:t>B2B</a:t>
            </a:r>
          </a:p>
        </p:txBody>
      </p:sp>
    </p:spTree>
    <p:extLst>
      <p:ext uri="{BB962C8B-B14F-4D97-AF65-F5344CB8AC3E}">
        <p14:creationId xmlns:p14="http://schemas.microsoft.com/office/powerpoint/2010/main" val="297315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66F149-1CFE-ED0E-4B9D-21A1395592B7}"/>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Planning</a:t>
            </a:r>
          </a:p>
        </p:txBody>
      </p:sp>
      <p:sp>
        <p:nvSpPr>
          <p:cNvPr id="2" name="Text Placeholder 1">
            <a:extLst>
              <a:ext uri="{FF2B5EF4-FFF2-40B4-BE49-F238E27FC236}">
                <a16:creationId xmlns:a16="http://schemas.microsoft.com/office/drawing/2014/main" id="{740B3565-1090-7C7D-D3B4-82A5E3F7C7A7}"/>
              </a:ext>
            </a:extLst>
          </p:cNvPr>
          <p:cNvSpPr>
            <a:spLocks noGrp="1"/>
          </p:cNvSpPr>
          <p:nvPr>
            <p:ph type="body" sz="quarter" idx="10"/>
          </p:nvPr>
        </p:nvSpPr>
        <p:spPr>
          <a:xfrm>
            <a:off x="411480" y="2684095"/>
            <a:ext cx="4443154" cy="3492868"/>
          </a:xfrm>
        </p:spPr>
        <p:txBody>
          <a:bodyPr vert="horz" lIns="91440" tIns="45720" rIns="91440" bIns="45720" rtlCol="0">
            <a:normAutofit/>
          </a:bodyPr>
          <a:lstStyle/>
          <a:p>
            <a:pPr indent="-228600">
              <a:buFont typeface="Arial" panose="020B0604020202020204" pitchFamily="34" charset="0"/>
              <a:buChar char="•"/>
            </a:pPr>
            <a:r>
              <a:rPr lang="en-US" sz="1800"/>
              <a:t>Determine application readiness</a:t>
            </a:r>
          </a:p>
          <a:p>
            <a:pPr indent="-228600">
              <a:buFont typeface="Arial" panose="020B0604020202020204" pitchFamily="34" charset="0"/>
              <a:buChar char="•"/>
            </a:pPr>
            <a:endParaRPr lang="en-US" sz="1800"/>
          </a:p>
        </p:txBody>
      </p:sp>
      <p:pic>
        <p:nvPicPr>
          <p:cNvPr id="2050" name="Picture 2" descr="Flowchart for application integration patterns">
            <a:extLst>
              <a:ext uri="{FF2B5EF4-FFF2-40B4-BE49-F238E27FC236}">
                <a16:creationId xmlns:a16="http://schemas.microsoft.com/office/drawing/2014/main" id="{8D185D2A-82D5-0860-FE88-0CBAC977E9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0096" y="780377"/>
            <a:ext cx="6440424" cy="539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8347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1317938" y="478420"/>
            <a:ext cx="9144000" cy="815907"/>
          </a:xfrm>
        </p:spPr>
        <p:txBody>
          <a:bodyPr>
            <a:normAutofit fontScale="90000"/>
          </a:bodyPr>
          <a:lstStyle/>
          <a:p>
            <a:r>
              <a:rPr lang="en-US"/>
              <a:t>Planning- Decisions to consider</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1459605" y="2068377"/>
            <a:ext cx="8937754" cy="4525606"/>
          </a:xfrm>
        </p:spPr>
        <p:txBody>
          <a:bodyPr>
            <a:normAutofit/>
          </a:bodyPr>
          <a:lstStyle/>
          <a:p>
            <a:pPr algn="l" rtl="0" fontAlgn="base"/>
            <a:r>
              <a:rPr lang="en-US" sz="1800">
                <a:solidFill>
                  <a:srgbClr val="000000"/>
                </a:solidFill>
                <a:latin typeface="Segoe UI" panose="020B0502040204020203" pitchFamily="34" charset="0"/>
              </a:rPr>
              <a:t>A</a:t>
            </a:r>
            <a:r>
              <a:rPr lang="en-US" sz="1800" b="0" i="0" u="none" strike="noStrike">
                <a:solidFill>
                  <a:srgbClr val="000000"/>
                </a:solidFill>
                <a:effectLst/>
                <a:latin typeface="Segoe UI" panose="020B0502040204020203" pitchFamily="34" charset="0"/>
              </a:rPr>
              <a:t>. Users review their own privilege</a:t>
            </a:r>
            <a:r>
              <a:rPr lang="en-US" sz="1800" b="0" i="0">
                <a:solidFill>
                  <a:srgbClr val="000000"/>
                </a:solidFill>
                <a:effectLst/>
                <a:latin typeface="Segoe UI" panose="020B0502040204020203" pitchFamily="34" charset="0"/>
              </a:rPr>
              <a:t>​</a:t>
            </a:r>
            <a:endParaRPr lang="en-US" b="0" i="0">
              <a:solidFill>
                <a:srgbClr val="000000"/>
              </a:solidFill>
              <a:effectLst/>
              <a:latin typeface="Segoe UI" panose="020B0502040204020203" pitchFamily="34" charset="0"/>
            </a:endParaRPr>
          </a:p>
          <a:p>
            <a:pPr marL="742950" lvl="1" indent="-285750" algn="l" fontAlgn="base">
              <a:buFont typeface="Arial" panose="020B0604020202020204" pitchFamily="34" charset="0"/>
              <a:buChar char="•"/>
            </a:pPr>
            <a:r>
              <a:rPr lang="en-US" sz="1400" b="0" i="0" u="none" strike="noStrike">
                <a:solidFill>
                  <a:srgbClr val="000000"/>
                </a:solidFill>
                <a:effectLst/>
                <a:latin typeface="Segoe UI" panose="020B0502040204020203" pitchFamily="34" charset="0"/>
              </a:rPr>
              <a:t>Schedule access review to ask users themselves if they still need access. </a:t>
            </a:r>
            <a:endParaRPr lang="en-US" sz="1400">
              <a:solidFill>
                <a:srgbClr val="000000"/>
              </a:solidFill>
              <a:latin typeface="Segoe UI" panose="020B0502040204020203" pitchFamily="34" charset="0"/>
            </a:endParaRPr>
          </a:p>
          <a:p>
            <a:pPr marL="742950" lvl="1" indent="-285750" algn="l" fontAlgn="base">
              <a:buFont typeface="Arial" panose="020B0604020202020204" pitchFamily="34" charset="0"/>
              <a:buChar char="•"/>
            </a:pPr>
            <a:r>
              <a:rPr lang="en-US" sz="1400" b="0" i="0" u="none" strike="noStrike">
                <a:solidFill>
                  <a:srgbClr val="000000"/>
                </a:solidFill>
                <a:effectLst/>
                <a:latin typeface="Segoe UI" panose="020B0502040204020203" pitchFamily="34" charset="0"/>
              </a:rPr>
              <a:t>Remove privilege if the user denies or does not respond.</a:t>
            </a:r>
            <a:r>
              <a:rPr lang="en-US" sz="1400" b="0" i="0">
                <a:solidFill>
                  <a:srgbClr val="000000"/>
                </a:solidFill>
                <a:effectLst/>
                <a:latin typeface="Segoe UI" panose="020B0502040204020203" pitchFamily="34" charset="0"/>
              </a:rPr>
              <a:t>​</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Segoe UI" panose="020B0502040204020203" pitchFamily="34" charset="0"/>
              </a:rPr>
              <a:t>​</a:t>
            </a:r>
            <a:r>
              <a:rPr lang="en-US" sz="1800">
                <a:solidFill>
                  <a:srgbClr val="000000"/>
                </a:solidFill>
                <a:latin typeface="Segoe UI" panose="020B0502040204020203" pitchFamily="34" charset="0"/>
              </a:rPr>
              <a:t>B</a:t>
            </a:r>
            <a:r>
              <a:rPr lang="en-US" sz="1800" b="0" i="0" u="none" strike="noStrike">
                <a:solidFill>
                  <a:srgbClr val="000000"/>
                </a:solidFill>
                <a:effectLst/>
                <a:latin typeface="Segoe UI" panose="020B0502040204020203" pitchFamily="34" charset="0"/>
              </a:rPr>
              <a:t>. Resource owners review privileges assigned to their resources.</a:t>
            </a:r>
            <a:r>
              <a:rPr lang="en-US" sz="1800" b="0" i="0">
                <a:solidFill>
                  <a:srgbClr val="000000"/>
                </a:solidFill>
                <a:effectLst/>
                <a:latin typeface="Segoe UI" panose="020B0502040204020203" pitchFamily="34" charset="0"/>
              </a:rPr>
              <a:t>​</a:t>
            </a:r>
            <a:endParaRPr lang="en-US" b="0" i="0">
              <a:solidFill>
                <a:srgbClr val="000000"/>
              </a:solidFill>
              <a:effectLst/>
              <a:latin typeface="Segoe UI" panose="020B0502040204020203" pitchFamily="34" charset="0"/>
            </a:endParaRPr>
          </a:p>
          <a:p>
            <a:pPr marL="742950" lvl="1" indent="-285750" algn="l" fontAlgn="base">
              <a:buFont typeface="Arial" panose="020B0604020202020204" pitchFamily="34" charset="0"/>
              <a:buChar char="•"/>
            </a:pPr>
            <a:r>
              <a:rPr lang="en-US" sz="1400" b="0" i="0" u="none" strike="noStrike">
                <a:solidFill>
                  <a:srgbClr val="000000"/>
                </a:solidFill>
                <a:effectLst/>
                <a:latin typeface="Segoe UI" panose="020B0502040204020203" pitchFamily="34" charset="0"/>
              </a:rPr>
              <a:t>Schedule access review to ask resource owners to review the privileges assigned to their resource.</a:t>
            </a:r>
          </a:p>
          <a:p>
            <a:pPr algn="l" rtl="0" fontAlgn="base"/>
            <a:r>
              <a:rPr lang="en-US" sz="1800" b="0" i="0">
                <a:solidFill>
                  <a:srgbClr val="000000"/>
                </a:solidFill>
                <a:effectLst/>
                <a:latin typeface="Segoe UI" panose="020B0502040204020203" pitchFamily="34" charset="0"/>
              </a:rPr>
              <a:t>Possible Reviewers:</a:t>
            </a:r>
          </a:p>
          <a:p>
            <a:pPr marL="742950" lvl="1" indent="-285750" algn="l" fontAlgn="base">
              <a:buFont typeface="Arial" panose="020B0604020202020204" pitchFamily="34" charset="0"/>
              <a:buChar char="•"/>
            </a:pPr>
            <a:r>
              <a:rPr lang="en-US" sz="1400">
                <a:solidFill>
                  <a:srgbClr val="000000"/>
                </a:solidFill>
                <a:latin typeface="Segoe UI" panose="020B0502040204020203" pitchFamily="34" charset="0"/>
              </a:rPr>
              <a:t>Group Owners</a:t>
            </a:r>
          </a:p>
          <a:p>
            <a:pPr marL="742950" lvl="1" indent="-285750" algn="l" fontAlgn="base">
              <a:buFont typeface="Arial" panose="020B0604020202020204" pitchFamily="34" charset="0"/>
              <a:buChar char="•"/>
            </a:pPr>
            <a:r>
              <a:rPr lang="en-US" sz="1400" b="0" i="0">
                <a:solidFill>
                  <a:srgbClr val="000000"/>
                </a:solidFill>
                <a:effectLst/>
                <a:latin typeface="Segoe UI" panose="020B0502040204020203" pitchFamily="34" charset="0"/>
              </a:rPr>
              <a:t>Specific Users</a:t>
            </a:r>
          </a:p>
          <a:p>
            <a:pPr marL="742950" lvl="1" indent="-285750" algn="l" fontAlgn="base">
              <a:buFont typeface="Arial" panose="020B0604020202020204" pitchFamily="34" charset="0"/>
              <a:buChar char="•"/>
            </a:pPr>
            <a:r>
              <a:rPr lang="en-US" sz="1400">
                <a:solidFill>
                  <a:srgbClr val="000000"/>
                </a:solidFill>
                <a:latin typeface="Segoe UI" panose="020B0502040204020203" pitchFamily="34" charset="0"/>
              </a:rPr>
              <a:t>Managers of Users</a:t>
            </a:r>
          </a:p>
          <a:p>
            <a:pPr marL="742950" lvl="1" indent="-285750" algn="l" fontAlgn="base">
              <a:buFont typeface="Arial" panose="020B0604020202020204" pitchFamily="34" charset="0"/>
              <a:buChar char="•"/>
            </a:pPr>
            <a:endParaRPr lang="en-US" sz="1400">
              <a:solidFill>
                <a:srgbClr val="000000"/>
              </a:solidFill>
              <a:latin typeface="Segoe UI" panose="020B0502040204020203" pitchFamily="34" charset="0"/>
            </a:endParaRPr>
          </a:p>
        </p:txBody>
      </p:sp>
      <p:sp>
        <p:nvSpPr>
          <p:cNvPr id="4" name="TextBox 3">
            <a:extLst>
              <a:ext uri="{FF2B5EF4-FFF2-40B4-BE49-F238E27FC236}">
                <a16:creationId xmlns:a16="http://schemas.microsoft.com/office/drawing/2014/main" id="{21297C82-D810-D73A-424E-8D2B2AE64F9E}"/>
              </a:ext>
            </a:extLst>
          </p:cNvPr>
          <p:cNvSpPr txBox="1"/>
          <p:nvPr/>
        </p:nvSpPr>
        <p:spPr>
          <a:xfrm>
            <a:off x="1086822" y="1488953"/>
            <a:ext cx="10142113" cy="369332"/>
          </a:xfrm>
          <a:prstGeom prst="rect">
            <a:avLst/>
          </a:prstGeom>
          <a:noFill/>
        </p:spPr>
        <p:txBody>
          <a:bodyPr wrap="square" rtlCol="0">
            <a:spAutoFit/>
          </a:bodyPr>
          <a:lstStyle/>
          <a:p>
            <a:r>
              <a:rPr lang="en-US" b="1"/>
              <a:t>1. Who is responsible for the review?</a:t>
            </a:r>
          </a:p>
        </p:txBody>
      </p:sp>
      <p:sp>
        <p:nvSpPr>
          <p:cNvPr id="5" name="TextBox 4">
            <a:extLst>
              <a:ext uri="{FF2B5EF4-FFF2-40B4-BE49-F238E27FC236}">
                <a16:creationId xmlns:a16="http://schemas.microsoft.com/office/drawing/2014/main" id="{F4E32CC0-4A2B-3939-6EB3-9CA147357344}"/>
              </a:ext>
            </a:extLst>
          </p:cNvPr>
          <p:cNvSpPr txBox="1"/>
          <p:nvPr/>
        </p:nvSpPr>
        <p:spPr>
          <a:xfrm>
            <a:off x="1107583" y="1606902"/>
            <a:ext cx="10142113" cy="369332"/>
          </a:xfrm>
          <a:prstGeom prst="rect">
            <a:avLst/>
          </a:prstGeom>
          <a:noFill/>
        </p:spPr>
        <p:txBody>
          <a:bodyPr wrap="square" rtlCol="0">
            <a:spAutoFit/>
          </a:bodyPr>
          <a:lstStyle/>
          <a:p>
            <a:endParaRPr lang="en-US" b="1"/>
          </a:p>
        </p:txBody>
      </p:sp>
    </p:spTree>
    <p:extLst>
      <p:ext uri="{BB962C8B-B14F-4D97-AF65-F5344CB8AC3E}">
        <p14:creationId xmlns:p14="http://schemas.microsoft.com/office/powerpoint/2010/main" val="60435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1317938" y="478420"/>
            <a:ext cx="9144000" cy="815907"/>
          </a:xfrm>
        </p:spPr>
        <p:txBody>
          <a:bodyPr>
            <a:normAutofit fontScale="90000"/>
          </a:bodyPr>
          <a:lstStyle/>
          <a:p>
            <a:pPr algn="l"/>
            <a:r>
              <a:rPr lang="en-US"/>
              <a:t>Planning (</a:t>
            </a:r>
            <a:r>
              <a:rPr lang="en-US" err="1"/>
              <a:t>Contd</a:t>
            </a:r>
            <a:r>
              <a:rPr lang="en-US"/>
              <a:t>)</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1459605" y="2324637"/>
            <a:ext cx="4503313" cy="4816698"/>
          </a:xfrm>
        </p:spPr>
        <p:txBody>
          <a:bodyPr>
            <a:normAutofit/>
          </a:bodyPr>
          <a:lstStyle/>
          <a:p>
            <a:pPr marL="342900" indent="-342900" algn="l">
              <a:buFont typeface="Arial" panose="020B0604020202020204" pitchFamily="34" charset="0"/>
              <a:buChar char="•"/>
            </a:pPr>
            <a:r>
              <a:rPr lang="en-US" sz="1800">
                <a:solidFill>
                  <a:srgbClr val="000000"/>
                </a:solidFill>
                <a:latin typeface="Segoe UI" panose="020B0502040204020203" pitchFamily="34" charset="0"/>
              </a:rPr>
              <a:t>Reach consensus across multiple sets of reviewers</a:t>
            </a:r>
          </a:p>
          <a:p>
            <a:pPr marL="342900" indent="-342900" algn="l">
              <a:buFont typeface="Arial" panose="020B0604020202020204" pitchFamily="34" charset="0"/>
              <a:buChar char="•"/>
            </a:pPr>
            <a:r>
              <a:rPr lang="en-US" sz="1800">
                <a:solidFill>
                  <a:srgbClr val="000000"/>
                </a:solidFill>
                <a:latin typeface="Segoe UI" panose="020B0502040204020203" pitchFamily="34" charset="0"/>
              </a:rPr>
              <a:t>Assign alternate reviewers to weigh in on unreviewed decisions</a:t>
            </a:r>
          </a:p>
          <a:p>
            <a:pPr marL="342900" indent="-342900" algn="l">
              <a:buFont typeface="Arial" panose="020B0604020202020204" pitchFamily="34" charset="0"/>
              <a:buChar char="•"/>
            </a:pPr>
            <a:r>
              <a:rPr lang="en-US" sz="1800">
                <a:solidFill>
                  <a:srgbClr val="000000"/>
                </a:solidFill>
                <a:latin typeface="Segoe UI" panose="020B0502040204020203" pitchFamily="34" charset="0"/>
              </a:rPr>
              <a:t>Reduce burden on later stage reviewers</a:t>
            </a:r>
          </a:p>
          <a:p>
            <a:pPr marL="342900" indent="-342900" algn="l">
              <a:buFont typeface="Arial" panose="020B0604020202020204" pitchFamily="34" charset="0"/>
              <a:buChar char="•"/>
            </a:pPr>
            <a:endParaRPr lang="en-US"/>
          </a:p>
        </p:txBody>
      </p:sp>
      <p:sp>
        <p:nvSpPr>
          <p:cNvPr id="4" name="TextBox 3">
            <a:extLst>
              <a:ext uri="{FF2B5EF4-FFF2-40B4-BE49-F238E27FC236}">
                <a16:creationId xmlns:a16="http://schemas.microsoft.com/office/drawing/2014/main" id="{21297C82-D810-D73A-424E-8D2B2AE64F9E}"/>
              </a:ext>
            </a:extLst>
          </p:cNvPr>
          <p:cNvSpPr txBox="1"/>
          <p:nvPr/>
        </p:nvSpPr>
        <p:spPr>
          <a:xfrm>
            <a:off x="1107583" y="1606902"/>
            <a:ext cx="10142113" cy="369332"/>
          </a:xfrm>
          <a:prstGeom prst="rect">
            <a:avLst/>
          </a:prstGeom>
          <a:noFill/>
        </p:spPr>
        <p:txBody>
          <a:bodyPr wrap="square" rtlCol="0">
            <a:spAutoFit/>
          </a:bodyPr>
          <a:lstStyle/>
          <a:p>
            <a:r>
              <a:rPr lang="en-US" b="1"/>
              <a:t>2. How many stages of reviews are needed?</a:t>
            </a:r>
          </a:p>
        </p:txBody>
      </p:sp>
      <p:pic>
        <p:nvPicPr>
          <p:cNvPr id="7" name="Picture 6">
            <a:extLst>
              <a:ext uri="{FF2B5EF4-FFF2-40B4-BE49-F238E27FC236}">
                <a16:creationId xmlns:a16="http://schemas.microsoft.com/office/drawing/2014/main" id="{8DFB089A-944F-152E-8252-69D30FB8BF83}"/>
              </a:ext>
            </a:extLst>
          </p:cNvPr>
          <p:cNvPicPr>
            <a:picLocks noChangeAspect="1"/>
          </p:cNvPicPr>
          <p:nvPr/>
        </p:nvPicPr>
        <p:blipFill>
          <a:blip r:embed="rId2"/>
          <a:stretch>
            <a:fillRect/>
          </a:stretch>
        </p:blipFill>
        <p:spPr>
          <a:xfrm>
            <a:off x="7023279" y="1621802"/>
            <a:ext cx="3438659" cy="5080715"/>
          </a:xfrm>
          <a:prstGeom prst="rect">
            <a:avLst/>
          </a:prstGeom>
        </p:spPr>
      </p:pic>
    </p:spTree>
    <p:extLst>
      <p:ext uri="{BB962C8B-B14F-4D97-AF65-F5344CB8AC3E}">
        <p14:creationId xmlns:p14="http://schemas.microsoft.com/office/powerpoint/2010/main" val="4129560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A093-8F43-6D75-4ABE-151B22BED5CF}"/>
              </a:ext>
            </a:extLst>
          </p:cNvPr>
          <p:cNvSpPr>
            <a:spLocks noGrp="1"/>
          </p:cNvSpPr>
          <p:nvPr>
            <p:ph type="title"/>
          </p:nvPr>
        </p:nvSpPr>
        <p:spPr>
          <a:xfrm>
            <a:off x="411480" y="991443"/>
            <a:ext cx="4443154" cy="1087819"/>
          </a:xfrm>
        </p:spPr>
        <p:txBody>
          <a:bodyPr anchor="b">
            <a:normAutofit/>
          </a:bodyPr>
          <a:lstStyle/>
          <a:p>
            <a:r>
              <a:rPr lang="en-US" sz="3400"/>
              <a:t>Planning (</a:t>
            </a:r>
            <a:r>
              <a:rPr lang="en-US" sz="3400" err="1"/>
              <a:t>Contd</a:t>
            </a:r>
            <a:r>
              <a:rPr lang="en-US" sz="3400"/>
              <a:t>)</a:t>
            </a:r>
          </a:p>
        </p:txBody>
      </p:sp>
      <p:sp>
        <p:nvSpPr>
          <p:cNvPr id="3" name="Content Placeholder 2">
            <a:extLst>
              <a:ext uri="{FF2B5EF4-FFF2-40B4-BE49-F238E27FC236}">
                <a16:creationId xmlns:a16="http://schemas.microsoft.com/office/drawing/2014/main" id="{5B0DC8AA-0BAE-0E80-4FAA-0B6CA0C0B1CC}"/>
              </a:ext>
            </a:extLst>
          </p:cNvPr>
          <p:cNvSpPr>
            <a:spLocks noGrp="1"/>
          </p:cNvSpPr>
          <p:nvPr>
            <p:ph idx="1"/>
          </p:nvPr>
        </p:nvSpPr>
        <p:spPr>
          <a:xfrm>
            <a:off x="411480" y="2684095"/>
            <a:ext cx="5632328" cy="3492868"/>
          </a:xfrm>
        </p:spPr>
        <p:txBody>
          <a:bodyPr>
            <a:normAutofit/>
          </a:bodyPr>
          <a:lstStyle/>
          <a:p>
            <a:pPr marL="0" indent="0">
              <a:buNone/>
            </a:pPr>
            <a:r>
              <a:rPr lang="en-US" sz="1800" b="1"/>
              <a:t>3. Decide on criteria for automated decisions</a:t>
            </a:r>
          </a:p>
          <a:p>
            <a:pPr lvl="1"/>
            <a:r>
              <a:rPr lang="en-US" sz="1400">
                <a:latin typeface="Segoe UI" panose="020B0502040204020203" pitchFamily="34" charset="0"/>
              </a:rPr>
              <a:t>Response Triggers</a:t>
            </a:r>
          </a:p>
          <a:p>
            <a:pPr lvl="1"/>
            <a:r>
              <a:rPr lang="en-US" sz="1400">
                <a:latin typeface="Segoe UI" panose="020B0502040204020203" pitchFamily="34" charset="0"/>
              </a:rPr>
              <a:t>Account Inactivity</a:t>
            </a:r>
          </a:p>
          <a:p>
            <a:pPr lvl="1"/>
            <a:r>
              <a:rPr lang="en-US" sz="1400">
                <a:latin typeface="Segoe UI" panose="020B0502040204020203" pitchFamily="34" charset="0"/>
              </a:rPr>
              <a:t>Justification requirements</a:t>
            </a:r>
          </a:p>
          <a:p>
            <a:pPr lvl="1"/>
            <a:r>
              <a:rPr lang="en-US" sz="1400">
                <a:latin typeface="Segoe UI" panose="020B0502040204020203" pitchFamily="34" charset="0"/>
              </a:rPr>
              <a:t>Alerting and notifications</a:t>
            </a:r>
          </a:p>
          <a:p>
            <a:pPr marL="0" indent="0">
              <a:buNone/>
            </a:pPr>
            <a:r>
              <a:rPr lang="en-US" sz="1800"/>
              <a:t>	</a:t>
            </a:r>
          </a:p>
        </p:txBody>
      </p:sp>
      <p:pic>
        <p:nvPicPr>
          <p:cNvPr id="5" name="Picture 4">
            <a:extLst>
              <a:ext uri="{FF2B5EF4-FFF2-40B4-BE49-F238E27FC236}">
                <a16:creationId xmlns:a16="http://schemas.microsoft.com/office/drawing/2014/main" id="{E9CBDE5B-B91D-3E7C-91EF-173DBDE456E2}"/>
              </a:ext>
            </a:extLst>
          </p:cNvPr>
          <p:cNvPicPr>
            <a:picLocks noChangeAspect="1"/>
          </p:cNvPicPr>
          <p:nvPr/>
        </p:nvPicPr>
        <p:blipFill>
          <a:blip r:embed="rId2"/>
          <a:stretch>
            <a:fillRect/>
          </a:stretch>
        </p:blipFill>
        <p:spPr>
          <a:xfrm>
            <a:off x="6330004" y="625683"/>
            <a:ext cx="4552048" cy="5551280"/>
          </a:xfrm>
          <a:prstGeom prst="rect">
            <a:avLst/>
          </a:prstGeom>
          <a:ln>
            <a:solidFill>
              <a:schemeClr val="tx1"/>
            </a:solidFill>
          </a:ln>
        </p:spPr>
      </p:pic>
      <p:sp>
        <p:nvSpPr>
          <p:cNvPr id="6" name="Rectangle: Rounded Corners 5">
            <a:extLst>
              <a:ext uri="{FF2B5EF4-FFF2-40B4-BE49-F238E27FC236}">
                <a16:creationId xmlns:a16="http://schemas.microsoft.com/office/drawing/2014/main" id="{BE57D8E5-AA0B-A9B5-5266-75AC0ACAC298}"/>
              </a:ext>
            </a:extLst>
          </p:cNvPr>
          <p:cNvSpPr/>
          <p:nvPr/>
        </p:nvSpPr>
        <p:spPr>
          <a:xfrm>
            <a:off x="6403133" y="2331195"/>
            <a:ext cx="3603948" cy="221602"/>
          </a:xfrm>
          <a:prstGeom prst="roundRect">
            <a:avLst/>
          </a:prstGeom>
          <a:no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F37EDBD-01EB-060D-71C1-F9EDFD2B4271}"/>
              </a:ext>
            </a:extLst>
          </p:cNvPr>
          <p:cNvSpPr/>
          <p:nvPr/>
        </p:nvSpPr>
        <p:spPr>
          <a:xfrm>
            <a:off x="6416253" y="3621443"/>
            <a:ext cx="2266561" cy="66480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67B7C45-F573-3BB6-BF8B-6689B7C52367}"/>
              </a:ext>
            </a:extLst>
          </p:cNvPr>
          <p:cNvSpPr/>
          <p:nvPr/>
        </p:nvSpPr>
        <p:spPr>
          <a:xfrm>
            <a:off x="6429374" y="2615487"/>
            <a:ext cx="3592285" cy="244928"/>
          </a:xfrm>
          <a:prstGeom prst="roundRect">
            <a:avLst/>
          </a:prstGeom>
          <a:no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386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8564-1684-AD0C-0CAC-6E6BC4E9D015}"/>
              </a:ext>
            </a:extLst>
          </p:cNvPr>
          <p:cNvSpPr>
            <a:spLocks noGrp="1"/>
          </p:cNvSpPr>
          <p:nvPr>
            <p:ph type="title"/>
          </p:nvPr>
        </p:nvSpPr>
        <p:spPr/>
        <p:txBody>
          <a:bodyPr/>
          <a:lstStyle/>
          <a:p>
            <a:r>
              <a:rPr lang="en-US"/>
              <a:t>Multi-Stage Reviews Decisions</a:t>
            </a:r>
          </a:p>
        </p:txBody>
      </p:sp>
      <p:sp>
        <p:nvSpPr>
          <p:cNvPr id="3" name="TextBox 2">
            <a:extLst>
              <a:ext uri="{FF2B5EF4-FFF2-40B4-BE49-F238E27FC236}">
                <a16:creationId xmlns:a16="http://schemas.microsoft.com/office/drawing/2014/main" id="{0199DAEC-E59C-F0B4-A88B-C1B93CCAAAD9}"/>
              </a:ext>
            </a:extLst>
          </p:cNvPr>
          <p:cNvSpPr txBox="1"/>
          <p:nvPr/>
        </p:nvSpPr>
        <p:spPr>
          <a:xfrm>
            <a:off x="504059" y="1948558"/>
            <a:ext cx="5159709" cy="4247317"/>
          </a:xfrm>
          <a:prstGeom prst="rect">
            <a:avLst/>
          </a:prstGeom>
          <a:noFill/>
        </p:spPr>
        <p:txBody>
          <a:bodyPr wrap="square" rtlCol="0">
            <a:spAutoFit/>
          </a:bodyPr>
          <a:lstStyle/>
          <a:p>
            <a:r>
              <a:rPr lang="en-US" b="1" i="0">
                <a:solidFill>
                  <a:srgbClr val="161616"/>
                </a:solidFill>
                <a:effectLst/>
                <a:latin typeface="Segoe UI" panose="020B0502040204020203" pitchFamily="34" charset="0"/>
              </a:rPr>
              <a:t>First stage reviewers?</a:t>
            </a:r>
            <a:endParaRPr lang="en-US" b="1">
              <a:solidFill>
                <a:srgbClr val="161616"/>
              </a:solidFill>
              <a:latin typeface="Segoe UI" panose="020B0502040204020203" pitchFamily="34" charset="0"/>
            </a:endParaRPr>
          </a:p>
          <a:p>
            <a:r>
              <a:rPr lang="en-US">
                <a:solidFill>
                  <a:srgbClr val="161616"/>
                </a:solidFill>
                <a:latin typeface="Segoe UI" panose="020B0502040204020203" pitchFamily="34" charset="0"/>
              </a:rPr>
              <a:t>	</a:t>
            </a:r>
            <a:r>
              <a:rPr lang="en-US" b="0" i="0">
                <a:solidFill>
                  <a:srgbClr val="161616"/>
                </a:solidFill>
                <a:effectLst/>
                <a:latin typeface="Segoe UI" panose="020B0502040204020203" pitchFamily="34" charset="0"/>
              </a:rPr>
              <a:t> Select user(s) or group(s) – the owner(s) of the applications</a:t>
            </a:r>
          </a:p>
          <a:p>
            <a:endParaRPr lang="en-US">
              <a:solidFill>
                <a:srgbClr val="161616"/>
              </a:solidFill>
              <a:latin typeface="Segoe UI" panose="020B0502040204020203" pitchFamily="34" charset="0"/>
            </a:endParaRPr>
          </a:p>
          <a:p>
            <a:r>
              <a:rPr lang="en-US" b="1" i="0">
                <a:solidFill>
                  <a:srgbClr val="161616"/>
                </a:solidFill>
                <a:effectLst/>
                <a:latin typeface="Segoe UI" panose="020B0502040204020203" pitchFamily="34" charset="0"/>
              </a:rPr>
              <a:t>Second stage reviewers?</a:t>
            </a:r>
          </a:p>
          <a:p>
            <a:r>
              <a:rPr lang="en-US">
                <a:solidFill>
                  <a:srgbClr val="161616"/>
                </a:solidFill>
                <a:latin typeface="Segoe UI" panose="020B0502040204020203" pitchFamily="34" charset="0"/>
              </a:rPr>
              <a:t>	</a:t>
            </a:r>
            <a:r>
              <a:rPr lang="en-US" b="0" i="0">
                <a:solidFill>
                  <a:srgbClr val="161616"/>
                </a:solidFill>
                <a:effectLst/>
                <a:latin typeface="Segoe UI" panose="020B0502040204020203" pitchFamily="34" charset="0"/>
              </a:rPr>
              <a:t> Managers of users</a:t>
            </a:r>
            <a:endParaRPr lang="en-US">
              <a:solidFill>
                <a:srgbClr val="161616"/>
              </a:solidFill>
              <a:latin typeface="Segoe UI" panose="020B0502040204020203" pitchFamily="34" charset="0"/>
            </a:endParaRPr>
          </a:p>
          <a:p>
            <a:endParaRPr lang="en-US">
              <a:solidFill>
                <a:srgbClr val="161616"/>
              </a:solidFill>
              <a:latin typeface="Segoe UI" panose="020B0502040204020203" pitchFamily="34" charset="0"/>
            </a:endParaRPr>
          </a:p>
          <a:p>
            <a:r>
              <a:rPr lang="en-US" b="1" i="0">
                <a:solidFill>
                  <a:srgbClr val="161616"/>
                </a:solidFill>
                <a:effectLst/>
                <a:latin typeface="Segoe UI" panose="020B0502040204020203" pitchFamily="34" charset="0"/>
              </a:rPr>
              <a:t>Show previous stage(s) decisions to later stage reviewers?</a:t>
            </a:r>
          </a:p>
          <a:p>
            <a:endParaRPr lang="en-US">
              <a:solidFill>
                <a:srgbClr val="161616"/>
              </a:solidFill>
              <a:latin typeface="Segoe UI" panose="020B0502040204020203" pitchFamily="34" charset="0"/>
            </a:endParaRPr>
          </a:p>
          <a:p>
            <a:r>
              <a:rPr lang="en-US" b="1">
                <a:solidFill>
                  <a:srgbClr val="161616"/>
                </a:solidFill>
                <a:latin typeface="Segoe UI" panose="020B0502040204020203" pitchFamily="34" charset="0"/>
              </a:rPr>
              <a:t>Which r</a:t>
            </a:r>
            <a:r>
              <a:rPr lang="en-US" b="1" i="0">
                <a:solidFill>
                  <a:srgbClr val="161616"/>
                </a:solidFill>
                <a:effectLst/>
                <a:latin typeface="Segoe UI" panose="020B0502040204020203" pitchFamily="34" charset="0"/>
              </a:rPr>
              <a:t>eviewees go to the next stage?</a:t>
            </a:r>
          </a:p>
          <a:p>
            <a:endParaRPr lang="en-US">
              <a:solidFill>
                <a:srgbClr val="161616"/>
              </a:solidFill>
              <a:latin typeface="Segoe UI" panose="020B0502040204020203" pitchFamily="34" charset="0"/>
            </a:endParaRPr>
          </a:p>
          <a:p>
            <a:r>
              <a:rPr lang="en-US" b="1" i="0">
                <a:solidFill>
                  <a:srgbClr val="161616"/>
                </a:solidFill>
                <a:effectLst/>
                <a:latin typeface="Segoe UI" panose="020B0502040204020203" pitchFamily="34" charset="0"/>
              </a:rPr>
              <a:t>Expected action on non-response?</a:t>
            </a:r>
          </a:p>
          <a:p>
            <a:r>
              <a:rPr lang="en-US">
                <a:solidFill>
                  <a:srgbClr val="161616"/>
                </a:solidFill>
                <a:latin typeface="Segoe UI" panose="020B0502040204020203" pitchFamily="34" charset="0"/>
              </a:rPr>
              <a:t>	Approve/Deny</a:t>
            </a:r>
            <a:endParaRPr lang="en-US" b="0" i="0">
              <a:solidFill>
                <a:srgbClr val="161616"/>
              </a:solidFill>
              <a:effectLst/>
              <a:latin typeface="Segoe UI" panose="020B0502040204020203" pitchFamily="34" charset="0"/>
            </a:endParaRPr>
          </a:p>
          <a:p>
            <a:endParaRPr lang="en-US"/>
          </a:p>
        </p:txBody>
      </p:sp>
      <p:pic>
        <p:nvPicPr>
          <p:cNvPr id="1026" name="Picture 2" descr="Screenshot of multi-stage reviews.">
            <a:extLst>
              <a:ext uri="{FF2B5EF4-FFF2-40B4-BE49-F238E27FC236}">
                <a16:creationId xmlns:a16="http://schemas.microsoft.com/office/drawing/2014/main" id="{AADDD6C2-7A54-BF4B-FC9F-8B574025D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87355"/>
            <a:ext cx="5159709" cy="3247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583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BCB3F2-6331-9BB7-75E7-B147259D0DFA}"/>
              </a:ext>
            </a:extLst>
          </p:cNvPr>
          <p:cNvSpPr>
            <a:spLocks noGrp="1"/>
          </p:cNvSpPr>
          <p:nvPr>
            <p:ph type="title"/>
          </p:nvPr>
        </p:nvSpPr>
        <p:spPr>
          <a:xfrm>
            <a:off x="588263" y="457200"/>
            <a:ext cx="11018520" cy="923330"/>
          </a:xfrm>
        </p:spPr>
        <p:txBody>
          <a:bodyPr>
            <a:normAutofit fontScale="90000"/>
          </a:bodyPr>
          <a:lstStyle/>
          <a:p>
            <a:r>
              <a:rPr lang="en-US"/>
              <a:t>AR – Inactive Users</a:t>
            </a:r>
            <a:br>
              <a:rPr lang="en-US"/>
            </a:br>
            <a:r>
              <a:rPr lang="en-US" sz="2400"/>
              <a:t>General Availability</a:t>
            </a:r>
            <a:endParaRPr lang="en-US"/>
          </a:p>
        </p:txBody>
      </p:sp>
      <p:sp>
        <p:nvSpPr>
          <p:cNvPr id="5" name="TextBox 4">
            <a:extLst>
              <a:ext uri="{FF2B5EF4-FFF2-40B4-BE49-F238E27FC236}">
                <a16:creationId xmlns:a16="http://schemas.microsoft.com/office/drawing/2014/main" id="{21691B19-E963-FE52-DA14-6710FD61B3C2}"/>
              </a:ext>
            </a:extLst>
          </p:cNvPr>
          <p:cNvSpPr txBox="1"/>
          <p:nvPr/>
        </p:nvSpPr>
        <p:spPr>
          <a:xfrm>
            <a:off x="588263" y="1897901"/>
            <a:ext cx="3999503" cy="2862322"/>
          </a:xfrm>
          <a:prstGeom prst="rect">
            <a:avLst/>
          </a:prstGeom>
          <a:noFill/>
        </p:spPr>
        <p:txBody>
          <a:bodyPr wrap="square">
            <a:spAutoFit/>
          </a:bodyPr>
          <a:lstStyle/>
          <a:p>
            <a:pPr algn="l"/>
            <a:r>
              <a:rPr lang="en-US" b="1">
                <a:solidFill>
                  <a:srgbClr val="161616"/>
                </a:solidFill>
                <a:latin typeface="Segoe UI" panose="020B0502040204020203" pitchFamily="34" charset="0"/>
              </a:rPr>
              <a:t>Review inactive users</a:t>
            </a:r>
            <a:br>
              <a:rPr lang="en-US">
                <a:solidFill>
                  <a:srgbClr val="161616"/>
                </a:solidFill>
                <a:latin typeface="Segoe UI" panose="020B0502040204020203" pitchFamily="34" charset="0"/>
              </a:rPr>
            </a:br>
            <a:endParaRPr lang="en-US">
              <a:solidFill>
                <a:srgbClr val="161616"/>
              </a:solidFill>
              <a:latin typeface="Segoe UI" panose="020B0502040204020203" pitchFamily="34" charset="0"/>
            </a:endParaRPr>
          </a:p>
          <a:p>
            <a:pPr marL="285750" indent="-285750" algn="l">
              <a:buFont typeface="Arial" panose="020B0604020202020204" pitchFamily="34" charset="0"/>
              <a:buChar char="•"/>
            </a:pPr>
            <a:r>
              <a:rPr lang="en-US" b="0" i="0">
                <a:solidFill>
                  <a:srgbClr val="333333"/>
                </a:solidFill>
                <a:effectLst/>
                <a:latin typeface="SegoeUI"/>
              </a:rPr>
              <a:t>Review and address stale accounts that haven’t been active for a specified period</a:t>
            </a:r>
          </a:p>
          <a:p>
            <a:pPr marL="285750" indent="-285750" algn="l">
              <a:buFont typeface="Arial" panose="020B0604020202020204" pitchFamily="34" charset="0"/>
              <a:buChar char="•"/>
            </a:pPr>
            <a:r>
              <a:rPr lang="en-US">
                <a:solidFill>
                  <a:srgbClr val="333333"/>
                </a:solidFill>
                <a:latin typeface="SegoeUI"/>
              </a:rPr>
              <a:t>Includes interactive and non-interactive sign-ins</a:t>
            </a:r>
          </a:p>
          <a:p>
            <a:pPr marL="285750" indent="-285750" algn="l">
              <a:buFont typeface="Arial" panose="020B0604020202020204" pitchFamily="34" charset="0"/>
              <a:buChar char="•"/>
            </a:pPr>
            <a:r>
              <a:rPr lang="en-US">
                <a:solidFill>
                  <a:srgbClr val="333333"/>
                </a:solidFill>
                <a:latin typeface="SegoeUI"/>
              </a:rPr>
              <a:t>You define what inactive means</a:t>
            </a:r>
          </a:p>
          <a:p>
            <a:pPr marL="285750" indent="-285750" algn="l">
              <a:buFont typeface="Arial" panose="020B0604020202020204" pitchFamily="34" charset="0"/>
              <a:buChar char="•"/>
            </a:pPr>
            <a:r>
              <a:rPr lang="en-US">
                <a:solidFill>
                  <a:srgbClr val="333333"/>
                </a:solidFill>
                <a:latin typeface="SegoeUI"/>
              </a:rPr>
              <a:t>Automatically remove stale accounts</a:t>
            </a:r>
            <a:endParaRPr lang="en-US">
              <a:solidFill>
                <a:srgbClr val="161616"/>
              </a:solidFill>
              <a:latin typeface="Segoe UI" panose="020B0502040204020203" pitchFamily="34" charset="0"/>
            </a:endParaRPr>
          </a:p>
        </p:txBody>
      </p:sp>
      <p:pic>
        <p:nvPicPr>
          <p:cNvPr id="9" name="Picture 8">
            <a:extLst>
              <a:ext uri="{FF2B5EF4-FFF2-40B4-BE49-F238E27FC236}">
                <a16:creationId xmlns:a16="http://schemas.microsoft.com/office/drawing/2014/main" id="{950D7D46-D44F-4AC0-EDCE-1252E4A57F60}"/>
              </a:ext>
            </a:extLst>
          </p:cNvPr>
          <p:cNvPicPr>
            <a:picLocks noChangeAspect="1"/>
          </p:cNvPicPr>
          <p:nvPr/>
        </p:nvPicPr>
        <p:blipFill>
          <a:blip r:embed="rId3"/>
          <a:stretch>
            <a:fillRect/>
          </a:stretch>
        </p:blipFill>
        <p:spPr>
          <a:xfrm>
            <a:off x="5396753" y="1131085"/>
            <a:ext cx="5507737" cy="4803259"/>
          </a:xfrm>
          <a:prstGeom prst="rect">
            <a:avLst/>
          </a:prstGeom>
          <a:ln>
            <a:noFill/>
          </a:ln>
          <a:effectLst>
            <a:outerShdw blurRad="292100" dist="139700" dir="2700000" algn="tl" rotWithShape="0">
              <a:srgbClr val="333333">
                <a:alpha val="65000"/>
              </a:srgbClr>
            </a:outerShdw>
          </a:effectLst>
        </p:spPr>
      </p:pic>
      <p:sp>
        <p:nvSpPr>
          <p:cNvPr id="2" name="Rectangle: Rounded Corners 1">
            <a:extLst>
              <a:ext uri="{FF2B5EF4-FFF2-40B4-BE49-F238E27FC236}">
                <a16:creationId xmlns:a16="http://schemas.microsoft.com/office/drawing/2014/main" id="{C5263969-098F-A669-03D1-F43777E33C3B}"/>
              </a:ext>
            </a:extLst>
          </p:cNvPr>
          <p:cNvSpPr/>
          <p:nvPr/>
        </p:nvSpPr>
        <p:spPr>
          <a:xfrm>
            <a:off x="5451231" y="5345723"/>
            <a:ext cx="3859823" cy="593481"/>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55086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2103-8E22-DDE6-E37F-6C934099B0B8}"/>
              </a:ext>
            </a:extLst>
          </p:cNvPr>
          <p:cNvSpPr>
            <a:spLocks noGrp="1"/>
          </p:cNvSpPr>
          <p:nvPr>
            <p:ph type="title"/>
          </p:nvPr>
        </p:nvSpPr>
        <p:spPr>
          <a:xfrm>
            <a:off x="588263" y="457200"/>
            <a:ext cx="11018520" cy="861774"/>
          </a:xfrm>
        </p:spPr>
        <p:txBody>
          <a:bodyPr/>
          <a:lstStyle/>
          <a:p>
            <a:r>
              <a:rPr lang="en-US" sz="3200"/>
              <a:t>Machine Learning based recommendations in Access Reviews</a:t>
            </a:r>
            <a:br>
              <a:rPr lang="en-US" sz="3200"/>
            </a:br>
            <a:r>
              <a:rPr lang="en-US" sz="2400" spc="-50">
                <a:solidFill>
                  <a:schemeClr val="accent1"/>
                </a:solidFill>
                <a:latin typeface="Segoe UI Semibold"/>
                <a:cs typeface="Segoe UI" panose="020B0502040204020203" pitchFamily="34" charset="0"/>
              </a:rPr>
              <a:t>User-to-Group Affiliation</a:t>
            </a:r>
            <a:endParaRPr lang="en-US" sz="3200"/>
          </a:p>
        </p:txBody>
      </p:sp>
      <p:cxnSp>
        <p:nvCxnSpPr>
          <p:cNvPr id="3" name="Straight Connector 2">
            <a:extLst>
              <a:ext uri="{FF2B5EF4-FFF2-40B4-BE49-F238E27FC236}">
                <a16:creationId xmlns:a16="http://schemas.microsoft.com/office/drawing/2014/main" id="{3DB6BD51-28C4-A75B-F29A-908D502971E0}"/>
              </a:ext>
            </a:extLst>
          </p:cNvPr>
          <p:cNvCxnSpPr>
            <a:cxnSpLocks/>
          </p:cNvCxnSpPr>
          <p:nvPr/>
        </p:nvCxnSpPr>
        <p:spPr>
          <a:xfrm>
            <a:off x="883920" y="3927909"/>
            <a:ext cx="9144000" cy="0"/>
          </a:xfrm>
          <a:prstGeom prst="line">
            <a:avLst/>
          </a:prstGeom>
          <a:noFill/>
          <a:ln w="301625" cap="rnd">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 name="Straight Connector 3">
            <a:extLst>
              <a:ext uri="{FF2B5EF4-FFF2-40B4-BE49-F238E27FC236}">
                <a16:creationId xmlns:a16="http://schemas.microsoft.com/office/drawing/2014/main" id="{03EEDD01-D483-7294-A5E5-2DB87494AF46}"/>
              </a:ext>
            </a:extLst>
          </p:cNvPr>
          <p:cNvCxnSpPr>
            <a:cxnSpLocks/>
          </p:cNvCxnSpPr>
          <p:nvPr/>
        </p:nvCxnSpPr>
        <p:spPr>
          <a:xfrm>
            <a:off x="6096000" y="2922069"/>
            <a:ext cx="0" cy="1005840"/>
          </a:xfrm>
          <a:prstGeom prst="line">
            <a:avLst/>
          </a:prstGeom>
          <a:noFill/>
          <a:ln w="301625" cap="rnd">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5" name="Group 4">
            <a:extLst>
              <a:ext uri="{FF2B5EF4-FFF2-40B4-BE49-F238E27FC236}">
                <a16:creationId xmlns:a16="http://schemas.microsoft.com/office/drawing/2014/main" id="{ED4A7732-1D44-5E14-6D15-9E6DCFDC51C3}"/>
              </a:ext>
            </a:extLst>
          </p:cNvPr>
          <p:cNvGrpSpPr/>
          <p:nvPr/>
        </p:nvGrpSpPr>
        <p:grpSpPr>
          <a:xfrm>
            <a:off x="1584432" y="3767889"/>
            <a:ext cx="320040" cy="320040"/>
            <a:chOff x="5951900" y="4858778"/>
            <a:chExt cx="320040" cy="320040"/>
          </a:xfrm>
        </p:grpSpPr>
        <p:sp>
          <p:nvSpPr>
            <p:cNvPr id="6" name="Oval 5">
              <a:extLst>
                <a:ext uri="{FF2B5EF4-FFF2-40B4-BE49-F238E27FC236}">
                  <a16:creationId xmlns:a16="http://schemas.microsoft.com/office/drawing/2014/main" id="{F1290849-0875-16CA-7F04-27B3DB09066A}"/>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7" name="Freeform: Shape 6">
              <a:extLst>
                <a:ext uri="{FF2B5EF4-FFF2-40B4-BE49-F238E27FC236}">
                  <a16:creationId xmlns:a16="http://schemas.microsoft.com/office/drawing/2014/main" id="{DA091DF1-74A4-E586-DBBB-BC6192EA70BC}"/>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8" name="TextBox 7">
            <a:extLst>
              <a:ext uri="{FF2B5EF4-FFF2-40B4-BE49-F238E27FC236}">
                <a16:creationId xmlns:a16="http://schemas.microsoft.com/office/drawing/2014/main" id="{44EF03DF-EF63-3A45-0DE8-EED820CCF1C3}"/>
              </a:ext>
            </a:extLst>
          </p:cNvPr>
          <p:cNvSpPr txBox="1"/>
          <p:nvPr/>
        </p:nvSpPr>
        <p:spPr>
          <a:xfrm>
            <a:off x="583140" y="4582616"/>
            <a:ext cx="2317975" cy="64633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spc="-30">
                <a:solidFill>
                  <a:srgbClr val="353535"/>
                </a:solidFill>
                <a:latin typeface="Segoe UI"/>
                <a:cs typeface="Segoe UI"/>
              </a:defRPr>
            </a:lvl1p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30" normalizeH="0" baseline="0" noProof="0">
                <a:ln>
                  <a:noFill/>
                </a:ln>
                <a:solidFill>
                  <a:srgbClr val="353535"/>
                </a:solidFill>
                <a:effectLst/>
                <a:uLnTx/>
                <a:uFillTx/>
                <a:latin typeface="Segoe UI"/>
                <a:ea typeface="+mn-ea"/>
                <a:cs typeface="Segoe UI"/>
              </a:rPr>
              <a:t>Admins create Access Review to protect against breaches and stay compliant</a:t>
            </a:r>
          </a:p>
        </p:txBody>
      </p:sp>
      <p:grpSp>
        <p:nvGrpSpPr>
          <p:cNvPr id="9" name="Group 8">
            <a:extLst>
              <a:ext uri="{FF2B5EF4-FFF2-40B4-BE49-F238E27FC236}">
                <a16:creationId xmlns:a16="http://schemas.microsoft.com/office/drawing/2014/main" id="{EF682BB2-0B1C-441A-74BF-AFEEA8C4A82D}"/>
              </a:ext>
            </a:extLst>
          </p:cNvPr>
          <p:cNvGrpSpPr/>
          <p:nvPr/>
        </p:nvGrpSpPr>
        <p:grpSpPr>
          <a:xfrm>
            <a:off x="585217" y="3516429"/>
            <a:ext cx="822960" cy="822960"/>
            <a:chOff x="735940" y="2699976"/>
            <a:chExt cx="822960" cy="822960"/>
          </a:xfrm>
        </p:grpSpPr>
        <p:sp>
          <p:nvSpPr>
            <p:cNvPr id="10" name="Oval 9">
              <a:extLst>
                <a:ext uri="{FF2B5EF4-FFF2-40B4-BE49-F238E27FC236}">
                  <a16:creationId xmlns:a16="http://schemas.microsoft.com/office/drawing/2014/main" id="{D4728DD0-CE83-7B13-0AAB-37E3C8E8F691}"/>
                </a:ext>
              </a:extLst>
            </p:cNvPr>
            <p:cNvSpPr/>
            <p:nvPr/>
          </p:nvSpPr>
          <p:spPr bwMode="auto">
            <a:xfrm>
              <a:off x="735940" y="2699976"/>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11" name="Graphic 10">
              <a:extLst>
                <a:ext uri="{FF2B5EF4-FFF2-40B4-BE49-F238E27FC236}">
                  <a16:creationId xmlns:a16="http://schemas.microsoft.com/office/drawing/2014/main" id="{FBDAA76D-7559-4072-DBB4-B4C5694819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911" y="2878277"/>
              <a:ext cx="413018" cy="413018"/>
            </a:xfrm>
            <a:prstGeom prst="rect">
              <a:avLst/>
            </a:prstGeom>
          </p:spPr>
        </p:pic>
      </p:grpSp>
      <p:sp>
        <p:nvSpPr>
          <p:cNvPr id="12" name="TextBox 11">
            <a:extLst>
              <a:ext uri="{FF2B5EF4-FFF2-40B4-BE49-F238E27FC236}">
                <a16:creationId xmlns:a16="http://schemas.microsoft.com/office/drawing/2014/main" id="{38960108-431B-9809-8374-0B6F138D45A2}"/>
              </a:ext>
            </a:extLst>
          </p:cNvPr>
          <p:cNvSpPr txBox="1"/>
          <p:nvPr/>
        </p:nvSpPr>
        <p:spPr>
          <a:xfrm>
            <a:off x="7933944" y="2596130"/>
            <a:ext cx="3607496"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30" normalizeH="0" baseline="0" noProof="0">
                <a:ln>
                  <a:noFill/>
                </a:ln>
                <a:solidFill>
                  <a:srgbClr val="353535"/>
                </a:solidFill>
                <a:effectLst/>
                <a:uLnTx/>
                <a:uFillTx/>
                <a:latin typeface="Segoe UI"/>
                <a:ea typeface="+mn-ea"/>
                <a:cs typeface="Segoe UI"/>
              </a:rPr>
              <a:t>Reviewers get data driven recommendations based on last sign in date and group affiliation</a:t>
            </a:r>
          </a:p>
        </p:txBody>
      </p:sp>
      <p:grpSp>
        <p:nvGrpSpPr>
          <p:cNvPr id="13" name="Group 12">
            <a:extLst>
              <a:ext uri="{FF2B5EF4-FFF2-40B4-BE49-F238E27FC236}">
                <a16:creationId xmlns:a16="http://schemas.microsoft.com/office/drawing/2014/main" id="{F052DC50-5978-0050-2B7D-66225E797822}"/>
              </a:ext>
            </a:extLst>
          </p:cNvPr>
          <p:cNvGrpSpPr/>
          <p:nvPr/>
        </p:nvGrpSpPr>
        <p:grpSpPr>
          <a:xfrm>
            <a:off x="2080727" y="3653589"/>
            <a:ext cx="548640" cy="548640"/>
            <a:chOff x="1890614" y="2837136"/>
            <a:chExt cx="548640" cy="548640"/>
          </a:xfrm>
        </p:grpSpPr>
        <p:sp>
          <p:nvSpPr>
            <p:cNvPr id="14" name="Oval 13">
              <a:extLst>
                <a:ext uri="{FF2B5EF4-FFF2-40B4-BE49-F238E27FC236}">
                  <a16:creationId xmlns:a16="http://schemas.microsoft.com/office/drawing/2014/main" id="{FF4424D7-AD2A-B3A0-DB06-3D66557E6C99}"/>
                </a:ext>
              </a:extLst>
            </p:cNvPr>
            <p:cNvSpPr/>
            <p:nvPr/>
          </p:nvSpPr>
          <p:spPr bwMode="auto">
            <a:xfrm>
              <a:off x="1890614" y="2837136"/>
              <a:ext cx="548640" cy="548640"/>
            </a:xfrm>
            <a:prstGeom prst="ellipse">
              <a:avLst/>
            </a:prstGeom>
            <a:solidFill>
              <a:schemeClr val="bg1"/>
            </a:solidFill>
            <a:ln w="508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15" name="Graphic 14">
              <a:extLst>
                <a:ext uri="{FF2B5EF4-FFF2-40B4-BE49-F238E27FC236}">
                  <a16:creationId xmlns:a16="http://schemas.microsoft.com/office/drawing/2014/main" id="{78EFD8F2-A306-11B3-22AF-B4F086BE6F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2171" y="2873835"/>
              <a:ext cx="438152" cy="438152"/>
            </a:xfrm>
            <a:prstGeom prst="rect">
              <a:avLst/>
            </a:prstGeom>
          </p:spPr>
        </p:pic>
      </p:grpSp>
      <p:sp>
        <p:nvSpPr>
          <p:cNvPr id="16" name="TextBox 15">
            <a:extLst>
              <a:ext uri="{FF2B5EF4-FFF2-40B4-BE49-F238E27FC236}">
                <a16:creationId xmlns:a16="http://schemas.microsoft.com/office/drawing/2014/main" id="{688D4646-2DC0-0D60-F7FC-E5C042CD9269}"/>
              </a:ext>
            </a:extLst>
          </p:cNvPr>
          <p:cNvSpPr txBox="1"/>
          <p:nvPr/>
        </p:nvSpPr>
        <p:spPr>
          <a:xfrm>
            <a:off x="2382578" y="1907614"/>
            <a:ext cx="2271346" cy="64633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30" normalizeH="0" baseline="0" noProof="0">
                <a:ln>
                  <a:noFill/>
                </a:ln>
                <a:solidFill>
                  <a:srgbClr val="353535"/>
                </a:solidFill>
                <a:effectLst/>
                <a:uLnTx/>
                <a:uFillTx/>
                <a:latin typeface="Segoe UI"/>
                <a:ea typeface="+mn-ea"/>
                <a:cs typeface="Segoe UI"/>
              </a:rPr>
              <a:t>Machine Learning uses organizational distance to calculate group affiliation</a:t>
            </a:r>
          </a:p>
        </p:txBody>
      </p:sp>
      <p:grpSp>
        <p:nvGrpSpPr>
          <p:cNvPr id="17" name="Group 16">
            <a:extLst>
              <a:ext uri="{FF2B5EF4-FFF2-40B4-BE49-F238E27FC236}">
                <a16:creationId xmlns:a16="http://schemas.microsoft.com/office/drawing/2014/main" id="{51E2EE70-8314-3DE1-04B2-3E23C42E70E6}"/>
              </a:ext>
            </a:extLst>
          </p:cNvPr>
          <p:cNvGrpSpPr/>
          <p:nvPr/>
        </p:nvGrpSpPr>
        <p:grpSpPr>
          <a:xfrm>
            <a:off x="4724400" y="1532222"/>
            <a:ext cx="2743200" cy="1371600"/>
            <a:chOff x="4724400" y="1577942"/>
            <a:chExt cx="2743200" cy="1371600"/>
          </a:xfrm>
        </p:grpSpPr>
        <p:sp>
          <p:nvSpPr>
            <p:cNvPr id="18" name="Rectangle: Rounded Corners 17">
              <a:extLst>
                <a:ext uri="{FF2B5EF4-FFF2-40B4-BE49-F238E27FC236}">
                  <a16:creationId xmlns:a16="http://schemas.microsoft.com/office/drawing/2014/main" id="{F7F72D7F-5384-2882-2809-ED0DB0D2B429}"/>
                </a:ext>
              </a:extLst>
            </p:cNvPr>
            <p:cNvSpPr/>
            <p:nvPr/>
          </p:nvSpPr>
          <p:spPr bwMode="auto">
            <a:xfrm>
              <a:off x="4724400" y="1577942"/>
              <a:ext cx="2743200" cy="1371600"/>
            </a:xfrm>
            <a:prstGeom prst="roundRect">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nvGrpSpPr>
            <p:cNvPr id="19" name="Group 18">
              <a:extLst>
                <a:ext uri="{FF2B5EF4-FFF2-40B4-BE49-F238E27FC236}">
                  <a16:creationId xmlns:a16="http://schemas.microsoft.com/office/drawing/2014/main" id="{F2FFF007-F151-9F73-A2C4-F29CFFFE60FB}"/>
                </a:ext>
              </a:extLst>
            </p:cNvPr>
            <p:cNvGrpSpPr/>
            <p:nvPr/>
          </p:nvGrpSpPr>
          <p:grpSpPr>
            <a:xfrm>
              <a:off x="4889658" y="1675672"/>
              <a:ext cx="2412684" cy="1140516"/>
              <a:chOff x="4889658" y="1685219"/>
              <a:chExt cx="2412684" cy="1140516"/>
            </a:xfrm>
          </p:grpSpPr>
          <p:grpSp>
            <p:nvGrpSpPr>
              <p:cNvPr id="20" name="Group 19">
                <a:extLst>
                  <a:ext uri="{FF2B5EF4-FFF2-40B4-BE49-F238E27FC236}">
                    <a16:creationId xmlns:a16="http://schemas.microsoft.com/office/drawing/2014/main" id="{75B30859-0BAA-02AC-01DA-21214A4A597A}"/>
                  </a:ext>
                </a:extLst>
              </p:cNvPr>
              <p:cNvGrpSpPr/>
              <p:nvPr/>
            </p:nvGrpSpPr>
            <p:grpSpPr>
              <a:xfrm>
                <a:off x="4889658" y="2638474"/>
                <a:ext cx="2412684" cy="187261"/>
                <a:chOff x="4889658" y="2651001"/>
                <a:chExt cx="2412684" cy="187261"/>
              </a:xfrm>
            </p:grpSpPr>
            <p:grpSp>
              <p:nvGrpSpPr>
                <p:cNvPr id="47" name="Group 46">
                  <a:extLst>
                    <a:ext uri="{FF2B5EF4-FFF2-40B4-BE49-F238E27FC236}">
                      <a16:creationId xmlns:a16="http://schemas.microsoft.com/office/drawing/2014/main" id="{B58AC6A3-A093-94D7-8CC4-1DB9756FD5E9}"/>
                    </a:ext>
                  </a:extLst>
                </p:cNvPr>
                <p:cNvGrpSpPr/>
                <p:nvPr/>
              </p:nvGrpSpPr>
              <p:grpSpPr>
                <a:xfrm>
                  <a:off x="4889658" y="2741107"/>
                  <a:ext cx="2412684" cy="0"/>
                  <a:chOff x="4889658" y="2507550"/>
                  <a:chExt cx="2412684" cy="0"/>
                </a:xfrm>
              </p:grpSpPr>
              <p:cxnSp>
                <p:nvCxnSpPr>
                  <p:cNvPr id="67" name="Straight Connector 66">
                    <a:extLst>
                      <a:ext uri="{FF2B5EF4-FFF2-40B4-BE49-F238E27FC236}">
                        <a16:creationId xmlns:a16="http://schemas.microsoft.com/office/drawing/2014/main" id="{D0542BCA-477B-6048-FB44-ABC309C40B2C}"/>
                      </a:ext>
                    </a:extLst>
                  </p:cNvPr>
                  <p:cNvCxnSpPr>
                    <a:cxnSpLocks/>
                  </p:cNvCxnSpPr>
                  <p:nvPr/>
                </p:nvCxnSpPr>
                <p:spPr>
                  <a:xfrm>
                    <a:off x="4889658" y="2507550"/>
                    <a:ext cx="1113283" cy="0"/>
                  </a:xfrm>
                  <a:prstGeom prst="line">
                    <a:avLst/>
                  </a:prstGeom>
                  <a:ln w="25400" cap="rnd">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D760EC7-4C02-4C3E-12A8-C5A139002822}"/>
                      </a:ext>
                    </a:extLst>
                  </p:cNvPr>
                  <p:cNvCxnSpPr>
                    <a:cxnSpLocks/>
                  </p:cNvCxnSpPr>
                  <p:nvPr/>
                </p:nvCxnSpPr>
                <p:spPr>
                  <a:xfrm>
                    <a:off x="6002941" y="2507550"/>
                    <a:ext cx="1299401" cy="0"/>
                  </a:xfrm>
                  <a:prstGeom prst="line">
                    <a:avLst/>
                  </a:prstGeom>
                  <a:ln w="25400" cap="rnd">
                    <a:gradFill flip="none" rotWithShape="1">
                      <a:gsLst>
                        <a:gs pos="9000">
                          <a:schemeClr val="accent3"/>
                        </a:gs>
                        <a:gs pos="0">
                          <a:schemeClr val="accent3"/>
                        </a:gs>
                        <a:gs pos="30000">
                          <a:schemeClr val="accent2"/>
                        </a:gs>
                        <a:gs pos="69000">
                          <a:srgbClr val="D83B01"/>
                        </a:gs>
                        <a:gs pos="100000">
                          <a:srgbClr val="D83B01"/>
                        </a:gs>
                      </a:gsLst>
                      <a:lin ang="0" scaled="1"/>
                      <a:tileRect/>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78650F00-6F09-4EA2-6BFE-DBF1E23711DF}"/>
                    </a:ext>
                  </a:extLst>
                </p:cNvPr>
                <p:cNvGrpSpPr/>
                <p:nvPr/>
              </p:nvGrpSpPr>
              <p:grpSpPr>
                <a:xfrm>
                  <a:off x="4910695" y="2672527"/>
                  <a:ext cx="137160" cy="165735"/>
                  <a:chOff x="5339422" y="2682141"/>
                  <a:chExt cx="137160" cy="165735"/>
                </a:xfrm>
              </p:grpSpPr>
              <p:sp>
                <p:nvSpPr>
                  <p:cNvPr id="65" name="Oval 64">
                    <a:extLst>
                      <a:ext uri="{FF2B5EF4-FFF2-40B4-BE49-F238E27FC236}">
                        <a16:creationId xmlns:a16="http://schemas.microsoft.com/office/drawing/2014/main" id="{0FBF08AC-1E05-57DD-66A6-201A2E42D005}"/>
                      </a:ext>
                    </a:extLst>
                  </p:cNvPr>
                  <p:cNvSpPr>
                    <a:spLocks noChangeAspect="1"/>
                  </p:cNvSpPr>
                  <p:nvPr/>
                </p:nvSpPr>
                <p:spPr bwMode="auto">
                  <a:xfrm>
                    <a:off x="5343994" y="2710716"/>
                    <a:ext cx="128016"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DDB82195-FAF5-86E8-693F-6CB1BD994972}"/>
                      </a:ext>
                    </a:extLst>
                  </p:cNvPr>
                  <p:cNvSpPr>
                    <a:spLocks noChangeAspect="1"/>
                  </p:cNvSpPr>
                  <p:nvPr/>
                </p:nvSpPr>
                <p:spPr bwMode="auto">
                  <a:xfrm>
                    <a:off x="5339422" y="2682141"/>
                    <a:ext cx="137160" cy="137160"/>
                  </a:xfrm>
                  <a:custGeom>
                    <a:avLst/>
                    <a:gdLst>
                      <a:gd name="connsiteX0" fmla="*/ 360450 w 720900"/>
                      <a:gd name="connsiteY0" fmla="*/ 0 h 720901"/>
                      <a:gd name="connsiteX1" fmla="*/ 720900 w 720900"/>
                      <a:gd name="connsiteY1" fmla="*/ 360450 h 720901"/>
                      <a:gd name="connsiteX2" fmla="*/ 360450 w 720900"/>
                      <a:gd name="connsiteY2" fmla="*/ 720901 h 720901"/>
                      <a:gd name="connsiteX3" fmla="*/ 0 w 720900"/>
                      <a:gd name="connsiteY3" fmla="*/ 360450 h 720901"/>
                      <a:gd name="connsiteX4" fmla="*/ 360450 w 720900"/>
                      <a:gd name="connsiteY4" fmla="*/ 0 h 720901"/>
                      <a:gd name="connsiteX5" fmla="*/ 557059 w 720900"/>
                      <a:gd name="connsiteY5" fmla="*/ 196609 h 720901"/>
                      <a:gd name="connsiteX6" fmla="*/ 533885 w 720900"/>
                      <a:gd name="connsiteY6" fmla="*/ 206204 h 720901"/>
                      <a:gd name="connsiteX7" fmla="*/ 294913 w 720900"/>
                      <a:gd name="connsiteY7" fmla="*/ 445183 h 720901"/>
                      <a:gd name="connsiteX8" fmla="*/ 187014 w 720900"/>
                      <a:gd name="connsiteY8" fmla="*/ 337277 h 720901"/>
                      <a:gd name="connsiteX9" fmla="*/ 140667 w 720900"/>
                      <a:gd name="connsiteY9" fmla="*/ 337277 h 720901"/>
                      <a:gd name="connsiteX10" fmla="*/ 140667 w 720900"/>
                      <a:gd name="connsiteY10" fmla="*/ 383624 h 720901"/>
                      <a:gd name="connsiteX11" fmla="*/ 271740 w 720900"/>
                      <a:gd name="connsiteY11" fmla="*/ 514697 h 720901"/>
                      <a:gd name="connsiteX12" fmla="*/ 318087 w 720900"/>
                      <a:gd name="connsiteY12" fmla="*/ 514697 h 720901"/>
                      <a:gd name="connsiteX13" fmla="*/ 580233 w 720900"/>
                      <a:gd name="connsiteY13" fmla="*/ 252551 h 720901"/>
                      <a:gd name="connsiteX14" fmla="*/ 580233 w 720900"/>
                      <a:gd name="connsiteY14" fmla="*/ 206204 h 720901"/>
                      <a:gd name="connsiteX15" fmla="*/ 557059 w 720900"/>
                      <a:gd name="connsiteY15" fmla="*/ 196609 h 72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00" h="720901">
                        <a:moveTo>
                          <a:pt x="360450" y="0"/>
                        </a:moveTo>
                        <a:cubicBezTo>
                          <a:pt x="559523" y="0"/>
                          <a:pt x="720900" y="161377"/>
                          <a:pt x="720900" y="360450"/>
                        </a:cubicBezTo>
                        <a:cubicBezTo>
                          <a:pt x="720900" y="559524"/>
                          <a:pt x="559523" y="720901"/>
                          <a:pt x="360450" y="720901"/>
                        </a:cubicBezTo>
                        <a:cubicBezTo>
                          <a:pt x="161376" y="720901"/>
                          <a:pt x="0" y="559524"/>
                          <a:pt x="0" y="360450"/>
                        </a:cubicBezTo>
                        <a:cubicBezTo>
                          <a:pt x="0" y="161377"/>
                          <a:pt x="161376" y="0"/>
                          <a:pt x="360450" y="0"/>
                        </a:cubicBezTo>
                        <a:close/>
                        <a:moveTo>
                          <a:pt x="557059" y="196609"/>
                        </a:moveTo>
                        <a:cubicBezTo>
                          <a:pt x="548672" y="196609"/>
                          <a:pt x="540285" y="199808"/>
                          <a:pt x="533885" y="206204"/>
                        </a:cubicBezTo>
                        <a:lnTo>
                          <a:pt x="294913" y="445183"/>
                        </a:lnTo>
                        <a:lnTo>
                          <a:pt x="187014" y="337277"/>
                        </a:lnTo>
                        <a:cubicBezTo>
                          <a:pt x="174215" y="324484"/>
                          <a:pt x="153466" y="324484"/>
                          <a:pt x="140667" y="337277"/>
                        </a:cubicBezTo>
                        <a:cubicBezTo>
                          <a:pt x="127874" y="350076"/>
                          <a:pt x="127874" y="370825"/>
                          <a:pt x="140667" y="383624"/>
                        </a:cubicBezTo>
                        <a:lnTo>
                          <a:pt x="271740" y="514697"/>
                        </a:lnTo>
                        <a:cubicBezTo>
                          <a:pt x="284539" y="527490"/>
                          <a:pt x="305288" y="527490"/>
                          <a:pt x="318087" y="514697"/>
                        </a:cubicBezTo>
                        <a:lnTo>
                          <a:pt x="580233" y="252551"/>
                        </a:lnTo>
                        <a:cubicBezTo>
                          <a:pt x="593025" y="239752"/>
                          <a:pt x="593025" y="219003"/>
                          <a:pt x="580233" y="206204"/>
                        </a:cubicBezTo>
                        <a:cubicBezTo>
                          <a:pt x="573834" y="199808"/>
                          <a:pt x="565446" y="196609"/>
                          <a:pt x="557059" y="196609"/>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49" name="Group 48">
                  <a:extLst>
                    <a:ext uri="{FF2B5EF4-FFF2-40B4-BE49-F238E27FC236}">
                      <a16:creationId xmlns:a16="http://schemas.microsoft.com/office/drawing/2014/main" id="{CC96784A-F156-6F8A-5C8F-B0A4644A805A}"/>
                    </a:ext>
                  </a:extLst>
                </p:cNvPr>
                <p:cNvGrpSpPr/>
                <p:nvPr/>
              </p:nvGrpSpPr>
              <p:grpSpPr>
                <a:xfrm>
                  <a:off x="5192635" y="2672527"/>
                  <a:ext cx="137160" cy="165735"/>
                  <a:chOff x="5339422" y="2682141"/>
                  <a:chExt cx="137160" cy="165735"/>
                </a:xfrm>
              </p:grpSpPr>
              <p:sp>
                <p:nvSpPr>
                  <p:cNvPr id="63" name="Oval 62">
                    <a:extLst>
                      <a:ext uri="{FF2B5EF4-FFF2-40B4-BE49-F238E27FC236}">
                        <a16:creationId xmlns:a16="http://schemas.microsoft.com/office/drawing/2014/main" id="{458E3F29-C9B6-CE8A-F855-B51421D722A1}"/>
                      </a:ext>
                    </a:extLst>
                  </p:cNvPr>
                  <p:cNvSpPr>
                    <a:spLocks noChangeAspect="1"/>
                  </p:cNvSpPr>
                  <p:nvPr/>
                </p:nvSpPr>
                <p:spPr bwMode="auto">
                  <a:xfrm>
                    <a:off x="5343994" y="2710716"/>
                    <a:ext cx="128016"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4" name="Freeform: Shape 63">
                    <a:extLst>
                      <a:ext uri="{FF2B5EF4-FFF2-40B4-BE49-F238E27FC236}">
                        <a16:creationId xmlns:a16="http://schemas.microsoft.com/office/drawing/2014/main" id="{F69B24DF-441D-E6FC-4337-F93728D87007}"/>
                      </a:ext>
                    </a:extLst>
                  </p:cNvPr>
                  <p:cNvSpPr>
                    <a:spLocks noChangeAspect="1"/>
                  </p:cNvSpPr>
                  <p:nvPr/>
                </p:nvSpPr>
                <p:spPr bwMode="auto">
                  <a:xfrm>
                    <a:off x="5339422" y="2682141"/>
                    <a:ext cx="137160" cy="137160"/>
                  </a:xfrm>
                  <a:custGeom>
                    <a:avLst/>
                    <a:gdLst>
                      <a:gd name="connsiteX0" fmla="*/ 360450 w 720900"/>
                      <a:gd name="connsiteY0" fmla="*/ 0 h 720901"/>
                      <a:gd name="connsiteX1" fmla="*/ 720900 w 720900"/>
                      <a:gd name="connsiteY1" fmla="*/ 360450 h 720901"/>
                      <a:gd name="connsiteX2" fmla="*/ 360450 w 720900"/>
                      <a:gd name="connsiteY2" fmla="*/ 720901 h 720901"/>
                      <a:gd name="connsiteX3" fmla="*/ 0 w 720900"/>
                      <a:gd name="connsiteY3" fmla="*/ 360450 h 720901"/>
                      <a:gd name="connsiteX4" fmla="*/ 360450 w 720900"/>
                      <a:gd name="connsiteY4" fmla="*/ 0 h 720901"/>
                      <a:gd name="connsiteX5" fmla="*/ 557059 w 720900"/>
                      <a:gd name="connsiteY5" fmla="*/ 196609 h 720901"/>
                      <a:gd name="connsiteX6" fmla="*/ 533885 w 720900"/>
                      <a:gd name="connsiteY6" fmla="*/ 206204 h 720901"/>
                      <a:gd name="connsiteX7" fmla="*/ 294913 w 720900"/>
                      <a:gd name="connsiteY7" fmla="*/ 445183 h 720901"/>
                      <a:gd name="connsiteX8" fmla="*/ 187014 w 720900"/>
                      <a:gd name="connsiteY8" fmla="*/ 337277 h 720901"/>
                      <a:gd name="connsiteX9" fmla="*/ 140667 w 720900"/>
                      <a:gd name="connsiteY9" fmla="*/ 337277 h 720901"/>
                      <a:gd name="connsiteX10" fmla="*/ 140667 w 720900"/>
                      <a:gd name="connsiteY10" fmla="*/ 383624 h 720901"/>
                      <a:gd name="connsiteX11" fmla="*/ 271740 w 720900"/>
                      <a:gd name="connsiteY11" fmla="*/ 514697 h 720901"/>
                      <a:gd name="connsiteX12" fmla="*/ 318087 w 720900"/>
                      <a:gd name="connsiteY12" fmla="*/ 514697 h 720901"/>
                      <a:gd name="connsiteX13" fmla="*/ 580233 w 720900"/>
                      <a:gd name="connsiteY13" fmla="*/ 252551 h 720901"/>
                      <a:gd name="connsiteX14" fmla="*/ 580233 w 720900"/>
                      <a:gd name="connsiteY14" fmla="*/ 206204 h 720901"/>
                      <a:gd name="connsiteX15" fmla="*/ 557059 w 720900"/>
                      <a:gd name="connsiteY15" fmla="*/ 196609 h 72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00" h="720901">
                        <a:moveTo>
                          <a:pt x="360450" y="0"/>
                        </a:moveTo>
                        <a:cubicBezTo>
                          <a:pt x="559523" y="0"/>
                          <a:pt x="720900" y="161377"/>
                          <a:pt x="720900" y="360450"/>
                        </a:cubicBezTo>
                        <a:cubicBezTo>
                          <a:pt x="720900" y="559524"/>
                          <a:pt x="559523" y="720901"/>
                          <a:pt x="360450" y="720901"/>
                        </a:cubicBezTo>
                        <a:cubicBezTo>
                          <a:pt x="161376" y="720901"/>
                          <a:pt x="0" y="559524"/>
                          <a:pt x="0" y="360450"/>
                        </a:cubicBezTo>
                        <a:cubicBezTo>
                          <a:pt x="0" y="161377"/>
                          <a:pt x="161376" y="0"/>
                          <a:pt x="360450" y="0"/>
                        </a:cubicBezTo>
                        <a:close/>
                        <a:moveTo>
                          <a:pt x="557059" y="196609"/>
                        </a:moveTo>
                        <a:cubicBezTo>
                          <a:pt x="548672" y="196609"/>
                          <a:pt x="540285" y="199808"/>
                          <a:pt x="533885" y="206204"/>
                        </a:cubicBezTo>
                        <a:lnTo>
                          <a:pt x="294913" y="445183"/>
                        </a:lnTo>
                        <a:lnTo>
                          <a:pt x="187014" y="337277"/>
                        </a:lnTo>
                        <a:cubicBezTo>
                          <a:pt x="174215" y="324484"/>
                          <a:pt x="153466" y="324484"/>
                          <a:pt x="140667" y="337277"/>
                        </a:cubicBezTo>
                        <a:cubicBezTo>
                          <a:pt x="127874" y="350076"/>
                          <a:pt x="127874" y="370825"/>
                          <a:pt x="140667" y="383624"/>
                        </a:cubicBezTo>
                        <a:lnTo>
                          <a:pt x="271740" y="514697"/>
                        </a:lnTo>
                        <a:cubicBezTo>
                          <a:pt x="284539" y="527490"/>
                          <a:pt x="305288" y="527490"/>
                          <a:pt x="318087" y="514697"/>
                        </a:cubicBezTo>
                        <a:lnTo>
                          <a:pt x="580233" y="252551"/>
                        </a:lnTo>
                        <a:cubicBezTo>
                          <a:pt x="593025" y="239752"/>
                          <a:pt x="593025" y="219003"/>
                          <a:pt x="580233" y="206204"/>
                        </a:cubicBezTo>
                        <a:cubicBezTo>
                          <a:pt x="573834" y="199808"/>
                          <a:pt x="565446" y="196609"/>
                          <a:pt x="557059" y="196609"/>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id="{8A517335-8D02-6D16-240A-2B8D35D519F5}"/>
                    </a:ext>
                  </a:extLst>
                </p:cNvPr>
                <p:cNvGrpSpPr/>
                <p:nvPr/>
              </p:nvGrpSpPr>
              <p:grpSpPr>
                <a:xfrm>
                  <a:off x="5468860" y="2672527"/>
                  <a:ext cx="137160" cy="165735"/>
                  <a:chOff x="5339422" y="2682141"/>
                  <a:chExt cx="137160" cy="165735"/>
                </a:xfrm>
              </p:grpSpPr>
              <p:sp>
                <p:nvSpPr>
                  <p:cNvPr id="61" name="Oval 60">
                    <a:extLst>
                      <a:ext uri="{FF2B5EF4-FFF2-40B4-BE49-F238E27FC236}">
                        <a16:creationId xmlns:a16="http://schemas.microsoft.com/office/drawing/2014/main" id="{6979BEA6-14C3-65FB-64F2-3DF84FACAA4D}"/>
                      </a:ext>
                    </a:extLst>
                  </p:cNvPr>
                  <p:cNvSpPr>
                    <a:spLocks noChangeAspect="1"/>
                  </p:cNvSpPr>
                  <p:nvPr/>
                </p:nvSpPr>
                <p:spPr bwMode="auto">
                  <a:xfrm>
                    <a:off x="5343994" y="2710716"/>
                    <a:ext cx="128016"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2" name="Freeform: Shape 61">
                    <a:extLst>
                      <a:ext uri="{FF2B5EF4-FFF2-40B4-BE49-F238E27FC236}">
                        <a16:creationId xmlns:a16="http://schemas.microsoft.com/office/drawing/2014/main" id="{CD3A729E-2E33-BDE5-497A-C67BA27DDBDD}"/>
                      </a:ext>
                    </a:extLst>
                  </p:cNvPr>
                  <p:cNvSpPr>
                    <a:spLocks noChangeAspect="1"/>
                  </p:cNvSpPr>
                  <p:nvPr/>
                </p:nvSpPr>
                <p:spPr bwMode="auto">
                  <a:xfrm>
                    <a:off x="5339422" y="2682141"/>
                    <a:ext cx="137160" cy="137160"/>
                  </a:xfrm>
                  <a:custGeom>
                    <a:avLst/>
                    <a:gdLst>
                      <a:gd name="connsiteX0" fmla="*/ 360450 w 720900"/>
                      <a:gd name="connsiteY0" fmla="*/ 0 h 720901"/>
                      <a:gd name="connsiteX1" fmla="*/ 720900 w 720900"/>
                      <a:gd name="connsiteY1" fmla="*/ 360450 h 720901"/>
                      <a:gd name="connsiteX2" fmla="*/ 360450 w 720900"/>
                      <a:gd name="connsiteY2" fmla="*/ 720901 h 720901"/>
                      <a:gd name="connsiteX3" fmla="*/ 0 w 720900"/>
                      <a:gd name="connsiteY3" fmla="*/ 360450 h 720901"/>
                      <a:gd name="connsiteX4" fmla="*/ 360450 w 720900"/>
                      <a:gd name="connsiteY4" fmla="*/ 0 h 720901"/>
                      <a:gd name="connsiteX5" fmla="*/ 557059 w 720900"/>
                      <a:gd name="connsiteY5" fmla="*/ 196609 h 720901"/>
                      <a:gd name="connsiteX6" fmla="*/ 533885 w 720900"/>
                      <a:gd name="connsiteY6" fmla="*/ 206204 h 720901"/>
                      <a:gd name="connsiteX7" fmla="*/ 294913 w 720900"/>
                      <a:gd name="connsiteY7" fmla="*/ 445183 h 720901"/>
                      <a:gd name="connsiteX8" fmla="*/ 187014 w 720900"/>
                      <a:gd name="connsiteY8" fmla="*/ 337277 h 720901"/>
                      <a:gd name="connsiteX9" fmla="*/ 140667 w 720900"/>
                      <a:gd name="connsiteY9" fmla="*/ 337277 h 720901"/>
                      <a:gd name="connsiteX10" fmla="*/ 140667 w 720900"/>
                      <a:gd name="connsiteY10" fmla="*/ 383624 h 720901"/>
                      <a:gd name="connsiteX11" fmla="*/ 271740 w 720900"/>
                      <a:gd name="connsiteY11" fmla="*/ 514697 h 720901"/>
                      <a:gd name="connsiteX12" fmla="*/ 318087 w 720900"/>
                      <a:gd name="connsiteY12" fmla="*/ 514697 h 720901"/>
                      <a:gd name="connsiteX13" fmla="*/ 580233 w 720900"/>
                      <a:gd name="connsiteY13" fmla="*/ 252551 h 720901"/>
                      <a:gd name="connsiteX14" fmla="*/ 580233 w 720900"/>
                      <a:gd name="connsiteY14" fmla="*/ 206204 h 720901"/>
                      <a:gd name="connsiteX15" fmla="*/ 557059 w 720900"/>
                      <a:gd name="connsiteY15" fmla="*/ 196609 h 72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00" h="720901">
                        <a:moveTo>
                          <a:pt x="360450" y="0"/>
                        </a:moveTo>
                        <a:cubicBezTo>
                          <a:pt x="559523" y="0"/>
                          <a:pt x="720900" y="161377"/>
                          <a:pt x="720900" y="360450"/>
                        </a:cubicBezTo>
                        <a:cubicBezTo>
                          <a:pt x="720900" y="559524"/>
                          <a:pt x="559523" y="720901"/>
                          <a:pt x="360450" y="720901"/>
                        </a:cubicBezTo>
                        <a:cubicBezTo>
                          <a:pt x="161376" y="720901"/>
                          <a:pt x="0" y="559524"/>
                          <a:pt x="0" y="360450"/>
                        </a:cubicBezTo>
                        <a:cubicBezTo>
                          <a:pt x="0" y="161377"/>
                          <a:pt x="161376" y="0"/>
                          <a:pt x="360450" y="0"/>
                        </a:cubicBezTo>
                        <a:close/>
                        <a:moveTo>
                          <a:pt x="557059" y="196609"/>
                        </a:moveTo>
                        <a:cubicBezTo>
                          <a:pt x="548672" y="196609"/>
                          <a:pt x="540285" y="199808"/>
                          <a:pt x="533885" y="206204"/>
                        </a:cubicBezTo>
                        <a:lnTo>
                          <a:pt x="294913" y="445183"/>
                        </a:lnTo>
                        <a:lnTo>
                          <a:pt x="187014" y="337277"/>
                        </a:lnTo>
                        <a:cubicBezTo>
                          <a:pt x="174215" y="324484"/>
                          <a:pt x="153466" y="324484"/>
                          <a:pt x="140667" y="337277"/>
                        </a:cubicBezTo>
                        <a:cubicBezTo>
                          <a:pt x="127874" y="350076"/>
                          <a:pt x="127874" y="370825"/>
                          <a:pt x="140667" y="383624"/>
                        </a:cubicBezTo>
                        <a:lnTo>
                          <a:pt x="271740" y="514697"/>
                        </a:lnTo>
                        <a:cubicBezTo>
                          <a:pt x="284539" y="527490"/>
                          <a:pt x="305288" y="527490"/>
                          <a:pt x="318087" y="514697"/>
                        </a:cubicBezTo>
                        <a:lnTo>
                          <a:pt x="580233" y="252551"/>
                        </a:lnTo>
                        <a:cubicBezTo>
                          <a:pt x="593025" y="239752"/>
                          <a:pt x="593025" y="219003"/>
                          <a:pt x="580233" y="206204"/>
                        </a:cubicBezTo>
                        <a:cubicBezTo>
                          <a:pt x="573834" y="199808"/>
                          <a:pt x="565446" y="196609"/>
                          <a:pt x="557059" y="196609"/>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2CAF8152-A906-1827-A39F-9AF5368EC981}"/>
                    </a:ext>
                  </a:extLst>
                </p:cNvPr>
                <p:cNvGrpSpPr/>
                <p:nvPr/>
              </p:nvGrpSpPr>
              <p:grpSpPr>
                <a:xfrm>
                  <a:off x="5748895" y="2672527"/>
                  <a:ext cx="137160" cy="165735"/>
                  <a:chOff x="5339422" y="2682141"/>
                  <a:chExt cx="137160" cy="165735"/>
                </a:xfrm>
              </p:grpSpPr>
              <p:sp>
                <p:nvSpPr>
                  <p:cNvPr id="59" name="Oval 58">
                    <a:extLst>
                      <a:ext uri="{FF2B5EF4-FFF2-40B4-BE49-F238E27FC236}">
                        <a16:creationId xmlns:a16="http://schemas.microsoft.com/office/drawing/2014/main" id="{98CA1A25-4645-B4F1-0A8B-E6C1A7A81E8D}"/>
                      </a:ext>
                    </a:extLst>
                  </p:cNvPr>
                  <p:cNvSpPr>
                    <a:spLocks noChangeAspect="1"/>
                  </p:cNvSpPr>
                  <p:nvPr/>
                </p:nvSpPr>
                <p:spPr bwMode="auto">
                  <a:xfrm>
                    <a:off x="5343994" y="2710716"/>
                    <a:ext cx="128016"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0" name="Freeform: Shape 59">
                    <a:extLst>
                      <a:ext uri="{FF2B5EF4-FFF2-40B4-BE49-F238E27FC236}">
                        <a16:creationId xmlns:a16="http://schemas.microsoft.com/office/drawing/2014/main" id="{B4E52BAE-EAA2-5B44-BE61-560B5B47C6E5}"/>
                      </a:ext>
                    </a:extLst>
                  </p:cNvPr>
                  <p:cNvSpPr>
                    <a:spLocks noChangeAspect="1"/>
                  </p:cNvSpPr>
                  <p:nvPr/>
                </p:nvSpPr>
                <p:spPr bwMode="auto">
                  <a:xfrm>
                    <a:off x="5339422" y="2682141"/>
                    <a:ext cx="137160" cy="137160"/>
                  </a:xfrm>
                  <a:custGeom>
                    <a:avLst/>
                    <a:gdLst>
                      <a:gd name="connsiteX0" fmla="*/ 360450 w 720900"/>
                      <a:gd name="connsiteY0" fmla="*/ 0 h 720901"/>
                      <a:gd name="connsiteX1" fmla="*/ 720900 w 720900"/>
                      <a:gd name="connsiteY1" fmla="*/ 360450 h 720901"/>
                      <a:gd name="connsiteX2" fmla="*/ 360450 w 720900"/>
                      <a:gd name="connsiteY2" fmla="*/ 720901 h 720901"/>
                      <a:gd name="connsiteX3" fmla="*/ 0 w 720900"/>
                      <a:gd name="connsiteY3" fmla="*/ 360450 h 720901"/>
                      <a:gd name="connsiteX4" fmla="*/ 360450 w 720900"/>
                      <a:gd name="connsiteY4" fmla="*/ 0 h 720901"/>
                      <a:gd name="connsiteX5" fmla="*/ 557059 w 720900"/>
                      <a:gd name="connsiteY5" fmla="*/ 196609 h 720901"/>
                      <a:gd name="connsiteX6" fmla="*/ 533885 w 720900"/>
                      <a:gd name="connsiteY6" fmla="*/ 206204 h 720901"/>
                      <a:gd name="connsiteX7" fmla="*/ 294913 w 720900"/>
                      <a:gd name="connsiteY7" fmla="*/ 445183 h 720901"/>
                      <a:gd name="connsiteX8" fmla="*/ 187014 w 720900"/>
                      <a:gd name="connsiteY8" fmla="*/ 337277 h 720901"/>
                      <a:gd name="connsiteX9" fmla="*/ 140667 w 720900"/>
                      <a:gd name="connsiteY9" fmla="*/ 337277 h 720901"/>
                      <a:gd name="connsiteX10" fmla="*/ 140667 w 720900"/>
                      <a:gd name="connsiteY10" fmla="*/ 383624 h 720901"/>
                      <a:gd name="connsiteX11" fmla="*/ 271740 w 720900"/>
                      <a:gd name="connsiteY11" fmla="*/ 514697 h 720901"/>
                      <a:gd name="connsiteX12" fmla="*/ 318087 w 720900"/>
                      <a:gd name="connsiteY12" fmla="*/ 514697 h 720901"/>
                      <a:gd name="connsiteX13" fmla="*/ 580233 w 720900"/>
                      <a:gd name="connsiteY13" fmla="*/ 252551 h 720901"/>
                      <a:gd name="connsiteX14" fmla="*/ 580233 w 720900"/>
                      <a:gd name="connsiteY14" fmla="*/ 206204 h 720901"/>
                      <a:gd name="connsiteX15" fmla="*/ 557059 w 720900"/>
                      <a:gd name="connsiteY15" fmla="*/ 196609 h 72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00" h="720901">
                        <a:moveTo>
                          <a:pt x="360450" y="0"/>
                        </a:moveTo>
                        <a:cubicBezTo>
                          <a:pt x="559523" y="0"/>
                          <a:pt x="720900" y="161377"/>
                          <a:pt x="720900" y="360450"/>
                        </a:cubicBezTo>
                        <a:cubicBezTo>
                          <a:pt x="720900" y="559524"/>
                          <a:pt x="559523" y="720901"/>
                          <a:pt x="360450" y="720901"/>
                        </a:cubicBezTo>
                        <a:cubicBezTo>
                          <a:pt x="161376" y="720901"/>
                          <a:pt x="0" y="559524"/>
                          <a:pt x="0" y="360450"/>
                        </a:cubicBezTo>
                        <a:cubicBezTo>
                          <a:pt x="0" y="161377"/>
                          <a:pt x="161376" y="0"/>
                          <a:pt x="360450" y="0"/>
                        </a:cubicBezTo>
                        <a:close/>
                        <a:moveTo>
                          <a:pt x="557059" y="196609"/>
                        </a:moveTo>
                        <a:cubicBezTo>
                          <a:pt x="548672" y="196609"/>
                          <a:pt x="540285" y="199808"/>
                          <a:pt x="533885" y="206204"/>
                        </a:cubicBezTo>
                        <a:lnTo>
                          <a:pt x="294913" y="445183"/>
                        </a:lnTo>
                        <a:lnTo>
                          <a:pt x="187014" y="337277"/>
                        </a:lnTo>
                        <a:cubicBezTo>
                          <a:pt x="174215" y="324484"/>
                          <a:pt x="153466" y="324484"/>
                          <a:pt x="140667" y="337277"/>
                        </a:cubicBezTo>
                        <a:cubicBezTo>
                          <a:pt x="127874" y="350076"/>
                          <a:pt x="127874" y="370825"/>
                          <a:pt x="140667" y="383624"/>
                        </a:cubicBezTo>
                        <a:lnTo>
                          <a:pt x="271740" y="514697"/>
                        </a:lnTo>
                        <a:cubicBezTo>
                          <a:pt x="284539" y="527490"/>
                          <a:pt x="305288" y="527490"/>
                          <a:pt x="318087" y="514697"/>
                        </a:cubicBezTo>
                        <a:lnTo>
                          <a:pt x="580233" y="252551"/>
                        </a:lnTo>
                        <a:cubicBezTo>
                          <a:pt x="593025" y="239752"/>
                          <a:pt x="593025" y="219003"/>
                          <a:pt x="580233" y="206204"/>
                        </a:cubicBezTo>
                        <a:cubicBezTo>
                          <a:pt x="573834" y="199808"/>
                          <a:pt x="565446" y="196609"/>
                          <a:pt x="557059" y="196609"/>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52" name="Group 51">
                  <a:extLst>
                    <a:ext uri="{FF2B5EF4-FFF2-40B4-BE49-F238E27FC236}">
                      <a16:creationId xmlns:a16="http://schemas.microsoft.com/office/drawing/2014/main" id="{C53F60B8-3F3D-3F60-B482-30EE4F8FE9F3}"/>
                    </a:ext>
                  </a:extLst>
                </p:cNvPr>
                <p:cNvGrpSpPr/>
                <p:nvPr/>
              </p:nvGrpSpPr>
              <p:grpSpPr>
                <a:xfrm>
                  <a:off x="7119462" y="2651001"/>
                  <a:ext cx="182880" cy="182880"/>
                  <a:chOff x="7120968" y="2652906"/>
                  <a:chExt cx="182880" cy="182880"/>
                </a:xfrm>
              </p:grpSpPr>
              <p:sp>
                <p:nvSpPr>
                  <p:cNvPr id="53" name="Oval 52">
                    <a:extLst>
                      <a:ext uri="{FF2B5EF4-FFF2-40B4-BE49-F238E27FC236}">
                        <a16:creationId xmlns:a16="http://schemas.microsoft.com/office/drawing/2014/main" id="{601F1590-A59D-98CB-E8DC-68DA8F50A83C}"/>
                      </a:ext>
                    </a:extLst>
                  </p:cNvPr>
                  <p:cNvSpPr>
                    <a:spLocks/>
                  </p:cNvSpPr>
                  <p:nvPr/>
                </p:nvSpPr>
                <p:spPr bwMode="auto">
                  <a:xfrm>
                    <a:off x="7120968" y="2652906"/>
                    <a:ext cx="182880" cy="182880"/>
                  </a:xfrm>
                  <a:prstGeom prst="ellipse">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nvGrpSpPr>
                  <p:cNvPr id="54" name="Group 53">
                    <a:extLst>
                      <a:ext uri="{FF2B5EF4-FFF2-40B4-BE49-F238E27FC236}">
                        <a16:creationId xmlns:a16="http://schemas.microsoft.com/office/drawing/2014/main" id="{AA5718E9-EC87-40DA-4E2A-81CFF812D31B}"/>
                      </a:ext>
                    </a:extLst>
                  </p:cNvPr>
                  <p:cNvGrpSpPr>
                    <a:grpSpLocks noChangeAspect="1"/>
                  </p:cNvGrpSpPr>
                  <p:nvPr/>
                </p:nvGrpSpPr>
                <p:grpSpPr>
                  <a:xfrm>
                    <a:off x="7149924" y="2685672"/>
                    <a:ext cx="109728" cy="138303"/>
                    <a:chOff x="1079856" y="1986996"/>
                    <a:chExt cx="914400" cy="1152525"/>
                  </a:xfrm>
                </p:grpSpPr>
                <p:sp>
                  <p:nvSpPr>
                    <p:cNvPr id="55" name="Rectangle 54">
                      <a:extLst>
                        <a:ext uri="{FF2B5EF4-FFF2-40B4-BE49-F238E27FC236}">
                          <a16:creationId xmlns:a16="http://schemas.microsoft.com/office/drawing/2014/main" id="{DE1C59C6-AE0E-46CA-25FE-2BE979710BB2}"/>
                        </a:ext>
                      </a:extLst>
                    </p:cNvPr>
                    <p:cNvSpPr/>
                    <p:nvPr/>
                  </p:nvSpPr>
                  <p:spPr bwMode="auto">
                    <a:xfrm>
                      <a:off x="1079856" y="2225121"/>
                      <a:ext cx="914400"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8FD0F1B4-27E3-14CE-12C8-EEE1BC1FD713}"/>
                        </a:ext>
                      </a:extLst>
                    </p:cNvPr>
                    <p:cNvGrpSpPr>
                      <a:grpSpLocks noChangeAspect="1"/>
                    </p:cNvGrpSpPr>
                    <p:nvPr/>
                  </p:nvGrpSpPr>
                  <p:grpSpPr>
                    <a:xfrm>
                      <a:off x="1079856" y="1986996"/>
                      <a:ext cx="914400" cy="914400"/>
                      <a:chOff x="1241943" y="2116948"/>
                      <a:chExt cx="914400" cy="914400"/>
                    </a:xfrm>
                  </p:grpSpPr>
                  <p:pic>
                    <p:nvPicPr>
                      <p:cNvPr id="57" name="Graphic 56">
                        <a:extLst>
                          <a:ext uri="{FF2B5EF4-FFF2-40B4-BE49-F238E27FC236}">
                            <a16:creationId xmlns:a16="http://schemas.microsoft.com/office/drawing/2014/main" id="{DB56CDC7-8F6A-512B-D772-24C6876B7A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41943" y="2116948"/>
                        <a:ext cx="914400" cy="914400"/>
                      </a:xfrm>
                      <a:prstGeom prst="rect">
                        <a:avLst/>
                      </a:prstGeom>
                    </p:spPr>
                  </p:pic>
                  <p:sp>
                    <p:nvSpPr>
                      <p:cNvPr id="58" name="Freeform: Shape 57">
                        <a:extLst>
                          <a:ext uri="{FF2B5EF4-FFF2-40B4-BE49-F238E27FC236}">
                            <a16:creationId xmlns:a16="http://schemas.microsoft.com/office/drawing/2014/main" id="{77C7412D-BB9B-6F88-CF8C-BED3CA1D11F5}"/>
                          </a:ext>
                        </a:extLst>
                      </p:cNvPr>
                      <p:cNvSpPr/>
                      <p:nvPr/>
                    </p:nvSpPr>
                    <p:spPr bwMode="auto">
                      <a:xfrm>
                        <a:off x="1893476" y="2761981"/>
                        <a:ext cx="257175" cy="257175"/>
                      </a:xfrm>
                      <a:custGeom>
                        <a:avLst/>
                        <a:gdLst>
                          <a:gd name="connsiteX0" fmla="*/ 28575 w 257175"/>
                          <a:gd name="connsiteY0" fmla="*/ 0 h 257175"/>
                          <a:gd name="connsiteX1" fmla="*/ 48666 w 257175"/>
                          <a:gd name="connsiteY1" fmla="*/ 8483 h 257175"/>
                          <a:gd name="connsiteX2" fmla="*/ 128587 w 257175"/>
                          <a:gd name="connsiteY2" fmla="*/ 87957 h 257175"/>
                          <a:gd name="connsiteX3" fmla="*/ 208508 w 257175"/>
                          <a:gd name="connsiteY3" fmla="*/ 8483 h 257175"/>
                          <a:gd name="connsiteX4" fmla="*/ 228600 w 257175"/>
                          <a:gd name="connsiteY4" fmla="*/ 0 h 257175"/>
                          <a:gd name="connsiteX5" fmla="*/ 248691 w 257175"/>
                          <a:gd name="connsiteY5" fmla="*/ 8483 h 257175"/>
                          <a:gd name="connsiteX6" fmla="*/ 257175 w 257175"/>
                          <a:gd name="connsiteY6" fmla="*/ 28575 h 257175"/>
                          <a:gd name="connsiteX7" fmla="*/ 248691 w 257175"/>
                          <a:gd name="connsiteY7" fmla="*/ 48666 h 257175"/>
                          <a:gd name="connsiteX8" fmla="*/ 169217 w 257175"/>
                          <a:gd name="connsiteY8" fmla="*/ 128587 h 257175"/>
                          <a:gd name="connsiteX9" fmla="*/ 248691 w 257175"/>
                          <a:gd name="connsiteY9" fmla="*/ 208508 h 257175"/>
                          <a:gd name="connsiteX10" fmla="*/ 257175 w 257175"/>
                          <a:gd name="connsiteY10" fmla="*/ 228600 h 257175"/>
                          <a:gd name="connsiteX11" fmla="*/ 248691 w 257175"/>
                          <a:gd name="connsiteY11" fmla="*/ 248691 h 257175"/>
                          <a:gd name="connsiteX12" fmla="*/ 228600 w 257175"/>
                          <a:gd name="connsiteY12" fmla="*/ 257175 h 257175"/>
                          <a:gd name="connsiteX13" fmla="*/ 208508 w 257175"/>
                          <a:gd name="connsiteY13" fmla="*/ 248691 h 257175"/>
                          <a:gd name="connsiteX14" fmla="*/ 128587 w 257175"/>
                          <a:gd name="connsiteY14" fmla="*/ 168771 h 257175"/>
                          <a:gd name="connsiteX15" fmla="*/ 48666 w 257175"/>
                          <a:gd name="connsiteY15" fmla="*/ 248691 h 257175"/>
                          <a:gd name="connsiteX16" fmla="*/ 28575 w 257175"/>
                          <a:gd name="connsiteY16" fmla="*/ 257175 h 257175"/>
                          <a:gd name="connsiteX17" fmla="*/ 8483 w 257175"/>
                          <a:gd name="connsiteY17" fmla="*/ 248691 h 257175"/>
                          <a:gd name="connsiteX18" fmla="*/ 0 w 257175"/>
                          <a:gd name="connsiteY18" fmla="*/ 228600 h 257175"/>
                          <a:gd name="connsiteX19" fmla="*/ 8483 w 257175"/>
                          <a:gd name="connsiteY19" fmla="*/ 208508 h 257175"/>
                          <a:gd name="connsiteX20" fmla="*/ 88403 w 257175"/>
                          <a:gd name="connsiteY20" fmla="*/ 128587 h 257175"/>
                          <a:gd name="connsiteX21" fmla="*/ 8483 w 257175"/>
                          <a:gd name="connsiteY21" fmla="*/ 48666 h 257175"/>
                          <a:gd name="connsiteX22" fmla="*/ 0 w 257175"/>
                          <a:gd name="connsiteY22" fmla="*/ 28575 h 257175"/>
                          <a:gd name="connsiteX23" fmla="*/ 8483 w 257175"/>
                          <a:gd name="connsiteY23" fmla="*/ 8483 h 257175"/>
                          <a:gd name="connsiteX24" fmla="*/ 28575 w 257175"/>
                          <a:gd name="connsiteY24"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175" h="257175">
                            <a:moveTo>
                              <a:pt x="28575" y="0"/>
                            </a:moveTo>
                            <a:cubicBezTo>
                              <a:pt x="36312" y="0"/>
                              <a:pt x="43009" y="2826"/>
                              <a:pt x="48666" y="8483"/>
                            </a:cubicBezTo>
                            <a:lnTo>
                              <a:pt x="128587" y="87957"/>
                            </a:lnTo>
                            <a:lnTo>
                              <a:pt x="208508" y="8483"/>
                            </a:lnTo>
                            <a:cubicBezTo>
                              <a:pt x="214165" y="2826"/>
                              <a:pt x="220862" y="0"/>
                              <a:pt x="228600" y="0"/>
                            </a:cubicBezTo>
                            <a:cubicBezTo>
                              <a:pt x="236337" y="0"/>
                              <a:pt x="243034" y="2826"/>
                              <a:pt x="248691" y="8483"/>
                            </a:cubicBezTo>
                            <a:cubicBezTo>
                              <a:pt x="254348" y="14140"/>
                              <a:pt x="257175" y="20837"/>
                              <a:pt x="257175" y="28575"/>
                            </a:cubicBezTo>
                            <a:cubicBezTo>
                              <a:pt x="257175" y="36312"/>
                              <a:pt x="254348" y="43009"/>
                              <a:pt x="248691" y="48666"/>
                            </a:cubicBezTo>
                            <a:lnTo>
                              <a:pt x="169217" y="128587"/>
                            </a:lnTo>
                            <a:lnTo>
                              <a:pt x="248691" y="208508"/>
                            </a:lnTo>
                            <a:cubicBezTo>
                              <a:pt x="254348" y="214165"/>
                              <a:pt x="257175" y="220862"/>
                              <a:pt x="257175" y="228600"/>
                            </a:cubicBezTo>
                            <a:cubicBezTo>
                              <a:pt x="257175" y="236337"/>
                              <a:pt x="254348" y="243034"/>
                              <a:pt x="248691" y="248691"/>
                            </a:cubicBezTo>
                            <a:cubicBezTo>
                              <a:pt x="243034" y="254348"/>
                              <a:pt x="236337" y="257175"/>
                              <a:pt x="228600" y="257175"/>
                            </a:cubicBezTo>
                            <a:cubicBezTo>
                              <a:pt x="220862" y="257175"/>
                              <a:pt x="214165" y="254348"/>
                              <a:pt x="208508" y="248691"/>
                            </a:cubicBezTo>
                            <a:lnTo>
                              <a:pt x="128587" y="168771"/>
                            </a:lnTo>
                            <a:lnTo>
                              <a:pt x="48666" y="248691"/>
                            </a:lnTo>
                            <a:cubicBezTo>
                              <a:pt x="43009" y="254348"/>
                              <a:pt x="36312" y="257175"/>
                              <a:pt x="28575" y="257175"/>
                            </a:cubicBezTo>
                            <a:cubicBezTo>
                              <a:pt x="20837" y="257175"/>
                              <a:pt x="14140" y="254348"/>
                              <a:pt x="8483" y="248691"/>
                            </a:cubicBezTo>
                            <a:cubicBezTo>
                              <a:pt x="2826" y="243034"/>
                              <a:pt x="0" y="236337"/>
                              <a:pt x="0" y="228600"/>
                            </a:cubicBezTo>
                            <a:cubicBezTo>
                              <a:pt x="0" y="220862"/>
                              <a:pt x="2826" y="214165"/>
                              <a:pt x="8483" y="208508"/>
                            </a:cubicBezTo>
                            <a:lnTo>
                              <a:pt x="88403" y="128587"/>
                            </a:lnTo>
                            <a:lnTo>
                              <a:pt x="8483" y="48666"/>
                            </a:lnTo>
                            <a:cubicBezTo>
                              <a:pt x="2826" y="43009"/>
                              <a:pt x="0" y="36312"/>
                              <a:pt x="0" y="28575"/>
                            </a:cubicBezTo>
                            <a:cubicBezTo>
                              <a:pt x="0" y="20837"/>
                              <a:pt x="2826" y="14140"/>
                              <a:pt x="8483" y="8483"/>
                            </a:cubicBezTo>
                            <a:cubicBezTo>
                              <a:pt x="14140" y="2826"/>
                              <a:pt x="20837" y="0"/>
                              <a:pt x="2857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grpSp>
          </p:grpSp>
          <p:grpSp>
            <p:nvGrpSpPr>
              <p:cNvPr id="21" name="Group 20">
                <a:extLst>
                  <a:ext uri="{FF2B5EF4-FFF2-40B4-BE49-F238E27FC236}">
                    <a16:creationId xmlns:a16="http://schemas.microsoft.com/office/drawing/2014/main" id="{5E9595C9-1E28-6E23-C799-F4CD86FE0AE7}"/>
                  </a:ext>
                </a:extLst>
              </p:cNvPr>
              <p:cNvGrpSpPr/>
              <p:nvPr/>
            </p:nvGrpSpPr>
            <p:grpSpPr>
              <a:xfrm>
                <a:off x="4889658" y="1685219"/>
                <a:ext cx="2412684" cy="941141"/>
                <a:chOff x="4889658" y="1685219"/>
                <a:chExt cx="2412684" cy="941141"/>
              </a:xfrm>
            </p:grpSpPr>
            <p:sp>
              <p:nvSpPr>
                <p:cNvPr id="22" name="Rectangle: Rounded Corners 21">
                  <a:extLst>
                    <a:ext uri="{FF2B5EF4-FFF2-40B4-BE49-F238E27FC236}">
                      <a16:creationId xmlns:a16="http://schemas.microsoft.com/office/drawing/2014/main" id="{F841C61C-F25E-2F5E-5B32-74AC47A0D8C7}"/>
                    </a:ext>
                  </a:extLst>
                </p:cNvPr>
                <p:cNvSpPr/>
                <p:nvPr/>
              </p:nvSpPr>
              <p:spPr bwMode="auto">
                <a:xfrm>
                  <a:off x="6373903" y="2253666"/>
                  <a:ext cx="842620" cy="332509"/>
                </a:xfrm>
                <a:prstGeom prst="roundRect">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cxnSp>
              <p:nvCxnSpPr>
                <p:cNvPr id="23" name="Straight Connector 22">
                  <a:extLst>
                    <a:ext uri="{FF2B5EF4-FFF2-40B4-BE49-F238E27FC236}">
                      <a16:creationId xmlns:a16="http://schemas.microsoft.com/office/drawing/2014/main" id="{4029792B-08AE-FC85-F016-6AED952273B9}"/>
                    </a:ext>
                  </a:extLst>
                </p:cNvPr>
                <p:cNvCxnSpPr>
                  <a:cxnSpLocks/>
                </p:cNvCxnSpPr>
                <p:nvPr/>
              </p:nvCxnSpPr>
              <p:spPr>
                <a:xfrm>
                  <a:off x="6654260" y="2253666"/>
                  <a:ext cx="0" cy="16625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4" name="Straight Connector 23">
                  <a:extLst>
                    <a:ext uri="{FF2B5EF4-FFF2-40B4-BE49-F238E27FC236}">
                      <a16:creationId xmlns:a16="http://schemas.microsoft.com/office/drawing/2014/main" id="{C3F0875B-B592-4AFB-1D13-460355793DAD}"/>
                    </a:ext>
                  </a:extLst>
                </p:cNvPr>
                <p:cNvCxnSpPr>
                  <a:cxnSpLocks/>
                </p:cNvCxnSpPr>
                <p:nvPr/>
              </p:nvCxnSpPr>
              <p:spPr>
                <a:xfrm>
                  <a:off x="6932581" y="2253666"/>
                  <a:ext cx="0" cy="16625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5" name="Straight Connector 24">
                  <a:extLst>
                    <a:ext uri="{FF2B5EF4-FFF2-40B4-BE49-F238E27FC236}">
                      <a16:creationId xmlns:a16="http://schemas.microsoft.com/office/drawing/2014/main" id="{7163BE58-6762-5063-BE7E-3FF7F8C13FA1}"/>
                    </a:ext>
                  </a:extLst>
                </p:cNvPr>
                <p:cNvCxnSpPr>
                  <a:cxnSpLocks/>
                  <a:endCxn id="22" idx="0"/>
                </p:cNvCxnSpPr>
                <p:nvPr/>
              </p:nvCxnSpPr>
              <p:spPr>
                <a:xfrm>
                  <a:off x="6795213" y="2145601"/>
                  <a:ext cx="0" cy="10806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6" name="Straight Connector 25">
                  <a:extLst>
                    <a:ext uri="{FF2B5EF4-FFF2-40B4-BE49-F238E27FC236}">
                      <a16:creationId xmlns:a16="http://schemas.microsoft.com/office/drawing/2014/main" id="{7585893D-A1D2-B12E-A0A4-D00D0581FBF9}"/>
                    </a:ext>
                  </a:extLst>
                </p:cNvPr>
                <p:cNvCxnSpPr>
                  <a:cxnSpLocks/>
                </p:cNvCxnSpPr>
                <p:nvPr/>
              </p:nvCxnSpPr>
              <p:spPr>
                <a:xfrm>
                  <a:off x="5259419" y="2253667"/>
                  <a:ext cx="0" cy="16625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7" name="Rectangle: Rounded Corners 26">
                  <a:extLst>
                    <a:ext uri="{FF2B5EF4-FFF2-40B4-BE49-F238E27FC236}">
                      <a16:creationId xmlns:a16="http://schemas.microsoft.com/office/drawing/2014/main" id="{359BB520-9DF2-3F26-E429-9D4B07A3FB8C}"/>
                    </a:ext>
                  </a:extLst>
                </p:cNvPr>
                <p:cNvSpPr/>
                <p:nvPr/>
              </p:nvSpPr>
              <p:spPr bwMode="auto">
                <a:xfrm>
                  <a:off x="4979275" y="2253667"/>
                  <a:ext cx="1115106" cy="332509"/>
                </a:xfrm>
                <a:prstGeom prst="roundRect">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EC24527C-B97F-BDA3-1A52-5189D5F6863A}"/>
                    </a:ext>
                  </a:extLst>
                </p:cNvPr>
                <p:cNvCxnSpPr>
                  <a:cxnSpLocks/>
                </p:cNvCxnSpPr>
                <p:nvPr/>
              </p:nvCxnSpPr>
              <p:spPr>
                <a:xfrm>
                  <a:off x="5536828" y="2145602"/>
                  <a:ext cx="0" cy="274320"/>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a:extLst>
                    <a:ext uri="{FF2B5EF4-FFF2-40B4-BE49-F238E27FC236}">
                      <a16:creationId xmlns:a16="http://schemas.microsoft.com/office/drawing/2014/main" id="{08ADBD7B-8C62-1093-CCAA-B516DC1941DF}"/>
                    </a:ext>
                  </a:extLst>
                </p:cNvPr>
                <p:cNvCxnSpPr>
                  <a:cxnSpLocks/>
                </p:cNvCxnSpPr>
                <p:nvPr/>
              </p:nvCxnSpPr>
              <p:spPr>
                <a:xfrm>
                  <a:off x="5816061" y="2253667"/>
                  <a:ext cx="0" cy="16625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30" name="Rectangle: Rounded Corners 29">
                  <a:extLst>
                    <a:ext uri="{FF2B5EF4-FFF2-40B4-BE49-F238E27FC236}">
                      <a16:creationId xmlns:a16="http://schemas.microsoft.com/office/drawing/2014/main" id="{A76B1F94-B15B-6FBE-A12E-87B615FBA58B}"/>
                    </a:ext>
                  </a:extLst>
                </p:cNvPr>
                <p:cNvSpPr/>
                <p:nvPr/>
              </p:nvSpPr>
              <p:spPr bwMode="auto">
                <a:xfrm>
                  <a:off x="5536828" y="1925925"/>
                  <a:ext cx="1259782" cy="239880"/>
                </a:xfrm>
                <a:prstGeom prst="roundRect">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1FD063B9-C4F5-2C5D-7B5C-D06806CF38C4}"/>
                    </a:ext>
                  </a:extLst>
                </p:cNvPr>
                <p:cNvSpPr/>
                <p:nvPr/>
              </p:nvSpPr>
              <p:spPr bwMode="auto">
                <a:xfrm>
                  <a:off x="5522880" y="1999551"/>
                  <a:ext cx="1291295" cy="1995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32" name="Graphic 31">
                  <a:extLst>
                    <a:ext uri="{FF2B5EF4-FFF2-40B4-BE49-F238E27FC236}">
                      <a16:creationId xmlns:a16="http://schemas.microsoft.com/office/drawing/2014/main" id="{6FDB7E15-B593-5446-ED64-F9122A72F9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42715" y="2009173"/>
                  <a:ext cx="182880" cy="182880"/>
                </a:xfrm>
                <a:prstGeom prst="rect">
                  <a:avLst/>
                </a:prstGeom>
              </p:spPr>
            </p:pic>
            <p:pic>
              <p:nvPicPr>
                <p:cNvPr id="33" name="Graphic 32">
                  <a:extLst>
                    <a:ext uri="{FF2B5EF4-FFF2-40B4-BE49-F238E27FC236}">
                      <a16:creationId xmlns:a16="http://schemas.microsoft.com/office/drawing/2014/main" id="{482D3123-14EE-E73C-F633-E5B13DB8F9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03773" y="2009173"/>
                  <a:ext cx="182880" cy="182880"/>
                </a:xfrm>
                <a:prstGeom prst="rect">
                  <a:avLst/>
                </a:prstGeom>
              </p:spPr>
            </p:pic>
            <p:cxnSp>
              <p:nvCxnSpPr>
                <p:cNvPr id="34" name="Straight Connector 33">
                  <a:extLst>
                    <a:ext uri="{FF2B5EF4-FFF2-40B4-BE49-F238E27FC236}">
                      <a16:creationId xmlns:a16="http://schemas.microsoft.com/office/drawing/2014/main" id="{BBEADE20-5638-8F71-5938-C60C5F06C843}"/>
                    </a:ext>
                  </a:extLst>
                </p:cNvPr>
                <p:cNvCxnSpPr>
                  <a:cxnSpLocks/>
                </p:cNvCxnSpPr>
                <p:nvPr/>
              </p:nvCxnSpPr>
              <p:spPr>
                <a:xfrm>
                  <a:off x="6166719" y="1875092"/>
                  <a:ext cx="0" cy="45720"/>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pic>
              <p:nvPicPr>
                <p:cNvPr id="35" name="Graphic 34">
                  <a:extLst>
                    <a:ext uri="{FF2B5EF4-FFF2-40B4-BE49-F238E27FC236}">
                      <a16:creationId xmlns:a16="http://schemas.microsoft.com/office/drawing/2014/main" id="{A447C99F-FCF2-EB3C-5085-76FA0CF47B9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75279" y="1685219"/>
                  <a:ext cx="182880" cy="182880"/>
                </a:xfrm>
                <a:prstGeom prst="rect">
                  <a:avLst/>
                </a:prstGeom>
              </p:spPr>
            </p:pic>
            <p:sp>
              <p:nvSpPr>
                <p:cNvPr id="36" name="Rectangle 35">
                  <a:extLst>
                    <a:ext uri="{FF2B5EF4-FFF2-40B4-BE49-F238E27FC236}">
                      <a16:creationId xmlns:a16="http://schemas.microsoft.com/office/drawing/2014/main" id="{BDAF8C6D-8B76-F441-FC31-F8EC96F0CE38}"/>
                    </a:ext>
                  </a:extLst>
                </p:cNvPr>
                <p:cNvSpPr/>
                <p:nvPr/>
              </p:nvSpPr>
              <p:spPr bwMode="auto">
                <a:xfrm>
                  <a:off x="6360873" y="2323466"/>
                  <a:ext cx="868680" cy="30289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37" name="Graphic 36">
                  <a:extLst>
                    <a:ext uri="{FF2B5EF4-FFF2-40B4-BE49-F238E27FC236}">
                      <a16:creationId xmlns:a16="http://schemas.microsoft.com/office/drawing/2014/main" id="{22C093B5-2F67-4D4A-BF85-0CA02749FA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84499" y="2350705"/>
                  <a:ext cx="182880" cy="182880"/>
                </a:xfrm>
                <a:prstGeom prst="rect">
                  <a:avLst/>
                </a:prstGeom>
              </p:spPr>
            </p:pic>
            <p:pic>
              <p:nvPicPr>
                <p:cNvPr id="38" name="Graphic 37">
                  <a:extLst>
                    <a:ext uri="{FF2B5EF4-FFF2-40B4-BE49-F238E27FC236}">
                      <a16:creationId xmlns:a16="http://schemas.microsoft.com/office/drawing/2014/main" id="{AE5BE990-3197-00AD-1C67-5014CDE7EF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62820" y="2350705"/>
                  <a:ext cx="182880" cy="182880"/>
                </a:xfrm>
                <a:prstGeom prst="rect">
                  <a:avLst/>
                </a:prstGeom>
              </p:spPr>
            </p:pic>
            <p:pic>
              <p:nvPicPr>
                <p:cNvPr id="39" name="Graphic 38">
                  <a:extLst>
                    <a:ext uri="{FF2B5EF4-FFF2-40B4-BE49-F238E27FC236}">
                      <a16:creationId xmlns:a16="http://schemas.microsoft.com/office/drawing/2014/main" id="{507BA241-DC08-020E-711D-14A06085D7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41141" y="2350705"/>
                  <a:ext cx="182880" cy="182880"/>
                </a:xfrm>
                <a:prstGeom prst="rect">
                  <a:avLst/>
                </a:prstGeom>
              </p:spPr>
            </p:pic>
            <p:pic>
              <p:nvPicPr>
                <p:cNvPr id="40" name="Graphic 39">
                  <a:extLst>
                    <a:ext uri="{FF2B5EF4-FFF2-40B4-BE49-F238E27FC236}">
                      <a16:creationId xmlns:a16="http://schemas.microsoft.com/office/drawing/2014/main" id="{41CDE9C5-EADE-D6A6-9708-962E45ED6D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19462" y="2350705"/>
                  <a:ext cx="182880" cy="182880"/>
                </a:xfrm>
                <a:prstGeom prst="rect">
                  <a:avLst/>
                </a:prstGeom>
              </p:spPr>
            </p:pic>
            <p:sp>
              <p:nvSpPr>
                <p:cNvPr id="41" name="Rectangle 40">
                  <a:extLst>
                    <a:ext uri="{FF2B5EF4-FFF2-40B4-BE49-F238E27FC236}">
                      <a16:creationId xmlns:a16="http://schemas.microsoft.com/office/drawing/2014/main" id="{AF805594-8FD4-BE7E-3902-BF9E1014BBD9}"/>
                    </a:ext>
                  </a:extLst>
                </p:cNvPr>
                <p:cNvSpPr/>
                <p:nvPr/>
              </p:nvSpPr>
              <p:spPr bwMode="auto">
                <a:xfrm>
                  <a:off x="4965328" y="2323465"/>
                  <a:ext cx="1143000" cy="30289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42" name="Graphic 41">
                  <a:extLst>
                    <a:ext uri="{FF2B5EF4-FFF2-40B4-BE49-F238E27FC236}">
                      <a16:creationId xmlns:a16="http://schemas.microsoft.com/office/drawing/2014/main" id="{2BCB2B08-C904-4950-8EB0-DFA8A0F3609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02941" y="2350705"/>
                  <a:ext cx="182880" cy="182880"/>
                </a:xfrm>
                <a:prstGeom prst="rect">
                  <a:avLst/>
                </a:prstGeom>
              </p:spPr>
            </p:pic>
            <p:pic>
              <p:nvPicPr>
                <p:cNvPr id="43" name="Graphic 42">
                  <a:extLst>
                    <a:ext uri="{FF2B5EF4-FFF2-40B4-BE49-F238E27FC236}">
                      <a16:creationId xmlns:a16="http://schemas.microsoft.com/office/drawing/2014/main" id="{298B0541-4C9B-F48E-2856-5CFB776F6B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89658" y="2350705"/>
                  <a:ext cx="182880" cy="182880"/>
                </a:xfrm>
                <a:prstGeom prst="rect">
                  <a:avLst/>
                </a:prstGeom>
              </p:spPr>
            </p:pic>
            <p:pic>
              <p:nvPicPr>
                <p:cNvPr id="44" name="Graphic 43">
                  <a:extLst>
                    <a:ext uri="{FF2B5EF4-FFF2-40B4-BE49-F238E27FC236}">
                      <a16:creationId xmlns:a16="http://schemas.microsoft.com/office/drawing/2014/main" id="{B9C9ABB9-50DA-8C83-064C-E6D44AF2DDE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7979" y="2350705"/>
                  <a:ext cx="182880" cy="182880"/>
                </a:xfrm>
                <a:prstGeom prst="rect">
                  <a:avLst/>
                </a:prstGeom>
              </p:spPr>
            </p:pic>
            <p:pic>
              <p:nvPicPr>
                <p:cNvPr id="45" name="Graphic 44">
                  <a:extLst>
                    <a:ext uri="{FF2B5EF4-FFF2-40B4-BE49-F238E27FC236}">
                      <a16:creationId xmlns:a16="http://schemas.microsoft.com/office/drawing/2014/main" id="{E19CF219-D92F-EB09-6CD1-70A401FB320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46300" y="2350705"/>
                  <a:ext cx="182880" cy="182880"/>
                </a:xfrm>
                <a:prstGeom prst="rect">
                  <a:avLst/>
                </a:prstGeom>
              </p:spPr>
            </p:pic>
            <p:pic>
              <p:nvPicPr>
                <p:cNvPr id="46" name="Graphic 45">
                  <a:extLst>
                    <a:ext uri="{FF2B5EF4-FFF2-40B4-BE49-F238E27FC236}">
                      <a16:creationId xmlns:a16="http://schemas.microsoft.com/office/drawing/2014/main" id="{61077E04-05D9-EF7B-B9A7-530809FE99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24621" y="2350705"/>
                  <a:ext cx="182880" cy="182880"/>
                </a:xfrm>
                <a:prstGeom prst="rect">
                  <a:avLst/>
                </a:prstGeom>
              </p:spPr>
            </p:pic>
          </p:grpSp>
        </p:grpSp>
      </p:grpSp>
      <p:grpSp>
        <p:nvGrpSpPr>
          <p:cNvPr id="69" name="Group 68">
            <a:extLst>
              <a:ext uri="{FF2B5EF4-FFF2-40B4-BE49-F238E27FC236}">
                <a16:creationId xmlns:a16="http://schemas.microsoft.com/office/drawing/2014/main" id="{74B20594-D6DB-391D-EA7C-BB6B1E1273AA}"/>
              </a:ext>
            </a:extLst>
          </p:cNvPr>
          <p:cNvGrpSpPr/>
          <p:nvPr/>
        </p:nvGrpSpPr>
        <p:grpSpPr>
          <a:xfrm>
            <a:off x="5684520" y="3513994"/>
            <a:ext cx="822960" cy="822960"/>
            <a:chOff x="2709923" y="2172526"/>
            <a:chExt cx="822960" cy="822960"/>
          </a:xfrm>
        </p:grpSpPr>
        <p:sp>
          <p:nvSpPr>
            <p:cNvPr id="70" name="Oval 69">
              <a:extLst>
                <a:ext uri="{FF2B5EF4-FFF2-40B4-BE49-F238E27FC236}">
                  <a16:creationId xmlns:a16="http://schemas.microsoft.com/office/drawing/2014/main" id="{24BE4EE4-C206-4B07-E285-220CA4135BE5}"/>
                </a:ext>
              </a:extLst>
            </p:cNvPr>
            <p:cNvSpPr/>
            <p:nvPr/>
          </p:nvSpPr>
          <p:spPr bwMode="auto">
            <a:xfrm>
              <a:off x="2709923" y="2172526"/>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nvGrpSpPr>
            <p:cNvPr id="71" name="Group 70">
              <a:extLst>
                <a:ext uri="{FF2B5EF4-FFF2-40B4-BE49-F238E27FC236}">
                  <a16:creationId xmlns:a16="http://schemas.microsoft.com/office/drawing/2014/main" id="{7CDD8469-E106-1AC5-C920-AA7D532084C9}"/>
                </a:ext>
              </a:extLst>
            </p:cNvPr>
            <p:cNvGrpSpPr/>
            <p:nvPr/>
          </p:nvGrpSpPr>
          <p:grpSpPr>
            <a:xfrm>
              <a:off x="2870334" y="2333450"/>
              <a:ext cx="502138" cy="501112"/>
              <a:chOff x="2446020" y="2380380"/>
              <a:chExt cx="767575" cy="766007"/>
            </a:xfrm>
          </p:grpSpPr>
          <p:grpSp>
            <p:nvGrpSpPr>
              <p:cNvPr id="72" name="Group 71">
                <a:extLst>
                  <a:ext uri="{FF2B5EF4-FFF2-40B4-BE49-F238E27FC236}">
                    <a16:creationId xmlns:a16="http://schemas.microsoft.com/office/drawing/2014/main" id="{6B74F6DD-92C7-440C-4300-DACB95F558CD}"/>
                  </a:ext>
                </a:extLst>
              </p:cNvPr>
              <p:cNvGrpSpPr/>
              <p:nvPr/>
            </p:nvGrpSpPr>
            <p:grpSpPr>
              <a:xfrm>
                <a:off x="2446020" y="2380380"/>
                <a:ext cx="767575" cy="766007"/>
                <a:chOff x="2446020" y="2380380"/>
                <a:chExt cx="767575" cy="766007"/>
              </a:xfrm>
            </p:grpSpPr>
            <p:pic>
              <p:nvPicPr>
                <p:cNvPr id="74" name="Graphic 73">
                  <a:extLst>
                    <a:ext uri="{FF2B5EF4-FFF2-40B4-BE49-F238E27FC236}">
                      <a16:creationId xmlns:a16="http://schemas.microsoft.com/office/drawing/2014/main" id="{16F8BB7E-CEF9-0349-A9E7-839ECB600CE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46020" y="2380380"/>
                  <a:ext cx="280232" cy="280232"/>
                </a:xfrm>
                <a:prstGeom prst="rect">
                  <a:avLst/>
                </a:prstGeom>
              </p:spPr>
            </p:pic>
            <p:pic>
              <p:nvPicPr>
                <p:cNvPr id="75" name="Graphic 74">
                  <a:extLst>
                    <a:ext uri="{FF2B5EF4-FFF2-40B4-BE49-F238E27FC236}">
                      <a16:creationId xmlns:a16="http://schemas.microsoft.com/office/drawing/2014/main" id="{8363C99C-4564-88E1-5963-B8987DD613F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33363" y="2380380"/>
                  <a:ext cx="280232" cy="280232"/>
                </a:xfrm>
                <a:prstGeom prst="rect">
                  <a:avLst/>
                </a:prstGeom>
              </p:spPr>
            </p:pic>
            <p:pic>
              <p:nvPicPr>
                <p:cNvPr id="76" name="Graphic 75">
                  <a:extLst>
                    <a:ext uri="{FF2B5EF4-FFF2-40B4-BE49-F238E27FC236}">
                      <a16:creationId xmlns:a16="http://schemas.microsoft.com/office/drawing/2014/main" id="{DE00C274-4035-6547-AA43-F28E26E25D1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46020" y="2866155"/>
                  <a:ext cx="280232" cy="280232"/>
                </a:xfrm>
                <a:prstGeom prst="rect">
                  <a:avLst/>
                </a:prstGeom>
              </p:spPr>
            </p:pic>
            <p:pic>
              <p:nvPicPr>
                <p:cNvPr id="77" name="Graphic 76">
                  <a:extLst>
                    <a:ext uri="{FF2B5EF4-FFF2-40B4-BE49-F238E27FC236}">
                      <a16:creationId xmlns:a16="http://schemas.microsoft.com/office/drawing/2014/main" id="{3EB464EB-22B0-A6AC-0C4D-011C41CDCF12}"/>
                    </a:ext>
                  </a:extLst>
                </p:cNvPr>
                <p:cNvPicPr>
                  <a:picLocks noChangeAspect="1"/>
                </p:cNvPicPr>
                <p:nvPr/>
              </p:nvPicPr>
              <p:blipFill>
                <a:blip r:embed="rId11">
                  <a:extLst>
                    <a:ext uri="{96DAC541-7B7A-43D3-8B79-37D633B846F1}">
                      <asvg:svgBlip xmlns:asvg="http://schemas.microsoft.com/office/drawing/2016/SVG/main" r:embed="rId15"/>
                    </a:ext>
                  </a:extLst>
                </a:blip>
                <a:stretch>
                  <a:fillRect/>
                </a:stretch>
              </p:blipFill>
              <p:spPr>
                <a:xfrm>
                  <a:off x="2933363" y="2866155"/>
                  <a:ext cx="280232" cy="280232"/>
                </a:xfrm>
                <a:prstGeom prst="rect">
                  <a:avLst/>
                </a:prstGeom>
              </p:spPr>
            </p:pic>
          </p:grpSp>
          <p:pic>
            <p:nvPicPr>
              <p:cNvPr id="73" name="Graphic 72">
                <a:extLst>
                  <a:ext uri="{FF2B5EF4-FFF2-40B4-BE49-F238E27FC236}">
                    <a16:creationId xmlns:a16="http://schemas.microsoft.com/office/drawing/2014/main" id="{B16C5EF0-138B-1EF2-A4D6-EDC4EC559ED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89691" y="2623267"/>
                <a:ext cx="280232" cy="280232"/>
              </a:xfrm>
              <a:prstGeom prst="rect">
                <a:avLst/>
              </a:prstGeom>
            </p:spPr>
          </p:pic>
        </p:grpSp>
      </p:grpSp>
      <p:pic>
        <p:nvPicPr>
          <p:cNvPr id="78" name="Picture 77">
            <a:extLst>
              <a:ext uri="{FF2B5EF4-FFF2-40B4-BE49-F238E27FC236}">
                <a16:creationId xmlns:a16="http://schemas.microsoft.com/office/drawing/2014/main" id="{E65E8275-055B-26F1-9DE8-89E72366E8D5}"/>
              </a:ext>
            </a:extLst>
          </p:cNvPr>
          <p:cNvPicPr>
            <a:picLocks noChangeAspect="1"/>
          </p:cNvPicPr>
          <p:nvPr/>
        </p:nvPicPr>
        <p:blipFill>
          <a:blip r:embed="rId16"/>
          <a:stretch>
            <a:fillRect/>
          </a:stretch>
        </p:blipFill>
        <p:spPr>
          <a:xfrm>
            <a:off x="7868601" y="3244025"/>
            <a:ext cx="3738182" cy="1336694"/>
          </a:xfrm>
          <a:prstGeom prst="roundRect">
            <a:avLst>
              <a:gd name="adj" fmla="val 3834"/>
            </a:avLst>
          </a:prstGeom>
          <a:ln w="57150">
            <a:solidFill>
              <a:schemeClr val="bg1">
                <a:lumMod val="85000"/>
              </a:schemeClr>
            </a:solidFill>
          </a:ln>
          <a:effectLst/>
        </p:spPr>
      </p:pic>
      <p:grpSp>
        <p:nvGrpSpPr>
          <p:cNvPr id="79" name="Group 78">
            <a:extLst>
              <a:ext uri="{FF2B5EF4-FFF2-40B4-BE49-F238E27FC236}">
                <a16:creationId xmlns:a16="http://schemas.microsoft.com/office/drawing/2014/main" id="{A87EA4BF-2143-9F26-1ACE-5DF472FB92C1}"/>
              </a:ext>
            </a:extLst>
          </p:cNvPr>
          <p:cNvGrpSpPr/>
          <p:nvPr/>
        </p:nvGrpSpPr>
        <p:grpSpPr>
          <a:xfrm>
            <a:off x="6278880" y="4193093"/>
            <a:ext cx="457200" cy="457200"/>
            <a:chOff x="5270498" y="3640484"/>
            <a:chExt cx="457200" cy="457200"/>
          </a:xfrm>
        </p:grpSpPr>
        <p:sp>
          <p:nvSpPr>
            <p:cNvPr id="80" name="Rectangle: Rounded Corners 79">
              <a:extLst>
                <a:ext uri="{FF2B5EF4-FFF2-40B4-BE49-F238E27FC236}">
                  <a16:creationId xmlns:a16="http://schemas.microsoft.com/office/drawing/2014/main" id="{604696D3-ED58-DC75-93C1-5E27F1CEC375}"/>
                </a:ext>
              </a:extLst>
            </p:cNvPr>
            <p:cNvSpPr/>
            <p:nvPr/>
          </p:nvSpPr>
          <p:spPr bwMode="auto">
            <a:xfrm>
              <a:off x="5270498" y="3640484"/>
              <a:ext cx="457200" cy="457200"/>
            </a:xfrm>
            <a:prstGeom prst="roundRect">
              <a:avLst>
                <a:gd name="adj" fmla="val 50000"/>
              </a:avLst>
            </a:prstGeom>
            <a:solidFill>
              <a:schemeClr val="bg1"/>
            </a:solidFill>
            <a:ln w="508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81" name="Graphic 80">
              <a:extLst>
                <a:ext uri="{FF2B5EF4-FFF2-40B4-BE49-F238E27FC236}">
                  <a16:creationId xmlns:a16="http://schemas.microsoft.com/office/drawing/2014/main" id="{3DBE7F25-14C4-46C1-65A6-551B12BF060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359323" y="3729309"/>
              <a:ext cx="279550" cy="279550"/>
            </a:xfrm>
            <a:prstGeom prst="rect">
              <a:avLst/>
            </a:prstGeom>
          </p:spPr>
        </p:pic>
      </p:grpSp>
      <p:sp>
        <p:nvSpPr>
          <p:cNvPr id="82" name="TextBox 81">
            <a:extLst>
              <a:ext uri="{FF2B5EF4-FFF2-40B4-BE49-F238E27FC236}">
                <a16:creationId xmlns:a16="http://schemas.microsoft.com/office/drawing/2014/main" id="{5E57EB1A-85E1-7F04-8D0F-513F6C2D67F0}"/>
              </a:ext>
            </a:extLst>
          </p:cNvPr>
          <p:cNvSpPr txBox="1"/>
          <p:nvPr/>
        </p:nvSpPr>
        <p:spPr>
          <a:xfrm>
            <a:off x="2741363" y="5834623"/>
            <a:ext cx="3071182"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30" normalizeH="0" baseline="0" noProof="0">
                <a:ln>
                  <a:noFill/>
                </a:ln>
                <a:solidFill>
                  <a:srgbClr val="353535"/>
                </a:solidFill>
                <a:effectLst/>
                <a:uLnTx/>
                <a:uFillTx/>
                <a:latin typeface="Segoe UI"/>
                <a:ea typeface="+mn-ea"/>
                <a:cs typeface="Segoe UI"/>
              </a:rPr>
              <a:t>Inactive user recommendation considers activity based on last sign in date</a:t>
            </a:r>
          </a:p>
        </p:txBody>
      </p:sp>
      <p:cxnSp>
        <p:nvCxnSpPr>
          <p:cNvPr id="83" name="Straight Connector 82">
            <a:extLst>
              <a:ext uri="{FF2B5EF4-FFF2-40B4-BE49-F238E27FC236}">
                <a16:creationId xmlns:a16="http://schemas.microsoft.com/office/drawing/2014/main" id="{ED499DEB-7604-2FA3-7663-83EF9A6D7595}"/>
              </a:ext>
            </a:extLst>
          </p:cNvPr>
          <p:cNvCxnSpPr>
            <a:cxnSpLocks/>
          </p:cNvCxnSpPr>
          <p:nvPr/>
        </p:nvCxnSpPr>
        <p:spPr>
          <a:xfrm>
            <a:off x="4274574" y="3927909"/>
            <a:ext cx="0" cy="1005840"/>
          </a:xfrm>
          <a:prstGeom prst="line">
            <a:avLst/>
          </a:prstGeom>
          <a:noFill/>
          <a:ln w="301625" cap="rnd">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84" name="Group 83">
            <a:extLst>
              <a:ext uri="{FF2B5EF4-FFF2-40B4-BE49-F238E27FC236}">
                <a16:creationId xmlns:a16="http://schemas.microsoft.com/office/drawing/2014/main" id="{AEF7BBAB-01C5-1A3F-4058-05EB1FCF3927}"/>
              </a:ext>
            </a:extLst>
          </p:cNvPr>
          <p:cNvGrpSpPr/>
          <p:nvPr/>
        </p:nvGrpSpPr>
        <p:grpSpPr>
          <a:xfrm>
            <a:off x="3266431" y="4650056"/>
            <a:ext cx="2016286" cy="914400"/>
            <a:chOff x="5345539" y="4387646"/>
            <a:chExt cx="2016286" cy="914400"/>
          </a:xfrm>
        </p:grpSpPr>
        <p:sp>
          <p:nvSpPr>
            <p:cNvPr id="85" name="Rectangle: Rounded Corners 84">
              <a:extLst>
                <a:ext uri="{FF2B5EF4-FFF2-40B4-BE49-F238E27FC236}">
                  <a16:creationId xmlns:a16="http://schemas.microsoft.com/office/drawing/2014/main" id="{3F1E4133-C80B-FFC1-E6FC-E7F5D6E70E31}"/>
                </a:ext>
              </a:extLst>
            </p:cNvPr>
            <p:cNvSpPr/>
            <p:nvPr/>
          </p:nvSpPr>
          <p:spPr bwMode="auto">
            <a:xfrm>
              <a:off x="5345539" y="4387646"/>
              <a:ext cx="2016286" cy="914400"/>
            </a:xfrm>
            <a:prstGeom prst="roundRect">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nvGrpSpPr>
            <p:cNvPr id="86" name="Group 85">
              <a:extLst>
                <a:ext uri="{FF2B5EF4-FFF2-40B4-BE49-F238E27FC236}">
                  <a16:creationId xmlns:a16="http://schemas.microsoft.com/office/drawing/2014/main" id="{DA0FEBB2-0E9D-B5B2-B0A1-D8B3BF68B6D7}"/>
                </a:ext>
              </a:extLst>
            </p:cNvPr>
            <p:cNvGrpSpPr/>
            <p:nvPr/>
          </p:nvGrpSpPr>
          <p:grpSpPr>
            <a:xfrm>
              <a:off x="5578249" y="4535169"/>
              <a:ext cx="1645920" cy="620557"/>
              <a:chOff x="5448709" y="4535169"/>
              <a:chExt cx="1645920" cy="620557"/>
            </a:xfrm>
          </p:grpSpPr>
          <p:grpSp>
            <p:nvGrpSpPr>
              <p:cNvPr id="87" name="Group 86">
                <a:extLst>
                  <a:ext uri="{FF2B5EF4-FFF2-40B4-BE49-F238E27FC236}">
                    <a16:creationId xmlns:a16="http://schemas.microsoft.com/office/drawing/2014/main" id="{7ECCADCD-260D-2FB0-9A6B-4994A488941D}"/>
                  </a:ext>
                </a:extLst>
              </p:cNvPr>
              <p:cNvGrpSpPr/>
              <p:nvPr/>
            </p:nvGrpSpPr>
            <p:grpSpPr>
              <a:xfrm>
                <a:off x="5463780" y="4797683"/>
                <a:ext cx="1585129" cy="358043"/>
                <a:chOff x="5463780" y="4617441"/>
                <a:chExt cx="1585129" cy="358043"/>
              </a:xfrm>
            </p:grpSpPr>
            <p:sp>
              <p:nvSpPr>
                <p:cNvPr id="91" name="TextBox 90">
                  <a:extLst>
                    <a:ext uri="{FF2B5EF4-FFF2-40B4-BE49-F238E27FC236}">
                      <a16:creationId xmlns:a16="http://schemas.microsoft.com/office/drawing/2014/main" id="{0F9B02BD-5456-3B84-0355-80F42E9FB0CD}"/>
                    </a:ext>
                  </a:extLst>
                </p:cNvPr>
                <p:cNvSpPr txBox="1"/>
                <p:nvPr/>
              </p:nvSpPr>
              <p:spPr>
                <a:xfrm>
                  <a:off x="5463780" y="4617441"/>
                  <a:ext cx="852469" cy="1615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noProof="0">
                      <a:ln>
                        <a:noFill/>
                      </a:ln>
                      <a:solidFill>
                        <a:srgbClr val="353535"/>
                      </a:solidFill>
                      <a:effectLst/>
                      <a:uLnTx/>
                      <a:uFillTx/>
                      <a:latin typeface="Segoe UI"/>
                      <a:ea typeface="+mn-ea"/>
                      <a:cs typeface="Segoe UI"/>
                    </a:rPr>
                    <a:t>Sam </a:t>
                  </a:r>
                  <a:r>
                    <a:rPr kumimoji="0" lang="en-US" sz="1050" b="0" i="0" u="none" strike="noStrike" kern="0" cap="none" spc="0" normalizeH="0" baseline="0" noProof="0" err="1">
                      <a:ln>
                        <a:noFill/>
                      </a:ln>
                      <a:solidFill>
                        <a:srgbClr val="353535"/>
                      </a:solidFill>
                      <a:effectLst/>
                      <a:uLnTx/>
                      <a:uFillTx/>
                      <a:latin typeface="Segoe UI"/>
                      <a:ea typeface="+mn-ea"/>
                      <a:cs typeface="Segoe UI"/>
                    </a:rPr>
                    <a:t>Centrell</a:t>
                  </a:r>
                  <a:endParaRPr kumimoji="0" lang="en-US" sz="1050" b="0" i="0" u="none" strike="noStrike" kern="0" cap="none" spc="0" normalizeH="0" baseline="0" noProof="0">
                    <a:ln>
                      <a:noFill/>
                    </a:ln>
                    <a:solidFill>
                      <a:srgbClr val="353535"/>
                    </a:solidFill>
                    <a:effectLst/>
                    <a:uLnTx/>
                    <a:uFillTx/>
                    <a:latin typeface="Segoe UI"/>
                    <a:ea typeface="+mn-ea"/>
                    <a:cs typeface="Segoe UI"/>
                  </a:endParaRPr>
                </a:p>
              </p:txBody>
            </p:sp>
            <p:sp>
              <p:nvSpPr>
                <p:cNvPr id="92" name="TextBox 91">
                  <a:extLst>
                    <a:ext uri="{FF2B5EF4-FFF2-40B4-BE49-F238E27FC236}">
                      <a16:creationId xmlns:a16="http://schemas.microsoft.com/office/drawing/2014/main" id="{0B80056A-19E8-53DD-8B47-6F8857719586}"/>
                    </a:ext>
                  </a:extLst>
                </p:cNvPr>
                <p:cNvSpPr txBox="1"/>
                <p:nvPr/>
              </p:nvSpPr>
              <p:spPr>
                <a:xfrm>
                  <a:off x="5463780" y="4813901"/>
                  <a:ext cx="852469" cy="1615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noProof="0">
                      <a:ln>
                        <a:noFill/>
                      </a:ln>
                      <a:solidFill>
                        <a:srgbClr val="353535"/>
                      </a:solidFill>
                      <a:effectLst/>
                      <a:uLnTx/>
                      <a:uFillTx/>
                      <a:latin typeface="Segoe UI"/>
                      <a:ea typeface="+mn-ea"/>
                      <a:cs typeface="Segoe UI"/>
                    </a:rPr>
                    <a:t>Jessie Irwin</a:t>
                  </a:r>
                </a:p>
              </p:txBody>
            </p:sp>
            <p:sp>
              <p:nvSpPr>
                <p:cNvPr id="93" name="TextBox 92">
                  <a:extLst>
                    <a:ext uri="{FF2B5EF4-FFF2-40B4-BE49-F238E27FC236}">
                      <a16:creationId xmlns:a16="http://schemas.microsoft.com/office/drawing/2014/main" id="{89366C1C-7570-16B5-373A-9BFE49D6C78B}"/>
                    </a:ext>
                  </a:extLst>
                </p:cNvPr>
                <p:cNvSpPr txBox="1"/>
                <p:nvPr/>
              </p:nvSpPr>
              <p:spPr>
                <a:xfrm>
                  <a:off x="6467379" y="4617441"/>
                  <a:ext cx="581530" cy="1615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noProof="0">
                      <a:ln>
                        <a:noFill/>
                      </a:ln>
                      <a:solidFill>
                        <a:srgbClr val="353535"/>
                      </a:solidFill>
                      <a:effectLst/>
                      <a:uLnTx/>
                      <a:uFillTx/>
                      <a:latin typeface="Segoe UI"/>
                      <a:ea typeface="+mn-ea"/>
                      <a:cs typeface="Segoe UI"/>
                    </a:rPr>
                    <a:t>18 days</a:t>
                  </a:r>
                </a:p>
              </p:txBody>
            </p:sp>
            <p:sp>
              <p:nvSpPr>
                <p:cNvPr id="94" name="TextBox 93">
                  <a:extLst>
                    <a:ext uri="{FF2B5EF4-FFF2-40B4-BE49-F238E27FC236}">
                      <a16:creationId xmlns:a16="http://schemas.microsoft.com/office/drawing/2014/main" id="{82566939-F83A-C3D7-9F07-5E382BFDB045}"/>
                    </a:ext>
                  </a:extLst>
                </p:cNvPr>
                <p:cNvSpPr txBox="1"/>
                <p:nvPr/>
              </p:nvSpPr>
              <p:spPr>
                <a:xfrm>
                  <a:off x="6467379" y="4813901"/>
                  <a:ext cx="581530" cy="1615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noProof="0">
                      <a:ln>
                        <a:noFill/>
                      </a:ln>
                      <a:solidFill>
                        <a:srgbClr val="353535"/>
                      </a:solidFill>
                      <a:effectLst/>
                      <a:uLnTx/>
                      <a:uFillTx/>
                      <a:latin typeface="Segoe UI"/>
                      <a:ea typeface="+mn-ea"/>
                      <a:cs typeface="Segoe UI"/>
                    </a:rPr>
                    <a:t>125 days</a:t>
                  </a:r>
                </a:p>
              </p:txBody>
            </p:sp>
          </p:grpSp>
          <p:sp>
            <p:nvSpPr>
              <p:cNvPr id="88" name="TextBox 87">
                <a:extLst>
                  <a:ext uri="{FF2B5EF4-FFF2-40B4-BE49-F238E27FC236}">
                    <a16:creationId xmlns:a16="http://schemas.microsoft.com/office/drawing/2014/main" id="{9DE10B3B-9A26-CE4E-E989-A278E72C0B38}"/>
                  </a:ext>
                </a:extLst>
              </p:cNvPr>
              <p:cNvSpPr txBox="1"/>
              <p:nvPr/>
            </p:nvSpPr>
            <p:spPr>
              <a:xfrm>
                <a:off x="5448709" y="4535169"/>
                <a:ext cx="1645920" cy="18466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200" b="0" i="0" u="none" strike="noStrike" kern="0" cap="none" spc="-30" normalizeH="0" baseline="0" noProof="0">
                    <a:ln>
                      <a:noFill/>
                    </a:ln>
                    <a:solidFill>
                      <a:srgbClr val="353535"/>
                    </a:solidFill>
                    <a:effectLst/>
                    <a:uLnTx/>
                    <a:uFillTx/>
                    <a:latin typeface="Segoe UI Semibold"/>
                    <a:ea typeface="+mn-ea"/>
                    <a:cs typeface="Segoe UI"/>
                  </a:rPr>
                  <a:t>Last sign in activity</a:t>
                </a:r>
              </a:p>
            </p:txBody>
          </p:sp>
          <p:cxnSp>
            <p:nvCxnSpPr>
              <p:cNvPr id="89" name="Straight Connector 88">
                <a:extLst>
                  <a:ext uri="{FF2B5EF4-FFF2-40B4-BE49-F238E27FC236}">
                    <a16:creationId xmlns:a16="http://schemas.microsoft.com/office/drawing/2014/main" id="{9EFF3518-A882-1AF2-8DC1-97CBC9AD5A68}"/>
                  </a:ext>
                </a:extLst>
              </p:cNvPr>
              <p:cNvCxnSpPr/>
              <p:nvPr/>
            </p:nvCxnSpPr>
            <p:spPr>
              <a:xfrm>
                <a:off x="5448709" y="4748543"/>
                <a:ext cx="16002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D1B1941-24D1-060E-90BF-189A96B87DC7}"/>
                  </a:ext>
                </a:extLst>
              </p:cNvPr>
              <p:cNvCxnSpPr/>
              <p:nvPr/>
            </p:nvCxnSpPr>
            <p:spPr>
              <a:xfrm>
                <a:off x="5452519" y="4979048"/>
                <a:ext cx="1600200" cy="0"/>
              </a:xfrm>
              <a:prstGeom prst="line">
                <a:avLst/>
              </a:prstGeom>
              <a:ln w="31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59BAE8C1-96A5-FA5B-CC9F-BEF08A33FC8E}"/>
              </a:ext>
            </a:extLst>
          </p:cNvPr>
          <p:cNvGrpSpPr/>
          <p:nvPr/>
        </p:nvGrpSpPr>
        <p:grpSpPr>
          <a:xfrm>
            <a:off x="3863094" y="3516429"/>
            <a:ext cx="822960" cy="822960"/>
            <a:chOff x="4230117" y="3516429"/>
            <a:chExt cx="822960" cy="822960"/>
          </a:xfrm>
        </p:grpSpPr>
        <p:sp>
          <p:nvSpPr>
            <p:cNvPr id="96" name="Oval 95">
              <a:extLst>
                <a:ext uri="{FF2B5EF4-FFF2-40B4-BE49-F238E27FC236}">
                  <a16:creationId xmlns:a16="http://schemas.microsoft.com/office/drawing/2014/main" id="{0A636797-C01B-4759-B609-0E64CF966326}"/>
                </a:ext>
              </a:extLst>
            </p:cNvPr>
            <p:cNvSpPr/>
            <p:nvPr/>
          </p:nvSpPr>
          <p:spPr bwMode="auto">
            <a:xfrm>
              <a:off x="4230117" y="3516429"/>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nvGrpSpPr>
            <p:cNvPr id="97" name="Group 96">
              <a:extLst>
                <a:ext uri="{FF2B5EF4-FFF2-40B4-BE49-F238E27FC236}">
                  <a16:creationId xmlns:a16="http://schemas.microsoft.com/office/drawing/2014/main" id="{169A2D06-83A3-C128-105A-D4312CE6D9A6}"/>
                </a:ext>
              </a:extLst>
            </p:cNvPr>
            <p:cNvGrpSpPr/>
            <p:nvPr/>
          </p:nvGrpSpPr>
          <p:grpSpPr>
            <a:xfrm>
              <a:off x="4454286" y="3740598"/>
              <a:ext cx="374622" cy="374622"/>
              <a:chOff x="3559394" y="5104574"/>
              <a:chExt cx="374622" cy="374622"/>
            </a:xfrm>
          </p:grpSpPr>
          <p:sp>
            <p:nvSpPr>
              <p:cNvPr id="98" name="Graphic 1039">
                <a:extLst>
                  <a:ext uri="{FF2B5EF4-FFF2-40B4-BE49-F238E27FC236}">
                    <a16:creationId xmlns:a16="http://schemas.microsoft.com/office/drawing/2014/main" id="{16EFF561-2CC4-A331-CE43-667677C6756F}"/>
                  </a:ext>
                </a:extLst>
              </p:cNvPr>
              <p:cNvSpPr/>
              <p:nvPr/>
            </p:nvSpPr>
            <p:spPr>
              <a:xfrm>
                <a:off x="3559394" y="5104574"/>
                <a:ext cx="374622" cy="374622"/>
              </a:xfrm>
              <a:custGeom>
                <a:avLst/>
                <a:gdLst>
                  <a:gd name="connsiteX0" fmla="*/ 83811 w 464184"/>
                  <a:gd name="connsiteY0" fmla="*/ 0 h 464184"/>
                  <a:gd name="connsiteX1" fmla="*/ 0 w 464184"/>
                  <a:gd name="connsiteY1" fmla="*/ 83811 h 464184"/>
                  <a:gd name="connsiteX2" fmla="*/ 0 w 464184"/>
                  <a:gd name="connsiteY2" fmla="*/ 380373 h 464184"/>
                  <a:gd name="connsiteX3" fmla="*/ 83811 w 464184"/>
                  <a:gd name="connsiteY3" fmla="*/ 464184 h 464184"/>
                  <a:gd name="connsiteX4" fmla="*/ 380373 w 464184"/>
                  <a:gd name="connsiteY4" fmla="*/ 464184 h 464184"/>
                  <a:gd name="connsiteX5" fmla="*/ 464184 w 464184"/>
                  <a:gd name="connsiteY5" fmla="*/ 380373 h 464184"/>
                  <a:gd name="connsiteX6" fmla="*/ 464184 w 464184"/>
                  <a:gd name="connsiteY6" fmla="*/ 83811 h 464184"/>
                  <a:gd name="connsiteX7" fmla="*/ 380373 w 464184"/>
                  <a:gd name="connsiteY7" fmla="*/ 0 h 464184"/>
                  <a:gd name="connsiteX8" fmla="*/ 83811 w 464184"/>
                  <a:gd name="connsiteY8" fmla="*/ 0 h 464184"/>
                  <a:gd name="connsiteX9" fmla="*/ 38682 w 464184"/>
                  <a:gd name="connsiteY9" fmla="*/ 141834 h 464184"/>
                  <a:gd name="connsiteX10" fmla="*/ 425502 w 464184"/>
                  <a:gd name="connsiteY10" fmla="*/ 141834 h 464184"/>
                  <a:gd name="connsiteX11" fmla="*/ 425502 w 464184"/>
                  <a:gd name="connsiteY11" fmla="*/ 380373 h 464184"/>
                  <a:gd name="connsiteX12" fmla="*/ 380373 w 464184"/>
                  <a:gd name="connsiteY12" fmla="*/ 425502 h 464184"/>
                  <a:gd name="connsiteX13" fmla="*/ 83811 w 464184"/>
                  <a:gd name="connsiteY13" fmla="*/ 425502 h 464184"/>
                  <a:gd name="connsiteX14" fmla="*/ 38682 w 464184"/>
                  <a:gd name="connsiteY14" fmla="*/ 380373 h 464184"/>
                  <a:gd name="connsiteX15" fmla="*/ 38682 w 464184"/>
                  <a:gd name="connsiteY15" fmla="*/ 141834 h 464184"/>
                  <a:gd name="connsiteX16" fmla="*/ 341691 w 464184"/>
                  <a:gd name="connsiteY16" fmla="*/ 296562 h 464184"/>
                  <a:gd name="connsiteX17" fmla="*/ 309456 w 464184"/>
                  <a:gd name="connsiteY17" fmla="*/ 328797 h 464184"/>
                  <a:gd name="connsiteX18" fmla="*/ 341691 w 464184"/>
                  <a:gd name="connsiteY18" fmla="*/ 361032 h 464184"/>
                  <a:gd name="connsiteX19" fmla="*/ 373926 w 464184"/>
                  <a:gd name="connsiteY19" fmla="*/ 328797 h 464184"/>
                  <a:gd name="connsiteX20" fmla="*/ 341691 w 464184"/>
                  <a:gd name="connsiteY20" fmla="*/ 296562 h 464184"/>
                  <a:gd name="connsiteX21" fmla="*/ 232092 w 464184"/>
                  <a:gd name="connsiteY21" fmla="*/ 296562 h 464184"/>
                  <a:gd name="connsiteX22" fmla="*/ 199857 w 464184"/>
                  <a:gd name="connsiteY22" fmla="*/ 328797 h 464184"/>
                  <a:gd name="connsiteX23" fmla="*/ 232092 w 464184"/>
                  <a:gd name="connsiteY23" fmla="*/ 361032 h 464184"/>
                  <a:gd name="connsiteX24" fmla="*/ 264327 w 464184"/>
                  <a:gd name="connsiteY24" fmla="*/ 328797 h 464184"/>
                  <a:gd name="connsiteX25" fmla="*/ 232092 w 464184"/>
                  <a:gd name="connsiteY25" fmla="*/ 296562 h 464184"/>
                  <a:gd name="connsiteX26" fmla="*/ 341691 w 464184"/>
                  <a:gd name="connsiteY26" fmla="*/ 193410 h 464184"/>
                  <a:gd name="connsiteX27" fmla="*/ 309456 w 464184"/>
                  <a:gd name="connsiteY27" fmla="*/ 225645 h 464184"/>
                  <a:gd name="connsiteX28" fmla="*/ 341691 w 464184"/>
                  <a:gd name="connsiteY28" fmla="*/ 257880 h 464184"/>
                  <a:gd name="connsiteX29" fmla="*/ 373926 w 464184"/>
                  <a:gd name="connsiteY29" fmla="*/ 225645 h 464184"/>
                  <a:gd name="connsiteX30" fmla="*/ 341691 w 464184"/>
                  <a:gd name="connsiteY30" fmla="*/ 193410 h 464184"/>
                  <a:gd name="connsiteX31" fmla="*/ 232092 w 464184"/>
                  <a:gd name="connsiteY31" fmla="*/ 193410 h 464184"/>
                  <a:gd name="connsiteX32" fmla="*/ 199857 w 464184"/>
                  <a:gd name="connsiteY32" fmla="*/ 225645 h 464184"/>
                  <a:gd name="connsiteX33" fmla="*/ 232092 w 464184"/>
                  <a:gd name="connsiteY33" fmla="*/ 257880 h 464184"/>
                  <a:gd name="connsiteX34" fmla="*/ 264327 w 464184"/>
                  <a:gd name="connsiteY34" fmla="*/ 225645 h 464184"/>
                  <a:gd name="connsiteX35" fmla="*/ 232092 w 464184"/>
                  <a:gd name="connsiteY35" fmla="*/ 193410 h 464184"/>
                  <a:gd name="connsiteX36" fmla="*/ 122493 w 464184"/>
                  <a:gd name="connsiteY36" fmla="*/ 193410 h 464184"/>
                  <a:gd name="connsiteX37" fmla="*/ 90258 w 464184"/>
                  <a:gd name="connsiteY37" fmla="*/ 225645 h 464184"/>
                  <a:gd name="connsiteX38" fmla="*/ 122493 w 464184"/>
                  <a:gd name="connsiteY38" fmla="*/ 257880 h 464184"/>
                  <a:gd name="connsiteX39" fmla="*/ 154728 w 464184"/>
                  <a:gd name="connsiteY39" fmla="*/ 225645 h 464184"/>
                  <a:gd name="connsiteX40" fmla="*/ 122493 w 464184"/>
                  <a:gd name="connsiteY40" fmla="*/ 193410 h 464184"/>
                  <a:gd name="connsiteX41" fmla="*/ 83811 w 464184"/>
                  <a:gd name="connsiteY41" fmla="*/ 38682 h 464184"/>
                  <a:gd name="connsiteX42" fmla="*/ 380373 w 464184"/>
                  <a:gd name="connsiteY42" fmla="*/ 38682 h 464184"/>
                  <a:gd name="connsiteX43" fmla="*/ 425502 w 464184"/>
                  <a:gd name="connsiteY43" fmla="*/ 83811 h 464184"/>
                  <a:gd name="connsiteX44" fmla="*/ 425502 w 464184"/>
                  <a:gd name="connsiteY44" fmla="*/ 103152 h 464184"/>
                  <a:gd name="connsiteX45" fmla="*/ 38682 w 464184"/>
                  <a:gd name="connsiteY45" fmla="*/ 103152 h 464184"/>
                  <a:gd name="connsiteX46" fmla="*/ 38682 w 464184"/>
                  <a:gd name="connsiteY46" fmla="*/ 83811 h 464184"/>
                  <a:gd name="connsiteX47" fmla="*/ 83811 w 464184"/>
                  <a:gd name="connsiteY47" fmla="*/ 38682 h 46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64184" h="464184">
                    <a:moveTo>
                      <a:pt x="83811" y="0"/>
                    </a:moveTo>
                    <a:cubicBezTo>
                      <a:pt x="37523" y="0"/>
                      <a:pt x="0" y="37523"/>
                      <a:pt x="0" y="83811"/>
                    </a:cubicBezTo>
                    <a:lnTo>
                      <a:pt x="0" y="380373"/>
                    </a:lnTo>
                    <a:cubicBezTo>
                      <a:pt x="0" y="426660"/>
                      <a:pt x="37523" y="464184"/>
                      <a:pt x="83811" y="464184"/>
                    </a:cubicBezTo>
                    <a:lnTo>
                      <a:pt x="380373" y="464184"/>
                    </a:lnTo>
                    <a:cubicBezTo>
                      <a:pt x="426660" y="464184"/>
                      <a:pt x="464184" y="426660"/>
                      <a:pt x="464184" y="380373"/>
                    </a:cubicBezTo>
                    <a:lnTo>
                      <a:pt x="464184" y="83811"/>
                    </a:lnTo>
                    <a:cubicBezTo>
                      <a:pt x="464184" y="37523"/>
                      <a:pt x="426660" y="0"/>
                      <a:pt x="380373" y="0"/>
                    </a:cubicBezTo>
                    <a:lnTo>
                      <a:pt x="83811" y="0"/>
                    </a:lnTo>
                    <a:close/>
                    <a:moveTo>
                      <a:pt x="38682" y="141834"/>
                    </a:moveTo>
                    <a:lnTo>
                      <a:pt x="425502" y="141834"/>
                    </a:lnTo>
                    <a:lnTo>
                      <a:pt x="425502" y="380373"/>
                    </a:lnTo>
                    <a:cubicBezTo>
                      <a:pt x="425502" y="405297"/>
                      <a:pt x="405297" y="425502"/>
                      <a:pt x="380373" y="425502"/>
                    </a:cubicBezTo>
                    <a:lnTo>
                      <a:pt x="83811" y="425502"/>
                    </a:lnTo>
                    <a:cubicBezTo>
                      <a:pt x="58887" y="425502"/>
                      <a:pt x="38682" y="405297"/>
                      <a:pt x="38682" y="380373"/>
                    </a:cubicBezTo>
                    <a:lnTo>
                      <a:pt x="38682" y="141834"/>
                    </a:lnTo>
                    <a:close/>
                    <a:moveTo>
                      <a:pt x="341691" y="296562"/>
                    </a:moveTo>
                    <a:cubicBezTo>
                      <a:pt x="323887" y="296562"/>
                      <a:pt x="309456" y="310993"/>
                      <a:pt x="309456" y="328797"/>
                    </a:cubicBezTo>
                    <a:cubicBezTo>
                      <a:pt x="309456" y="346601"/>
                      <a:pt x="323887" y="361032"/>
                      <a:pt x="341691" y="361032"/>
                    </a:cubicBezTo>
                    <a:cubicBezTo>
                      <a:pt x="359495" y="361032"/>
                      <a:pt x="373926" y="346601"/>
                      <a:pt x="373926" y="328797"/>
                    </a:cubicBezTo>
                    <a:cubicBezTo>
                      <a:pt x="373926" y="310993"/>
                      <a:pt x="359495" y="296562"/>
                      <a:pt x="341691" y="296562"/>
                    </a:cubicBezTo>
                    <a:close/>
                    <a:moveTo>
                      <a:pt x="232092" y="296562"/>
                    </a:moveTo>
                    <a:cubicBezTo>
                      <a:pt x="214288" y="296562"/>
                      <a:pt x="199857" y="310993"/>
                      <a:pt x="199857" y="328797"/>
                    </a:cubicBezTo>
                    <a:cubicBezTo>
                      <a:pt x="199857" y="346601"/>
                      <a:pt x="214288" y="361032"/>
                      <a:pt x="232092" y="361032"/>
                    </a:cubicBezTo>
                    <a:cubicBezTo>
                      <a:pt x="249896" y="361032"/>
                      <a:pt x="264327" y="346601"/>
                      <a:pt x="264327" y="328797"/>
                    </a:cubicBezTo>
                    <a:cubicBezTo>
                      <a:pt x="264327" y="310993"/>
                      <a:pt x="249896" y="296562"/>
                      <a:pt x="232092" y="296562"/>
                    </a:cubicBezTo>
                    <a:close/>
                    <a:moveTo>
                      <a:pt x="341691" y="193410"/>
                    </a:moveTo>
                    <a:cubicBezTo>
                      <a:pt x="323887" y="193410"/>
                      <a:pt x="309456" y="207841"/>
                      <a:pt x="309456" y="225645"/>
                    </a:cubicBezTo>
                    <a:cubicBezTo>
                      <a:pt x="309456" y="243449"/>
                      <a:pt x="323887" y="257880"/>
                      <a:pt x="341691" y="257880"/>
                    </a:cubicBezTo>
                    <a:cubicBezTo>
                      <a:pt x="359495" y="257880"/>
                      <a:pt x="373926" y="243449"/>
                      <a:pt x="373926" y="225645"/>
                    </a:cubicBezTo>
                    <a:cubicBezTo>
                      <a:pt x="373926" y="207841"/>
                      <a:pt x="359495" y="193410"/>
                      <a:pt x="341691" y="193410"/>
                    </a:cubicBezTo>
                    <a:close/>
                    <a:moveTo>
                      <a:pt x="232092" y="193410"/>
                    </a:moveTo>
                    <a:cubicBezTo>
                      <a:pt x="214288" y="193410"/>
                      <a:pt x="199857" y="207841"/>
                      <a:pt x="199857" y="225645"/>
                    </a:cubicBezTo>
                    <a:cubicBezTo>
                      <a:pt x="199857" y="243449"/>
                      <a:pt x="214288" y="257880"/>
                      <a:pt x="232092" y="257880"/>
                    </a:cubicBezTo>
                    <a:cubicBezTo>
                      <a:pt x="249896" y="257880"/>
                      <a:pt x="264327" y="243449"/>
                      <a:pt x="264327" y="225645"/>
                    </a:cubicBezTo>
                    <a:cubicBezTo>
                      <a:pt x="264327" y="207841"/>
                      <a:pt x="249896" y="193410"/>
                      <a:pt x="232092" y="193410"/>
                    </a:cubicBezTo>
                    <a:close/>
                    <a:moveTo>
                      <a:pt x="122493" y="193410"/>
                    </a:moveTo>
                    <a:cubicBezTo>
                      <a:pt x="104690" y="193410"/>
                      <a:pt x="90258" y="207841"/>
                      <a:pt x="90258" y="225645"/>
                    </a:cubicBezTo>
                    <a:cubicBezTo>
                      <a:pt x="90258" y="243449"/>
                      <a:pt x="104690" y="257880"/>
                      <a:pt x="122493" y="257880"/>
                    </a:cubicBezTo>
                    <a:cubicBezTo>
                      <a:pt x="140296" y="257880"/>
                      <a:pt x="154728" y="243449"/>
                      <a:pt x="154728" y="225645"/>
                    </a:cubicBezTo>
                    <a:cubicBezTo>
                      <a:pt x="154728" y="207841"/>
                      <a:pt x="140296" y="193410"/>
                      <a:pt x="122493" y="193410"/>
                    </a:cubicBezTo>
                    <a:close/>
                    <a:moveTo>
                      <a:pt x="83811" y="38682"/>
                    </a:moveTo>
                    <a:lnTo>
                      <a:pt x="380373" y="38682"/>
                    </a:lnTo>
                    <a:cubicBezTo>
                      <a:pt x="405297" y="38682"/>
                      <a:pt x="425502" y="58887"/>
                      <a:pt x="425502" y="83811"/>
                    </a:cubicBezTo>
                    <a:lnTo>
                      <a:pt x="425502" y="103152"/>
                    </a:lnTo>
                    <a:lnTo>
                      <a:pt x="38682" y="103152"/>
                    </a:lnTo>
                    <a:lnTo>
                      <a:pt x="38682" y="83811"/>
                    </a:lnTo>
                    <a:cubicBezTo>
                      <a:pt x="38682" y="58887"/>
                      <a:pt x="58887" y="38682"/>
                      <a:pt x="83811" y="38682"/>
                    </a:cubicBezTo>
                    <a:close/>
                  </a:path>
                </a:pathLst>
              </a:custGeom>
              <a:solidFill>
                <a:srgbClr val="212121"/>
              </a:solidFill>
              <a:ln w="25400"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9" name="Oval 98">
                <a:extLst>
                  <a:ext uri="{FF2B5EF4-FFF2-40B4-BE49-F238E27FC236}">
                    <a16:creationId xmlns:a16="http://schemas.microsoft.com/office/drawing/2014/main" id="{236FFF79-8262-9EC1-4D86-4CA18672A763}"/>
                  </a:ext>
                </a:extLst>
              </p:cNvPr>
              <p:cNvSpPr/>
              <p:nvPr/>
            </p:nvSpPr>
            <p:spPr bwMode="auto">
              <a:xfrm>
                <a:off x="3631743" y="5261176"/>
                <a:ext cx="53517" cy="5351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grpSp>
        <p:nvGrpSpPr>
          <p:cNvPr id="100" name="Group 99">
            <a:extLst>
              <a:ext uri="{FF2B5EF4-FFF2-40B4-BE49-F238E27FC236}">
                <a16:creationId xmlns:a16="http://schemas.microsoft.com/office/drawing/2014/main" id="{AE687B7D-1061-32F7-E8CE-8B951AC0AA8D}"/>
              </a:ext>
            </a:extLst>
          </p:cNvPr>
          <p:cNvGrpSpPr/>
          <p:nvPr/>
        </p:nvGrpSpPr>
        <p:grpSpPr>
          <a:xfrm>
            <a:off x="3086210" y="3767889"/>
            <a:ext cx="320040" cy="320040"/>
            <a:chOff x="5951900" y="4858778"/>
            <a:chExt cx="320040" cy="320040"/>
          </a:xfrm>
        </p:grpSpPr>
        <p:sp>
          <p:nvSpPr>
            <p:cNvPr id="101" name="Oval 100">
              <a:extLst>
                <a:ext uri="{FF2B5EF4-FFF2-40B4-BE49-F238E27FC236}">
                  <a16:creationId xmlns:a16="http://schemas.microsoft.com/office/drawing/2014/main" id="{0546D5EE-AE0D-C997-0757-F3FE2F372376}"/>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102" name="Freeform: Shape 101">
              <a:extLst>
                <a:ext uri="{FF2B5EF4-FFF2-40B4-BE49-F238E27FC236}">
                  <a16:creationId xmlns:a16="http://schemas.microsoft.com/office/drawing/2014/main" id="{4FAC919E-7506-8BEB-9C14-670E4FB53763}"/>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03" name="Group 102">
            <a:extLst>
              <a:ext uri="{FF2B5EF4-FFF2-40B4-BE49-F238E27FC236}">
                <a16:creationId xmlns:a16="http://schemas.microsoft.com/office/drawing/2014/main" id="{E774CB95-2667-5893-2F1D-81183FB393B8}"/>
              </a:ext>
            </a:extLst>
          </p:cNvPr>
          <p:cNvGrpSpPr/>
          <p:nvPr/>
        </p:nvGrpSpPr>
        <p:grpSpPr>
          <a:xfrm>
            <a:off x="5009755" y="3767889"/>
            <a:ext cx="320040" cy="320040"/>
            <a:chOff x="5951900" y="4858778"/>
            <a:chExt cx="320040" cy="320040"/>
          </a:xfrm>
        </p:grpSpPr>
        <p:sp>
          <p:nvSpPr>
            <p:cNvPr id="104" name="Oval 103">
              <a:extLst>
                <a:ext uri="{FF2B5EF4-FFF2-40B4-BE49-F238E27FC236}">
                  <a16:creationId xmlns:a16="http://schemas.microsoft.com/office/drawing/2014/main" id="{92534B0C-2F40-A924-63E1-F0EDBE3E7B41}"/>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105" name="Freeform: Shape 104">
              <a:extLst>
                <a:ext uri="{FF2B5EF4-FFF2-40B4-BE49-F238E27FC236}">
                  <a16:creationId xmlns:a16="http://schemas.microsoft.com/office/drawing/2014/main" id="{5F974EF0-119A-CAF1-EF36-1D98AD699728}"/>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06" name="Group 105">
            <a:extLst>
              <a:ext uri="{FF2B5EF4-FFF2-40B4-BE49-F238E27FC236}">
                <a16:creationId xmlns:a16="http://schemas.microsoft.com/office/drawing/2014/main" id="{46563209-2BD4-B38C-9A34-7A923880563D}"/>
              </a:ext>
            </a:extLst>
          </p:cNvPr>
          <p:cNvGrpSpPr/>
          <p:nvPr/>
        </p:nvGrpSpPr>
        <p:grpSpPr>
          <a:xfrm>
            <a:off x="6948913" y="3767889"/>
            <a:ext cx="320040" cy="320040"/>
            <a:chOff x="5951900" y="4858778"/>
            <a:chExt cx="320040" cy="320040"/>
          </a:xfrm>
        </p:grpSpPr>
        <p:sp>
          <p:nvSpPr>
            <p:cNvPr id="107" name="Oval 106">
              <a:extLst>
                <a:ext uri="{FF2B5EF4-FFF2-40B4-BE49-F238E27FC236}">
                  <a16:creationId xmlns:a16="http://schemas.microsoft.com/office/drawing/2014/main" id="{AAE4A8CF-1B8E-CE01-157A-F4D7083F6D22}"/>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108" name="Freeform: Shape 107">
              <a:extLst>
                <a:ext uri="{FF2B5EF4-FFF2-40B4-BE49-F238E27FC236}">
                  <a16:creationId xmlns:a16="http://schemas.microsoft.com/office/drawing/2014/main" id="{47D86521-5C0B-50F3-719D-035719353D49}"/>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09" name="TextBox 108">
            <a:hlinkClick r:id="rId19"/>
            <a:extLst>
              <a:ext uri="{FF2B5EF4-FFF2-40B4-BE49-F238E27FC236}">
                <a16:creationId xmlns:a16="http://schemas.microsoft.com/office/drawing/2014/main" id="{3D65EEB1-B0AF-2CA4-A9A5-6FBF74CF5585}"/>
              </a:ext>
            </a:extLst>
          </p:cNvPr>
          <p:cNvSpPr txBox="1"/>
          <p:nvPr/>
        </p:nvSpPr>
        <p:spPr>
          <a:xfrm>
            <a:off x="7360920" y="6141720"/>
            <a:ext cx="4358640" cy="369332"/>
          </a:xfrm>
          <a:prstGeom prst="rect">
            <a:avLst/>
          </a:prstGeom>
          <a:noFill/>
        </p:spPr>
        <p:txBody>
          <a:bodyPr wrap="square" rtlCol="0">
            <a:spAutoFit/>
          </a:bodyPr>
          <a:lstStyle/>
          <a:p>
            <a:r>
              <a:rPr lang="en-US"/>
              <a:t>Demo: </a:t>
            </a:r>
            <a:r>
              <a:rPr lang="en-US">
                <a:hlinkClick r:id="rId20"/>
              </a:rPr>
              <a:t>User-to-Group Affiliation</a:t>
            </a:r>
            <a:endParaRPr lang="en-US"/>
          </a:p>
        </p:txBody>
      </p:sp>
      <p:sp>
        <p:nvSpPr>
          <p:cNvPr id="111" name="Rectangle 110">
            <a:extLst>
              <a:ext uri="{FF2B5EF4-FFF2-40B4-BE49-F238E27FC236}">
                <a16:creationId xmlns:a16="http://schemas.microsoft.com/office/drawing/2014/main" id="{960A9830-1255-A631-1A38-4B98296F80C1}"/>
              </a:ext>
            </a:extLst>
          </p:cNvPr>
          <p:cNvSpPr/>
          <p:nvPr/>
        </p:nvSpPr>
        <p:spPr>
          <a:xfrm>
            <a:off x="9856601" y="4281918"/>
            <a:ext cx="927222" cy="22702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383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F74D-99CA-C6BF-8979-2AC1D10D14B8}"/>
              </a:ext>
            </a:extLst>
          </p:cNvPr>
          <p:cNvSpPr>
            <a:spLocks noGrp="1"/>
          </p:cNvSpPr>
          <p:nvPr>
            <p:ph type="title"/>
          </p:nvPr>
        </p:nvSpPr>
        <p:spPr/>
        <p:txBody>
          <a:bodyPr/>
          <a:lstStyle/>
          <a:p>
            <a:r>
              <a:rPr lang="en-US" sz="4400">
                <a:latin typeface="Segoe UI" panose="020B0502040204020203" pitchFamily="34" charset="0"/>
              </a:rPr>
              <a:t>User to Group Affiliation</a:t>
            </a:r>
            <a:br>
              <a:rPr lang="en-US" sz="4400">
                <a:latin typeface="Segoe UI" panose="020B0502040204020203" pitchFamily="34" charset="0"/>
              </a:rPr>
            </a:br>
            <a:endParaRPr lang="en-US"/>
          </a:p>
        </p:txBody>
      </p:sp>
      <p:pic>
        <p:nvPicPr>
          <p:cNvPr id="5" name="Picture 4">
            <a:extLst>
              <a:ext uri="{FF2B5EF4-FFF2-40B4-BE49-F238E27FC236}">
                <a16:creationId xmlns:a16="http://schemas.microsoft.com/office/drawing/2014/main" id="{42AA28FC-54E8-99AA-3C97-B419511A0E39}"/>
              </a:ext>
            </a:extLst>
          </p:cNvPr>
          <p:cNvPicPr>
            <a:picLocks noChangeAspect="1"/>
          </p:cNvPicPr>
          <p:nvPr/>
        </p:nvPicPr>
        <p:blipFill>
          <a:blip r:embed="rId2"/>
          <a:stretch>
            <a:fillRect/>
          </a:stretch>
        </p:blipFill>
        <p:spPr>
          <a:xfrm>
            <a:off x="5386405" y="1172953"/>
            <a:ext cx="3685224" cy="5370371"/>
          </a:xfrm>
          <a:prstGeom prst="rect">
            <a:avLst/>
          </a:prstGeom>
        </p:spPr>
      </p:pic>
      <p:sp>
        <p:nvSpPr>
          <p:cNvPr id="6" name="Rectangle 5">
            <a:extLst>
              <a:ext uri="{FF2B5EF4-FFF2-40B4-BE49-F238E27FC236}">
                <a16:creationId xmlns:a16="http://schemas.microsoft.com/office/drawing/2014/main" id="{8D1AE91D-B6C1-4E36-CDCB-553670C377DA}"/>
              </a:ext>
            </a:extLst>
          </p:cNvPr>
          <p:cNvSpPr/>
          <p:nvPr/>
        </p:nvSpPr>
        <p:spPr>
          <a:xfrm>
            <a:off x="5442256" y="3535668"/>
            <a:ext cx="1961230" cy="19549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F01B53-F541-2416-B848-3FABFD51137C}"/>
              </a:ext>
            </a:extLst>
          </p:cNvPr>
          <p:cNvSpPr txBox="1"/>
          <p:nvPr/>
        </p:nvSpPr>
        <p:spPr>
          <a:xfrm>
            <a:off x="390985" y="1513490"/>
            <a:ext cx="4572000" cy="4062651"/>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161616"/>
                </a:solidFill>
                <a:latin typeface="Segoe UI" panose="020B0502040204020203" pitchFamily="34" charset="0"/>
              </a:rPr>
              <a:t>D</a:t>
            </a:r>
            <a:r>
              <a:rPr lang="en-US" b="0" i="0">
                <a:solidFill>
                  <a:srgbClr val="161616"/>
                </a:solidFill>
                <a:effectLst/>
                <a:latin typeface="Segoe UI" panose="020B0502040204020203" pitchFamily="34" charset="0"/>
              </a:rPr>
              <a:t>etects user affiliation with other users within the group, based on organization's reporting-structure similarity.</a:t>
            </a:r>
          </a:p>
          <a:p>
            <a:pPr marL="285750" indent="-285750">
              <a:buFont typeface="Arial" panose="020B0604020202020204" pitchFamily="34" charset="0"/>
              <a:buChar char="•"/>
            </a:pPr>
            <a:endParaRPr lang="en-US">
              <a:solidFill>
                <a:srgbClr val="161616"/>
              </a:solidFill>
              <a:latin typeface="Segoe UI" panose="020B0502040204020203" pitchFamily="34" charset="0"/>
            </a:endParaRPr>
          </a:p>
          <a:p>
            <a:pPr marL="285750" indent="-285750">
              <a:buFont typeface="Arial" panose="020B0604020202020204" pitchFamily="34" charset="0"/>
              <a:buChar char="•"/>
            </a:pPr>
            <a:r>
              <a:rPr lang="en-US" b="0" i="0">
                <a:solidFill>
                  <a:srgbClr val="161616"/>
                </a:solidFill>
                <a:effectLst/>
                <a:latin typeface="Segoe UI" panose="020B0502040204020203" pitchFamily="34" charset="0"/>
              </a:rPr>
              <a:t>Users who are distant from all the other group members based on their organization's chart, are considered to have "low affiliation" within the group.</a:t>
            </a:r>
          </a:p>
          <a:p>
            <a:pPr marL="285750" indent="-285750">
              <a:buFont typeface="Arial" panose="020B0604020202020204" pitchFamily="34" charset="0"/>
              <a:buChar char="•"/>
            </a:pPr>
            <a:endParaRPr lang="en-US">
              <a:solidFill>
                <a:srgbClr val="161616"/>
              </a:solidFill>
              <a:latin typeface="Segoe UI" panose="020B0502040204020203" pitchFamily="34" charset="0"/>
            </a:endParaRPr>
          </a:p>
          <a:p>
            <a:endParaRPr lang="en-US">
              <a:solidFill>
                <a:srgbClr val="161616"/>
              </a:solidFill>
              <a:latin typeface="Segoe UI" panose="020B0502040204020203" pitchFamily="34" charset="0"/>
            </a:endParaRPr>
          </a:p>
          <a:p>
            <a:r>
              <a:rPr lang="en-US" sz="1400" i="1">
                <a:solidFill>
                  <a:srgbClr val="161616"/>
                </a:solidFill>
                <a:latin typeface="Segoe UI" panose="020B0502040204020203" pitchFamily="34" charset="0"/>
              </a:rPr>
              <a:t>** Only </a:t>
            </a:r>
            <a:r>
              <a:rPr lang="en-US" sz="1400" b="0" i="1">
                <a:solidFill>
                  <a:srgbClr val="161616"/>
                </a:solidFill>
                <a:effectLst/>
                <a:latin typeface="Segoe UI" panose="020B0502040204020203" pitchFamily="34" charset="0"/>
              </a:rPr>
              <a:t>available for users in your directory.</a:t>
            </a:r>
          </a:p>
          <a:p>
            <a:r>
              <a:rPr lang="en-US" sz="1400" i="1">
                <a:solidFill>
                  <a:srgbClr val="161616"/>
                </a:solidFill>
                <a:latin typeface="Segoe UI" panose="020B0502040204020203" pitchFamily="34" charset="0"/>
              </a:rPr>
              <a:t>**</a:t>
            </a:r>
            <a:r>
              <a:rPr lang="en-US" sz="1400" b="0" i="1">
                <a:solidFill>
                  <a:srgbClr val="161616"/>
                </a:solidFill>
                <a:effectLst/>
                <a:latin typeface="Segoe UI" panose="020B0502040204020203" pitchFamily="34" charset="0"/>
              </a:rPr>
              <a:t> A user should have a manager attribute</a:t>
            </a:r>
          </a:p>
          <a:p>
            <a:r>
              <a:rPr lang="en-US" sz="1400" b="0" i="1">
                <a:solidFill>
                  <a:srgbClr val="161616"/>
                </a:solidFill>
                <a:effectLst/>
                <a:latin typeface="Segoe UI" panose="020B0502040204020203" pitchFamily="34" charset="0"/>
              </a:rPr>
              <a:t>**Groups with more than 600 users are not supported.</a:t>
            </a:r>
            <a:endParaRPr lang="en-US" sz="1400" i="1">
              <a:solidFill>
                <a:srgbClr val="161616"/>
              </a:solidFill>
              <a:latin typeface="Segoe UI" panose="020B0502040204020203" pitchFamily="34" charset="0"/>
            </a:endParaRPr>
          </a:p>
          <a:p>
            <a:endParaRPr lang="en-US"/>
          </a:p>
        </p:txBody>
      </p:sp>
      <p:sp>
        <p:nvSpPr>
          <p:cNvPr id="3" name="TextBox 2">
            <a:extLst>
              <a:ext uri="{FF2B5EF4-FFF2-40B4-BE49-F238E27FC236}">
                <a16:creationId xmlns:a16="http://schemas.microsoft.com/office/drawing/2014/main" id="{2708F911-C3DF-4A46-503A-83BFC0F6B7C2}"/>
              </a:ext>
            </a:extLst>
          </p:cNvPr>
          <p:cNvSpPr txBox="1"/>
          <p:nvPr/>
        </p:nvSpPr>
        <p:spPr>
          <a:xfrm>
            <a:off x="390985" y="6166131"/>
            <a:ext cx="2505964" cy="369332"/>
          </a:xfrm>
          <a:prstGeom prst="rect">
            <a:avLst/>
          </a:prstGeom>
          <a:noFill/>
        </p:spPr>
        <p:txBody>
          <a:bodyPr wrap="square" rtlCol="0">
            <a:spAutoFit/>
          </a:bodyPr>
          <a:lstStyle/>
          <a:p>
            <a:r>
              <a:rPr lang="en-US">
                <a:hlinkClick r:id="rId3"/>
              </a:rPr>
              <a:t>Demo</a:t>
            </a:r>
            <a:endParaRPr lang="en-US"/>
          </a:p>
        </p:txBody>
      </p:sp>
    </p:spTree>
    <p:extLst>
      <p:ext uri="{BB962C8B-B14F-4D97-AF65-F5344CB8AC3E}">
        <p14:creationId xmlns:p14="http://schemas.microsoft.com/office/powerpoint/2010/main" val="366286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240E-0709-FF30-2214-40BB255D4635}"/>
              </a:ext>
            </a:extLst>
          </p:cNvPr>
          <p:cNvSpPr>
            <a:spLocks noGrp="1"/>
          </p:cNvSpPr>
          <p:nvPr>
            <p:ph type="title"/>
          </p:nvPr>
        </p:nvSpPr>
        <p:spPr>
          <a:xfrm>
            <a:off x="588263" y="457200"/>
            <a:ext cx="11018520" cy="923330"/>
          </a:xfrm>
        </p:spPr>
        <p:txBody>
          <a:bodyPr>
            <a:normAutofit fontScale="90000"/>
          </a:bodyPr>
          <a:lstStyle/>
          <a:p>
            <a:r>
              <a:rPr lang="en-US"/>
              <a:t>Access requests, workflow and approvals</a:t>
            </a:r>
            <a:br>
              <a:rPr lang="en-US"/>
            </a:br>
            <a:r>
              <a:rPr lang="en-US" sz="2400">
                <a:solidFill>
                  <a:schemeClr val="accent1"/>
                </a:solidFill>
              </a:rPr>
              <a:t>Entitlement management</a:t>
            </a:r>
            <a:endParaRPr lang="en-US">
              <a:solidFill>
                <a:schemeClr val="accent1"/>
              </a:solidFill>
            </a:endParaRPr>
          </a:p>
        </p:txBody>
      </p:sp>
      <p:sp>
        <p:nvSpPr>
          <p:cNvPr id="3" name="Text Placeholder 2">
            <a:extLst>
              <a:ext uri="{FF2B5EF4-FFF2-40B4-BE49-F238E27FC236}">
                <a16:creationId xmlns:a16="http://schemas.microsoft.com/office/drawing/2014/main" id="{4CF219FF-3DDD-9C68-4081-FF8ACA645FCD}"/>
              </a:ext>
            </a:extLst>
          </p:cNvPr>
          <p:cNvSpPr txBox="1">
            <a:spLocks/>
          </p:cNvSpPr>
          <p:nvPr/>
        </p:nvSpPr>
        <p:spPr>
          <a:xfrm>
            <a:off x="1192413" y="1806028"/>
            <a:ext cx="4792340" cy="432426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7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Give users self-service access requests for resources and automate approval workflows and access assignment, reviews, and expiration for all human identity types (users, guests, etc.)</a:t>
            </a:r>
          </a:p>
          <a:p>
            <a:pPr marL="0" marR="0" lvl="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7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Self-service policy and workflow can be defined by app, group or site owners</a:t>
            </a:r>
            <a:endParaRPr kumimoji="0" lang="en-US" sz="1700" b="0" i="0" u="none" strike="noStrike" kern="1200" cap="none" spc="0" normalizeH="0" baseline="0" noProof="0">
              <a:ln>
                <a:noFill/>
              </a:ln>
              <a:solidFill>
                <a:srgbClr val="000000"/>
              </a:solidFill>
              <a:effectLst/>
              <a:uLnTx/>
              <a:uFillTx/>
              <a:latin typeface="Arial" panose="020B0604020202020204"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7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Supports multi-stage approval workflows, separation of duties enforcement, and recurring access recertification </a:t>
            </a:r>
            <a:endParaRPr kumimoji="0" lang="en-US" sz="17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7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Supports custom workflows for access lifecycle (through Logic Apps integration)</a:t>
            </a:r>
            <a:endParaRPr kumimoji="0" lang="en-US" sz="17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7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Access time-limited, guests removed when last access expires</a:t>
            </a:r>
          </a:p>
        </p:txBody>
      </p:sp>
      <p:sp>
        <p:nvSpPr>
          <p:cNvPr id="4" name="Oval 3">
            <a:extLst>
              <a:ext uri="{FF2B5EF4-FFF2-40B4-BE49-F238E27FC236}">
                <a16:creationId xmlns:a16="http://schemas.microsoft.com/office/drawing/2014/main" id="{DAE73B41-0513-315A-2285-FB400EAF37CD}"/>
              </a:ext>
            </a:extLst>
          </p:cNvPr>
          <p:cNvSpPr/>
          <p:nvPr/>
        </p:nvSpPr>
        <p:spPr bwMode="auto">
          <a:xfrm flipV="1">
            <a:off x="7450217" y="2306655"/>
            <a:ext cx="3200400" cy="3200400"/>
          </a:xfrm>
          <a:prstGeom prst="ellipse">
            <a:avLst/>
          </a:prstGeom>
          <a:noFill/>
          <a:ln w="30162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40E63563-B8DE-F8A2-C6A1-DDBA166E9458}"/>
              </a:ext>
            </a:extLst>
          </p:cNvPr>
          <p:cNvSpPr/>
          <p:nvPr/>
        </p:nvSpPr>
        <p:spPr>
          <a:xfrm>
            <a:off x="7414929" y="5653751"/>
            <a:ext cx="989872"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Review</a:t>
            </a:r>
            <a:br>
              <a:rPr kumimoji="0" lang="en-US" sz="1400" b="0" i="0" u="none" strike="noStrike" kern="0" cap="none" spc="0" normalizeH="0" baseline="0" noProof="0">
                <a:ln>
                  <a:noFill/>
                </a:ln>
                <a:solidFill>
                  <a:srgbClr val="353535"/>
                </a:solidFill>
                <a:effectLst/>
                <a:uLnTx/>
                <a:uFillTx/>
                <a:latin typeface="Segoe UI"/>
                <a:ea typeface="+mn-ea"/>
                <a:cs typeface="Segoe UI"/>
              </a:rPr>
            </a:br>
            <a:r>
              <a:rPr kumimoji="0" lang="en-US" sz="1400" b="0" i="0" u="none" strike="noStrike" kern="0" cap="none" spc="0" normalizeH="0" baseline="0" noProof="0">
                <a:ln>
                  <a:noFill/>
                </a:ln>
                <a:solidFill>
                  <a:srgbClr val="353535"/>
                </a:solidFill>
                <a:effectLst/>
                <a:uLnTx/>
                <a:uFillTx/>
                <a:latin typeface="Segoe UI"/>
                <a:ea typeface="+mn-ea"/>
                <a:cs typeface="Segoe UI"/>
              </a:rPr>
              <a:t>and revise</a:t>
            </a:r>
          </a:p>
        </p:txBody>
      </p:sp>
      <p:sp>
        <p:nvSpPr>
          <p:cNvPr id="6" name="Rectangle 5">
            <a:extLst>
              <a:ext uri="{FF2B5EF4-FFF2-40B4-BE49-F238E27FC236}">
                <a16:creationId xmlns:a16="http://schemas.microsoft.com/office/drawing/2014/main" id="{84F55402-7CDF-401F-ECB4-39C85469AA4D}"/>
              </a:ext>
            </a:extLst>
          </p:cNvPr>
          <p:cNvSpPr/>
          <p:nvPr/>
        </p:nvSpPr>
        <p:spPr>
          <a:xfrm>
            <a:off x="6305863" y="3164995"/>
            <a:ext cx="914400"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Job </a:t>
            </a:r>
          </a:p>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changes</a:t>
            </a:r>
          </a:p>
        </p:txBody>
      </p:sp>
      <p:sp>
        <p:nvSpPr>
          <p:cNvPr id="7" name="Rectangle 6">
            <a:extLst>
              <a:ext uri="{FF2B5EF4-FFF2-40B4-BE49-F238E27FC236}">
                <a16:creationId xmlns:a16="http://schemas.microsoft.com/office/drawing/2014/main" id="{8929D90B-1F04-6CF2-BB18-41C1698E5A7B}"/>
              </a:ext>
            </a:extLst>
          </p:cNvPr>
          <p:cNvSpPr/>
          <p:nvPr/>
        </p:nvSpPr>
        <p:spPr>
          <a:xfrm>
            <a:off x="9741652" y="5650188"/>
            <a:ext cx="875112"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Provision</a:t>
            </a:r>
          </a:p>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access</a:t>
            </a: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E90ED05D-1D1F-FCB6-8A86-3FDBE29BDCBC}"/>
              </a:ext>
            </a:extLst>
          </p:cNvPr>
          <p:cNvSpPr/>
          <p:nvPr/>
        </p:nvSpPr>
        <p:spPr>
          <a:xfrm>
            <a:off x="10954511" y="3164995"/>
            <a:ext cx="992259" cy="64633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Request</a:t>
            </a:r>
          </a:p>
          <a:p>
            <a:pPr marL="0" marR="0" lvl="0" indent="0" algn="ctr" defTabSz="878441" rtl="0" eaLnBrk="1" fontAlgn="auto" latinLnBrk="0" hangingPunct="1">
              <a:lnSpc>
                <a:spcPct val="100000"/>
              </a:lnSpc>
              <a:spcBef>
                <a:spcPts val="0"/>
              </a:spcBef>
              <a:spcAft>
                <a:spcPct val="0"/>
              </a:spcAft>
              <a:buClrTx/>
              <a:buSzTx/>
              <a:buFontTx/>
              <a:buNone/>
              <a:tabLst/>
              <a:defRPr/>
            </a:pPr>
            <a:r>
              <a:rPr lang="en-US" sz="1400" kern="0">
                <a:solidFill>
                  <a:srgbClr val="353535"/>
                </a:solidFill>
                <a:latin typeface="Segoe UI"/>
                <a:cs typeface="Segoe UI"/>
              </a:rPr>
              <a:t>(additional)</a:t>
            </a:r>
            <a:endParaRPr kumimoji="0" lang="en-US" sz="1400" b="0" i="0" u="none" strike="noStrike" kern="0" cap="none" spc="0" normalizeH="0" baseline="0" noProof="0">
              <a:ln>
                <a:noFill/>
              </a:ln>
              <a:solidFill>
                <a:srgbClr val="353535"/>
              </a:solidFill>
              <a:effectLst/>
              <a:uLnTx/>
              <a:uFillTx/>
              <a:latin typeface="Segoe UI"/>
              <a:ea typeface="+mn-ea"/>
              <a:cs typeface="Segoe UI"/>
            </a:endParaRPr>
          </a:p>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access</a:t>
            </a:r>
          </a:p>
        </p:txBody>
      </p:sp>
      <p:sp>
        <p:nvSpPr>
          <p:cNvPr id="9" name="Rectangle 8">
            <a:extLst>
              <a:ext uri="{FF2B5EF4-FFF2-40B4-BE49-F238E27FC236}">
                <a16:creationId xmlns:a16="http://schemas.microsoft.com/office/drawing/2014/main" id="{3EA7A435-D1BB-C78E-B585-5BDF68A17B1F}"/>
              </a:ext>
            </a:extLst>
          </p:cNvPr>
          <p:cNvSpPr/>
          <p:nvPr/>
        </p:nvSpPr>
        <p:spPr>
          <a:xfrm>
            <a:off x="8569159" y="1371087"/>
            <a:ext cx="914400"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User </a:t>
            </a:r>
          </a:p>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onboarded</a:t>
            </a:r>
          </a:p>
        </p:txBody>
      </p:sp>
      <p:grpSp>
        <p:nvGrpSpPr>
          <p:cNvPr id="10" name="Group 9">
            <a:extLst>
              <a:ext uri="{FF2B5EF4-FFF2-40B4-BE49-F238E27FC236}">
                <a16:creationId xmlns:a16="http://schemas.microsoft.com/office/drawing/2014/main" id="{DBEA1782-F095-6581-F761-1AA4D9EC0369}"/>
              </a:ext>
            </a:extLst>
          </p:cNvPr>
          <p:cNvGrpSpPr/>
          <p:nvPr/>
        </p:nvGrpSpPr>
        <p:grpSpPr>
          <a:xfrm>
            <a:off x="7500148" y="4671613"/>
            <a:ext cx="822960" cy="822960"/>
            <a:chOff x="13034518" y="2231039"/>
            <a:chExt cx="822960" cy="822960"/>
          </a:xfrm>
        </p:grpSpPr>
        <p:sp>
          <p:nvSpPr>
            <p:cNvPr id="11" name="Oval 10">
              <a:extLst>
                <a:ext uri="{FF2B5EF4-FFF2-40B4-BE49-F238E27FC236}">
                  <a16:creationId xmlns:a16="http://schemas.microsoft.com/office/drawing/2014/main" id="{69949029-7E18-048B-21DF-2DFF161D91BD}"/>
                </a:ext>
              </a:extLst>
            </p:cNvPr>
            <p:cNvSpPr/>
            <p:nvPr/>
          </p:nvSpPr>
          <p:spPr bwMode="auto">
            <a:xfrm>
              <a:off x="13034518" y="2231039"/>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B98D0B27-D8BD-FAA9-D7C1-D45DE2ADFC99}"/>
                </a:ext>
              </a:extLst>
            </p:cNvPr>
            <p:cNvPicPr>
              <a:picLocks noChangeAspect="1"/>
            </p:cNvPicPr>
            <p:nvPr/>
          </p:nvPicPr>
          <p:blipFill>
            <a:blip r:embed="rId2"/>
            <a:stretch>
              <a:fillRect/>
            </a:stretch>
          </p:blipFill>
          <p:spPr>
            <a:xfrm>
              <a:off x="13249907" y="2425460"/>
              <a:ext cx="437547" cy="434119"/>
            </a:xfrm>
            <a:prstGeom prst="rect">
              <a:avLst/>
            </a:prstGeom>
          </p:spPr>
        </p:pic>
      </p:grpSp>
      <p:grpSp>
        <p:nvGrpSpPr>
          <p:cNvPr id="13" name="Group 12">
            <a:extLst>
              <a:ext uri="{FF2B5EF4-FFF2-40B4-BE49-F238E27FC236}">
                <a16:creationId xmlns:a16="http://schemas.microsoft.com/office/drawing/2014/main" id="{01345176-FD84-F6EC-4F89-7C0AC18B2246}"/>
              </a:ext>
            </a:extLst>
          </p:cNvPr>
          <p:cNvGrpSpPr/>
          <p:nvPr/>
        </p:nvGrpSpPr>
        <p:grpSpPr>
          <a:xfrm>
            <a:off x="9767728" y="4671613"/>
            <a:ext cx="822960" cy="822960"/>
            <a:chOff x="10815994" y="2231039"/>
            <a:chExt cx="822960" cy="822960"/>
          </a:xfrm>
        </p:grpSpPr>
        <p:sp>
          <p:nvSpPr>
            <p:cNvPr id="14" name="Oval 13">
              <a:extLst>
                <a:ext uri="{FF2B5EF4-FFF2-40B4-BE49-F238E27FC236}">
                  <a16:creationId xmlns:a16="http://schemas.microsoft.com/office/drawing/2014/main" id="{A52A5836-50B2-384D-6E4D-D02A552F8D57}"/>
                </a:ext>
              </a:extLst>
            </p:cNvPr>
            <p:cNvSpPr/>
            <p:nvPr/>
          </p:nvSpPr>
          <p:spPr bwMode="auto">
            <a:xfrm>
              <a:off x="10815994" y="2231039"/>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FA835168-24C4-1D51-73EB-5C591AF634BE}"/>
                </a:ext>
              </a:extLst>
            </p:cNvPr>
            <p:cNvPicPr>
              <a:picLocks noChangeAspect="1"/>
            </p:cNvPicPr>
            <p:nvPr/>
          </p:nvPicPr>
          <p:blipFill>
            <a:blip r:embed="rId3"/>
            <a:stretch>
              <a:fillRect/>
            </a:stretch>
          </p:blipFill>
          <p:spPr>
            <a:xfrm>
              <a:off x="10988794" y="2403754"/>
              <a:ext cx="481300" cy="477530"/>
            </a:xfrm>
            <a:prstGeom prst="rect">
              <a:avLst/>
            </a:prstGeom>
          </p:spPr>
        </p:pic>
      </p:grpSp>
      <p:grpSp>
        <p:nvGrpSpPr>
          <p:cNvPr id="16" name="Group 15">
            <a:extLst>
              <a:ext uri="{FF2B5EF4-FFF2-40B4-BE49-F238E27FC236}">
                <a16:creationId xmlns:a16="http://schemas.microsoft.com/office/drawing/2014/main" id="{4A3EA06D-5B58-56A0-8F17-A4C5F130BBF1}"/>
              </a:ext>
            </a:extLst>
          </p:cNvPr>
          <p:cNvGrpSpPr/>
          <p:nvPr/>
        </p:nvGrpSpPr>
        <p:grpSpPr>
          <a:xfrm rot="-2160000">
            <a:off x="7858056" y="2519236"/>
            <a:ext cx="320040" cy="320040"/>
            <a:chOff x="5951900" y="4858778"/>
            <a:chExt cx="320040" cy="320040"/>
          </a:xfrm>
        </p:grpSpPr>
        <p:sp>
          <p:nvSpPr>
            <p:cNvPr id="17" name="Oval 16">
              <a:extLst>
                <a:ext uri="{FF2B5EF4-FFF2-40B4-BE49-F238E27FC236}">
                  <a16:creationId xmlns:a16="http://schemas.microsoft.com/office/drawing/2014/main" id="{6775C0EC-129E-8AFB-4625-91C7F48951C4}"/>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18" name="Freeform: Shape 17">
              <a:extLst>
                <a:ext uri="{FF2B5EF4-FFF2-40B4-BE49-F238E27FC236}">
                  <a16:creationId xmlns:a16="http://schemas.microsoft.com/office/drawing/2014/main" id="{B4D12966-8F7F-38D8-9F5D-8EC81DA8F8F1}"/>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9" name="Group 18">
            <a:extLst>
              <a:ext uri="{FF2B5EF4-FFF2-40B4-BE49-F238E27FC236}">
                <a16:creationId xmlns:a16="http://schemas.microsoft.com/office/drawing/2014/main" id="{0A856692-852F-35B8-AEC1-8E8DE5B589DA}"/>
              </a:ext>
            </a:extLst>
          </p:cNvPr>
          <p:cNvGrpSpPr/>
          <p:nvPr/>
        </p:nvGrpSpPr>
        <p:grpSpPr>
          <a:xfrm rot="2160000">
            <a:off x="9911242" y="2519236"/>
            <a:ext cx="320040" cy="320040"/>
            <a:chOff x="5951900" y="4858778"/>
            <a:chExt cx="320040" cy="320040"/>
          </a:xfrm>
        </p:grpSpPr>
        <p:sp>
          <p:nvSpPr>
            <p:cNvPr id="20" name="Oval 19">
              <a:extLst>
                <a:ext uri="{FF2B5EF4-FFF2-40B4-BE49-F238E27FC236}">
                  <a16:creationId xmlns:a16="http://schemas.microsoft.com/office/drawing/2014/main" id="{A54837A4-1144-8B13-4271-945388C76EE7}"/>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21" name="Freeform: Shape 20">
              <a:extLst>
                <a:ext uri="{FF2B5EF4-FFF2-40B4-BE49-F238E27FC236}">
                  <a16:creationId xmlns:a16="http://schemas.microsoft.com/office/drawing/2014/main" id="{6EB360CC-C0D1-9DCD-4BCA-C93B040DF3C6}"/>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29D6F5AC-1AF3-4D9C-0514-839E110F1C0B}"/>
              </a:ext>
            </a:extLst>
          </p:cNvPr>
          <p:cNvGrpSpPr/>
          <p:nvPr/>
        </p:nvGrpSpPr>
        <p:grpSpPr>
          <a:xfrm>
            <a:off x="7934310" y="3290939"/>
            <a:ext cx="2184098" cy="1231832"/>
            <a:chOff x="7934310" y="3358896"/>
            <a:chExt cx="2184098" cy="1231832"/>
          </a:xfrm>
        </p:grpSpPr>
        <p:sp>
          <p:nvSpPr>
            <p:cNvPr id="23" name="Rectangle 22">
              <a:extLst>
                <a:ext uri="{FF2B5EF4-FFF2-40B4-BE49-F238E27FC236}">
                  <a16:creationId xmlns:a16="http://schemas.microsoft.com/office/drawing/2014/main" id="{E27316EB-EF33-C7BB-7BC5-09BD1BB73629}"/>
                </a:ext>
              </a:extLst>
            </p:cNvPr>
            <p:cNvSpPr/>
            <p:nvPr/>
          </p:nvSpPr>
          <p:spPr bwMode="auto">
            <a:xfrm>
              <a:off x="7934310" y="4159841"/>
              <a:ext cx="2184098"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a:ea typeface="+mn-ea"/>
                  <a:cs typeface="Segoe UI"/>
                </a:rPr>
                <a:t>Ongoing auditing </a:t>
              </a:r>
              <a:br>
                <a:rPr kumimoji="0" lang="en-US" sz="1400" b="0" i="0" u="none" strike="noStrike" kern="0" cap="none" spc="0" normalizeH="0" baseline="0" noProof="0">
                  <a:ln>
                    <a:noFill/>
                  </a:ln>
                  <a:solidFill>
                    <a:srgbClr val="353535"/>
                  </a:solidFill>
                  <a:effectLst/>
                  <a:uLnTx/>
                  <a:uFillTx/>
                  <a:latin typeface="Segoe UI"/>
                  <a:ea typeface="+mn-ea"/>
                  <a:cs typeface="Segoe UI"/>
                </a:rPr>
              </a:br>
              <a:r>
                <a:rPr kumimoji="0" lang="en-US" sz="1400" b="0" i="0" u="none" strike="noStrike" kern="0" cap="none" spc="0" normalizeH="0" baseline="0" noProof="0">
                  <a:ln>
                    <a:noFill/>
                  </a:ln>
                  <a:solidFill>
                    <a:srgbClr val="353535"/>
                  </a:solidFill>
                  <a:effectLst/>
                  <a:uLnTx/>
                  <a:uFillTx/>
                  <a:latin typeface="Segoe UI"/>
                  <a:ea typeface="+mn-ea"/>
                  <a:cs typeface="Segoe UI"/>
                </a:rPr>
                <a:t>&amp; reporting</a:t>
              </a:r>
            </a:p>
          </p:txBody>
        </p:sp>
        <p:pic>
          <p:nvPicPr>
            <p:cNvPr id="24" name="Picture 23">
              <a:extLst>
                <a:ext uri="{FF2B5EF4-FFF2-40B4-BE49-F238E27FC236}">
                  <a16:creationId xmlns:a16="http://schemas.microsoft.com/office/drawing/2014/main" id="{D3CDDA33-5A17-9648-E8D3-9683267554BA}"/>
                </a:ext>
              </a:extLst>
            </p:cNvPr>
            <p:cNvPicPr>
              <a:picLocks noChangeAspect="1"/>
            </p:cNvPicPr>
            <p:nvPr/>
          </p:nvPicPr>
          <p:blipFill>
            <a:blip r:embed="rId4"/>
            <a:stretch>
              <a:fillRect/>
            </a:stretch>
          </p:blipFill>
          <p:spPr>
            <a:xfrm>
              <a:off x="8746371" y="3358896"/>
              <a:ext cx="730664" cy="724940"/>
            </a:xfrm>
            <a:prstGeom prst="rect">
              <a:avLst/>
            </a:prstGeom>
          </p:spPr>
        </p:pic>
      </p:grpSp>
      <p:grpSp>
        <p:nvGrpSpPr>
          <p:cNvPr id="25" name="Group 24">
            <a:extLst>
              <a:ext uri="{FF2B5EF4-FFF2-40B4-BE49-F238E27FC236}">
                <a16:creationId xmlns:a16="http://schemas.microsoft.com/office/drawing/2014/main" id="{BFE27BB8-6611-C2CC-1097-5315D9C2D4BA}"/>
              </a:ext>
            </a:extLst>
          </p:cNvPr>
          <p:cNvGrpSpPr/>
          <p:nvPr/>
        </p:nvGrpSpPr>
        <p:grpSpPr>
          <a:xfrm>
            <a:off x="7153871" y="2968958"/>
            <a:ext cx="822960" cy="822960"/>
            <a:chOff x="9799560" y="3434837"/>
            <a:chExt cx="822960" cy="822960"/>
          </a:xfrm>
        </p:grpSpPr>
        <p:sp>
          <p:nvSpPr>
            <p:cNvPr id="26" name="Oval 25">
              <a:extLst>
                <a:ext uri="{FF2B5EF4-FFF2-40B4-BE49-F238E27FC236}">
                  <a16:creationId xmlns:a16="http://schemas.microsoft.com/office/drawing/2014/main" id="{DD16036D-ECEB-304D-F1F7-1779BDBFD231}"/>
                </a:ext>
              </a:extLst>
            </p:cNvPr>
            <p:cNvSpPr/>
            <p:nvPr/>
          </p:nvSpPr>
          <p:spPr bwMode="auto">
            <a:xfrm>
              <a:off x="9799560" y="3434837"/>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27" name="Graphic 26">
              <a:extLst>
                <a:ext uri="{FF2B5EF4-FFF2-40B4-BE49-F238E27FC236}">
                  <a16:creationId xmlns:a16="http://schemas.microsoft.com/office/drawing/2014/main" id="{0F0DAC03-4305-6AE3-7960-18EF92AE27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14999" y="3640183"/>
              <a:ext cx="412268" cy="412268"/>
            </a:xfrm>
            <a:prstGeom prst="rect">
              <a:avLst/>
            </a:prstGeom>
          </p:spPr>
        </p:pic>
      </p:grpSp>
      <p:grpSp>
        <p:nvGrpSpPr>
          <p:cNvPr id="28" name="Group 27">
            <a:extLst>
              <a:ext uri="{FF2B5EF4-FFF2-40B4-BE49-F238E27FC236}">
                <a16:creationId xmlns:a16="http://schemas.microsoft.com/office/drawing/2014/main" id="{3DB482E2-DE83-815B-BEB5-D96D1B87A481}"/>
              </a:ext>
            </a:extLst>
          </p:cNvPr>
          <p:cNvGrpSpPr/>
          <p:nvPr/>
        </p:nvGrpSpPr>
        <p:grpSpPr>
          <a:xfrm>
            <a:off x="8638937" y="1887605"/>
            <a:ext cx="822960" cy="822960"/>
            <a:chOff x="1565542" y="3434837"/>
            <a:chExt cx="822960" cy="822960"/>
          </a:xfrm>
        </p:grpSpPr>
        <p:sp>
          <p:nvSpPr>
            <p:cNvPr id="29" name="Oval 28">
              <a:extLst>
                <a:ext uri="{FF2B5EF4-FFF2-40B4-BE49-F238E27FC236}">
                  <a16:creationId xmlns:a16="http://schemas.microsoft.com/office/drawing/2014/main" id="{0A95CDCC-ED8C-1A9B-862E-288B22E9A5A6}"/>
                </a:ext>
              </a:extLst>
            </p:cNvPr>
            <p:cNvSpPr/>
            <p:nvPr/>
          </p:nvSpPr>
          <p:spPr bwMode="auto">
            <a:xfrm>
              <a:off x="1565542" y="3434837"/>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30" name="Graphic 29">
              <a:extLst>
                <a:ext uri="{FF2B5EF4-FFF2-40B4-BE49-F238E27FC236}">
                  <a16:creationId xmlns:a16="http://schemas.microsoft.com/office/drawing/2014/main" id="{5563DE1A-6989-524B-90BE-EC041696BF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75242" y="3640183"/>
              <a:ext cx="412268" cy="412268"/>
            </a:xfrm>
            <a:prstGeom prst="rect">
              <a:avLst/>
            </a:prstGeom>
          </p:spPr>
        </p:pic>
      </p:grpSp>
      <p:grpSp>
        <p:nvGrpSpPr>
          <p:cNvPr id="31" name="Group 30">
            <a:extLst>
              <a:ext uri="{FF2B5EF4-FFF2-40B4-BE49-F238E27FC236}">
                <a16:creationId xmlns:a16="http://schemas.microsoft.com/office/drawing/2014/main" id="{B80095F9-CA9E-0623-FA06-5D8D93C35723}"/>
              </a:ext>
            </a:extLst>
          </p:cNvPr>
          <p:cNvGrpSpPr/>
          <p:nvPr/>
        </p:nvGrpSpPr>
        <p:grpSpPr>
          <a:xfrm>
            <a:off x="10124936" y="2968958"/>
            <a:ext cx="822960" cy="822960"/>
            <a:chOff x="8597470" y="2231039"/>
            <a:chExt cx="822960" cy="822960"/>
          </a:xfrm>
        </p:grpSpPr>
        <p:sp>
          <p:nvSpPr>
            <p:cNvPr id="32" name="Oval 31">
              <a:extLst>
                <a:ext uri="{FF2B5EF4-FFF2-40B4-BE49-F238E27FC236}">
                  <a16:creationId xmlns:a16="http://schemas.microsoft.com/office/drawing/2014/main" id="{B95D3570-56A0-9737-E04A-1A38E85572C0}"/>
                </a:ext>
              </a:extLst>
            </p:cNvPr>
            <p:cNvSpPr/>
            <p:nvPr/>
          </p:nvSpPr>
          <p:spPr bwMode="auto">
            <a:xfrm>
              <a:off x="8597470" y="2231039"/>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C70056C6-4A6F-2AC3-6A71-8DADE6106426}"/>
                </a:ext>
              </a:extLst>
            </p:cNvPr>
            <p:cNvPicPr>
              <a:picLocks noChangeAspect="1"/>
            </p:cNvPicPr>
            <p:nvPr/>
          </p:nvPicPr>
          <p:blipFill>
            <a:blip r:embed="rId9"/>
            <a:stretch>
              <a:fillRect/>
            </a:stretch>
          </p:blipFill>
          <p:spPr>
            <a:xfrm>
              <a:off x="8844583" y="2333135"/>
              <a:ext cx="328736" cy="326160"/>
            </a:xfrm>
            <a:prstGeom prst="rect">
              <a:avLst/>
            </a:prstGeom>
          </p:spPr>
        </p:pic>
        <p:sp>
          <p:nvSpPr>
            <p:cNvPr id="34" name="Freeform: Shape 33">
              <a:extLst>
                <a:ext uri="{FF2B5EF4-FFF2-40B4-BE49-F238E27FC236}">
                  <a16:creationId xmlns:a16="http://schemas.microsoft.com/office/drawing/2014/main" id="{9EADD3EA-DB71-D677-8193-29F6F45F6C82}"/>
                </a:ext>
              </a:extLst>
            </p:cNvPr>
            <p:cNvSpPr/>
            <p:nvPr/>
          </p:nvSpPr>
          <p:spPr bwMode="auto">
            <a:xfrm>
              <a:off x="8893747" y="2702728"/>
              <a:ext cx="230407" cy="263063"/>
            </a:xfrm>
            <a:custGeom>
              <a:avLst/>
              <a:gdLst>
                <a:gd name="connsiteX0" fmla="*/ 392400 w 2749512"/>
                <a:gd name="connsiteY0" fmla="*/ 1962000 h 3139200"/>
                <a:gd name="connsiteX1" fmla="*/ 315760 w 2749512"/>
                <a:gd name="connsiteY1" fmla="*/ 1977329 h 3139200"/>
                <a:gd name="connsiteX2" fmla="*/ 254445 w 2749512"/>
                <a:gd name="connsiteY2" fmla="*/ 2018714 h 3139200"/>
                <a:gd name="connsiteX3" fmla="*/ 211529 w 2749512"/>
                <a:gd name="connsiteY3" fmla="*/ 2081560 h 3139200"/>
                <a:gd name="connsiteX4" fmla="*/ 196200 w 2749512"/>
                <a:gd name="connsiteY4" fmla="*/ 2158200 h 3139200"/>
                <a:gd name="connsiteX5" fmla="*/ 246783 w 2749512"/>
                <a:gd name="connsiteY5" fmla="*/ 2431040 h 3139200"/>
                <a:gd name="connsiteX6" fmla="*/ 386269 w 2749512"/>
                <a:gd name="connsiteY6" fmla="*/ 2636437 h 3139200"/>
                <a:gd name="connsiteX7" fmla="*/ 590131 w 2749512"/>
                <a:gd name="connsiteY7" fmla="*/ 2782054 h 3139200"/>
                <a:gd name="connsiteX8" fmla="*/ 835383 w 2749512"/>
                <a:gd name="connsiteY8" fmla="*/ 2877089 h 3139200"/>
                <a:gd name="connsiteX9" fmla="*/ 1100560 w 2749512"/>
                <a:gd name="connsiteY9" fmla="*/ 2927671 h 3139200"/>
                <a:gd name="connsiteX10" fmla="*/ 1343326 w 2749512"/>
                <a:gd name="connsiteY10" fmla="*/ 2941952 h 3139200"/>
                <a:gd name="connsiteX11" fmla="*/ 1343326 w 2749512"/>
                <a:gd name="connsiteY11" fmla="*/ 2941869 h 3139200"/>
                <a:gd name="connsiteX12" fmla="*/ 1407601 w 2749512"/>
                <a:gd name="connsiteY12" fmla="*/ 2941869 h 3139200"/>
                <a:gd name="connsiteX13" fmla="*/ 1648952 w 2749512"/>
                <a:gd name="connsiteY13" fmla="*/ 2927671 h 3139200"/>
                <a:gd name="connsiteX14" fmla="*/ 1914129 w 2749512"/>
                <a:gd name="connsiteY14" fmla="*/ 2877089 h 3139200"/>
                <a:gd name="connsiteX15" fmla="*/ 2159381 w 2749512"/>
                <a:gd name="connsiteY15" fmla="*/ 2782054 h 3139200"/>
                <a:gd name="connsiteX16" fmla="*/ 2363243 w 2749512"/>
                <a:gd name="connsiteY16" fmla="*/ 2636437 h 3139200"/>
                <a:gd name="connsiteX17" fmla="*/ 2502729 w 2749512"/>
                <a:gd name="connsiteY17" fmla="*/ 2431040 h 3139200"/>
                <a:gd name="connsiteX18" fmla="*/ 2553312 w 2749512"/>
                <a:gd name="connsiteY18" fmla="*/ 2158200 h 3139200"/>
                <a:gd name="connsiteX19" fmla="*/ 2537983 w 2749512"/>
                <a:gd name="connsiteY19" fmla="*/ 2081560 h 3139200"/>
                <a:gd name="connsiteX20" fmla="*/ 2495067 w 2749512"/>
                <a:gd name="connsiteY20" fmla="*/ 2018714 h 3139200"/>
                <a:gd name="connsiteX21" fmla="*/ 2433752 w 2749512"/>
                <a:gd name="connsiteY21" fmla="*/ 1977329 h 3139200"/>
                <a:gd name="connsiteX22" fmla="*/ 2357112 w 2749512"/>
                <a:gd name="connsiteY22" fmla="*/ 1962000 h 3139200"/>
                <a:gd name="connsiteX23" fmla="*/ 1661138 w 2749512"/>
                <a:gd name="connsiteY23" fmla="*/ 1962000 h 3139200"/>
                <a:gd name="connsiteX24" fmla="*/ 1661138 w 2749512"/>
                <a:gd name="connsiteY24" fmla="*/ 1962303 h 3139200"/>
                <a:gd name="connsiteX25" fmla="*/ 1095191 w 2749512"/>
                <a:gd name="connsiteY25" fmla="*/ 1962303 h 3139200"/>
                <a:gd name="connsiteX26" fmla="*/ 1095191 w 2749512"/>
                <a:gd name="connsiteY26" fmla="*/ 1962000 h 3139200"/>
                <a:gd name="connsiteX27" fmla="*/ 1095191 w 2749512"/>
                <a:gd name="connsiteY27" fmla="*/ 1765214 h 3139200"/>
                <a:gd name="connsiteX28" fmla="*/ 1661138 w 2749512"/>
                <a:gd name="connsiteY28" fmla="*/ 1765214 h 3139200"/>
                <a:gd name="connsiteX29" fmla="*/ 1661138 w 2749512"/>
                <a:gd name="connsiteY29" fmla="*/ 1765800 h 3139200"/>
                <a:gd name="connsiteX30" fmla="*/ 2364775 w 2749512"/>
                <a:gd name="connsiteY30" fmla="*/ 1765800 h 3139200"/>
                <a:gd name="connsiteX31" fmla="*/ 2511926 w 2749512"/>
                <a:gd name="connsiteY31" fmla="*/ 1797989 h 3139200"/>
                <a:gd name="connsiteX32" fmla="*/ 2634552 w 2749512"/>
                <a:gd name="connsiteY32" fmla="*/ 1882294 h 3139200"/>
                <a:gd name="connsiteX33" fmla="*/ 2718855 w 2749512"/>
                <a:gd name="connsiteY33" fmla="*/ 2004920 h 3139200"/>
                <a:gd name="connsiteX34" fmla="*/ 2749512 w 2749512"/>
                <a:gd name="connsiteY34" fmla="*/ 2150538 h 3139200"/>
                <a:gd name="connsiteX35" fmla="*/ 2708126 w 2749512"/>
                <a:gd name="connsiteY35" fmla="*/ 2431040 h 3139200"/>
                <a:gd name="connsiteX36" fmla="*/ 2590101 w 2749512"/>
                <a:gd name="connsiteY36" fmla="*/ 2665560 h 3139200"/>
                <a:gd name="connsiteX37" fmla="*/ 2406160 w 2749512"/>
                <a:gd name="connsiteY37" fmla="*/ 2855628 h 3139200"/>
                <a:gd name="connsiteX38" fmla="*/ 2163978 w 2749512"/>
                <a:gd name="connsiteY38" fmla="*/ 2999714 h 3139200"/>
                <a:gd name="connsiteX39" fmla="*/ 1777709 w 2749512"/>
                <a:gd name="connsiteY39" fmla="*/ 3111609 h 3139200"/>
                <a:gd name="connsiteX40" fmla="*/ 1576911 w 2749512"/>
                <a:gd name="connsiteY40" fmla="*/ 3132302 h 3139200"/>
                <a:gd name="connsiteX41" fmla="*/ 1536031 w 2749512"/>
                <a:gd name="connsiteY41" fmla="*/ 3133707 h 3139200"/>
                <a:gd name="connsiteX42" fmla="*/ 1460772 w 2749512"/>
                <a:gd name="connsiteY42" fmla="*/ 3137669 h 3139200"/>
                <a:gd name="connsiteX43" fmla="*/ 1408337 w 2749512"/>
                <a:gd name="connsiteY43" fmla="*/ 3138588 h 3139200"/>
                <a:gd name="connsiteX44" fmla="*/ 1408337 w 2749512"/>
                <a:gd name="connsiteY44" fmla="*/ 3138958 h 3139200"/>
                <a:gd name="connsiteX45" fmla="*/ 1387212 w 2749512"/>
                <a:gd name="connsiteY45" fmla="*/ 3138958 h 3139200"/>
                <a:gd name="connsiteX46" fmla="*/ 1378936 w 2749512"/>
                <a:gd name="connsiteY46" fmla="*/ 3139103 h 3139200"/>
                <a:gd name="connsiteX47" fmla="*/ 1376112 w 2749512"/>
                <a:gd name="connsiteY47" fmla="*/ 3139200 h 3139200"/>
                <a:gd name="connsiteX48" fmla="*/ 1374756 w 2749512"/>
                <a:gd name="connsiteY48" fmla="*/ 3139176 h 3139200"/>
                <a:gd name="connsiteX49" fmla="*/ 1373400 w 2749512"/>
                <a:gd name="connsiteY49" fmla="*/ 3139200 h 3139200"/>
                <a:gd name="connsiteX50" fmla="*/ 1370576 w 2749512"/>
                <a:gd name="connsiteY50" fmla="*/ 3139103 h 3139200"/>
                <a:gd name="connsiteX51" fmla="*/ 1362300 w 2749512"/>
                <a:gd name="connsiteY51" fmla="*/ 3138958 h 3139200"/>
                <a:gd name="connsiteX52" fmla="*/ 1343326 w 2749512"/>
                <a:gd name="connsiteY52" fmla="*/ 3138958 h 3139200"/>
                <a:gd name="connsiteX53" fmla="*/ 1343326 w 2749512"/>
                <a:gd name="connsiteY53" fmla="*/ 3138626 h 3139200"/>
                <a:gd name="connsiteX54" fmla="*/ 1288740 w 2749512"/>
                <a:gd name="connsiteY54" fmla="*/ 3137669 h 3139200"/>
                <a:gd name="connsiteX55" fmla="*/ 1213483 w 2749512"/>
                <a:gd name="connsiteY55" fmla="*/ 3133707 h 3139200"/>
                <a:gd name="connsiteX56" fmla="*/ 1172601 w 2749512"/>
                <a:gd name="connsiteY56" fmla="*/ 3132302 h 3139200"/>
                <a:gd name="connsiteX57" fmla="*/ 971803 w 2749512"/>
                <a:gd name="connsiteY57" fmla="*/ 3111609 h 3139200"/>
                <a:gd name="connsiteX58" fmla="*/ 585534 w 2749512"/>
                <a:gd name="connsiteY58" fmla="*/ 2999714 h 3139200"/>
                <a:gd name="connsiteX59" fmla="*/ 343352 w 2749512"/>
                <a:gd name="connsiteY59" fmla="*/ 2855628 h 3139200"/>
                <a:gd name="connsiteX60" fmla="*/ 159411 w 2749512"/>
                <a:gd name="connsiteY60" fmla="*/ 2665560 h 3139200"/>
                <a:gd name="connsiteX61" fmla="*/ 41386 w 2749512"/>
                <a:gd name="connsiteY61" fmla="*/ 2431040 h 3139200"/>
                <a:gd name="connsiteX62" fmla="*/ 0 w 2749512"/>
                <a:gd name="connsiteY62" fmla="*/ 2150538 h 3139200"/>
                <a:gd name="connsiteX63" fmla="*/ 30657 w 2749512"/>
                <a:gd name="connsiteY63" fmla="*/ 2004920 h 3139200"/>
                <a:gd name="connsiteX64" fmla="*/ 114960 w 2749512"/>
                <a:gd name="connsiteY64" fmla="*/ 1882294 h 3139200"/>
                <a:gd name="connsiteX65" fmla="*/ 237586 w 2749512"/>
                <a:gd name="connsiteY65" fmla="*/ 1797989 h 3139200"/>
                <a:gd name="connsiteX66" fmla="*/ 384737 w 2749512"/>
                <a:gd name="connsiteY66" fmla="*/ 1765800 h 3139200"/>
                <a:gd name="connsiteX67" fmla="*/ 1095191 w 2749512"/>
                <a:gd name="connsiteY67" fmla="*/ 1765800 h 3139200"/>
                <a:gd name="connsiteX68" fmla="*/ 1374756 w 2749512"/>
                <a:gd name="connsiteY68" fmla="*/ 196354 h 3139200"/>
                <a:gd name="connsiteX69" fmla="*/ 1261534 w 2749512"/>
                <a:gd name="connsiteY69" fmla="*/ 209229 h 3139200"/>
                <a:gd name="connsiteX70" fmla="*/ 1150789 w 2749512"/>
                <a:gd name="connsiteY70" fmla="*/ 242186 h 3139200"/>
                <a:gd name="connsiteX71" fmla="*/ 962252 w 2749512"/>
                <a:gd name="connsiteY71" fmla="*/ 364808 h 3139200"/>
                <a:gd name="connsiteX72" fmla="*/ 835029 w 2749512"/>
                <a:gd name="connsiteY72" fmla="*/ 548746 h 3139200"/>
                <a:gd name="connsiteX73" fmla="*/ 787512 w 2749512"/>
                <a:gd name="connsiteY73" fmla="*/ 772537 h 3139200"/>
                <a:gd name="connsiteX74" fmla="*/ 859555 w 2749512"/>
                <a:gd name="connsiteY74" fmla="*/ 1065306 h 3139200"/>
                <a:gd name="connsiteX75" fmla="*/ 1066483 w 2749512"/>
                <a:gd name="connsiteY75" fmla="*/ 1284497 h 3139200"/>
                <a:gd name="connsiteX76" fmla="*/ 1051452 w 2749512"/>
                <a:gd name="connsiteY76" fmla="*/ 1276533 h 3139200"/>
                <a:gd name="connsiteX77" fmla="*/ 1083418 w 2749512"/>
                <a:gd name="connsiteY77" fmla="*/ 1295232 h 3139200"/>
                <a:gd name="connsiteX78" fmla="*/ 1155386 w 2749512"/>
                <a:gd name="connsiteY78" fmla="*/ 1330481 h 3139200"/>
                <a:gd name="connsiteX79" fmla="*/ 1230495 w 2749512"/>
                <a:gd name="connsiteY79" fmla="*/ 1355006 h 3139200"/>
                <a:gd name="connsiteX80" fmla="*/ 1302008 w 2749512"/>
                <a:gd name="connsiteY80" fmla="*/ 1367815 h 3139200"/>
                <a:gd name="connsiteX81" fmla="*/ 1319926 w 2749512"/>
                <a:gd name="connsiteY81" fmla="*/ 1369507 h 3139200"/>
                <a:gd name="connsiteX82" fmla="*/ 1374756 w 2749512"/>
                <a:gd name="connsiteY82" fmla="*/ 1372625 h 3139200"/>
                <a:gd name="connsiteX83" fmla="*/ 1429586 w 2749512"/>
                <a:gd name="connsiteY83" fmla="*/ 1369507 h 3139200"/>
                <a:gd name="connsiteX84" fmla="*/ 1447504 w 2749512"/>
                <a:gd name="connsiteY84" fmla="*/ 1367815 h 3139200"/>
                <a:gd name="connsiteX85" fmla="*/ 1519017 w 2749512"/>
                <a:gd name="connsiteY85" fmla="*/ 1355006 h 3139200"/>
                <a:gd name="connsiteX86" fmla="*/ 1594126 w 2749512"/>
                <a:gd name="connsiteY86" fmla="*/ 1330481 h 3139200"/>
                <a:gd name="connsiteX87" fmla="*/ 1666094 w 2749512"/>
                <a:gd name="connsiteY87" fmla="*/ 1295232 h 3139200"/>
                <a:gd name="connsiteX88" fmla="*/ 1698060 w 2749512"/>
                <a:gd name="connsiteY88" fmla="*/ 1276533 h 3139200"/>
                <a:gd name="connsiteX89" fmla="*/ 1683029 w 2749512"/>
                <a:gd name="connsiteY89" fmla="*/ 1284497 h 3139200"/>
                <a:gd name="connsiteX90" fmla="*/ 1889957 w 2749512"/>
                <a:gd name="connsiteY90" fmla="*/ 1065306 h 3139200"/>
                <a:gd name="connsiteX91" fmla="*/ 1962000 w 2749512"/>
                <a:gd name="connsiteY91" fmla="*/ 772537 h 3139200"/>
                <a:gd name="connsiteX92" fmla="*/ 1914483 w 2749512"/>
                <a:gd name="connsiteY92" fmla="*/ 548746 h 3139200"/>
                <a:gd name="connsiteX93" fmla="*/ 1787260 w 2749512"/>
                <a:gd name="connsiteY93" fmla="*/ 364808 h 3139200"/>
                <a:gd name="connsiteX94" fmla="*/ 1598723 w 2749512"/>
                <a:gd name="connsiteY94" fmla="*/ 242186 h 3139200"/>
                <a:gd name="connsiteX95" fmla="*/ 1487978 w 2749512"/>
                <a:gd name="connsiteY95" fmla="*/ 209229 h 3139200"/>
                <a:gd name="connsiteX96" fmla="*/ 1376112 w 2749512"/>
                <a:gd name="connsiteY96" fmla="*/ 0 h 3139200"/>
                <a:gd name="connsiteX97" fmla="*/ 1398754 w 2749512"/>
                <a:gd name="connsiteY97" fmla="*/ 2466 h 3139200"/>
                <a:gd name="connsiteX98" fmla="*/ 1527067 w 2749512"/>
                <a:gd name="connsiteY98" fmla="*/ 14945 h 3139200"/>
                <a:gd name="connsiteX99" fmla="*/ 1672297 w 2749512"/>
                <a:gd name="connsiteY99" fmla="*/ 59780 h 3139200"/>
                <a:gd name="connsiteX100" fmla="*/ 1673313 w 2749512"/>
                <a:gd name="connsiteY100" fmla="*/ 60325 h 3139200"/>
                <a:gd name="connsiteX101" fmla="*/ 1676544 w 2749512"/>
                <a:gd name="connsiteY101" fmla="*/ 61311 h 3139200"/>
                <a:gd name="connsiteX102" fmla="*/ 1926392 w 2749512"/>
                <a:gd name="connsiteY102" fmla="*/ 225323 h 3139200"/>
                <a:gd name="connsiteX103" fmla="*/ 2098066 w 2749512"/>
                <a:gd name="connsiteY103" fmla="*/ 470575 h 3139200"/>
                <a:gd name="connsiteX104" fmla="*/ 2160912 w 2749512"/>
                <a:gd name="connsiteY104" fmla="*/ 769471 h 3139200"/>
                <a:gd name="connsiteX105" fmla="*/ 2160912 w 2749512"/>
                <a:gd name="connsiteY105" fmla="*/ 800129 h 3139200"/>
                <a:gd name="connsiteX106" fmla="*/ 2098066 w 2749512"/>
                <a:gd name="connsiteY106" fmla="*/ 1094429 h 3139200"/>
                <a:gd name="connsiteX107" fmla="*/ 2074182 w 2749512"/>
                <a:gd name="connsiteY107" fmla="*/ 1136073 h 3139200"/>
                <a:gd name="connsiteX108" fmla="*/ 2070828 w 2749512"/>
                <a:gd name="connsiteY108" fmla="*/ 1143477 h 3139200"/>
                <a:gd name="connsiteX109" fmla="*/ 2069810 w 2749512"/>
                <a:gd name="connsiteY109" fmla="*/ 1143696 h 3139200"/>
                <a:gd name="connsiteX110" fmla="*/ 2023343 w 2749512"/>
                <a:gd name="connsiteY110" fmla="*/ 1224717 h 3139200"/>
                <a:gd name="connsiteX111" fmla="*/ 1927923 w 2749512"/>
                <a:gd name="connsiteY111" fmla="*/ 1339677 h 3139200"/>
                <a:gd name="connsiteX112" fmla="*/ 1682675 w 2749512"/>
                <a:gd name="connsiteY112" fmla="*/ 1508289 h 3139200"/>
                <a:gd name="connsiteX113" fmla="*/ 1539739 w 2749512"/>
                <a:gd name="connsiteY113" fmla="*/ 1554273 h 3139200"/>
                <a:gd name="connsiteX114" fmla="*/ 1408337 w 2749512"/>
                <a:gd name="connsiteY114" fmla="*/ 1567715 h 3139200"/>
                <a:gd name="connsiteX115" fmla="*/ 1408337 w 2749512"/>
                <a:gd name="connsiteY115" fmla="*/ 1571143 h 3139200"/>
                <a:gd name="connsiteX116" fmla="*/ 1343326 w 2749512"/>
                <a:gd name="connsiteY116" fmla="*/ 1571143 h 3139200"/>
                <a:gd name="connsiteX117" fmla="*/ 1343326 w 2749512"/>
                <a:gd name="connsiteY117" fmla="*/ 1567935 h 3139200"/>
                <a:gd name="connsiteX118" fmla="*/ 1209773 w 2749512"/>
                <a:gd name="connsiteY118" fmla="*/ 1554273 h 3139200"/>
                <a:gd name="connsiteX119" fmla="*/ 1066837 w 2749512"/>
                <a:gd name="connsiteY119" fmla="*/ 1508289 h 3139200"/>
                <a:gd name="connsiteX120" fmla="*/ 821589 w 2749512"/>
                <a:gd name="connsiteY120" fmla="*/ 1339677 h 3139200"/>
                <a:gd name="connsiteX121" fmla="*/ 726169 w 2749512"/>
                <a:gd name="connsiteY121" fmla="*/ 1224717 h 3139200"/>
                <a:gd name="connsiteX122" fmla="*/ 679702 w 2749512"/>
                <a:gd name="connsiteY122" fmla="*/ 1143696 h 3139200"/>
                <a:gd name="connsiteX123" fmla="*/ 678684 w 2749512"/>
                <a:gd name="connsiteY123" fmla="*/ 1143477 h 3139200"/>
                <a:gd name="connsiteX124" fmla="*/ 675330 w 2749512"/>
                <a:gd name="connsiteY124" fmla="*/ 1136073 h 3139200"/>
                <a:gd name="connsiteX125" fmla="*/ 651446 w 2749512"/>
                <a:gd name="connsiteY125" fmla="*/ 1094429 h 3139200"/>
                <a:gd name="connsiteX126" fmla="*/ 588600 w 2749512"/>
                <a:gd name="connsiteY126" fmla="*/ 800129 h 3139200"/>
                <a:gd name="connsiteX127" fmla="*/ 588600 w 2749512"/>
                <a:gd name="connsiteY127" fmla="*/ 769471 h 3139200"/>
                <a:gd name="connsiteX128" fmla="*/ 651446 w 2749512"/>
                <a:gd name="connsiteY128" fmla="*/ 470575 h 3139200"/>
                <a:gd name="connsiteX129" fmla="*/ 823120 w 2749512"/>
                <a:gd name="connsiteY129" fmla="*/ 225323 h 3139200"/>
                <a:gd name="connsiteX130" fmla="*/ 1072968 w 2749512"/>
                <a:gd name="connsiteY130" fmla="*/ 61311 h 3139200"/>
                <a:gd name="connsiteX131" fmla="*/ 1076198 w 2749512"/>
                <a:gd name="connsiteY131" fmla="*/ 60325 h 3139200"/>
                <a:gd name="connsiteX132" fmla="*/ 1077215 w 2749512"/>
                <a:gd name="connsiteY132" fmla="*/ 59780 h 3139200"/>
                <a:gd name="connsiteX133" fmla="*/ 1222445 w 2749512"/>
                <a:gd name="connsiteY133" fmla="*/ 14945 h 3139200"/>
                <a:gd name="connsiteX134" fmla="*/ 1350766 w 2749512"/>
                <a:gd name="connsiteY134" fmla="*/ 2465 h 3139200"/>
                <a:gd name="connsiteX135" fmla="*/ 1373400 w 2749512"/>
                <a:gd name="connsiteY135" fmla="*/ 0 h 3139200"/>
                <a:gd name="connsiteX136" fmla="*/ 1374756 w 2749512"/>
                <a:gd name="connsiteY136" fmla="*/ 132 h 313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2749512" h="3139200">
                  <a:moveTo>
                    <a:pt x="392400" y="1962000"/>
                  </a:moveTo>
                  <a:cubicBezTo>
                    <a:pt x="364808" y="1962000"/>
                    <a:pt x="339263" y="1967105"/>
                    <a:pt x="315760" y="1977329"/>
                  </a:cubicBezTo>
                  <a:cubicBezTo>
                    <a:pt x="292257" y="1987552"/>
                    <a:pt x="271817" y="2001346"/>
                    <a:pt x="254445" y="2018714"/>
                  </a:cubicBezTo>
                  <a:cubicBezTo>
                    <a:pt x="237074" y="2036082"/>
                    <a:pt x="222769" y="2057034"/>
                    <a:pt x="211529" y="2081560"/>
                  </a:cubicBezTo>
                  <a:cubicBezTo>
                    <a:pt x="200289" y="2106086"/>
                    <a:pt x="195177" y="2131635"/>
                    <a:pt x="196200" y="2158200"/>
                  </a:cubicBezTo>
                  <a:cubicBezTo>
                    <a:pt x="196200" y="2261405"/>
                    <a:pt x="213060" y="2352361"/>
                    <a:pt x="246783" y="2431040"/>
                  </a:cubicBezTo>
                  <a:cubicBezTo>
                    <a:pt x="280506" y="2509719"/>
                    <a:pt x="327000" y="2578192"/>
                    <a:pt x="386269" y="2636437"/>
                  </a:cubicBezTo>
                  <a:cubicBezTo>
                    <a:pt x="445537" y="2694686"/>
                    <a:pt x="513491" y="2743230"/>
                    <a:pt x="590131" y="2782054"/>
                  </a:cubicBezTo>
                  <a:cubicBezTo>
                    <a:pt x="666774" y="2820882"/>
                    <a:pt x="748523" y="2852563"/>
                    <a:pt x="835383" y="2877089"/>
                  </a:cubicBezTo>
                  <a:cubicBezTo>
                    <a:pt x="922243" y="2901614"/>
                    <a:pt x="1010634" y="2918474"/>
                    <a:pt x="1100560" y="2927671"/>
                  </a:cubicBezTo>
                  <a:lnTo>
                    <a:pt x="1343326" y="2941952"/>
                  </a:lnTo>
                  <a:lnTo>
                    <a:pt x="1343326" y="2941869"/>
                  </a:lnTo>
                  <a:lnTo>
                    <a:pt x="1407601" y="2941869"/>
                  </a:lnTo>
                  <a:lnTo>
                    <a:pt x="1648952" y="2927671"/>
                  </a:lnTo>
                  <a:cubicBezTo>
                    <a:pt x="1738878" y="2918474"/>
                    <a:pt x="1827269" y="2901614"/>
                    <a:pt x="1914129" y="2877089"/>
                  </a:cubicBezTo>
                  <a:cubicBezTo>
                    <a:pt x="2000989" y="2852563"/>
                    <a:pt x="2082738" y="2820882"/>
                    <a:pt x="2159381" y="2782054"/>
                  </a:cubicBezTo>
                  <a:cubicBezTo>
                    <a:pt x="2236021" y="2743230"/>
                    <a:pt x="2303975" y="2694686"/>
                    <a:pt x="2363243" y="2636437"/>
                  </a:cubicBezTo>
                  <a:cubicBezTo>
                    <a:pt x="2422512" y="2578192"/>
                    <a:pt x="2469006" y="2509719"/>
                    <a:pt x="2502729" y="2431040"/>
                  </a:cubicBezTo>
                  <a:cubicBezTo>
                    <a:pt x="2536452" y="2352361"/>
                    <a:pt x="2553312" y="2261405"/>
                    <a:pt x="2553312" y="2158200"/>
                  </a:cubicBezTo>
                  <a:cubicBezTo>
                    <a:pt x="2554335" y="2131635"/>
                    <a:pt x="2549223" y="2106086"/>
                    <a:pt x="2537983" y="2081560"/>
                  </a:cubicBezTo>
                  <a:cubicBezTo>
                    <a:pt x="2526743" y="2057034"/>
                    <a:pt x="2512438" y="2036082"/>
                    <a:pt x="2495067" y="2018714"/>
                  </a:cubicBezTo>
                  <a:cubicBezTo>
                    <a:pt x="2477695" y="2001346"/>
                    <a:pt x="2457255" y="1987552"/>
                    <a:pt x="2433752" y="1977329"/>
                  </a:cubicBezTo>
                  <a:cubicBezTo>
                    <a:pt x="2410249" y="1967105"/>
                    <a:pt x="2384704" y="1962000"/>
                    <a:pt x="2357112" y="1962000"/>
                  </a:cubicBezTo>
                  <a:lnTo>
                    <a:pt x="1661138" y="1962000"/>
                  </a:lnTo>
                  <a:lnTo>
                    <a:pt x="1661138" y="1962303"/>
                  </a:lnTo>
                  <a:lnTo>
                    <a:pt x="1095191" y="1962303"/>
                  </a:lnTo>
                  <a:lnTo>
                    <a:pt x="1095191" y="1962000"/>
                  </a:lnTo>
                  <a:close/>
                  <a:moveTo>
                    <a:pt x="1095191" y="1765214"/>
                  </a:moveTo>
                  <a:lnTo>
                    <a:pt x="1661138" y="1765214"/>
                  </a:lnTo>
                  <a:lnTo>
                    <a:pt x="1661138" y="1765800"/>
                  </a:lnTo>
                  <a:lnTo>
                    <a:pt x="2364775" y="1765800"/>
                  </a:lnTo>
                  <a:cubicBezTo>
                    <a:pt x="2416892" y="1766827"/>
                    <a:pt x="2465940" y="1777558"/>
                    <a:pt x="2511926" y="1797989"/>
                  </a:cubicBezTo>
                  <a:cubicBezTo>
                    <a:pt x="2557909" y="1818422"/>
                    <a:pt x="2598786" y="1846532"/>
                    <a:pt x="2634552" y="1882294"/>
                  </a:cubicBezTo>
                  <a:cubicBezTo>
                    <a:pt x="2670318" y="1918053"/>
                    <a:pt x="2698418" y="1958934"/>
                    <a:pt x="2718855" y="2004920"/>
                  </a:cubicBezTo>
                  <a:cubicBezTo>
                    <a:pt x="2739292" y="2050903"/>
                    <a:pt x="2749512" y="2099447"/>
                    <a:pt x="2749512" y="2150538"/>
                  </a:cubicBezTo>
                  <a:cubicBezTo>
                    <a:pt x="2749512" y="2252730"/>
                    <a:pt x="2735718" y="2346229"/>
                    <a:pt x="2708126" y="2431040"/>
                  </a:cubicBezTo>
                  <a:cubicBezTo>
                    <a:pt x="2680535" y="2515851"/>
                    <a:pt x="2641192" y="2594025"/>
                    <a:pt x="2590101" y="2665560"/>
                  </a:cubicBezTo>
                  <a:cubicBezTo>
                    <a:pt x="2539006" y="2737098"/>
                    <a:pt x="2477695" y="2800449"/>
                    <a:pt x="2406160" y="2855628"/>
                  </a:cubicBezTo>
                  <a:cubicBezTo>
                    <a:pt x="2334629" y="2910812"/>
                    <a:pt x="2253904" y="2958833"/>
                    <a:pt x="2163978" y="2999714"/>
                  </a:cubicBezTo>
                  <a:cubicBezTo>
                    <a:pt x="2040329" y="3055924"/>
                    <a:pt x="1911575" y="3093218"/>
                    <a:pt x="1777709" y="3111609"/>
                  </a:cubicBezTo>
                  <a:cubicBezTo>
                    <a:pt x="1710777" y="3120806"/>
                    <a:pt x="1643844" y="3127704"/>
                    <a:pt x="1576911" y="3132302"/>
                  </a:cubicBezTo>
                  <a:lnTo>
                    <a:pt x="1536031" y="3133707"/>
                  </a:lnTo>
                  <a:lnTo>
                    <a:pt x="1460772" y="3137669"/>
                  </a:lnTo>
                  <a:lnTo>
                    <a:pt x="1408337" y="3138588"/>
                  </a:lnTo>
                  <a:lnTo>
                    <a:pt x="1408337" y="3138958"/>
                  </a:lnTo>
                  <a:lnTo>
                    <a:pt x="1387212" y="3138958"/>
                  </a:lnTo>
                  <a:lnTo>
                    <a:pt x="1378936" y="3139103"/>
                  </a:lnTo>
                  <a:lnTo>
                    <a:pt x="1376112" y="3139200"/>
                  </a:lnTo>
                  <a:lnTo>
                    <a:pt x="1374756" y="3139176"/>
                  </a:lnTo>
                  <a:lnTo>
                    <a:pt x="1373400" y="3139200"/>
                  </a:lnTo>
                  <a:lnTo>
                    <a:pt x="1370576" y="3139103"/>
                  </a:lnTo>
                  <a:lnTo>
                    <a:pt x="1362300" y="3138958"/>
                  </a:lnTo>
                  <a:lnTo>
                    <a:pt x="1343326" y="3138958"/>
                  </a:lnTo>
                  <a:lnTo>
                    <a:pt x="1343326" y="3138626"/>
                  </a:lnTo>
                  <a:lnTo>
                    <a:pt x="1288740" y="3137669"/>
                  </a:lnTo>
                  <a:lnTo>
                    <a:pt x="1213483" y="3133707"/>
                  </a:lnTo>
                  <a:lnTo>
                    <a:pt x="1172601" y="3132302"/>
                  </a:lnTo>
                  <a:cubicBezTo>
                    <a:pt x="1105668" y="3127704"/>
                    <a:pt x="1038736" y="3120806"/>
                    <a:pt x="971803" y="3111609"/>
                  </a:cubicBezTo>
                  <a:cubicBezTo>
                    <a:pt x="837937" y="3093218"/>
                    <a:pt x="709183" y="3055924"/>
                    <a:pt x="585534" y="2999714"/>
                  </a:cubicBezTo>
                  <a:cubicBezTo>
                    <a:pt x="495608" y="2958833"/>
                    <a:pt x="414883" y="2910812"/>
                    <a:pt x="343352" y="2855628"/>
                  </a:cubicBezTo>
                  <a:cubicBezTo>
                    <a:pt x="271817" y="2800449"/>
                    <a:pt x="210506" y="2737098"/>
                    <a:pt x="159411" y="2665560"/>
                  </a:cubicBezTo>
                  <a:cubicBezTo>
                    <a:pt x="108320" y="2594025"/>
                    <a:pt x="68977" y="2515851"/>
                    <a:pt x="41386" y="2431040"/>
                  </a:cubicBezTo>
                  <a:cubicBezTo>
                    <a:pt x="13794" y="2346229"/>
                    <a:pt x="0" y="2252730"/>
                    <a:pt x="0" y="2150538"/>
                  </a:cubicBezTo>
                  <a:cubicBezTo>
                    <a:pt x="0" y="2099447"/>
                    <a:pt x="10220" y="2050903"/>
                    <a:pt x="30657" y="2004920"/>
                  </a:cubicBezTo>
                  <a:cubicBezTo>
                    <a:pt x="51094" y="1958934"/>
                    <a:pt x="79194" y="1918053"/>
                    <a:pt x="114960" y="1882294"/>
                  </a:cubicBezTo>
                  <a:cubicBezTo>
                    <a:pt x="150726" y="1846532"/>
                    <a:pt x="191603" y="1818422"/>
                    <a:pt x="237586" y="1797989"/>
                  </a:cubicBezTo>
                  <a:cubicBezTo>
                    <a:pt x="283572" y="1777558"/>
                    <a:pt x="332620" y="1766827"/>
                    <a:pt x="384737" y="1765800"/>
                  </a:cubicBezTo>
                  <a:lnTo>
                    <a:pt x="1095191" y="1765800"/>
                  </a:lnTo>
                  <a:close/>
                  <a:moveTo>
                    <a:pt x="1374756" y="196354"/>
                  </a:moveTo>
                  <a:lnTo>
                    <a:pt x="1261534" y="209229"/>
                  </a:lnTo>
                  <a:cubicBezTo>
                    <a:pt x="1223980" y="216893"/>
                    <a:pt x="1187065" y="227879"/>
                    <a:pt x="1150789" y="242186"/>
                  </a:cubicBezTo>
                  <a:cubicBezTo>
                    <a:pt x="1078242" y="270797"/>
                    <a:pt x="1015396" y="311671"/>
                    <a:pt x="962252" y="364808"/>
                  </a:cubicBezTo>
                  <a:cubicBezTo>
                    <a:pt x="909111" y="417949"/>
                    <a:pt x="866713" y="479260"/>
                    <a:pt x="835029" y="548746"/>
                  </a:cubicBezTo>
                  <a:cubicBezTo>
                    <a:pt x="803345" y="618234"/>
                    <a:pt x="787512" y="692832"/>
                    <a:pt x="787512" y="772537"/>
                  </a:cubicBezTo>
                  <a:cubicBezTo>
                    <a:pt x="787512" y="878811"/>
                    <a:pt x="811530" y="976403"/>
                    <a:pt x="859555" y="1065306"/>
                  </a:cubicBezTo>
                  <a:cubicBezTo>
                    <a:pt x="907577" y="1154209"/>
                    <a:pt x="976554" y="1227271"/>
                    <a:pt x="1066483" y="1284497"/>
                  </a:cubicBezTo>
                  <a:lnTo>
                    <a:pt x="1051452" y="1276533"/>
                  </a:lnTo>
                  <a:lnTo>
                    <a:pt x="1083418" y="1295232"/>
                  </a:lnTo>
                  <a:lnTo>
                    <a:pt x="1155386" y="1330481"/>
                  </a:lnTo>
                  <a:cubicBezTo>
                    <a:pt x="1180421" y="1340700"/>
                    <a:pt x="1205456" y="1348874"/>
                    <a:pt x="1230495" y="1355006"/>
                  </a:cubicBezTo>
                  <a:lnTo>
                    <a:pt x="1302008" y="1367815"/>
                  </a:lnTo>
                  <a:lnTo>
                    <a:pt x="1319926" y="1369507"/>
                  </a:lnTo>
                  <a:lnTo>
                    <a:pt x="1374756" y="1372625"/>
                  </a:lnTo>
                  <a:lnTo>
                    <a:pt x="1429586" y="1369507"/>
                  </a:lnTo>
                  <a:lnTo>
                    <a:pt x="1447504" y="1367815"/>
                  </a:lnTo>
                  <a:lnTo>
                    <a:pt x="1519017" y="1355006"/>
                  </a:lnTo>
                  <a:cubicBezTo>
                    <a:pt x="1544056" y="1348875"/>
                    <a:pt x="1569091" y="1340700"/>
                    <a:pt x="1594126" y="1330481"/>
                  </a:cubicBezTo>
                  <a:lnTo>
                    <a:pt x="1666094" y="1295232"/>
                  </a:lnTo>
                  <a:lnTo>
                    <a:pt x="1698060" y="1276533"/>
                  </a:lnTo>
                  <a:lnTo>
                    <a:pt x="1683029" y="1284497"/>
                  </a:lnTo>
                  <a:cubicBezTo>
                    <a:pt x="1772958" y="1227271"/>
                    <a:pt x="1841935" y="1154209"/>
                    <a:pt x="1889957" y="1065306"/>
                  </a:cubicBezTo>
                  <a:cubicBezTo>
                    <a:pt x="1937982" y="976403"/>
                    <a:pt x="1962000" y="878811"/>
                    <a:pt x="1962000" y="772537"/>
                  </a:cubicBezTo>
                  <a:cubicBezTo>
                    <a:pt x="1962000" y="692832"/>
                    <a:pt x="1946167" y="618234"/>
                    <a:pt x="1914483" y="548746"/>
                  </a:cubicBezTo>
                  <a:cubicBezTo>
                    <a:pt x="1882799" y="479260"/>
                    <a:pt x="1840401" y="417949"/>
                    <a:pt x="1787260" y="364808"/>
                  </a:cubicBezTo>
                  <a:cubicBezTo>
                    <a:pt x="1734116" y="311671"/>
                    <a:pt x="1671270" y="270797"/>
                    <a:pt x="1598723" y="242186"/>
                  </a:cubicBezTo>
                  <a:cubicBezTo>
                    <a:pt x="1562447" y="227879"/>
                    <a:pt x="1525532" y="216893"/>
                    <a:pt x="1487978" y="209229"/>
                  </a:cubicBezTo>
                  <a:close/>
                  <a:moveTo>
                    <a:pt x="1376112" y="0"/>
                  </a:moveTo>
                  <a:lnTo>
                    <a:pt x="1398754" y="2466"/>
                  </a:lnTo>
                  <a:lnTo>
                    <a:pt x="1527067" y="14945"/>
                  </a:lnTo>
                  <a:cubicBezTo>
                    <a:pt x="1576884" y="24908"/>
                    <a:pt x="1625295" y="39853"/>
                    <a:pt x="1672297" y="59780"/>
                  </a:cubicBezTo>
                  <a:lnTo>
                    <a:pt x="1673313" y="60325"/>
                  </a:lnTo>
                  <a:lnTo>
                    <a:pt x="1676544" y="61311"/>
                  </a:lnTo>
                  <a:cubicBezTo>
                    <a:pt x="1770555" y="100143"/>
                    <a:pt x="1853838" y="154814"/>
                    <a:pt x="1926392" y="225323"/>
                  </a:cubicBezTo>
                  <a:cubicBezTo>
                    <a:pt x="1998943" y="295831"/>
                    <a:pt x="2056169" y="377583"/>
                    <a:pt x="2098066" y="470575"/>
                  </a:cubicBezTo>
                  <a:cubicBezTo>
                    <a:pt x="2139963" y="563566"/>
                    <a:pt x="2160912" y="663197"/>
                    <a:pt x="2160912" y="769471"/>
                  </a:cubicBezTo>
                  <a:lnTo>
                    <a:pt x="2160912" y="800129"/>
                  </a:lnTo>
                  <a:cubicBezTo>
                    <a:pt x="2161935" y="904360"/>
                    <a:pt x="2140986" y="1002460"/>
                    <a:pt x="2098066" y="1094429"/>
                  </a:cubicBezTo>
                  <a:lnTo>
                    <a:pt x="2074182" y="1136073"/>
                  </a:lnTo>
                  <a:lnTo>
                    <a:pt x="2070828" y="1143477"/>
                  </a:lnTo>
                  <a:lnTo>
                    <a:pt x="2069810" y="1143696"/>
                  </a:lnTo>
                  <a:lnTo>
                    <a:pt x="2023343" y="1224717"/>
                  </a:lnTo>
                  <a:cubicBezTo>
                    <a:pt x="1994985" y="1265591"/>
                    <a:pt x="1963179" y="1303912"/>
                    <a:pt x="1927923" y="1339677"/>
                  </a:cubicBezTo>
                  <a:cubicBezTo>
                    <a:pt x="1857415" y="1411208"/>
                    <a:pt x="1775666" y="1467411"/>
                    <a:pt x="1682675" y="1508289"/>
                  </a:cubicBezTo>
                  <a:cubicBezTo>
                    <a:pt x="1636179" y="1528728"/>
                    <a:pt x="1588534" y="1544055"/>
                    <a:pt x="1539739" y="1554273"/>
                  </a:cubicBezTo>
                  <a:lnTo>
                    <a:pt x="1408337" y="1567715"/>
                  </a:lnTo>
                  <a:lnTo>
                    <a:pt x="1408337" y="1571143"/>
                  </a:lnTo>
                  <a:lnTo>
                    <a:pt x="1343326" y="1571143"/>
                  </a:lnTo>
                  <a:lnTo>
                    <a:pt x="1343326" y="1567935"/>
                  </a:lnTo>
                  <a:lnTo>
                    <a:pt x="1209773" y="1554273"/>
                  </a:lnTo>
                  <a:cubicBezTo>
                    <a:pt x="1160978" y="1544055"/>
                    <a:pt x="1113333" y="1528728"/>
                    <a:pt x="1066837" y="1508289"/>
                  </a:cubicBezTo>
                  <a:cubicBezTo>
                    <a:pt x="973846" y="1467411"/>
                    <a:pt x="892097" y="1411208"/>
                    <a:pt x="821589" y="1339677"/>
                  </a:cubicBezTo>
                  <a:cubicBezTo>
                    <a:pt x="786333" y="1303912"/>
                    <a:pt x="754527" y="1265592"/>
                    <a:pt x="726169" y="1224717"/>
                  </a:cubicBezTo>
                  <a:lnTo>
                    <a:pt x="679702" y="1143696"/>
                  </a:lnTo>
                  <a:lnTo>
                    <a:pt x="678684" y="1143477"/>
                  </a:lnTo>
                  <a:lnTo>
                    <a:pt x="675330" y="1136073"/>
                  </a:lnTo>
                  <a:lnTo>
                    <a:pt x="651446" y="1094429"/>
                  </a:lnTo>
                  <a:cubicBezTo>
                    <a:pt x="608526" y="1002460"/>
                    <a:pt x="587577" y="904360"/>
                    <a:pt x="588600" y="800129"/>
                  </a:cubicBezTo>
                  <a:lnTo>
                    <a:pt x="588600" y="769471"/>
                  </a:lnTo>
                  <a:cubicBezTo>
                    <a:pt x="588600" y="663197"/>
                    <a:pt x="609549" y="563566"/>
                    <a:pt x="651446" y="470575"/>
                  </a:cubicBezTo>
                  <a:cubicBezTo>
                    <a:pt x="693343" y="377583"/>
                    <a:pt x="750569" y="295831"/>
                    <a:pt x="823120" y="225323"/>
                  </a:cubicBezTo>
                  <a:cubicBezTo>
                    <a:pt x="895674" y="154814"/>
                    <a:pt x="978957" y="100143"/>
                    <a:pt x="1072968" y="61311"/>
                  </a:cubicBezTo>
                  <a:lnTo>
                    <a:pt x="1076198" y="60325"/>
                  </a:lnTo>
                  <a:lnTo>
                    <a:pt x="1077215" y="59780"/>
                  </a:lnTo>
                  <a:cubicBezTo>
                    <a:pt x="1124218" y="39853"/>
                    <a:pt x="1172628" y="24908"/>
                    <a:pt x="1222445" y="14945"/>
                  </a:cubicBezTo>
                  <a:lnTo>
                    <a:pt x="1350766" y="2465"/>
                  </a:lnTo>
                  <a:lnTo>
                    <a:pt x="1373400" y="0"/>
                  </a:lnTo>
                  <a:lnTo>
                    <a:pt x="1374756" y="132"/>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35" name="Group 34">
            <a:extLst>
              <a:ext uri="{FF2B5EF4-FFF2-40B4-BE49-F238E27FC236}">
                <a16:creationId xmlns:a16="http://schemas.microsoft.com/office/drawing/2014/main" id="{64B7F795-C4F8-D003-C2A6-66CA40C07109}"/>
              </a:ext>
            </a:extLst>
          </p:cNvPr>
          <p:cNvGrpSpPr/>
          <p:nvPr/>
        </p:nvGrpSpPr>
        <p:grpSpPr>
          <a:xfrm flipH="1">
            <a:off x="8890397" y="5347035"/>
            <a:ext cx="320040" cy="320040"/>
            <a:chOff x="5951900" y="4858778"/>
            <a:chExt cx="320040" cy="320040"/>
          </a:xfrm>
        </p:grpSpPr>
        <p:sp>
          <p:nvSpPr>
            <p:cNvPr id="36" name="Oval 35">
              <a:extLst>
                <a:ext uri="{FF2B5EF4-FFF2-40B4-BE49-F238E27FC236}">
                  <a16:creationId xmlns:a16="http://schemas.microsoft.com/office/drawing/2014/main" id="{3125621F-0B7D-932B-422F-0FA07EDF0EC0}"/>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37" name="Freeform: Shape 36">
              <a:extLst>
                <a:ext uri="{FF2B5EF4-FFF2-40B4-BE49-F238E27FC236}">
                  <a16:creationId xmlns:a16="http://schemas.microsoft.com/office/drawing/2014/main" id="{A87E91A5-CB58-4491-541C-6978FDE9085F}"/>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2005E9CC-CAEB-1D6B-27E2-E8A43011188E}"/>
              </a:ext>
            </a:extLst>
          </p:cNvPr>
          <p:cNvGrpSpPr/>
          <p:nvPr/>
        </p:nvGrpSpPr>
        <p:grpSpPr>
          <a:xfrm rot="17083993" flipH="1">
            <a:off x="10464551" y="4071746"/>
            <a:ext cx="320040" cy="320040"/>
            <a:chOff x="5951900" y="4858778"/>
            <a:chExt cx="320040" cy="320040"/>
          </a:xfrm>
        </p:grpSpPr>
        <p:sp>
          <p:nvSpPr>
            <p:cNvPr id="39" name="Oval 38">
              <a:extLst>
                <a:ext uri="{FF2B5EF4-FFF2-40B4-BE49-F238E27FC236}">
                  <a16:creationId xmlns:a16="http://schemas.microsoft.com/office/drawing/2014/main" id="{6E25D1F4-BC87-539F-D38E-2A7978459DA0}"/>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40" name="Freeform: Shape 39">
              <a:extLst>
                <a:ext uri="{FF2B5EF4-FFF2-40B4-BE49-F238E27FC236}">
                  <a16:creationId xmlns:a16="http://schemas.microsoft.com/office/drawing/2014/main" id="{94346DCB-5AF3-60FE-957D-F8707F8F2CE9}"/>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1" name="Group 40">
            <a:extLst>
              <a:ext uri="{FF2B5EF4-FFF2-40B4-BE49-F238E27FC236}">
                <a16:creationId xmlns:a16="http://schemas.microsoft.com/office/drawing/2014/main" id="{CEDEBA08-0EDD-068D-C203-23616E2D5430}"/>
              </a:ext>
            </a:extLst>
          </p:cNvPr>
          <p:cNvGrpSpPr/>
          <p:nvPr/>
        </p:nvGrpSpPr>
        <p:grpSpPr>
          <a:xfrm rot="4813760" flipH="1">
            <a:off x="7321078" y="4071746"/>
            <a:ext cx="320040" cy="320040"/>
            <a:chOff x="5951900" y="4858778"/>
            <a:chExt cx="320040" cy="320040"/>
          </a:xfrm>
        </p:grpSpPr>
        <p:sp>
          <p:nvSpPr>
            <p:cNvPr id="42" name="Oval 41">
              <a:extLst>
                <a:ext uri="{FF2B5EF4-FFF2-40B4-BE49-F238E27FC236}">
                  <a16:creationId xmlns:a16="http://schemas.microsoft.com/office/drawing/2014/main" id="{F3CB3D56-11B2-9FE8-A4C0-790C00FC8DC8}"/>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43" name="Freeform: Shape 42">
              <a:extLst>
                <a:ext uri="{FF2B5EF4-FFF2-40B4-BE49-F238E27FC236}">
                  <a16:creationId xmlns:a16="http://schemas.microsoft.com/office/drawing/2014/main" id="{6AC42D57-4B77-38B1-98C9-105BC9B083EF}"/>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4" name="Group 43">
            <a:extLst>
              <a:ext uri="{FF2B5EF4-FFF2-40B4-BE49-F238E27FC236}">
                <a16:creationId xmlns:a16="http://schemas.microsoft.com/office/drawing/2014/main" id="{CAF34437-CA4E-1BF8-C887-534D66922705}"/>
              </a:ext>
            </a:extLst>
          </p:cNvPr>
          <p:cNvGrpSpPr/>
          <p:nvPr/>
        </p:nvGrpSpPr>
        <p:grpSpPr>
          <a:xfrm>
            <a:off x="541964" y="1839062"/>
            <a:ext cx="518956" cy="518956"/>
            <a:chOff x="569904" y="2297095"/>
            <a:chExt cx="658800" cy="658800"/>
          </a:xfrm>
        </p:grpSpPr>
        <p:sp>
          <p:nvSpPr>
            <p:cNvPr id="45" name="Oval 44">
              <a:extLst>
                <a:ext uri="{FF2B5EF4-FFF2-40B4-BE49-F238E27FC236}">
                  <a16:creationId xmlns:a16="http://schemas.microsoft.com/office/drawing/2014/main" id="{DDDDD05B-F24F-E1BD-5714-3FD36B2E0F22}"/>
                </a:ext>
              </a:extLst>
            </p:cNvPr>
            <p:cNvSpPr/>
            <p:nvPr/>
          </p:nvSpPr>
          <p:spPr bwMode="auto">
            <a:xfrm>
              <a:off x="569904" y="2297095"/>
              <a:ext cx="658800" cy="658800"/>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46" name="ID" title="Icon of a person with three stacked lines of text to the right of them">
              <a:extLst>
                <a:ext uri="{FF2B5EF4-FFF2-40B4-BE49-F238E27FC236}">
                  <a16:creationId xmlns:a16="http://schemas.microsoft.com/office/drawing/2014/main" id="{1795701B-69B7-8F42-0B13-F2B811755FF0}"/>
                </a:ext>
              </a:extLst>
            </p:cNvPr>
            <p:cNvSpPr>
              <a:spLocks noChangeAspect="1" noEditPoints="1"/>
            </p:cNvSpPr>
            <p:nvPr/>
          </p:nvSpPr>
          <p:spPr bwMode="auto">
            <a:xfrm>
              <a:off x="727514" y="2518018"/>
              <a:ext cx="316618" cy="182854"/>
            </a:xfrm>
            <a:custGeom>
              <a:avLst/>
              <a:gdLst>
                <a:gd name="T0" fmla="*/ 20 w 356"/>
                <a:gd name="T1" fmla="*/ 62 h 204"/>
                <a:gd name="T2" fmla="*/ 81 w 356"/>
                <a:gd name="T3" fmla="*/ 0 h 204"/>
                <a:gd name="T4" fmla="*/ 143 w 356"/>
                <a:gd name="T5" fmla="*/ 62 h 204"/>
                <a:gd name="T6" fmla="*/ 81 w 356"/>
                <a:gd name="T7" fmla="*/ 123 h 204"/>
                <a:gd name="T8" fmla="*/ 20 w 356"/>
                <a:gd name="T9" fmla="*/ 62 h 204"/>
                <a:gd name="T10" fmla="*/ 162 w 356"/>
                <a:gd name="T11" fmla="*/ 204 h 204"/>
                <a:gd name="T12" fmla="*/ 81 w 356"/>
                <a:gd name="T13" fmla="*/ 123 h 204"/>
                <a:gd name="T14" fmla="*/ 0 w 356"/>
                <a:gd name="T15" fmla="*/ 204 h 204"/>
                <a:gd name="T16" fmla="*/ 199 w 356"/>
                <a:gd name="T17" fmla="*/ 3 h 204"/>
                <a:gd name="T18" fmla="*/ 356 w 356"/>
                <a:gd name="T19" fmla="*/ 3 h 204"/>
                <a:gd name="T20" fmla="*/ 199 w 356"/>
                <a:gd name="T21" fmla="*/ 97 h 204"/>
                <a:gd name="T22" fmla="*/ 356 w 356"/>
                <a:gd name="T23" fmla="*/ 97 h 204"/>
                <a:gd name="T24" fmla="*/ 199 w 356"/>
                <a:gd name="T25" fmla="*/ 192 h 204"/>
                <a:gd name="T26" fmla="*/ 356 w 356"/>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6" h="204">
                  <a:moveTo>
                    <a:pt x="20" y="62"/>
                  </a:moveTo>
                  <a:cubicBezTo>
                    <a:pt x="20" y="28"/>
                    <a:pt x="47" y="0"/>
                    <a:pt x="81" y="0"/>
                  </a:cubicBezTo>
                  <a:cubicBezTo>
                    <a:pt x="115" y="0"/>
                    <a:pt x="143" y="28"/>
                    <a:pt x="143" y="62"/>
                  </a:cubicBezTo>
                  <a:cubicBezTo>
                    <a:pt x="143" y="96"/>
                    <a:pt x="115" y="123"/>
                    <a:pt x="81" y="123"/>
                  </a:cubicBezTo>
                  <a:cubicBezTo>
                    <a:pt x="47" y="123"/>
                    <a:pt x="20" y="96"/>
                    <a:pt x="20" y="62"/>
                  </a:cubicBezTo>
                  <a:close/>
                  <a:moveTo>
                    <a:pt x="162" y="204"/>
                  </a:moveTo>
                  <a:cubicBezTo>
                    <a:pt x="162" y="160"/>
                    <a:pt x="126" y="123"/>
                    <a:pt x="81" y="123"/>
                  </a:cubicBezTo>
                  <a:cubicBezTo>
                    <a:pt x="37" y="123"/>
                    <a:pt x="0" y="160"/>
                    <a:pt x="0" y="204"/>
                  </a:cubicBezTo>
                  <a:moveTo>
                    <a:pt x="199" y="3"/>
                  </a:moveTo>
                  <a:cubicBezTo>
                    <a:pt x="356" y="3"/>
                    <a:pt x="356" y="3"/>
                    <a:pt x="356" y="3"/>
                  </a:cubicBezTo>
                  <a:moveTo>
                    <a:pt x="199" y="97"/>
                  </a:moveTo>
                  <a:cubicBezTo>
                    <a:pt x="356" y="97"/>
                    <a:pt x="356" y="97"/>
                    <a:pt x="356" y="97"/>
                  </a:cubicBezTo>
                  <a:moveTo>
                    <a:pt x="199" y="192"/>
                  </a:moveTo>
                  <a:cubicBezTo>
                    <a:pt x="356" y="192"/>
                    <a:pt x="356" y="192"/>
                    <a:pt x="356" y="19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7" name="Group 46">
            <a:extLst>
              <a:ext uri="{FF2B5EF4-FFF2-40B4-BE49-F238E27FC236}">
                <a16:creationId xmlns:a16="http://schemas.microsoft.com/office/drawing/2014/main" id="{8E469E5D-76AF-E2E1-63C8-E66C1E89C25C}"/>
              </a:ext>
            </a:extLst>
          </p:cNvPr>
          <p:cNvGrpSpPr/>
          <p:nvPr/>
        </p:nvGrpSpPr>
        <p:grpSpPr>
          <a:xfrm>
            <a:off x="541964" y="3047367"/>
            <a:ext cx="518956" cy="518956"/>
            <a:chOff x="762348" y="4277071"/>
            <a:chExt cx="658800" cy="658800"/>
          </a:xfrm>
        </p:grpSpPr>
        <p:sp>
          <p:nvSpPr>
            <p:cNvPr id="48" name="Oval 47">
              <a:extLst>
                <a:ext uri="{FF2B5EF4-FFF2-40B4-BE49-F238E27FC236}">
                  <a16:creationId xmlns:a16="http://schemas.microsoft.com/office/drawing/2014/main" id="{A0B525A0-CB47-4575-FA45-CF079EDDA589}"/>
                </a:ext>
              </a:extLst>
            </p:cNvPr>
            <p:cNvSpPr/>
            <p:nvPr/>
          </p:nvSpPr>
          <p:spPr bwMode="auto">
            <a:xfrm>
              <a:off x="762348" y="4277071"/>
              <a:ext cx="658800" cy="658800"/>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mn-ea"/>
                <a:cs typeface="Segoe UI" pitchFamily="34" charset="0"/>
              </a:endParaRPr>
            </a:p>
          </p:txBody>
        </p:sp>
        <p:sp>
          <p:nvSpPr>
            <p:cNvPr id="49" name="Quest_ED40" title="Icon of a map with a dotted line leading to an ex">
              <a:extLst>
                <a:ext uri="{FF2B5EF4-FFF2-40B4-BE49-F238E27FC236}">
                  <a16:creationId xmlns:a16="http://schemas.microsoft.com/office/drawing/2014/main" id="{0D19C8A0-73D6-14BB-94D3-51E59E594AB9}"/>
                </a:ext>
              </a:extLst>
            </p:cNvPr>
            <p:cNvSpPr>
              <a:spLocks noChangeAspect="1" noEditPoints="1"/>
            </p:cNvSpPr>
            <p:nvPr/>
          </p:nvSpPr>
          <p:spPr bwMode="auto">
            <a:xfrm>
              <a:off x="914854" y="4414259"/>
              <a:ext cx="365671" cy="365760"/>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50" name="Group 49" descr="Icon location">
            <a:extLst>
              <a:ext uri="{FF2B5EF4-FFF2-40B4-BE49-F238E27FC236}">
                <a16:creationId xmlns:a16="http://schemas.microsoft.com/office/drawing/2014/main" id="{562B6304-F90C-54AF-2E39-BE8AD637461E}"/>
              </a:ext>
            </a:extLst>
          </p:cNvPr>
          <p:cNvGrpSpPr/>
          <p:nvPr/>
        </p:nvGrpSpPr>
        <p:grpSpPr>
          <a:xfrm>
            <a:off x="541964" y="3815064"/>
            <a:ext cx="518956" cy="518956"/>
            <a:chOff x="4358213" y="3560884"/>
            <a:chExt cx="659875" cy="659875"/>
          </a:xfrm>
        </p:grpSpPr>
        <p:sp>
          <p:nvSpPr>
            <p:cNvPr id="51" name="Oval 50">
              <a:extLst>
                <a:ext uri="{FF2B5EF4-FFF2-40B4-BE49-F238E27FC236}">
                  <a16:creationId xmlns:a16="http://schemas.microsoft.com/office/drawing/2014/main" id="{D635B01A-C916-3A51-DB41-0FB47C8382A4}"/>
                </a:ext>
              </a:extLst>
            </p:cNvPr>
            <p:cNvSpPr/>
            <p:nvPr/>
          </p:nvSpPr>
          <p:spPr bwMode="auto">
            <a:xfrm>
              <a:off x="4358213" y="3560884"/>
              <a:ext cx="659875" cy="659875"/>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mn-ea"/>
                <a:cs typeface="Segoe UI" pitchFamily="34" charset="0"/>
              </a:endParaRPr>
            </a:p>
          </p:txBody>
        </p:sp>
        <p:sp>
          <p:nvSpPr>
            <p:cNvPr id="52" name="Relationship_F003" title="Icon of three boxes connected by lines">
              <a:extLst>
                <a:ext uri="{FF2B5EF4-FFF2-40B4-BE49-F238E27FC236}">
                  <a16:creationId xmlns:a16="http://schemas.microsoft.com/office/drawing/2014/main" id="{44C1FD45-9E85-379E-346F-B036F2B03E13}"/>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53" name="Group 52">
            <a:extLst>
              <a:ext uri="{FF2B5EF4-FFF2-40B4-BE49-F238E27FC236}">
                <a16:creationId xmlns:a16="http://schemas.microsoft.com/office/drawing/2014/main" id="{31FAEF5F-D3E0-EDC2-803D-AC769094C46B}"/>
              </a:ext>
            </a:extLst>
          </p:cNvPr>
          <p:cNvGrpSpPr/>
          <p:nvPr/>
        </p:nvGrpSpPr>
        <p:grpSpPr>
          <a:xfrm>
            <a:off x="541964" y="4795969"/>
            <a:ext cx="494148" cy="494148"/>
            <a:chOff x="532198" y="4929913"/>
            <a:chExt cx="627308" cy="627308"/>
          </a:xfrm>
        </p:grpSpPr>
        <p:sp>
          <p:nvSpPr>
            <p:cNvPr id="54" name="Oval 53">
              <a:extLst>
                <a:ext uri="{FF2B5EF4-FFF2-40B4-BE49-F238E27FC236}">
                  <a16:creationId xmlns:a16="http://schemas.microsoft.com/office/drawing/2014/main" id="{71AE432C-020C-5F25-35C8-BC82F13AB718}"/>
                </a:ext>
              </a:extLst>
            </p:cNvPr>
            <p:cNvSpPr/>
            <p:nvPr/>
          </p:nvSpPr>
          <p:spPr bwMode="auto">
            <a:xfrm>
              <a:off x="532198" y="4929913"/>
              <a:ext cx="627308" cy="627308"/>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mn-ea"/>
                <a:cs typeface="Segoe UI" pitchFamily="34" charset="0"/>
              </a:endParaRPr>
            </a:p>
          </p:txBody>
        </p:sp>
        <p:sp>
          <p:nvSpPr>
            <p:cNvPr id="55" name="list_4" title="Icon of a checklist">
              <a:extLst>
                <a:ext uri="{FF2B5EF4-FFF2-40B4-BE49-F238E27FC236}">
                  <a16:creationId xmlns:a16="http://schemas.microsoft.com/office/drawing/2014/main" id="{B8CB67C6-3682-4695-9F6D-1A2A71A918A1}"/>
                </a:ext>
              </a:extLst>
            </p:cNvPr>
            <p:cNvSpPr>
              <a:spLocks noChangeAspect="1" noEditPoints="1"/>
            </p:cNvSpPr>
            <p:nvPr/>
          </p:nvSpPr>
          <p:spPr bwMode="auto">
            <a:xfrm>
              <a:off x="667206" y="5126400"/>
              <a:ext cx="315057" cy="212944"/>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ln w="19050">
              <a:solidFill>
                <a:schemeClr val="tx1"/>
              </a:solidFill>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Segoe UI Light" panose="020B0502040204020203" pitchFamily="34" charset="0"/>
              </a:endParaRPr>
            </a:p>
          </p:txBody>
        </p:sp>
      </p:grpSp>
      <p:grpSp>
        <p:nvGrpSpPr>
          <p:cNvPr id="56" name="Group 55">
            <a:extLst>
              <a:ext uri="{FF2B5EF4-FFF2-40B4-BE49-F238E27FC236}">
                <a16:creationId xmlns:a16="http://schemas.microsoft.com/office/drawing/2014/main" id="{7FCADBD4-2016-3182-822D-2E855AA3E30C}"/>
              </a:ext>
            </a:extLst>
          </p:cNvPr>
          <p:cNvGrpSpPr/>
          <p:nvPr/>
        </p:nvGrpSpPr>
        <p:grpSpPr>
          <a:xfrm>
            <a:off x="541964" y="5579681"/>
            <a:ext cx="494148" cy="494148"/>
            <a:chOff x="530662" y="1381010"/>
            <a:chExt cx="627308" cy="627308"/>
          </a:xfrm>
        </p:grpSpPr>
        <p:sp>
          <p:nvSpPr>
            <p:cNvPr id="57" name="Oval 56">
              <a:extLst>
                <a:ext uri="{FF2B5EF4-FFF2-40B4-BE49-F238E27FC236}">
                  <a16:creationId xmlns:a16="http://schemas.microsoft.com/office/drawing/2014/main" id="{EBDF7847-8D1D-34BD-4BCF-9E9D127E3E11}"/>
                </a:ext>
              </a:extLst>
            </p:cNvPr>
            <p:cNvSpPr/>
            <p:nvPr/>
          </p:nvSpPr>
          <p:spPr bwMode="auto">
            <a:xfrm>
              <a:off x="530662" y="1381010"/>
              <a:ext cx="627308" cy="627308"/>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mn-ea"/>
                <a:cs typeface="Segoe UI" pitchFamily="34" charset="0"/>
              </a:endParaRPr>
            </a:p>
          </p:txBody>
        </p:sp>
        <p:pic>
          <p:nvPicPr>
            <p:cNvPr id="58" name="Graphic 57">
              <a:extLst>
                <a:ext uri="{FF2B5EF4-FFF2-40B4-BE49-F238E27FC236}">
                  <a16:creationId xmlns:a16="http://schemas.microsoft.com/office/drawing/2014/main" id="{E4BE1BB9-C7A5-6309-08A7-F4EA5FFD20B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6479" y="1497768"/>
              <a:ext cx="335765" cy="366290"/>
            </a:xfrm>
            <a:prstGeom prst="rect">
              <a:avLst/>
            </a:prstGeom>
          </p:spPr>
        </p:pic>
      </p:grpSp>
    </p:spTree>
    <p:extLst>
      <p:ext uri="{BB962C8B-B14F-4D97-AF65-F5344CB8AC3E}">
        <p14:creationId xmlns:p14="http://schemas.microsoft.com/office/powerpoint/2010/main" val="219576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BCB3F2-6331-9BB7-75E7-B147259D0DFA}"/>
              </a:ext>
            </a:extLst>
          </p:cNvPr>
          <p:cNvSpPr>
            <a:spLocks noGrp="1"/>
          </p:cNvSpPr>
          <p:nvPr>
            <p:ph type="title"/>
          </p:nvPr>
        </p:nvSpPr>
        <p:spPr>
          <a:xfrm>
            <a:off x="588263" y="457200"/>
            <a:ext cx="11018520" cy="923330"/>
          </a:xfrm>
        </p:spPr>
        <p:txBody>
          <a:bodyPr>
            <a:normAutofit fontScale="90000"/>
          </a:bodyPr>
          <a:lstStyle/>
          <a:p>
            <a:r>
              <a:rPr lang="en-US"/>
              <a:t>AR – PIM for Groups</a:t>
            </a:r>
            <a:br>
              <a:rPr lang="en-US"/>
            </a:br>
            <a:r>
              <a:rPr lang="en-US" sz="2400"/>
              <a:t>Public preview</a:t>
            </a:r>
            <a:endParaRPr lang="en-US"/>
          </a:p>
        </p:txBody>
      </p:sp>
      <p:sp>
        <p:nvSpPr>
          <p:cNvPr id="5" name="TextBox 4">
            <a:extLst>
              <a:ext uri="{FF2B5EF4-FFF2-40B4-BE49-F238E27FC236}">
                <a16:creationId xmlns:a16="http://schemas.microsoft.com/office/drawing/2014/main" id="{21691B19-E963-FE52-DA14-6710FD61B3C2}"/>
              </a:ext>
            </a:extLst>
          </p:cNvPr>
          <p:cNvSpPr txBox="1"/>
          <p:nvPr/>
        </p:nvSpPr>
        <p:spPr>
          <a:xfrm>
            <a:off x="588263" y="1897901"/>
            <a:ext cx="3999503" cy="2031325"/>
          </a:xfrm>
          <a:prstGeom prst="rect">
            <a:avLst/>
          </a:prstGeom>
          <a:noFill/>
        </p:spPr>
        <p:txBody>
          <a:bodyPr wrap="square">
            <a:spAutoFit/>
          </a:bodyPr>
          <a:lstStyle/>
          <a:p>
            <a:pPr algn="l"/>
            <a:r>
              <a:rPr lang="en-US" b="1">
                <a:solidFill>
                  <a:srgbClr val="161616"/>
                </a:solidFill>
                <a:latin typeface="Segoe UI" panose="020B0502040204020203" pitchFamily="34" charset="0"/>
              </a:rPr>
              <a:t>Review access for PIM for Groups</a:t>
            </a:r>
            <a:br>
              <a:rPr lang="en-US">
                <a:solidFill>
                  <a:srgbClr val="161616"/>
                </a:solidFill>
                <a:latin typeface="Segoe UI" panose="020B0502040204020203" pitchFamily="34" charset="0"/>
              </a:rPr>
            </a:br>
            <a:endParaRPr lang="en-US">
              <a:solidFill>
                <a:srgbClr val="161616"/>
              </a:solidFill>
              <a:latin typeface="Segoe UI" panose="020B0502040204020203" pitchFamily="34" charset="0"/>
            </a:endParaRPr>
          </a:p>
          <a:p>
            <a:pPr marL="285750" indent="-285750" algn="l">
              <a:buFont typeface="Arial" panose="020B0604020202020204" pitchFamily="34" charset="0"/>
              <a:buChar char="•"/>
            </a:pPr>
            <a:r>
              <a:rPr lang="en-US" b="0" i="0">
                <a:solidFill>
                  <a:srgbClr val="333333"/>
                </a:solidFill>
                <a:effectLst/>
                <a:latin typeface="SegoeUI"/>
              </a:rPr>
              <a:t>Includes active members of the grou</a:t>
            </a:r>
            <a:r>
              <a:rPr lang="en-US">
                <a:solidFill>
                  <a:srgbClr val="333333"/>
                </a:solidFill>
                <a:latin typeface="SegoeUI"/>
              </a:rPr>
              <a:t>p and eligible members</a:t>
            </a:r>
          </a:p>
          <a:p>
            <a:pPr marL="285750" indent="-285750" algn="l">
              <a:buFont typeface="Arial" panose="020B0604020202020204" pitchFamily="34" charset="0"/>
              <a:buChar char="•"/>
            </a:pPr>
            <a:r>
              <a:rPr lang="en-US">
                <a:solidFill>
                  <a:srgbClr val="333333"/>
                </a:solidFill>
                <a:latin typeface="SegoeUI"/>
              </a:rPr>
              <a:t>Only active owners can be assigned as reviewers</a:t>
            </a:r>
          </a:p>
          <a:p>
            <a:pPr marL="285750" indent="-285750" algn="l">
              <a:buFont typeface="Arial" panose="020B0604020202020204" pitchFamily="34" charset="0"/>
              <a:buChar char="•"/>
            </a:pPr>
            <a:r>
              <a:rPr lang="en-US">
                <a:solidFill>
                  <a:srgbClr val="333333"/>
                </a:solidFill>
                <a:latin typeface="SegoeUI"/>
              </a:rPr>
              <a:t>Inactivity of users up to 2 years</a:t>
            </a:r>
            <a:endParaRPr lang="en-US">
              <a:solidFill>
                <a:srgbClr val="161616"/>
              </a:solidFill>
              <a:latin typeface="Segoe UI" panose="020B0502040204020203" pitchFamily="34" charset="0"/>
            </a:endParaRPr>
          </a:p>
        </p:txBody>
      </p:sp>
      <p:pic>
        <p:nvPicPr>
          <p:cNvPr id="6" name="Picture 5">
            <a:extLst>
              <a:ext uri="{FF2B5EF4-FFF2-40B4-BE49-F238E27FC236}">
                <a16:creationId xmlns:a16="http://schemas.microsoft.com/office/drawing/2014/main" id="{AB11BECD-DF48-9C6F-47CA-254EFB04E6B1}"/>
              </a:ext>
            </a:extLst>
          </p:cNvPr>
          <p:cNvPicPr>
            <a:picLocks noChangeAspect="1"/>
          </p:cNvPicPr>
          <p:nvPr/>
        </p:nvPicPr>
        <p:blipFill>
          <a:blip r:embed="rId3"/>
          <a:stretch>
            <a:fillRect/>
          </a:stretch>
        </p:blipFill>
        <p:spPr>
          <a:xfrm>
            <a:off x="5562224" y="1529255"/>
            <a:ext cx="6183404" cy="40820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9798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804F-8827-0440-45AF-E8158ADC0FEA}"/>
              </a:ext>
            </a:extLst>
          </p:cNvPr>
          <p:cNvSpPr>
            <a:spLocks noGrp="1"/>
          </p:cNvSpPr>
          <p:nvPr>
            <p:ph type="title"/>
          </p:nvPr>
        </p:nvSpPr>
        <p:spPr>
          <a:xfrm>
            <a:off x="588263" y="457200"/>
            <a:ext cx="5230646" cy="1107996"/>
          </a:xfrm>
        </p:spPr>
        <p:txBody>
          <a:bodyPr>
            <a:normAutofit fontScale="90000"/>
          </a:bodyPr>
          <a:lstStyle/>
          <a:p>
            <a:r>
              <a:rPr lang="en-US"/>
              <a:t>Access Review history report</a:t>
            </a:r>
          </a:p>
        </p:txBody>
      </p:sp>
      <p:sp>
        <p:nvSpPr>
          <p:cNvPr id="3" name="Freeform 2">
            <a:extLst>
              <a:ext uri="{FF2B5EF4-FFF2-40B4-BE49-F238E27FC236}">
                <a16:creationId xmlns:a16="http://schemas.microsoft.com/office/drawing/2014/main" id="{CBC647CC-9409-168B-6677-6A434437B400}"/>
              </a:ext>
            </a:extLst>
          </p:cNvPr>
          <p:cNvSpPr/>
          <p:nvPr/>
        </p:nvSpPr>
        <p:spPr bwMode="auto">
          <a:xfrm>
            <a:off x="6095999" y="-1"/>
            <a:ext cx="6129251"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3" name="TextBox 32">
            <a:extLst>
              <a:ext uri="{FF2B5EF4-FFF2-40B4-BE49-F238E27FC236}">
                <a16:creationId xmlns:a16="http://schemas.microsoft.com/office/drawing/2014/main" id="{A05EB273-B2B1-5729-8C86-82E824CD96D8}"/>
              </a:ext>
            </a:extLst>
          </p:cNvPr>
          <p:cNvSpPr txBox="1"/>
          <p:nvPr/>
        </p:nvSpPr>
        <p:spPr>
          <a:xfrm>
            <a:off x="588263" y="2155428"/>
            <a:ext cx="4754630" cy="3785652"/>
          </a:xfrm>
          <a:prstGeom prst="rect">
            <a:avLst/>
          </a:prstGeom>
          <a:noFill/>
        </p:spPr>
        <p:txBody>
          <a:bodyPr wrap="square">
            <a:spAutoFit/>
          </a:bodyPr>
          <a:lstStyle/>
          <a:p>
            <a:pPr marL="342900" indent="-342900">
              <a:buFont typeface="Arial" panose="020B0604020202020204" pitchFamily="34" charset="0"/>
              <a:buChar char="•"/>
            </a:pPr>
            <a:r>
              <a:rPr lang="en-US" sz="2000"/>
              <a:t>Downloadable review history to gain more insight on Access Reviews.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Download results for audit and compliance needs, or to integrate with other solutions.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Reports can be constructed to include specific access reviews, for a specific time frame, and can be filtered to include different review types and review result.</a:t>
            </a:r>
          </a:p>
        </p:txBody>
      </p:sp>
      <p:pic>
        <p:nvPicPr>
          <p:cNvPr id="4" name="Content Placeholder 5" descr="Graphical user interface, text, application, email&#10;&#10;Description automatically generated">
            <a:extLst>
              <a:ext uri="{FF2B5EF4-FFF2-40B4-BE49-F238E27FC236}">
                <a16:creationId xmlns:a16="http://schemas.microsoft.com/office/drawing/2014/main" id="{D43ACDB7-0296-14A5-57D5-1517472A5746}"/>
              </a:ext>
            </a:extLst>
          </p:cNvPr>
          <p:cNvPicPr>
            <a:picLocks noChangeAspect="1"/>
          </p:cNvPicPr>
          <p:nvPr/>
        </p:nvPicPr>
        <p:blipFill>
          <a:blip r:embed="rId3"/>
          <a:stretch>
            <a:fillRect/>
          </a:stretch>
        </p:blipFill>
        <p:spPr>
          <a:xfrm>
            <a:off x="6331678" y="2002963"/>
            <a:ext cx="5810250" cy="2571750"/>
          </a:xfrm>
          <a:prstGeom prst="rect">
            <a:avLst/>
          </a:prstGeom>
        </p:spPr>
      </p:pic>
    </p:spTree>
    <p:extLst>
      <p:ext uri="{BB962C8B-B14F-4D97-AF65-F5344CB8AC3E}">
        <p14:creationId xmlns:p14="http://schemas.microsoft.com/office/powerpoint/2010/main" val="4060749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E78D8-753E-25CD-6B2F-A0225CCD3F84}"/>
              </a:ext>
            </a:extLst>
          </p:cNvPr>
          <p:cNvSpPr>
            <a:spLocks noGrp="1"/>
          </p:cNvSpPr>
          <p:nvPr>
            <p:ph type="title"/>
          </p:nvPr>
        </p:nvSpPr>
        <p:spPr/>
        <p:txBody>
          <a:bodyPr/>
          <a:lstStyle/>
          <a:p>
            <a:r>
              <a:rPr lang="en-US"/>
              <a:t>Deploying Access Reviews Guide</a:t>
            </a:r>
          </a:p>
        </p:txBody>
      </p:sp>
      <p:graphicFrame>
        <p:nvGraphicFramePr>
          <p:cNvPr id="6" name="Table 20">
            <a:extLst>
              <a:ext uri="{FF2B5EF4-FFF2-40B4-BE49-F238E27FC236}">
                <a16:creationId xmlns:a16="http://schemas.microsoft.com/office/drawing/2014/main" id="{600A0CC9-8950-3E00-81D5-257123AA7073}"/>
              </a:ext>
            </a:extLst>
          </p:cNvPr>
          <p:cNvGraphicFramePr>
            <a:graphicFrameLocks noGrp="1"/>
          </p:cNvGraphicFramePr>
          <p:nvPr/>
        </p:nvGraphicFramePr>
        <p:xfrm>
          <a:off x="838200" y="2243198"/>
          <a:ext cx="10015226" cy="2362200"/>
        </p:xfrm>
        <a:graphic>
          <a:graphicData uri="http://schemas.openxmlformats.org/drawingml/2006/table">
            <a:tbl>
              <a:tblPr firstRow="1" bandRow="1">
                <a:tableStyleId>{3B4B98B0-60AC-42C2-AFA5-B58CD77FA1E5}</a:tableStyleId>
              </a:tblPr>
              <a:tblGrid>
                <a:gridCol w="5007613">
                  <a:extLst>
                    <a:ext uri="{9D8B030D-6E8A-4147-A177-3AD203B41FA5}">
                      <a16:colId xmlns:a16="http://schemas.microsoft.com/office/drawing/2014/main" val="1420714092"/>
                    </a:ext>
                  </a:extLst>
                </a:gridCol>
                <a:gridCol w="5007613">
                  <a:extLst>
                    <a:ext uri="{9D8B030D-6E8A-4147-A177-3AD203B41FA5}">
                      <a16:colId xmlns:a16="http://schemas.microsoft.com/office/drawing/2014/main" val="2426899440"/>
                    </a:ext>
                  </a:extLst>
                </a:gridCol>
              </a:tblGrid>
              <a:tr h="370840">
                <a:tc>
                  <a:txBody>
                    <a:bodyPr/>
                    <a:lstStyle/>
                    <a:p>
                      <a:r>
                        <a:rPr lang="en-GB" sz="1600"/>
                        <a:t>Scenario</a:t>
                      </a:r>
                      <a:endParaRPr lang="de-DE" sz="1600"/>
                    </a:p>
                  </a:txBody>
                  <a:tcPr/>
                </a:tc>
                <a:tc>
                  <a:txBody>
                    <a:bodyPr/>
                    <a:lstStyle/>
                    <a:p>
                      <a:r>
                        <a:rPr lang="en-GB" sz="1600"/>
                        <a:t>Instructions</a:t>
                      </a:r>
                      <a:endParaRPr lang="de-DE" sz="1600"/>
                    </a:p>
                  </a:txBody>
                  <a:tcPr/>
                </a:tc>
                <a:extLst>
                  <a:ext uri="{0D108BD9-81ED-4DB2-BD59-A6C34878D82A}">
                    <a16:rowId xmlns:a16="http://schemas.microsoft.com/office/drawing/2014/main" val="1335105508"/>
                  </a:ext>
                </a:extLst>
              </a:tr>
              <a:tr h="370840">
                <a:tc>
                  <a:txBody>
                    <a:bodyPr/>
                    <a:lstStyle/>
                    <a:p>
                      <a:r>
                        <a:rPr lang="en-US" sz="1800" b="0" i="0" kern="1200">
                          <a:solidFill>
                            <a:schemeClr val="tx1"/>
                          </a:solidFill>
                          <a:effectLst/>
                          <a:latin typeface="+mn-lt"/>
                          <a:ea typeface="+mn-ea"/>
                          <a:cs typeface="+mn-cs"/>
                        </a:rPr>
                        <a:t>Planning an Access Reviews Deployment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hlinkClick r:id="rId2"/>
                        </a:rPr>
                        <a:t>Plan a Microsoft </a:t>
                      </a:r>
                      <a:r>
                        <a:rPr lang="en-US" sz="1600" err="1">
                          <a:hlinkClick r:id="rId2"/>
                        </a:rPr>
                        <a:t>Entra</a:t>
                      </a:r>
                      <a:r>
                        <a:rPr lang="en-US" sz="1600">
                          <a:hlinkClick r:id="rId2"/>
                        </a:rPr>
                        <a:t> access reviews deployment</a:t>
                      </a:r>
                      <a:endParaRPr lang="en-US" sz="1600"/>
                    </a:p>
                  </a:txBody>
                  <a:tcPr/>
                </a:tc>
                <a:extLst>
                  <a:ext uri="{0D108BD9-81ED-4DB2-BD59-A6C34878D82A}">
                    <a16:rowId xmlns:a16="http://schemas.microsoft.com/office/drawing/2014/main" val="4210519347"/>
                  </a:ext>
                </a:extLst>
              </a:tr>
              <a:tr h="370840">
                <a:tc>
                  <a:txBody>
                    <a:bodyPr/>
                    <a:lstStyle/>
                    <a:p>
                      <a:r>
                        <a:rPr lang="en-US" sz="1800" b="0" i="0" kern="1200">
                          <a:solidFill>
                            <a:schemeClr val="tx1"/>
                          </a:solidFill>
                          <a:effectLst/>
                          <a:latin typeface="+mn-lt"/>
                          <a:ea typeface="+mn-ea"/>
                          <a:cs typeface="+mn-cs"/>
                        </a:rPr>
                        <a:t>Access review of PIM for Groups</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hlinkClick r:id="rId3"/>
                        </a:rPr>
                        <a:t>Create an access review of PIM for Groups (preview)</a:t>
                      </a:r>
                      <a:endParaRPr lang="en-US" sz="1600"/>
                    </a:p>
                  </a:txBody>
                  <a:tcPr/>
                </a:tc>
                <a:extLst>
                  <a:ext uri="{0D108BD9-81ED-4DB2-BD59-A6C34878D82A}">
                    <a16:rowId xmlns:a16="http://schemas.microsoft.com/office/drawing/2014/main" val="2668198742"/>
                  </a:ext>
                </a:extLst>
              </a:tr>
              <a:tr h="370840">
                <a:tc>
                  <a:txBody>
                    <a:bodyPr/>
                    <a:lstStyle/>
                    <a:p>
                      <a:r>
                        <a:rPr lang="en-US" sz="1800" b="0" i="0" kern="1200">
                          <a:solidFill>
                            <a:schemeClr val="tx1"/>
                          </a:solidFill>
                          <a:effectLst/>
                          <a:latin typeface="+mn-lt"/>
                          <a:ea typeface="+mn-ea"/>
                          <a:cs typeface="+mn-cs"/>
                        </a:rPr>
                        <a:t>Access review of Azure resource and Azure AD roles in PIM</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hlinkClick r:id="rId4"/>
                        </a:rPr>
                        <a:t>Complete an access review of Azure resource and Azure AD roles in PIM</a:t>
                      </a:r>
                      <a:endParaRPr lang="en-US" sz="1600"/>
                    </a:p>
                  </a:txBody>
                  <a:tcPr/>
                </a:tc>
                <a:extLst>
                  <a:ext uri="{0D108BD9-81ED-4DB2-BD59-A6C34878D82A}">
                    <a16:rowId xmlns:a16="http://schemas.microsoft.com/office/drawing/2014/main" val="3907080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tx1"/>
                          </a:solidFill>
                          <a:effectLst/>
                          <a:latin typeface="+mn-lt"/>
                          <a:ea typeface="+mn-ea"/>
                          <a:cs typeface="+mn-cs"/>
                        </a:rPr>
                        <a:t>Access review of an access package</a:t>
                      </a:r>
                    </a:p>
                    <a:p>
                      <a:endParaRPr lang="en-US" sz="1600" b="0" noProof="0"/>
                    </a:p>
                  </a:txBody>
                  <a:tcPr/>
                </a:tc>
                <a:tc>
                  <a:txBody>
                    <a:bodyPr/>
                    <a:lstStyle/>
                    <a:p>
                      <a:r>
                        <a:rPr lang="en-US" sz="1600">
                          <a:hlinkClick r:id="rId5"/>
                        </a:rPr>
                        <a:t>Create an access review of an access package in entitlement management</a:t>
                      </a:r>
                      <a:endParaRPr lang="en-US" sz="1600"/>
                    </a:p>
                  </a:txBody>
                  <a:tcPr/>
                </a:tc>
                <a:extLst>
                  <a:ext uri="{0D108BD9-81ED-4DB2-BD59-A6C34878D82A}">
                    <a16:rowId xmlns:a16="http://schemas.microsoft.com/office/drawing/2014/main" val="952396977"/>
                  </a:ext>
                </a:extLst>
              </a:tr>
            </a:tbl>
          </a:graphicData>
        </a:graphic>
      </p:graphicFrame>
      <p:sp>
        <p:nvSpPr>
          <p:cNvPr id="2" name="Title 4">
            <a:extLst>
              <a:ext uri="{FF2B5EF4-FFF2-40B4-BE49-F238E27FC236}">
                <a16:creationId xmlns:a16="http://schemas.microsoft.com/office/drawing/2014/main" id="{36DC0F42-D92D-E2F4-72DE-81D70A4E1F24}"/>
              </a:ext>
            </a:extLst>
          </p:cNvPr>
          <p:cNvSpPr txBox="1">
            <a:spLocks/>
          </p:cNvSpPr>
          <p:nvPr/>
        </p:nvSpPr>
        <p:spPr>
          <a:xfrm>
            <a:off x="838200" y="1460787"/>
            <a:ext cx="8001000" cy="459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a:p>
        </p:txBody>
      </p:sp>
    </p:spTree>
    <p:extLst>
      <p:ext uri="{BB962C8B-B14F-4D97-AF65-F5344CB8AC3E}">
        <p14:creationId xmlns:p14="http://schemas.microsoft.com/office/powerpoint/2010/main" val="27972608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B4B1-2FD4-E3CB-8C62-846F15EC0631}"/>
              </a:ext>
            </a:extLst>
          </p:cNvPr>
          <p:cNvSpPr>
            <a:spLocks noGrp="1"/>
          </p:cNvSpPr>
          <p:nvPr>
            <p:ph type="title"/>
          </p:nvPr>
        </p:nvSpPr>
        <p:spPr/>
        <p:txBody>
          <a:bodyPr/>
          <a:lstStyle/>
          <a:p>
            <a:r>
              <a:rPr lang="en-US"/>
              <a:t>Join Entra ID Governance Advisors - Customer Community </a:t>
            </a:r>
          </a:p>
        </p:txBody>
      </p:sp>
      <p:sp>
        <p:nvSpPr>
          <p:cNvPr id="3" name="Content Placeholder 2">
            <a:extLst>
              <a:ext uri="{FF2B5EF4-FFF2-40B4-BE49-F238E27FC236}">
                <a16:creationId xmlns:a16="http://schemas.microsoft.com/office/drawing/2014/main" id="{A5974066-3D22-A646-A755-794A6DA752D5}"/>
              </a:ext>
            </a:extLst>
          </p:cNvPr>
          <p:cNvSpPr>
            <a:spLocks noGrp="1"/>
          </p:cNvSpPr>
          <p:nvPr>
            <p:ph sz="quarter" idx="10"/>
          </p:nvPr>
        </p:nvSpPr>
        <p:spPr>
          <a:xfrm>
            <a:off x="725364" y="1973872"/>
            <a:ext cx="10877673" cy="4295165"/>
          </a:xfrm>
        </p:spPr>
        <p:txBody>
          <a:bodyPr>
            <a:normAutofit/>
          </a:bodyPr>
          <a:lstStyle/>
          <a:p>
            <a:pPr marL="0" indent="0">
              <a:buNone/>
            </a:pPr>
            <a:r>
              <a:rPr lang="en-US" sz="1800">
                <a:solidFill>
                  <a:srgbClr val="0070C0"/>
                </a:solidFill>
                <a:effectLst/>
                <a:ea typeface="Calibri" panose="020F0502020204030204" pitchFamily="34" charset="0"/>
              </a:rPr>
              <a:t>What is Entra ID Governance</a:t>
            </a:r>
            <a:r>
              <a:rPr lang="en-US" sz="1800">
                <a:effectLst/>
                <a:ea typeface="Calibri" panose="020F0502020204030204" pitchFamily="34" charset="0"/>
              </a:rPr>
              <a:t> </a:t>
            </a:r>
            <a:r>
              <a:rPr lang="en-US" sz="1800">
                <a:solidFill>
                  <a:srgbClr val="0070C0"/>
                </a:solidFill>
                <a:effectLst/>
                <a:ea typeface="Calibri" panose="020F0502020204030204" pitchFamily="34" charset="0"/>
              </a:rPr>
              <a:t>Advisors</a:t>
            </a:r>
            <a:r>
              <a:rPr lang="en-US" sz="1800">
                <a:effectLst/>
                <a:ea typeface="Calibri" panose="020F0502020204030204" pitchFamily="34" charset="0"/>
              </a:rPr>
              <a:t>  </a:t>
            </a:r>
          </a:p>
          <a:p>
            <a:r>
              <a:rPr lang="en-GB" sz="1800">
                <a:effectLst/>
                <a:latin typeface="Segoe UI" panose="020B0502040204020203" pitchFamily="34" charset="0"/>
                <a:ea typeface="Calibri" panose="020F0502020204030204" pitchFamily="34" charset="0"/>
              </a:rPr>
              <a:t>Entra ID Governance Advisors is a community that consists of selected customers and partners who collaborate via virtual small/large group discussions, content reviews, digital forum and more</a:t>
            </a:r>
          </a:p>
          <a:p>
            <a:pPr marL="0" marR="0" indent="0">
              <a:spcAft>
                <a:spcPts val="0"/>
              </a:spcAft>
              <a:buNone/>
            </a:pPr>
            <a:endParaRPr lang="en-US" sz="1800">
              <a:solidFill>
                <a:srgbClr val="0070C0"/>
              </a:solidFill>
              <a:ea typeface="Calibri" panose="020F0502020204030204" pitchFamily="34" charset="0"/>
            </a:endParaRPr>
          </a:p>
          <a:p>
            <a:pPr marL="0" marR="0" indent="0">
              <a:spcAft>
                <a:spcPts val="0"/>
              </a:spcAft>
              <a:buNone/>
            </a:pPr>
            <a:r>
              <a:rPr lang="en-US" sz="1800">
                <a:solidFill>
                  <a:srgbClr val="0070C0"/>
                </a:solidFill>
                <a:ea typeface="Calibri" panose="020F0502020204030204" pitchFamily="34" charset="0"/>
              </a:rPr>
              <a:t>Benefits of Joining the Entra ID Governance Advisors: </a:t>
            </a:r>
          </a:p>
          <a:p>
            <a:pPr>
              <a:spcBef>
                <a:spcPts val="0"/>
              </a:spcBef>
            </a:pPr>
            <a:r>
              <a:rPr lang="en-US" sz="1800">
                <a:latin typeface="Segoe UI" panose="020B0502040204020203" pitchFamily="34" charset="0"/>
                <a:ea typeface="Calibri" panose="020F0502020204030204" pitchFamily="34" charset="0"/>
              </a:rPr>
              <a:t>Members benefit by participating in the following ways:</a:t>
            </a:r>
          </a:p>
          <a:p>
            <a:pPr>
              <a:spcBef>
                <a:spcPts val="0"/>
              </a:spcBef>
            </a:pPr>
            <a:r>
              <a:rPr lang="en-US" sz="1800">
                <a:latin typeface="Segoe UI" panose="020B0502040204020203" pitchFamily="34" charset="0"/>
                <a:ea typeface="Calibri" panose="020F0502020204030204" pitchFamily="34" charset="0"/>
              </a:rPr>
              <a:t>Direct engagement with Microsoft Product Groups</a:t>
            </a:r>
          </a:p>
          <a:p>
            <a:pPr>
              <a:spcBef>
                <a:spcPts val="0"/>
              </a:spcBef>
            </a:pPr>
            <a:r>
              <a:rPr lang="en-US" sz="1800">
                <a:latin typeface="Segoe UI" panose="020B0502040204020203" pitchFamily="34" charset="0"/>
                <a:ea typeface="Calibri" panose="020F0502020204030204" pitchFamily="34" charset="0"/>
              </a:rPr>
              <a:t>Dedicated sessions focused on upcoming features and deep-dives </a:t>
            </a:r>
          </a:p>
          <a:p>
            <a:pPr>
              <a:spcBef>
                <a:spcPts val="0"/>
              </a:spcBef>
            </a:pPr>
            <a:r>
              <a:rPr lang="en-US" sz="1800">
                <a:latin typeface="Segoe UI" panose="020B0502040204020203" pitchFamily="34" charset="0"/>
                <a:ea typeface="Calibri" panose="020F0502020204030204" pitchFamily="34" charset="0"/>
              </a:rPr>
              <a:t>Early access to Private Preview and Roadmap access </a:t>
            </a:r>
          </a:p>
          <a:p>
            <a:pPr>
              <a:spcBef>
                <a:spcPts val="0"/>
              </a:spcBef>
            </a:pPr>
            <a:r>
              <a:rPr lang="en-US" sz="1800">
                <a:latin typeface="Segoe UI" panose="020B0502040204020203" pitchFamily="34" charset="0"/>
                <a:ea typeface="Calibri" panose="020F0502020204030204" pitchFamily="34" charset="0"/>
              </a:rPr>
              <a:t>Valuable inputs from Microsoft and other customers all under NDA</a:t>
            </a:r>
          </a:p>
          <a:p>
            <a:pPr>
              <a:spcBef>
                <a:spcPts val="0"/>
              </a:spcBef>
            </a:pPr>
            <a:r>
              <a:rPr lang="en-GB" sz="1800">
                <a:latin typeface="Segoe UI" panose="020B0502040204020203" pitchFamily="34" charset="0"/>
                <a:ea typeface="Calibri" panose="020F0502020204030204" pitchFamily="34" charset="0"/>
              </a:rPr>
              <a:t>Learn and interact with other customers across verticals, sizes, and segments\</a:t>
            </a:r>
          </a:p>
          <a:p>
            <a:pPr>
              <a:spcBef>
                <a:spcPts val="0"/>
              </a:spcBef>
            </a:pPr>
            <a:endParaRPr lang="en-GB" sz="1800">
              <a:latin typeface="Segoe UI" panose="020B0502040204020203" pitchFamily="34" charset="0"/>
              <a:ea typeface="Calibri" panose="020F0502020204030204" pitchFamily="34" charset="0"/>
            </a:endParaRPr>
          </a:p>
          <a:p>
            <a:pPr>
              <a:spcBef>
                <a:spcPts val="0"/>
              </a:spcBef>
            </a:pPr>
            <a:r>
              <a:rPr lang="en-US" sz="1800">
                <a:effectLst/>
                <a:latin typeface="Segoe UI" panose="020B0502040204020203" pitchFamily="34" charset="0"/>
                <a:ea typeface="Calibri" panose="020F0502020204030204" pitchFamily="34" charset="0"/>
              </a:rPr>
              <a:t>Please fill out the survey here if interested in joining: </a:t>
            </a:r>
            <a:r>
              <a:rPr lang="en-US" sz="1800" b="1" u="sng">
                <a:solidFill>
                  <a:srgbClr val="0563C1"/>
                </a:solidFill>
                <a:effectLst/>
                <a:ea typeface="Calibri" panose="020F0502020204030204" pitchFamily="34" charset="0"/>
                <a:hlinkClick r:id="rId2"/>
              </a:rPr>
              <a:t>https://aka.ms/MicrosoftEntraAdvisors/</a:t>
            </a:r>
            <a:r>
              <a:rPr lang="en-US" sz="1800">
                <a:effectLst/>
                <a:ea typeface="Calibri" panose="020F0502020204030204" pitchFamily="34" charset="0"/>
              </a:rPr>
              <a:t>  </a:t>
            </a:r>
          </a:p>
          <a:p>
            <a:pPr>
              <a:spcBef>
                <a:spcPts val="0"/>
              </a:spcBef>
            </a:pPr>
            <a:endParaRPr lang="en-GB" sz="1800">
              <a:latin typeface="Segoe UI" panose="020B0502040204020203" pitchFamily="34" charset="0"/>
              <a:ea typeface="Calibri" panose="020F0502020204030204" pitchFamily="34" charset="0"/>
            </a:endParaRPr>
          </a:p>
          <a:p>
            <a:endParaRPr lang="en-US"/>
          </a:p>
        </p:txBody>
      </p:sp>
    </p:spTree>
    <p:extLst>
      <p:ext uri="{BB962C8B-B14F-4D97-AF65-F5344CB8AC3E}">
        <p14:creationId xmlns:p14="http://schemas.microsoft.com/office/powerpoint/2010/main" val="178974950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5F8018B3-36A1-0B6C-C7FF-1A078294252B}"/>
              </a:ext>
            </a:extLst>
          </p:cNvPr>
          <p:cNvPicPr>
            <a:picLocks noChangeAspect="1"/>
          </p:cNvPicPr>
          <p:nvPr/>
        </p:nvPicPr>
        <p:blipFill rotWithShape="1">
          <a:blip r:embed="rId3">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7C099F2-52FB-D718-BE5D-85C1EE7BC78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Next Steps</a:t>
            </a:r>
          </a:p>
        </p:txBody>
      </p:sp>
      <p:graphicFrame>
        <p:nvGraphicFramePr>
          <p:cNvPr id="48" name="Content Placeholder 2">
            <a:extLst>
              <a:ext uri="{FF2B5EF4-FFF2-40B4-BE49-F238E27FC236}">
                <a16:creationId xmlns:a16="http://schemas.microsoft.com/office/drawing/2014/main" id="{B3071B12-E6B0-E1C6-47BF-DD45BC80FA16}"/>
              </a:ext>
            </a:extLst>
          </p:cNvPr>
          <p:cNvGraphicFramePr>
            <a:graphicFrameLocks noGrp="1"/>
          </p:cNvGraphicFramePr>
          <p:nvPr>
            <p:ph sz="quarter" idx="10"/>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95780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A52E6FC3-A800-231F-BA0E-995D16736BAB}"/>
              </a:ext>
            </a:extLst>
          </p:cNvPr>
          <p:cNvPicPr>
            <a:picLocks noChangeAspect="1"/>
          </p:cNvPicPr>
          <p:nvPr/>
        </p:nvPicPr>
        <p:blipFill rotWithShape="1">
          <a:blip r:embed="rId2"/>
          <a:srcRect b="5436"/>
          <a:stretch/>
        </p:blipFill>
        <p:spPr>
          <a:xfrm>
            <a:off x="2522358" y="10"/>
            <a:ext cx="9669642" cy="6857990"/>
          </a:xfrm>
          <a:prstGeom prst="rect">
            <a:avLst/>
          </a:prstGeom>
        </p:spPr>
      </p:pic>
      <p:sp>
        <p:nvSpPr>
          <p:cNvPr id="2" name="Title 1">
            <a:extLst>
              <a:ext uri="{FF2B5EF4-FFF2-40B4-BE49-F238E27FC236}">
                <a16:creationId xmlns:a16="http://schemas.microsoft.com/office/drawing/2014/main" id="{2419E82A-77A0-F0D5-CCF2-099C3235D3DB}"/>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cs typeface="+mj-cs"/>
              </a:rPr>
              <a:t>Thank you</a:t>
            </a:r>
          </a:p>
        </p:txBody>
      </p:sp>
    </p:spTree>
    <p:extLst>
      <p:ext uri="{BB962C8B-B14F-4D97-AF65-F5344CB8AC3E}">
        <p14:creationId xmlns:p14="http://schemas.microsoft.com/office/powerpoint/2010/main" val="289943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FADC-B167-4E47-5FDE-08CCE1C8C14E}"/>
              </a:ext>
            </a:extLst>
          </p:cNvPr>
          <p:cNvSpPr>
            <a:spLocks noGrp="1"/>
          </p:cNvSpPr>
          <p:nvPr>
            <p:ph type="title"/>
          </p:nvPr>
        </p:nvSpPr>
        <p:spPr>
          <a:xfrm>
            <a:off x="588263" y="457200"/>
            <a:ext cx="11018520" cy="861774"/>
          </a:xfrm>
        </p:spPr>
        <p:txBody>
          <a:bodyPr>
            <a:normAutofit fontScale="90000"/>
          </a:bodyPr>
          <a:lstStyle/>
          <a:p>
            <a:r>
              <a:rPr lang="en-US"/>
              <a:t>Request and provisioning workflow integrations</a:t>
            </a:r>
            <a:br>
              <a:rPr lang="en-US"/>
            </a:br>
            <a:r>
              <a:rPr lang="en-US" sz="2000">
                <a:solidFill>
                  <a:schemeClr val="accent1"/>
                </a:solidFill>
              </a:rPr>
              <a:t>Custom workflows for access lifecycle</a:t>
            </a:r>
            <a:endParaRPr lang="en-US">
              <a:solidFill>
                <a:schemeClr val="accent1"/>
              </a:solidFill>
            </a:endParaRPr>
          </a:p>
        </p:txBody>
      </p:sp>
      <p:sp>
        <p:nvSpPr>
          <p:cNvPr id="4" name="TextBox 3">
            <a:extLst>
              <a:ext uri="{FF2B5EF4-FFF2-40B4-BE49-F238E27FC236}">
                <a16:creationId xmlns:a16="http://schemas.microsoft.com/office/drawing/2014/main" id="{2BB6C61E-6C65-F856-1CBF-43E249E869D0}"/>
              </a:ext>
            </a:extLst>
          </p:cNvPr>
          <p:cNvSpPr txBox="1"/>
          <p:nvPr/>
        </p:nvSpPr>
        <p:spPr>
          <a:xfrm>
            <a:off x="10383952" y="248465"/>
            <a:ext cx="1447732" cy="340519"/>
          </a:xfrm>
          <a:prstGeom prst="roundRect">
            <a:avLst/>
          </a:prstGeom>
          <a:solidFill>
            <a:schemeClr val="accent1"/>
          </a:solidFill>
        </p:spPr>
        <p:txBody>
          <a:bodyPr wrap="none" lIns="76200" tIns="38100" rIns="76200" bIns="38100"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600" b="0" i="0" u="none" strike="noStrike" kern="0" cap="none" spc="0" normalizeH="0" baseline="0">
                <a:ln>
                  <a:noFill/>
                </a:ln>
                <a:gradFill flip="none" rotWithShape="1">
                  <a:gsLst>
                    <a:gs pos="0">
                      <a:srgbClr val="000000"/>
                    </a:gs>
                    <a:gs pos="100000">
                      <a:srgbClr val="000000"/>
                    </a:gs>
                  </a:gsLst>
                  <a:lin ang="2700000" scaled="1"/>
                  <a:tileRect/>
                </a:gradFill>
                <a:effectLst/>
                <a:uLnTx/>
                <a:uFillTx/>
                <a:latin typeface="Segoe UI Semibold"/>
              </a:defRPr>
            </a:lvl1pPr>
          </a:lstStyle>
          <a:p>
            <a:pPr marL="0" marR="0" lvl="0" indent="0" algn="l" defTabSz="761970" rtl="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solidFill>
                <a:effectLst/>
                <a:uLnTx/>
                <a:uFillTx/>
                <a:latin typeface="Segoe UI Semibold"/>
                <a:ea typeface="+mn-ea"/>
                <a:cs typeface="+mn-cs"/>
              </a:rPr>
              <a:t>Public preview</a:t>
            </a:r>
          </a:p>
        </p:txBody>
      </p:sp>
      <p:sp>
        <p:nvSpPr>
          <p:cNvPr id="5" name="Rectangle: Rounded Corners 4">
            <a:extLst>
              <a:ext uri="{FF2B5EF4-FFF2-40B4-BE49-F238E27FC236}">
                <a16:creationId xmlns:a16="http://schemas.microsoft.com/office/drawing/2014/main" id="{042FCA28-3F8F-5188-D76C-5F5843D82B97}"/>
              </a:ext>
            </a:extLst>
          </p:cNvPr>
          <p:cNvSpPr/>
          <p:nvPr/>
        </p:nvSpPr>
        <p:spPr bwMode="auto">
          <a:xfrm>
            <a:off x="722593" y="2669536"/>
            <a:ext cx="2137592" cy="2459747"/>
          </a:xfrm>
          <a:prstGeom prst="roundRect">
            <a:avLst/>
          </a:prstGeom>
          <a:solidFill>
            <a:schemeClr val="bg1"/>
          </a:solidFill>
          <a:ln>
            <a:solidFill>
              <a:schemeClr val="tx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41287" tIns="193030" rIns="241287" bIns="193030" numCol="1" spcCol="0" rtlCol="0" fromWordArt="0" anchor="t" anchorCtr="0" forceAA="0" compatLnSpc="1">
            <a:prstTxWarp prst="textNoShape">
              <a:avLst/>
            </a:prstTxWarp>
            <a:noAutofit/>
          </a:bodyPr>
          <a:lstStyle/>
          <a:p>
            <a:pPr marL="0" marR="0" lvl="0" indent="0" algn="l" defTabSz="1230303" rtl="0" eaLnBrk="1" fontAlgn="base" latinLnBrk="0" hangingPunct="1">
              <a:lnSpc>
                <a:spcPct val="100000"/>
              </a:lnSpc>
              <a:spcBef>
                <a:spcPct val="0"/>
              </a:spcBef>
              <a:spcAft>
                <a:spcPct val="0"/>
              </a:spcAft>
              <a:buClrTx/>
              <a:buSzTx/>
              <a:buFontTx/>
              <a:buNone/>
              <a:tabLst/>
              <a:defRPr/>
            </a:pPr>
            <a:endParaRPr kumimoji="0" lang="en-US" sz="1583"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76CCF751-1F2D-93BA-4F7F-E9F73AA23ECF}"/>
              </a:ext>
            </a:extLst>
          </p:cNvPr>
          <p:cNvSpPr txBox="1"/>
          <p:nvPr/>
        </p:nvSpPr>
        <p:spPr>
          <a:xfrm>
            <a:off x="1189141" y="1662130"/>
            <a:ext cx="1204496" cy="791755"/>
          </a:xfrm>
          <a:prstGeom prst="rect">
            <a:avLst/>
          </a:prstGeom>
          <a:noFill/>
        </p:spPr>
        <p:txBody>
          <a:bodyPr wrap="square" lIns="0" tIns="0" rIns="0" bIns="0" rtlCol="0" anchor="b" anchorCtr="0">
            <a:spAutoFit/>
          </a:bodyPr>
          <a:lstStyle/>
          <a:p>
            <a:pPr marL="0" marR="0" lvl="0" indent="0" algn="ctr" defTabSz="1230303" rtl="0" eaLnBrk="1" fontAlgn="base" latinLnBrk="0" hangingPunct="1">
              <a:lnSpc>
                <a:spcPct val="100000"/>
              </a:lnSpc>
              <a:spcBef>
                <a:spcPct val="0"/>
              </a:spcBef>
              <a:spcAft>
                <a:spcPct val="0"/>
              </a:spcAft>
              <a:buClrTx/>
              <a:buSzTx/>
              <a:buFontTx/>
              <a:buNone/>
              <a:tabLst/>
              <a:defRPr/>
            </a:pPr>
            <a:r>
              <a:rPr kumimoji="0" lang="en-US" sz="1715" b="1" i="0" u="none" strike="noStrike" kern="1200" cap="none" spc="0" normalizeH="0" baseline="0" noProof="0">
                <a:ln>
                  <a:noFill/>
                </a:ln>
                <a:solidFill>
                  <a:srgbClr val="000000"/>
                </a:solidFill>
                <a:effectLst/>
                <a:uLnTx/>
                <a:uFillTx/>
                <a:latin typeface="Segoe UI Semibold"/>
                <a:ea typeface="+mn-ea"/>
                <a:cs typeface="+mn-cs"/>
              </a:rPr>
              <a:t>Access </a:t>
            </a:r>
            <a:br>
              <a:rPr kumimoji="0" lang="en-US" sz="1715" b="1" i="0" u="none" strike="noStrike" kern="1200" cap="none" spc="0" normalizeH="0" baseline="0" noProof="0">
                <a:ln>
                  <a:noFill/>
                </a:ln>
                <a:solidFill>
                  <a:srgbClr val="000000"/>
                </a:solidFill>
                <a:effectLst/>
                <a:uLnTx/>
                <a:uFillTx/>
                <a:latin typeface="Segoe UI Semibold"/>
                <a:ea typeface="+mn-ea"/>
                <a:cs typeface="+mn-cs"/>
              </a:rPr>
            </a:br>
            <a:r>
              <a:rPr kumimoji="0" lang="en-US" sz="1715" b="1" i="0" u="none" strike="noStrike" kern="1200" cap="none" spc="0" normalizeH="0" baseline="0" noProof="0">
                <a:ln>
                  <a:noFill/>
                </a:ln>
                <a:solidFill>
                  <a:srgbClr val="000000"/>
                </a:solidFill>
                <a:effectLst/>
                <a:uLnTx/>
                <a:uFillTx/>
                <a:latin typeface="Segoe UI Semibold"/>
                <a:ea typeface="+mn-ea"/>
                <a:cs typeface="+mn-cs"/>
              </a:rPr>
              <a:t>packages and policies</a:t>
            </a:r>
          </a:p>
        </p:txBody>
      </p:sp>
      <p:grpSp>
        <p:nvGrpSpPr>
          <p:cNvPr id="7" name="Group 6" descr="people, collaboration&#10;">
            <a:extLst>
              <a:ext uri="{FF2B5EF4-FFF2-40B4-BE49-F238E27FC236}">
                <a16:creationId xmlns:a16="http://schemas.microsoft.com/office/drawing/2014/main" id="{15922800-B12F-DA5D-F551-46EC7401E26E}"/>
              </a:ext>
            </a:extLst>
          </p:cNvPr>
          <p:cNvGrpSpPr>
            <a:grpSpLocks noChangeAspect="1"/>
          </p:cNvGrpSpPr>
          <p:nvPr/>
        </p:nvGrpSpPr>
        <p:grpSpPr>
          <a:xfrm>
            <a:off x="3347471" y="6089731"/>
            <a:ext cx="406618" cy="251984"/>
            <a:chOff x="7854785" y="3561397"/>
            <a:chExt cx="411163" cy="254801"/>
          </a:xfrm>
        </p:grpSpPr>
        <p:sp>
          <p:nvSpPr>
            <p:cNvPr id="8" name="Freeform: Shape 7">
              <a:extLst>
                <a:ext uri="{FF2B5EF4-FFF2-40B4-BE49-F238E27FC236}">
                  <a16:creationId xmlns:a16="http://schemas.microsoft.com/office/drawing/2014/main" id="{F389DADF-4332-749F-3884-8339DAA7F834}"/>
                </a:ext>
                <a:ext uri="{C183D7F6-B498-43B3-948B-1728B52AA6E4}">
                  <adec:decorative xmlns:adec="http://schemas.microsoft.com/office/drawing/2017/decorative" val="1"/>
                </a:ext>
              </a:extLst>
            </p:cNvPr>
            <p:cNvSpPr/>
            <p:nvPr/>
          </p:nvSpPr>
          <p:spPr>
            <a:xfrm>
              <a:off x="8103688" y="3672632"/>
              <a:ext cx="162260" cy="811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ED5868E8-EA4C-5F6B-1124-45C2F2C14EB3}"/>
                </a:ext>
                <a:ext uri="{C183D7F6-B498-43B3-948B-1728B52AA6E4}">
                  <adec:decorative xmlns:adec="http://schemas.microsoft.com/office/drawing/2017/decorative" val="1"/>
                </a:ext>
              </a:extLst>
            </p:cNvPr>
            <p:cNvSpPr/>
            <p:nvPr/>
          </p:nvSpPr>
          <p:spPr>
            <a:xfrm>
              <a:off x="8139007" y="3561397"/>
              <a:ext cx="90144" cy="90144"/>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EB75D7ED-5FA5-C7D1-193E-A9B9DD2388C5}"/>
                </a:ext>
                <a:ext uri="{C183D7F6-B498-43B3-948B-1728B52AA6E4}">
                  <adec:decorative xmlns:adec="http://schemas.microsoft.com/office/drawing/2017/decorative" val="1"/>
                </a:ext>
              </a:extLst>
            </p:cNvPr>
            <p:cNvSpPr/>
            <p:nvPr/>
          </p:nvSpPr>
          <p:spPr>
            <a:xfrm>
              <a:off x="7854785" y="3672632"/>
              <a:ext cx="162260" cy="811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CC075119-7D47-9D4E-CB69-378F71E9FDF7}"/>
                </a:ext>
                <a:ext uri="{C183D7F6-B498-43B3-948B-1728B52AA6E4}">
                  <adec:decorative xmlns:adec="http://schemas.microsoft.com/office/drawing/2017/decorative" val="1"/>
                </a:ext>
              </a:extLst>
            </p:cNvPr>
            <p:cNvSpPr/>
            <p:nvPr/>
          </p:nvSpPr>
          <p:spPr>
            <a:xfrm>
              <a:off x="7890113" y="3561397"/>
              <a:ext cx="90144" cy="90144"/>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D33A04D7-DDC6-80BF-F851-82404669A3F7}"/>
                </a:ext>
                <a:ext uri="{C183D7F6-B498-43B3-948B-1728B52AA6E4}">
                  <adec:decorative xmlns:adec="http://schemas.microsoft.com/office/drawing/2017/decorative" val="1"/>
                </a:ext>
              </a:extLst>
            </p:cNvPr>
            <p:cNvSpPr/>
            <p:nvPr/>
          </p:nvSpPr>
          <p:spPr>
            <a:xfrm>
              <a:off x="7961817" y="3718031"/>
              <a:ext cx="196335" cy="98167"/>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EDC57C84-FC8A-D97A-9E27-A650B476AC87}"/>
                </a:ext>
                <a:ext uri="{C183D7F6-B498-43B3-948B-1728B52AA6E4}">
                  <adec:decorative xmlns:adec="http://schemas.microsoft.com/office/drawing/2017/decorative" val="1"/>
                </a:ext>
              </a:extLst>
            </p:cNvPr>
            <p:cNvSpPr/>
            <p:nvPr/>
          </p:nvSpPr>
          <p:spPr>
            <a:xfrm>
              <a:off x="8004563" y="3583478"/>
              <a:ext cx="109074" cy="109074"/>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4" name="Graphic 154">
            <a:extLst>
              <a:ext uri="{FF2B5EF4-FFF2-40B4-BE49-F238E27FC236}">
                <a16:creationId xmlns:a16="http://schemas.microsoft.com/office/drawing/2014/main" id="{AF6F276A-C020-5949-F860-42C5B7D9D48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405" y="5827532"/>
            <a:ext cx="865705" cy="865703"/>
          </a:xfrm>
          <a:prstGeom prst="rect">
            <a:avLst/>
          </a:prstGeom>
        </p:spPr>
      </p:pic>
      <p:pic>
        <p:nvPicPr>
          <p:cNvPr id="15" name="Graphic 14">
            <a:extLst>
              <a:ext uri="{FF2B5EF4-FFF2-40B4-BE49-F238E27FC236}">
                <a16:creationId xmlns:a16="http://schemas.microsoft.com/office/drawing/2014/main" id="{6FB18798-4C34-1B7A-8C52-992D9D10FD40}"/>
              </a:ext>
              <a:ext uri="{C183D7F6-B498-43B3-948B-1728B52AA6E4}">
                <adec:decorative xmlns:adec="http://schemas.microsoft.com/office/drawing/2017/decorative" val="1"/>
              </a:ext>
            </a:extLst>
          </p:cNvPr>
          <p:cNvPicPr>
            <a:picLocks noChangeAspect="1"/>
          </p:cNvPicPr>
          <p:nvPr/>
        </p:nvPicPr>
        <p:blipFill>
          <a:blip r:embed="rId5"/>
          <a:srcRect/>
          <a:stretch/>
        </p:blipFill>
        <p:spPr>
          <a:xfrm>
            <a:off x="3754089" y="2800807"/>
            <a:ext cx="615268" cy="615268"/>
          </a:xfrm>
          <a:prstGeom prst="rect">
            <a:avLst/>
          </a:prstGeom>
        </p:spPr>
      </p:pic>
      <p:pic>
        <p:nvPicPr>
          <p:cNvPr id="16" name="Picture 2" descr="Icon&#10;&#10;Description automatically generated">
            <a:extLst>
              <a:ext uri="{FF2B5EF4-FFF2-40B4-BE49-F238E27FC236}">
                <a16:creationId xmlns:a16="http://schemas.microsoft.com/office/drawing/2014/main" id="{BD623568-AAE9-7ACC-7070-BCFDA45499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088" y="3651274"/>
            <a:ext cx="945271" cy="496267"/>
          </a:xfrm>
          <a:prstGeom prst="rect">
            <a:avLst/>
          </a:prstGeom>
          <a:noFill/>
        </p:spPr>
      </p:pic>
      <p:sp>
        <p:nvSpPr>
          <p:cNvPr id="17" name="TextBox 16">
            <a:extLst>
              <a:ext uri="{FF2B5EF4-FFF2-40B4-BE49-F238E27FC236}">
                <a16:creationId xmlns:a16="http://schemas.microsoft.com/office/drawing/2014/main" id="{71685EC2-C0C7-6D2F-371E-25598B5D6417}"/>
              </a:ext>
            </a:extLst>
          </p:cNvPr>
          <p:cNvSpPr txBox="1"/>
          <p:nvPr/>
        </p:nvSpPr>
        <p:spPr>
          <a:xfrm>
            <a:off x="3482995" y="1930779"/>
            <a:ext cx="1157456" cy="553964"/>
          </a:xfrm>
          <a:prstGeom prst="rect">
            <a:avLst/>
          </a:prstGeom>
          <a:noFill/>
        </p:spPr>
        <p:txBody>
          <a:bodyPr wrap="none" lIns="0" tIns="0" rIns="0" bIns="0" rtlCol="0">
            <a:spAutoFit/>
          </a:bodyPr>
          <a:lstStyle/>
          <a:p>
            <a:pPr marL="0" marR="0" lvl="0" indent="0" algn="ctr" defTabSz="1230303" rtl="0" eaLnBrk="1" fontAlgn="base" latinLnBrk="0" hangingPunct="1">
              <a:lnSpc>
                <a:spcPct val="100000"/>
              </a:lnSpc>
              <a:spcBef>
                <a:spcPct val="0"/>
              </a:spcBef>
              <a:spcAft>
                <a:spcPct val="0"/>
              </a:spcAft>
              <a:buClrTx/>
              <a:buSzTx/>
              <a:buFontTx/>
              <a:buNone/>
              <a:tabLst/>
              <a:defRPr/>
            </a:pPr>
            <a:r>
              <a:rPr kumimoji="0" lang="en-US" sz="1715" b="1" i="0" u="none" strike="noStrike" kern="1200" cap="none" spc="0" normalizeH="0" baseline="0" noProof="0">
                <a:ln>
                  <a:noFill/>
                </a:ln>
                <a:solidFill>
                  <a:srgbClr val="000000"/>
                </a:solidFill>
                <a:effectLst/>
                <a:uLnTx/>
                <a:uFillTx/>
                <a:latin typeface="Segoe UI Semibold"/>
                <a:ea typeface="+mn-ea"/>
                <a:cs typeface="+mn-cs"/>
              </a:rPr>
              <a:t>Azure </a:t>
            </a:r>
            <a:br>
              <a:rPr kumimoji="0" lang="en-US" sz="1715" b="1" i="0" u="none" strike="noStrike" kern="1200" cap="none" spc="0" normalizeH="0" baseline="0" noProof="0">
                <a:ln>
                  <a:noFill/>
                </a:ln>
                <a:solidFill>
                  <a:srgbClr val="000000"/>
                </a:solidFill>
                <a:effectLst/>
                <a:uLnTx/>
                <a:uFillTx/>
                <a:latin typeface="Segoe UI Semibold"/>
                <a:ea typeface="+mn-ea"/>
                <a:cs typeface="+mn-cs"/>
              </a:rPr>
            </a:br>
            <a:r>
              <a:rPr kumimoji="0" lang="en-US" sz="1715" b="1" i="0" u="none" strike="noStrike" kern="1200" cap="none" spc="0" normalizeH="0" baseline="0" noProof="0">
                <a:ln>
                  <a:noFill/>
                </a:ln>
                <a:solidFill>
                  <a:srgbClr val="000000"/>
                </a:solidFill>
                <a:effectLst/>
                <a:uLnTx/>
                <a:uFillTx/>
                <a:latin typeface="Segoe UI Semibold"/>
                <a:ea typeface="+mn-ea"/>
                <a:cs typeface="+mn-cs"/>
              </a:rPr>
              <a:t>Logic Apps</a:t>
            </a:r>
          </a:p>
        </p:txBody>
      </p:sp>
      <p:sp>
        <p:nvSpPr>
          <p:cNvPr id="18" name="TextBox 17">
            <a:extLst>
              <a:ext uri="{FF2B5EF4-FFF2-40B4-BE49-F238E27FC236}">
                <a16:creationId xmlns:a16="http://schemas.microsoft.com/office/drawing/2014/main" id="{337F35FE-A45F-66C9-96E9-2520499143FE}"/>
              </a:ext>
            </a:extLst>
          </p:cNvPr>
          <p:cNvSpPr txBox="1"/>
          <p:nvPr/>
        </p:nvSpPr>
        <p:spPr>
          <a:xfrm>
            <a:off x="6636277" y="1926049"/>
            <a:ext cx="1230832" cy="527837"/>
          </a:xfrm>
          <a:prstGeom prst="rect">
            <a:avLst/>
          </a:prstGeom>
          <a:noFill/>
        </p:spPr>
        <p:txBody>
          <a:bodyPr wrap="square" lIns="0" tIns="0" rIns="0" bIns="0" rtlCol="0" anchor="b" anchorCtr="0">
            <a:spAutoFit/>
          </a:bodyPr>
          <a:lstStyle/>
          <a:p>
            <a:pPr marL="0" marR="0" lvl="0" indent="0" algn="ctr" defTabSz="1230303" rtl="0" eaLnBrk="1" fontAlgn="base" latinLnBrk="0" hangingPunct="1">
              <a:lnSpc>
                <a:spcPct val="100000"/>
              </a:lnSpc>
              <a:spcBef>
                <a:spcPct val="0"/>
              </a:spcBef>
              <a:spcAft>
                <a:spcPct val="0"/>
              </a:spcAft>
              <a:buClrTx/>
              <a:buSzTx/>
              <a:buFontTx/>
              <a:buNone/>
              <a:tabLst/>
              <a:defRPr/>
            </a:pPr>
            <a:r>
              <a:rPr kumimoji="0" lang="en-US" sz="1715" b="1" i="0" u="none" strike="noStrike" kern="1200" cap="none" spc="0" normalizeH="0" baseline="0" noProof="0">
                <a:ln>
                  <a:noFill/>
                </a:ln>
                <a:solidFill>
                  <a:srgbClr val="000000"/>
                </a:solidFill>
                <a:effectLst/>
                <a:uLnTx/>
                <a:uFillTx/>
                <a:latin typeface="Segoe UI Semibold"/>
                <a:ea typeface="+mn-ea"/>
                <a:cs typeface="+mn-cs"/>
              </a:rPr>
              <a:t>Additional integrations</a:t>
            </a:r>
          </a:p>
        </p:txBody>
      </p:sp>
      <p:sp>
        <p:nvSpPr>
          <p:cNvPr id="19" name="TextBox 18">
            <a:extLst>
              <a:ext uri="{FF2B5EF4-FFF2-40B4-BE49-F238E27FC236}">
                <a16:creationId xmlns:a16="http://schemas.microsoft.com/office/drawing/2014/main" id="{ED4B788D-A468-FC64-1EF3-DE396D44057C}"/>
              </a:ext>
            </a:extLst>
          </p:cNvPr>
          <p:cNvSpPr txBox="1"/>
          <p:nvPr/>
        </p:nvSpPr>
        <p:spPr>
          <a:xfrm>
            <a:off x="4352221" y="3326138"/>
            <a:ext cx="1530717" cy="468634"/>
          </a:xfrm>
          <a:prstGeom prst="rect">
            <a:avLst/>
          </a:prstGeom>
          <a:noFill/>
        </p:spPr>
        <p:txBody>
          <a:bodyPr wrap="square" lIns="0" tIns="0" rIns="0" bIns="0" rtlCol="0">
            <a:spAutoFit/>
          </a:bodyPr>
          <a:lstStyle/>
          <a:p>
            <a:pPr marL="0" marR="0" lvl="0" indent="0" algn="ctr" defTabSz="1230303" rtl="0" eaLnBrk="1" fontAlgn="base" latinLnBrk="0" hangingPunct="1">
              <a:lnSpc>
                <a:spcPct val="100000"/>
              </a:lnSpc>
              <a:spcBef>
                <a:spcPct val="0"/>
              </a:spcBef>
              <a:spcAft>
                <a:spcPts val="660"/>
              </a:spcAft>
              <a:buClrTx/>
              <a:buSzTx/>
              <a:buFontTx/>
              <a:buNone/>
              <a:tabLst/>
              <a:defRPr/>
            </a:pPr>
            <a:r>
              <a:rPr kumimoji="0" lang="en-US" sz="1451" b="0" i="0" u="none" strike="noStrike" kern="1200" cap="none" spc="-30" normalizeH="0" baseline="0" noProof="0">
                <a:ln>
                  <a:noFill/>
                </a:ln>
                <a:solidFill>
                  <a:srgbClr val="000000"/>
                </a:solidFill>
                <a:effectLst/>
                <a:uLnTx/>
                <a:uFillTx/>
                <a:latin typeface="Segoe UI"/>
                <a:ea typeface="+mn-ea"/>
                <a:cs typeface="+mn-cs"/>
              </a:rPr>
              <a:t>No/low-code </a:t>
            </a:r>
            <a:br>
              <a:rPr kumimoji="0" lang="en-US" sz="1451" b="0" i="0" u="none" strike="noStrike" kern="1200" cap="none" spc="-30" normalizeH="0" baseline="0" noProof="0">
                <a:ln>
                  <a:noFill/>
                </a:ln>
                <a:solidFill>
                  <a:srgbClr val="000000"/>
                </a:solidFill>
                <a:effectLst/>
                <a:uLnTx/>
                <a:uFillTx/>
                <a:latin typeface="Segoe UI"/>
                <a:ea typeface="+mn-ea"/>
                <a:cs typeface="+mn-cs"/>
              </a:rPr>
            </a:br>
            <a:r>
              <a:rPr kumimoji="0" lang="en-US" sz="1451" b="0" i="0" u="none" strike="noStrike" kern="1200" cap="none" spc="-30" normalizeH="0" baseline="0" noProof="0">
                <a:ln>
                  <a:noFill/>
                </a:ln>
                <a:solidFill>
                  <a:srgbClr val="000000"/>
                </a:solidFill>
                <a:effectLst/>
                <a:uLnTx/>
                <a:uFillTx/>
                <a:latin typeface="Segoe UI"/>
                <a:ea typeface="+mn-ea"/>
                <a:cs typeface="+mn-cs"/>
              </a:rPr>
              <a:t>workflow</a:t>
            </a:r>
          </a:p>
        </p:txBody>
      </p:sp>
      <p:cxnSp>
        <p:nvCxnSpPr>
          <p:cNvPr id="20" name="Straight Arrow Connector 19">
            <a:extLst>
              <a:ext uri="{FF2B5EF4-FFF2-40B4-BE49-F238E27FC236}">
                <a16:creationId xmlns:a16="http://schemas.microsoft.com/office/drawing/2014/main" id="{E9DBC05A-9F0C-C8BC-5F35-0797697B514D}"/>
              </a:ext>
            </a:extLst>
          </p:cNvPr>
          <p:cNvCxnSpPr>
            <a:cxnSpLocks/>
          </p:cNvCxnSpPr>
          <p:nvPr/>
        </p:nvCxnSpPr>
        <p:spPr>
          <a:xfrm>
            <a:off x="8536115" y="3554509"/>
            <a:ext cx="485336" cy="0"/>
          </a:xfrm>
          <a:prstGeom prst="straightConnector1">
            <a:avLst/>
          </a:prstGeom>
          <a:ln w="19050">
            <a:solidFill>
              <a:schemeClr val="accent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102BFD-5CAB-C3D6-B573-07BF1446F8D8}"/>
              </a:ext>
            </a:extLst>
          </p:cNvPr>
          <p:cNvCxnSpPr>
            <a:cxnSpLocks/>
          </p:cNvCxnSpPr>
          <p:nvPr/>
        </p:nvCxnSpPr>
        <p:spPr>
          <a:xfrm>
            <a:off x="3003767" y="3899408"/>
            <a:ext cx="443709" cy="0"/>
          </a:xfrm>
          <a:prstGeom prst="straightConnector1">
            <a:avLst/>
          </a:prstGeom>
          <a:ln w="19050">
            <a:solidFill>
              <a:schemeClr val="accent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C88EAB-0529-E11C-83AB-C9BF167D0310}"/>
              </a:ext>
            </a:extLst>
          </p:cNvPr>
          <p:cNvCxnSpPr>
            <a:cxnSpLocks/>
          </p:cNvCxnSpPr>
          <p:nvPr/>
        </p:nvCxnSpPr>
        <p:spPr>
          <a:xfrm>
            <a:off x="4705892" y="3899408"/>
            <a:ext cx="1162997" cy="0"/>
          </a:xfrm>
          <a:prstGeom prst="straightConnector1">
            <a:avLst/>
          </a:prstGeom>
          <a:ln w="19050">
            <a:solidFill>
              <a:schemeClr val="accent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1897D81E-BAEB-0444-B42B-DDACE6A2A30F}"/>
              </a:ext>
            </a:extLst>
          </p:cNvPr>
          <p:cNvSpPr/>
          <p:nvPr/>
        </p:nvSpPr>
        <p:spPr bwMode="auto">
          <a:xfrm>
            <a:off x="5883045" y="2552904"/>
            <a:ext cx="2508419" cy="2576379"/>
          </a:xfrm>
          <a:prstGeom prst="roundRect">
            <a:avLst/>
          </a:prstGeom>
          <a:solidFill>
            <a:schemeClr val="bg1"/>
          </a:solidFill>
          <a:ln>
            <a:solidFill>
              <a:schemeClr val="tx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41287" tIns="193030" rIns="241287" bIns="193030" numCol="1" spcCol="0" rtlCol="0" fromWordArt="0" anchor="t" anchorCtr="0" forceAA="0" compatLnSpc="1">
            <a:prstTxWarp prst="textNoShape">
              <a:avLst/>
            </a:prstTxWarp>
            <a:noAutofit/>
          </a:bodyPr>
          <a:lstStyle/>
          <a:p>
            <a:pPr marL="0" marR="0" lvl="0" indent="0" algn="l" defTabSz="1230303" rtl="0" eaLnBrk="1" fontAlgn="base" latinLnBrk="0" hangingPunct="1">
              <a:lnSpc>
                <a:spcPct val="100000"/>
              </a:lnSpc>
              <a:spcBef>
                <a:spcPct val="0"/>
              </a:spcBef>
              <a:spcAft>
                <a:spcPct val="0"/>
              </a:spcAft>
              <a:buClrTx/>
              <a:buSzTx/>
              <a:buFontTx/>
              <a:buNone/>
              <a:tabLst/>
              <a:defRPr/>
            </a:pPr>
            <a:endParaRPr kumimoji="0" lang="en-US" sz="1583"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24" name="TextBox 23">
            <a:extLst>
              <a:ext uri="{FF2B5EF4-FFF2-40B4-BE49-F238E27FC236}">
                <a16:creationId xmlns:a16="http://schemas.microsoft.com/office/drawing/2014/main" id="{5B8B7496-53F7-87B2-306C-BF4406DDB91A}"/>
              </a:ext>
            </a:extLst>
          </p:cNvPr>
          <p:cNvSpPr txBox="1"/>
          <p:nvPr/>
        </p:nvSpPr>
        <p:spPr>
          <a:xfrm>
            <a:off x="6421500" y="2669536"/>
            <a:ext cx="1853841" cy="2545697"/>
          </a:xfrm>
          <a:prstGeom prst="rect">
            <a:avLst/>
          </a:prstGeom>
          <a:noFill/>
        </p:spPr>
        <p:txBody>
          <a:bodyPr wrap="none" lIns="0" tIns="0" rIns="0" bIns="0" rtlCol="0" anchor="ctr" anchorCtr="0">
            <a:spAutoFit/>
          </a:bodyPr>
          <a:lstStyle/>
          <a:p>
            <a:pPr marL="0" marR="0" lvl="0" indent="0" algn="l" defTabSz="1230303" rtl="0" eaLnBrk="1" fontAlgn="base" latinLnBrk="0" hangingPunct="1">
              <a:lnSpc>
                <a:spcPct val="100000"/>
              </a:lnSpc>
              <a:spcBef>
                <a:spcPct val="0"/>
              </a:spcBef>
              <a:spcAft>
                <a:spcPts val="660"/>
              </a:spcAft>
              <a:buClrTx/>
              <a:buSzTx/>
              <a:buFontTx/>
              <a:buNone/>
              <a:tabLst/>
              <a:defRPr/>
            </a:pPr>
            <a:r>
              <a:rPr kumimoji="0" lang="en-US" sz="1451" b="0" i="0" u="none" strike="noStrike" kern="1200" cap="none" spc="0" normalizeH="0" baseline="0" noProof="0">
                <a:ln>
                  <a:noFill/>
                </a:ln>
                <a:solidFill>
                  <a:srgbClr val="000000"/>
                </a:solidFill>
                <a:effectLst/>
                <a:uLnTx/>
                <a:uFillTx/>
                <a:latin typeface="Segoe UI"/>
                <a:ea typeface="+mn-ea"/>
                <a:cs typeface="+mn-cs"/>
              </a:rPr>
              <a:t>Custom approval</a:t>
            </a: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workflows</a:t>
            </a:r>
            <a:br>
              <a:rPr kumimoji="0" lang="en-US" sz="1451" b="0" i="0" u="none" strike="noStrike" kern="1200" cap="none" spc="0" normalizeH="0" baseline="0" noProof="0">
                <a:ln>
                  <a:noFill/>
                </a:ln>
                <a:solidFill>
                  <a:srgbClr val="000000"/>
                </a:solidFill>
                <a:effectLst/>
                <a:uLnTx/>
                <a:uFillTx/>
                <a:latin typeface="Segoe UI"/>
                <a:ea typeface="+mn-ea"/>
                <a:cs typeface="+mn-cs"/>
              </a:rPr>
            </a:b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Finer-grained per-app</a:t>
            </a: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role provisioning</a:t>
            </a:r>
            <a:br>
              <a:rPr kumimoji="0" lang="en-US" sz="1451" b="0" i="0" u="none" strike="noStrike" kern="1200" cap="none" spc="0" normalizeH="0" baseline="0" noProof="0">
                <a:ln>
                  <a:noFill/>
                </a:ln>
                <a:solidFill>
                  <a:srgbClr val="000000"/>
                </a:solidFill>
                <a:effectLst/>
                <a:uLnTx/>
                <a:uFillTx/>
                <a:latin typeface="Segoe UI"/>
                <a:ea typeface="+mn-ea"/>
                <a:cs typeface="+mn-cs"/>
              </a:rPr>
            </a:b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Ticketed provisioning</a:t>
            </a: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for disconnected apps</a:t>
            </a:r>
            <a:br>
              <a:rPr kumimoji="0" lang="en-US" sz="1451" b="0" i="0" u="none" strike="noStrike" kern="1200" cap="none" spc="0" normalizeH="0" baseline="0" noProof="0">
                <a:ln>
                  <a:noFill/>
                </a:ln>
                <a:solidFill>
                  <a:srgbClr val="000000"/>
                </a:solidFill>
                <a:effectLst/>
                <a:uLnTx/>
                <a:uFillTx/>
                <a:latin typeface="Segoe UI"/>
                <a:ea typeface="+mn-ea"/>
                <a:cs typeface="+mn-cs"/>
              </a:rPr>
            </a:b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Custom notifications</a:t>
            </a:r>
          </a:p>
          <a:p>
            <a:pPr marL="0" marR="0" lvl="0" indent="0" algn="l" defTabSz="1230303" rtl="0" eaLnBrk="1" fontAlgn="base" latinLnBrk="0" hangingPunct="1">
              <a:lnSpc>
                <a:spcPct val="100000"/>
              </a:lnSpc>
              <a:spcBef>
                <a:spcPct val="0"/>
              </a:spcBef>
              <a:spcAft>
                <a:spcPts val="660"/>
              </a:spcAft>
              <a:buClrTx/>
              <a:buSzTx/>
              <a:buFontTx/>
              <a:buNone/>
              <a:tabLst/>
              <a:defRPr/>
            </a:pPr>
            <a:endParaRPr kumimoji="0" lang="en-US" sz="1451" b="0" i="0" u="none" strike="noStrike" kern="1200" cap="none" spc="0" normalizeH="0" baseline="0" noProof="0">
              <a:ln>
                <a:noFill/>
              </a:ln>
              <a:solidFill>
                <a:srgbClr val="000000"/>
              </a:solidFill>
              <a:effectLst/>
              <a:uLnTx/>
              <a:uFillTx/>
              <a:latin typeface="Segoe UI"/>
              <a:ea typeface="+mn-ea"/>
              <a:cs typeface="+mn-cs"/>
            </a:endParaRPr>
          </a:p>
        </p:txBody>
      </p:sp>
      <p:sp>
        <p:nvSpPr>
          <p:cNvPr id="25" name="Freeform 154">
            <a:extLst>
              <a:ext uri="{FF2B5EF4-FFF2-40B4-BE49-F238E27FC236}">
                <a16:creationId xmlns:a16="http://schemas.microsoft.com/office/drawing/2014/main" id="{685CA74E-704A-CA6F-0259-4CEC714DB9E2}"/>
              </a:ext>
            </a:extLst>
          </p:cNvPr>
          <p:cNvSpPr>
            <a:spLocks noEditPoints="1"/>
          </p:cNvSpPr>
          <p:nvPr/>
        </p:nvSpPr>
        <p:spPr bwMode="auto">
          <a:xfrm>
            <a:off x="6108772" y="2932988"/>
            <a:ext cx="254111" cy="252427"/>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accent1"/>
          </a:solidFill>
          <a:ln>
            <a:noFill/>
          </a:ln>
        </p:spPr>
        <p:txBody>
          <a:bodyPr vert="horz" wrap="square" lIns="120644" tIns="60322" rIns="120644" bIns="60322" numCol="1" anchor="t" anchorCtr="0" compatLnSpc="1">
            <a:prstTxWarp prst="textNoShape">
              <a:avLst/>
            </a:prstTxWarp>
          </a:bodyP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26" name="Freeform 154">
            <a:extLst>
              <a:ext uri="{FF2B5EF4-FFF2-40B4-BE49-F238E27FC236}">
                <a16:creationId xmlns:a16="http://schemas.microsoft.com/office/drawing/2014/main" id="{F856B252-ED3F-A0ED-93DE-2AA1E07C09DC}"/>
              </a:ext>
            </a:extLst>
          </p:cNvPr>
          <p:cNvSpPr>
            <a:spLocks noEditPoints="1"/>
          </p:cNvSpPr>
          <p:nvPr/>
        </p:nvSpPr>
        <p:spPr bwMode="auto">
          <a:xfrm>
            <a:off x="6108772" y="3486587"/>
            <a:ext cx="254111" cy="252427"/>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accent6"/>
          </a:solidFill>
          <a:ln>
            <a:noFill/>
          </a:ln>
        </p:spPr>
        <p:txBody>
          <a:bodyPr vert="horz" wrap="square" lIns="120644" tIns="60322" rIns="120644" bIns="60322" numCol="1" anchor="t" anchorCtr="0" compatLnSpc="1">
            <a:prstTxWarp prst="textNoShape">
              <a:avLst/>
            </a:prstTxWarp>
          </a:bodyP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27" name="Freeform 154">
            <a:extLst>
              <a:ext uri="{FF2B5EF4-FFF2-40B4-BE49-F238E27FC236}">
                <a16:creationId xmlns:a16="http://schemas.microsoft.com/office/drawing/2014/main" id="{5D96941F-E2E3-BA2C-AC98-538B52111C08}"/>
              </a:ext>
            </a:extLst>
          </p:cNvPr>
          <p:cNvSpPr>
            <a:spLocks noEditPoints="1"/>
          </p:cNvSpPr>
          <p:nvPr/>
        </p:nvSpPr>
        <p:spPr bwMode="auto">
          <a:xfrm>
            <a:off x="6108772" y="4040184"/>
            <a:ext cx="254111" cy="252427"/>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accent1"/>
          </a:solidFill>
          <a:ln>
            <a:noFill/>
          </a:ln>
        </p:spPr>
        <p:txBody>
          <a:bodyPr vert="horz" wrap="square" lIns="120644" tIns="60322" rIns="120644" bIns="60322" numCol="1" anchor="t" anchorCtr="0" compatLnSpc="1">
            <a:prstTxWarp prst="textNoShape">
              <a:avLst/>
            </a:prstTxWarp>
          </a:bodyP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28" name="Freeform 154">
            <a:extLst>
              <a:ext uri="{FF2B5EF4-FFF2-40B4-BE49-F238E27FC236}">
                <a16:creationId xmlns:a16="http://schemas.microsoft.com/office/drawing/2014/main" id="{6A51645C-679B-CB05-E32C-402FBBD3F481}"/>
              </a:ext>
            </a:extLst>
          </p:cNvPr>
          <p:cNvSpPr>
            <a:spLocks noEditPoints="1"/>
          </p:cNvSpPr>
          <p:nvPr/>
        </p:nvSpPr>
        <p:spPr bwMode="auto">
          <a:xfrm>
            <a:off x="6108772" y="4593785"/>
            <a:ext cx="254111" cy="252427"/>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accent6"/>
          </a:solidFill>
          <a:ln>
            <a:noFill/>
          </a:ln>
        </p:spPr>
        <p:txBody>
          <a:bodyPr vert="horz" wrap="square" lIns="120644" tIns="60322" rIns="120644" bIns="60322" numCol="1" anchor="t" anchorCtr="0" compatLnSpc="1">
            <a:prstTxWarp prst="textNoShape">
              <a:avLst/>
            </a:prstTxWarp>
          </a:bodyP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29" name="TextBox 28">
            <a:extLst>
              <a:ext uri="{FF2B5EF4-FFF2-40B4-BE49-F238E27FC236}">
                <a16:creationId xmlns:a16="http://schemas.microsoft.com/office/drawing/2014/main" id="{D06F3885-CAD0-479E-9024-E5DE4DE882CD}"/>
              </a:ext>
            </a:extLst>
          </p:cNvPr>
          <p:cNvSpPr txBox="1"/>
          <p:nvPr/>
        </p:nvSpPr>
        <p:spPr>
          <a:xfrm>
            <a:off x="1316200" y="2833767"/>
            <a:ext cx="1687567" cy="2368469"/>
          </a:xfrm>
          <a:prstGeom prst="rect">
            <a:avLst/>
          </a:prstGeom>
          <a:noFill/>
        </p:spPr>
        <p:txBody>
          <a:bodyPr wrap="square" lIns="0" tIns="0" rIns="0" bIns="0" rtlCol="0" anchor="ctr" anchorCtr="0">
            <a:spAutoFit/>
          </a:bodyPr>
          <a:lstStyle/>
          <a:p>
            <a:pPr marL="0" marR="0" lvl="0" indent="0" algn="l" defTabSz="1230303" rtl="0" eaLnBrk="1" fontAlgn="base" latinLnBrk="0" hangingPunct="1">
              <a:lnSpc>
                <a:spcPct val="100000"/>
              </a:lnSpc>
              <a:spcBef>
                <a:spcPct val="0"/>
              </a:spcBef>
              <a:spcAft>
                <a:spcPts val="660"/>
              </a:spcAft>
              <a:buClrTx/>
              <a:buSzTx/>
              <a:buFontTx/>
              <a:buNone/>
              <a:tabLst/>
              <a:defRPr/>
            </a:pPr>
            <a:r>
              <a:rPr kumimoji="0" lang="en-US" sz="1451" b="0" i="0" u="none" strike="noStrike" kern="1200" cap="none" spc="0" normalizeH="0" baseline="0" noProof="0">
                <a:ln>
                  <a:noFill/>
                </a:ln>
                <a:solidFill>
                  <a:srgbClr val="000000"/>
                </a:solidFill>
                <a:effectLst/>
                <a:uLnTx/>
                <a:uFillTx/>
                <a:latin typeface="Segoe UI"/>
                <a:ea typeface="+mn-ea"/>
                <a:cs typeface="+mn-cs"/>
              </a:rPr>
              <a:t>When access </a:t>
            </a: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requested</a:t>
            </a:r>
          </a:p>
          <a:p>
            <a:pPr marL="0" marR="0" lvl="0" indent="0" algn="l" defTabSz="1230303" rtl="0" eaLnBrk="1" fontAlgn="base" latinLnBrk="0" hangingPunct="1">
              <a:lnSpc>
                <a:spcPct val="100000"/>
              </a:lnSpc>
              <a:spcBef>
                <a:spcPct val="0"/>
              </a:spcBef>
              <a:spcAft>
                <a:spcPts val="660"/>
              </a:spcAft>
              <a:buClrTx/>
              <a:buSzTx/>
              <a:buFontTx/>
              <a:buNone/>
              <a:tabLst/>
              <a:defRPr/>
            </a:pPr>
            <a:r>
              <a:rPr kumimoji="0" lang="en-US" sz="1451" b="0" i="0" u="none" strike="noStrike" kern="1200" cap="none" spc="0" normalizeH="0" baseline="0" noProof="0">
                <a:ln>
                  <a:noFill/>
                </a:ln>
                <a:solidFill>
                  <a:srgbClr val="000000"/>
                </a:solidFill>
                <a:effectLst/>
                <a:uLnTx/>
                <a:uFillTx/>
                <a:latin typeface="Segoe UI"/>
                <a:ea typeface="+mn-ea"/>
                <a:cs typeface="+mn-cs"/>
              </a:rPr>
              <a:t>When access </a:t>
            </a: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approved</a:t>
            </a:r>
          </a:p>
          <a:p>
            <a:pPr marL="0" marR="0" lvl="0" indent="0" algn="l" defTabSz="1230303" rtl="0" eaLnBrk="1" fontAlgn="base" latinLnBrk="0" hangingPunct="1">
              <a:lnSpc>
                <a:spcPct val="100000"/>
              </a:lnSpc>
              <a:spcBef>
                <a:spcPct val="0"/>
              </a:spcBef>
              <a:spcAft>
                <a:spcPts val="660"/>
              </a:spcAft>
              <a:buClrTx/>
              <a:buSzTx/>
              <a:buFontTx/>
              <a:buNone/>
              <a:tabLst/>
              <a:defRPr/>
            </a:pPr>
            <a:r>
              <a:rPr kumimoji="0" lang="en-US" sz="1451" b="0" i="0" u="none" strike="noStrike" kern="1200" cap="none" spc="0" normalizeH="0" baseline="0" noProof="0">
                <a:ln>
                  <a:noFill/>
                </a:ln>
                <a:solidFill>
                  <a:srgbClr val="000000"/>
                </a:solidFill>
                <a:effectLst/>
                <a:uLnTx/>
                <a:uFillTx/>
                <a:latin typeface="Segoe UI"/>
                <a:ea typeface="+mn-ea"/>
                <a:cs typeface="+mn-cs"/>
              </a:rPr>
              <a:t>Access  granted actions</a:t>
            </a:r>
          </a:p>
          <a:p>
            <a:pPr marL="0" marR="0" lvl="0" indent="0" algn="l" defTabSz="1230303" rtl="0" eaLnBrk="1" fontAlgn="base" latinLnBrk="0" hangingPunct="1">
              <a:lnSpc>
                <a:spcPct val="100000"/>
              </a:lnSpc>
              <a:spcBef>
                <a:spcPct val="0"/>
              </a:spcBef>
              <a:spcAft>
                <a:spcPts val="660"/>
              </a:spcAft>
              <a:buClrTx/>
              <a:buSzTx/>
              <a:buFontTx/>
              <a:buNone/>
              <a:tabLst/>
              <a:defRPr/>
            </a:pPr>
            <a:r>
              <a:rPr kumimoji="0" lang="en-US" sz="1451" b="0" i="0" u="none" strike="noStrike" kern="1200" cap="none" spc="0" normalizeH="0" baseline="0" noProof="0">
                <a:ln>
                  <a:noFill/>
                </a:ln>
                <a:solidFill>
                  <a:srgbClr val="000000"/>
                </a:solidFill>
                <a:effectLst/>
                <a:uLnTx/>
                <a:uFillTx/>
                <a:latin typeface="Segoe UI"/>
                <a:ea typeface="+mn-ea"/>
                <a:cs typeface="+mn-cs"/>
              </a:rPr>
              <a:t>Access removed </a:t>
            </a:r>
            <a:br>
              <a:rPr kumimoji="0" lang="en-US" sz="1451" b="0" i="0" u="none" strike="noStrike" kern="1200" cap="none" spc="0" normalizeH="0" baseline="0" noProof="0">
                <a:ln>
                  <a:noFill/>
                </a:ln>
                <a:solidFill>
                  <a:srgbClr val="000000"/>
                </a:solidFill>
                <a:effectLst/>
                <a:uLnTx/>
                <a:uFillTx/>
                <a:latin typeface="Segoe UI"/>
                <a:ea typeface="+mn-ea"/>
                <a:cs typeface="+mn-cs"/>
              </a:rPr>
            </a:br>
            <a:r>
              <a:rPr kumimoji="0" lang="en-US" sz="1451" b="0" i="0" u="none" strike="noStrike" kern="1200" cap="none" spc="0" normalizeH="0" baseline="0" noProof="0">
                <a:ln>
                  <a:noFill/>
                </a:ln>
                <a:solidFill>
                  <a:srgbClr val="000000"/>
                </a:solidFill>
                <a:effectLst/>
                <a:uLnTx/>
                <a:uFillTx/>
                <a:latin typeface="Segoe UI"/>
                <a:ea typeface="+mn-ea"/>
                <a:cs typeface="+mn-cs"/>
              </a:rPr>
              <a:t>actions</a:t>
            </a:r>
          </a:p>
          <a:p>
            <a:pPr marL="0" marR="0" lvl="0" indent="0" algn="l" defTabSz="1230303" rtl="0" eaLnBrk="1" fontAlgn="base" latinLnBrk="0" hangingPunct="1">
              <a:lnSpc>
                <a:spcPct val="100000"/>
              </a:lnSpc>
              <a:spcBef>
                <a:spcPct val="0"/>
              </a:spcBef>
              <a:spcAft>
                <a:spcPts val="660"/>
              </a:spcAft>
              <a:buClrTx/>
              <a:buSzTx/>
              <a:buFontTx/>
              <a:buNone/>
              <a:tabLst/>
              <a:defRPr/>
            </a:pPr>
            <a:endParaRPr kumimoji="0" lang="en-US" sz="1451" b="0" i="0" u="none" strike="noStrike" kern="1200" cap="none" spc="0" normalizeH="0" baseline="0" noProof="0">
              <a:ln>
                <a:noFill/>
              </a:ln>
              <a:solidFill>
                <a:srgbClr val="000000"/>
              </a:solidFill>
              <a:effectLst/>
              <a:uLnTx/>
              <a:uFillTx/>
              <a:latin typeface="Segoe UI"/>
              <a:ea typeface="+mn-ea"/>
              <a:cs typeface="+mn-cs"/>
            </a:endParaRPr>
          </a:p>
        </p:txBody>
      </p:sp>
      <p:sp>
        <p:nvSpPr>
          <p:cNvPr id="30" name="Freeform 154">
            <a:extLst>
              <a:ext uri="{FF2B5EF4-FFF2-40B4-BE49-F238E27FC236}">
                <a16:creationId xmlns:a16="http://schemas.microsoft.com/office/drawing/2014/main" id="{C65F6498-5110-CCBA-12EB-97B816C60134}"/>
              </a:ext>
            </a:extLst>
          </p:cNvPr>
          <p:cNvSpPr>
            <a:spLocks noEditPoints="1"/>
          </p:cNvSpPr>
          <p:nvPr/>
        </p:nvSpPr>
        <p:spPr bwMode="auto">
          <a:xfrm>
            <a:off x="918507" y="2917351"/>
            <a:ext cx="254111" cy="252427"/>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accent1"/>
          </a:solidFill>
          <a:ln>
            <a:noFill/>
          </a:ln>
        </p:spPr>
        <p:txBody>
          <a:bodyPr vert="horz" wrap="square" lIns="120644" tIns="60322" rIns="120644" bIns="60322" numCol="1" anchor="t" anchorCtr="0" compatLnSpc="1">
            <a:prstTxWarp prst="textNoShape">
              <a:avLst/>
            </a:prstTxWarp>
          </a:bodyP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31" name="Freeform 154">
            <a:extLst>
              <a:ext uri="{FF2B5EF4-FFF2-40B4-BE49-F238E27FC236}">
                <a16:creationId xmlns:a16="http://schemas.microsoft.com/office/drawing/2014/main" id="{2EFD017B-5FD7-2003-9696-7F99445A4C30}"/>
              </a:ext>
            </a:extLst>
          </p:cNvPr>
          <p:cNvSpPr>
            <a:spLocks noEditPoints="1"/>
          </p:cNvSpPr>
          <p:nvPr/>
        </p:nvSpPr>
        <p:spPr bwMode="auto">
          <a:xfrm>
            <a:off x="918507" y="3470950"/>
            <a:ext cx="254111" cy="252427"/>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accent6"/>
          </a:solidFill>
          <a:ln>
            <a:noFill/>
          </a:ln>
        </p:spPr>
        <p:txBody>
          <a:bodyPr vert="horz" wrap="square" lIns="120644" tIns="60322" rIns="120644" bIns="60322" numCol="1" anchor="t" anchorCtr="0" compatLnSpc="1">
            <a:prstTxWarp prst="textNoShape">
              <a:avLst/>
            </a:prstTxWarp>
          </a:bodyP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32" name="Freeform 154">
            <a:extLst>
              <a:ext uri="{FF2B5EF4-FFF2-40B4-BE49-F238E27FC236}">
                <a16:creationId xmlns:a16="http://schemas.microsoft.com/office/drawing/2014/main" id="{5E61D500-0D02-4E6F-B414-2732CD2D858A}"/>
              </a:ext>
            </a:extLst>
          </p:cNvPr>
          <p:cNvSpPr>
            <a:spLocks noEditPoints="1"/>
          </p:cNvSpPr>
          <p:nvPr/>
        </p:nvSpPr>
        <p:spPr bwMode="auto">
          <a:xfrm>
            <a:off x="918507" y="4024547"/>
            <a:ext cx="254111" cy="252427"/>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accent1"/>
          </a:solidFill>
          <a:ln>
            <a:noFill/>
          </a:ln>
        </p:spPr>
        <p:txBody>
          <a:bodyPr vert="horz" wrap="square" lIns="120644" tIns="60322" rIns="120644" bIns="60322" numCol="1" anchor="t" anchorCtr="0" compatLnSpc="1">
            <a:prstTxWarp prst="textNoShape">
              <a:avLst/>
            </a:prstTxWarp>
          </a:bodyP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sp>
        <p:nvSpPr>
          <p:cNvPr id="33" name="Freeform 154">
            <a:extLst>
              <a:ext uri="{FF2B5EF4-FFF2-40B4-BE49-F238E27FC236}">
                <a16:creationId xmlns:a16="http://schemas.microsoft.com/office/drawing/2014/main" id="{A32B8303-B8FA-E78F-4DD8-0787505E3192}"/>
              </a:ext>
            </a:extLst>
          </p:cNvPr>
          <p:cNvSpPr>
            <a:spLocks noEditPoints="1"/>
          </p:cNvSpPr>
          <p:nvPr/>
        </p:nvSpPr>
        <p:spPr bwMode="auto">
          <a:xfrm>
            <a:off x="918507" y="4578148"/>
            <a:ext cx="254111" cy="252427"/>
          </a:xfrm>
          <a:custGeom>
            <a:avLst/>
            <a:gdLst>
              <a:gd name="T0" fmla="*/ 84 w 104"/>
              <a:gd name="T1" fmla="*/ 31 h 103"/>
              <a:gd name="T2" fmla="*/ 92 w 104"/>
              <a:gd name="T3" fmla="*/ 20 h 103"/>
              <a:gd name="T4" fmla="*/ 83 w 104"/>
              <a:gd name="T5" fmla="*/ 11 h 103"/>
              <a:gd name="T6" fmla="*/ 71 w 104"/>
              <a:gd name="T7" fmla="*/ 19 h 103"/>
              <a:gd name="T8" fmla="*/ 60 w 104"/>
              <a:gd name="T9" fmla="*/ 14 h 103"/>
              <a:gd name="T10" fmla="*/ 57 w 104"/>
              <a:gd name="T11" fmla="*/ 0 h 103"/>
              <a:gd name="T12" fmla="*/ 45 w 104"/>
              <a:gd name="T13" fmla="*/ 0 h 103"/>
              <a:gd name="T14" fmla="*/ 42 w 104"/>
              <a:gd name="T15" fmla="*/ 14 h 103"/>
              <a:gd name="T16" fmla="*/ 31 w 104"/>
              <a:gd name="T17" fmla="*/ 19 h 103"/>
              <a:gd name="T18" fmla="*/ 19 w 104"/>
              <a:gd name="T19" fmla="*/ 11 h 103"/>
              <a:gd name="T20" fmla="*/ 10 w 104"/>
              <a:gd name="T21" fmla="*/ 20 h 103"/>
              <a:gd name="T22" fmla="*/ 18 w 104"/>
              <a:gd name="T23" fmla="*/ 32 h 103"/>
              <a:gd name="T24" fmla="*/ 13 w 104"/>
              <a:gd name="T25" fmla="*/ 43 h 103"/>
              <a:gd name="T26" fmla="*/ 0 w 104"/>
              <a:gd name="T27" fmla="*/ 46 h 103"/>
              <a:gd name="T28" fmla="*/ 0 w 104"/>
              <a:gd name="T29" fmla="*/ 57 h 103"/>
              <a:gd name="T30" fmla="*/ 14 w 104"/>
              <a:gd name="T31" fmla="*/ 60 h 103"/>
              <a:gd name="T32" fmla="*/ 18 w 104"/>
              <a:gd name="T33" fmla="*/ 72 h 103"/>
              <a:gd name="T34" fmla="*/ 11 w 104"/>
              <a:gd name="T35" fmla="*/ 84 h 103"/>
              <a:gd name="T36" fmla="*/ 19 w 104"/>
              <a:gd name="T37" fmla="*/ 92 h 103"/>
              <a:gd name="T38" fmla="*/ 32 w 104"/>
              <a:gd name="T39" fmla="*/ 84 h 103"/>
              <a:gd name="T40" fmla="*/ 43 w 104"/>
              <a:gd name="T41" fmla="*/ 88 h 103"/>
              <a:gd name="T42" fmla="*/ 46 w 104"/>
              <a:gd name="T43" fmla="*/ 103 h 103"/>
              <a:gd name="T44" fmla="*/ 58 w 104"/>
              <a:gd name="T45" fmla="*/ 103 h 103"/>
              <a:gd name="T46" fmla="*/ 61 w 104"/>
              <a:gd name="T47" fmla="*/ 88 h 103"/>
              <a:gd name="T48" fmla="*/ 72 w 104"/>
              <a:gd name="T49" fmla="*/ 84 h 103"/>
              <a:gd name="T50" fmla="*/ 84 w 104"/>
              <a:gd name="T51" fmla="*/ 92 h 103"/>
              <a:gd name="T52" fmla="*/ 92 w 104"/>
              <a:gd name="T53" fmla="*/ 83 h 103"/>
              <a:gd name="T54" fmla="*/ 85 w 104"/>
              <a:gd name="T55" fmla="*/ 72 h 103"/>
              <a:gd name="T56" fmla="*/ 90 w 104"/>
              <a:gd name="T57" fmla="*/ 60 h 103"/>
              <a:gd name="T58" fmla="*/ 104 w 104"/>
              <a:gd name="T59" fmla="*/ 57 h 103"/>
              <a:gd name="T60" fmla="*/ 104 w 104"/>
              <a:gd name="T61" fmla="*/ 45 h 103"/>
              <a:gd name="T62" fmla="*/ 90 w 104"/>
              <a:gd name="T63" fmla="*/ 42 h 103"/>
              <a:gd name="T64" fmla="*/ 84 w 104"/>
              <a:gd name="T65" fmla="*/ 31 h 103"/>
              <a:gd name="T66" fmla="*/ 60 w 104"/>
              <a:gd name="T67" fmla="*/ 72 h 103"/>
              <a:gd name="T68" fmla="*/ 30 w 104"/>
              <a:gd name="T69" fmla="*/ 60 h 103"/>
              <a:gd name="T70" fmla="*/ 42 w 104"/>
              <a:gd name="T71" fmla="*/ 30 h 103"/>
              <a:gd name="T72" fmla="*/ 72 w 104"/>
              <a:gd name="T73" fmla="*/ 42 h 103"/>
              <a:gd name="T74" fmla="*/ 60 w 104"/>
              <a:gd name="T75"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84" y="31"/>
                </a:moveTo>
                <a:cubicBezTo>
                  <a:pt x="86" y="30"/>
                  <a:pt x="92" y="20"/>
                  <a:pt x="92" y="20"/>
                </a:cubicBezTo>
                <a:cubicBezTo>
                  <a:pt x="83" y="11"/>
                  <a:pt x="83" y="11"/>
                  <a:pt x="83" y="11"/>
                </a:cubicBezTo>
                <a:cubicBezTo>
                  <a:pt x="83" y="11"/>
                  <a:pt x="72" y="18"/>
                  <a:pt x="71" y="19"/>
                </a:cubicBezTo>
                <a:cubicBezTo>
                  <a:pt x="68" y="17"/>
                  <a:pt x="64" y="15"/>
                  <a:pt x="60" y="14"/>
                </a:cubicBezTo>
                <a:cubicBezTo>
                  <a:pt x="60" y="14"/>
                  <a:pt x="57" y="0"/>
                  <a:pt x="57" y="0"/>
                </a:cubicBezTo>
                <a:cubicBezTo>
                  <a:pt x="45" y="0"/>
                  <a:pt x="45" y="0"/>
                  <a:pt x="45" y="0"/>
                </a:cubicBezTo>
                <a:cubicBezTo>
                  <a:pt x="45" y="0"/>
                  <a:pt x="42" y="14"/>
                  <a:pt x="42" y="14"/>
                </a:cubicBezTo>
                <a:cubicBezTo>
                  <a:pt x="38" y="15"/>
                  <a:pt x="34" y="17"/>
                  <a:pt x="31" y="19"/>
                </a:cubicBezTo>
                <a:cubicBezTo>
                  <a:pt x="30" y="18"/>
                  <a:pt x="19" y="11"/>
                  <a:pt x="19" y="11"/>
                </a:cubicBezTo>
                <a:cubicBezTo>
                  <a:pt x="10" y="20"/>
                  <a:pt x="10" y="20"/>
                  <a:pt x="10" y="20"/>
                </a:cubicBezTo>
                <a:cubicBezTo>
                  <a:pt x="10" y="20"/>
                  <a:pt x="17" y="30"/>
                  <a:pt x="18" y="32"/>
                </a:cubicBezTo>
                <a:cubicBezTo>
                  <a:pt x="16" y="35"/>
                  <a:pt x="14" y="39"/>
                  <a:pt x="13" y="43"/>
                </a:cubicBezTo>
                <a:cubicBezTo>
                  <a:pt x="12" y="42"/>
                  <a:pt x="0" y="46"/>
                  <a:pt x="0" y="46"/>
                </a:cubicBezTo>
                <a:cubicBezTo>
                  <a:pt x="0" y="57"/>
                  <a:pt x="0" y="57"/>
                  <a:pt x="0" y="57"/>
                </a:cubicBezTo>
                <a:cubicBezTo>
                  <a:pt x="0" y="57"/>
                  <a:pt x="12" y="60"/>
                  <a:pt x="14" y="60"/>
                </a:cubicBezTo>
                <a:cubicBezTo>
                  <a:pt x="15" y="64"/>
                  <a:pt x="16" y="68"/>
                  <a:pt x="18" y="72"/>
                </a:cubicBezTo>
                <a:cubicBezTo>
                  <a:pt x="17" y="72"/>
                  <a:pt x="11" y="84"/>
                  <a:pt x="11" y="84"/>
                </a:cubicBezTo>
                <a:cubicBezTo>
                  <a:pt x="19" y="92"/>
                  <a:pt x="19" y="92"/>
                  <a:pt x="19" y="92"/>
                </a:cubicBezTo>
                <a:cubicBezTo>
                  <a:pt x="19" y="92"/>
                  <a:pt x="31" y="85"/>
                  <a:pt x="32" y="84"/>
                </a:cubicBezTo>
                <a:cubicBezTo>
                  <a:pt x="35" y="86"/>
                  <a:pt x="39" y="88"/>
                  <a:pt x="43" y="88"/>
                </a:cubicBezTo>
                <a:cubicBezTo>
                  <a:pt x="43" y="89"/>
                  <a:pt x="46" y="103"/>
                  <a:pt x="46" y="103"/>
                </a:cubicBezTo>
                <a:cubicBezTo>
                  <a:pt x="58" y="103"/>
                  <a:pt x="58" y="103"/>
                  <a:pt x="58" y="103"/>
                </a:cubicBezTo>
                <a:cubicBezTo>
                  <a:pt x="58" y="103"/>
                  <a:pt x="61" y="89"/>
                  <a:pt x="61" y="88"/>
                </a:cubicBezTo>
                <a:cubicBezTo>
                  <a:pt x="65" y="88"/>
                  <a:pt x="68" y="86"/>
                  <a:pt x="72" y="84"/>
                </a:cubicBezTo>
                <a:cubicBezTo>
                  <a:pt x="73" y="85"/>
                  <a:pt x="84" y="92"/>
                  <a:pt x="84" y="92"/>
                </a:cubicBezTo>
                <a:cubicBezTo>
                  <a:pt x="92" y="83"/>
                  <a:pt x="92" y="83"/>
                  <a:pt x="92" y="83"/>
                </a:cubicBezTo>
                <a:cubicBezTo>
                  <a:pt x="92" y="83"/>
                  <a:pt x="86" y="72"/>
                  <a:pt x="85" y="72"/>
                </a:cubicBezTo>
                <a:cubicBezTo>
                  <a:pt x="88" y="68"/>
                  <a:pt x="89" y="64"/>
                  <a:pt x="90" y="60"/>
                </a:cubicBezTo>
                <a:cubicBezTo>
                  <a:pt x="92" y="60"/>
                  <a:pt x="104" y="57"/>
                  <a:pt x="104" y="57"/>
                </a:cubicBezTo>
                <a:cubicBezTo>
                  <a:pt x="104" y="45"/>
                  <a:pt x="104" y="45"/>
                  <a:pt x="104" y="45"/>
                </a:cubicBezTo>
                <a:cubicBezTo>
                  <a:pt x="104" y="45"/>
                  <a:pt x="92" y="42"/>
                  <a:pt x="90" y="42"/>
                </a:cubicBezTo>
                <a:cubicBezTo>
                  <a:pt x="88" y="38"/>
                  <a:pt x="87" y="34"/>
                  <a:pt x="84" y="31"/>
                </a:cubicBezTo>
                <a:close/>
                <a:moveTo>
                  <a:pt x="60" y="72"/>
                </a:moveTo>
                <a:cubicBezTo>
                  <a:pt x="49" y="77"/>
                  <a:pt x="36" y="72"/>
                  <a:pt x="30" y="60"/>
                </a:cubicBezTo>
                <a:cubicBezTo>
                  <a:pt x="26" y="49"/>
                  <a:pt x="31" y="36"/>
                  <a:pt x="42" y="30"/>
                </a:cubicBezTo>
                <a:cubicBezTo>
                  <a:pt x="54" y="26"/>
                  <a:pt x="67" y="31"/>
                  <a:pt x="72" y="42"/>
                </a:cubicBezTo>
                <a:cubicBezTo>
                  <a:pt x="77" y="54"/>
                  <a:pt x="72" y="67"/>
                  <a:pt x="60" y="72"/>
                </a:cubicBezTo>
                <a:close/>
              </a:path>
            </a:pathLst>
          </a:custGeom>
          <a:solidFill>
            <a:schemeClr val="accent6"/>
          </a:solidFill>
          <a:ln>
            <a:noFill/>
          </a:ln>
        </p:spPr>
        <p:txBody>
          <a:bodyPr vert="horz" wrap="square" lIns="120644" tIns="60322" rIns="120644" bIns="60322" numCol="1" anchor="t" anchorCtr="0" compatLnSpc="1">
            <a:prstTxWarp prst="textNoShape">
              <a:avLst/>
            </a:prstTxWarp>
          </a:bodyPr>
          <a:lstStyle/>
          <a:p>
            <a:pPr marL="0" marR="0" lvl="0" indent="0" algn="l" defTabSz="1206459" rtl="0" eaLnBrk="1" fontAlgn="auto" latinLnBrk="0" hangingPunct="1">
              <a:lnSpc>
                <a:spcPct val="100000"/>
              </a:lnSpc>
              <a:spcBef>
                <a:spcPts val="0"/>
              </a:spcBef>
              <a:spcAft>
                <a:spcPts val="0"/>
              </a:spcAft>
              <a:buClrTx/>
              <a:buSzTx/>
              <a:buFontTx/>
              <a:buNone/>
              <a:tabLst/>
              <a:defRPr/>
            </a:pPr>
            <a:endParaRPr kumimoji="0" lang="en-US" sz="2375" b="0" i="0" u="none" strike="noStrike" kern="1200" cap="none" spc="0" normalizeH="0" baseline="0" noProof="0">
              <a:ln>
                <a:noFill/>
              </a:ln>
              <a:solidFill>
                <a:srgbClr val="000000"/>
              </a:solidFill>
              <a:effectLst/>
              <a:uLnTx/>
              <a:uFillTx/>
              <a:latin typeface="Segoe UI"/>
              <a:ea typeface="+mn-ea"/>
              <a:cs typeface="+mn-cs"/>
            </a:endParaRPr>
          </a:p>
        </p:txBody>
      </p:sp>
      <p:grpSp>
        <p:nvGrpSpPr>
          <p:cNvPr id="34" name="Group 33">
            <a:extLst>
              <a:ext uri="{FF2B5EF4-FFF2-40B4-BE49-F238E27FC236}">
                <a16:creationId xmlns:a16="http://schemas.microsoft.com/office/drawing/2014/main" id="{E4544534-E23D-756E-5FC9-9A88107074A5}"/>
              </a:ext>
            </a:extLst>
          </p:cNvPr>
          <p:cNvGrpSpPr>
            <a:grpSpLocks noChangeAspect="1"/>
          </p:cNvGrpSpPr>
          <p:nvPr/>
        </p:nvGrpSpPr>
        <p:grpSpPr>
          <a:xfrm>
            <a:off x="590610" y="5570628"/>
            <a:ext cx="1164016" cy="1045203"/>
            <a:chOff x="6197795" y="5009164"/>
            <a:chExt cx="1209942" cy="1086440"/>
          </a:xfrm>
        </p:grpSpPr>
        <p:grpSp>
          <p:nvGrpSpPr>
            <p:cNvPr id="35" name="Group 34">
              <a:extLst>
                <a:ext uri="{FF2B5EF4-FFF2-40B4-BE49-F238E27FC236}">
                  <a16:creationId xmlns:a16="http://schemas.microsoft.com/office/drawing/2014/main" id="{D559D3F3-99E5-D744-F140-41FDC84554BE}"/>
                </a:ext>
              </a:extLst>
            </p:cNvPr>
            <p:cNvGrpSpPr/>
            <p:nvPr/>
          </p:nvGrpSpPr>
          <p:grpSpPr>
            <a:xfrm>
              <a:off x="6197795" y="5009164"/>
              <a:ext cx="616635" cy="1026202"/>
              <a:chOff x="6197795" y="5009164"/>
              <a:chExt cx="616635" cy="1026202"/>
            </a:xfrm>
          </p:grpSpPr>
          <p:grpSp>
            <p:nvGrpSpPr>
              <p:cNvPr id="37" name="Picture 88">
                <a:extLst>
                  <a:ext uri="{FF2B5EF4-FFF2-40B4-BE49-F238E27FC236}">
                    <a16:creationId xmlns:a16="http://schemas.microsoft.com/office/drawing/2014/main" id="{D4A43BE2-E94A-FBD3-2118-791540020BE3}"/>
                  </a:ext>
                </a:extLst>
              </p:cNvPr>
              <p:cNvGrpSpPr/>
              <p:nvPr/>
            </p:nvGrpSpPr>
            <p:grpSpPr>
              <a:xfrm>
                <a:off x="6197795" y="5009164"/>
                <a:ext cx="616635" cy="1026202"/>
                <a:chOff x="6197795" y="5009164"/>
                <a:chExt cx="616635" cy="1026202"/>
              </a:xfrm>
            </p:grpSpPr>
            <p:sp>
              <p:nvSpPr>
                <p:cNvPr id="45" name="Freeform: Shape 44">
                  <a:extLst>
                    <a:ext uri="{FF2B5EF4-FFF2-40B4-BE49-F238E27FC236}">
                      <a16:creationId xmlns:a16="http://schemas.microsoft.com/office/drawing/2014/main" id="{229C659C-451B-9398-E94E-322F3EB14CD4}"/>
                    </a:ext>
                  </a:extLst>
                </p:cNvPr>
                <p:cNvSpPr/>
                <p:nvPr/>
              </p:nvSpPr>
              <p:spPr>
                <a:xfrm>
                  <a:off x="6334385" y="5281965"/>
                  <a:ext cx="228640" cy="753401"/>
                </a:xfrm>
                <a:custGeom>
                  <a:avLst/>
                  <a:gdLst>
                    <a:gd name="connsiteX0" fmla="*/ 228640 w 228640"/>
                    <a:gd name="connsiteY0" fmla="*/ 0 h 753401"/>
                    <a:gd name="connsiteX1" fmla="*/ 228640 w 228640"/>
                    <a:gd name="connsiteY1" fmla="*/ 753401 h 753401"/>
                    <a:gd name="connsiteX2" fmla="*/ 0 w 228640"/>
                    <a:gd name="connsiteY2" fmla="*/ 753401 h 753401"/>
                    <a:gd name="connsiteX3" fmla="*/ 0 w 228640"/>
                    <a:gd name="connsiteY3" fmla="*/ 141729 h 753401"/>
                  </a:gdLst>
                  <a:ahLst/>
                  <a:cxnLst>
                    <a:cxn ang="0">
                      <a:pos x="connsiteX0" y="connsiteY0"/>
                    </a:cxn>
                    <a:cxn ang="0">
                      <a:pos x="connsiteX1" y="connsiteY1"/>
                    </a:cxn>
                    <a:cxn ang="0">
                      <a:pos x="connsiteX2" y="connsiteY2"/>
                    </a:cxn>
                    <a:cxn ang="0">
                      <a:pos x="connsiteX3" y="connsiteY3"/>
                    </a:cxn>
                  </a:cxnLst>
                  <a:rect l="l" t="t" r="r" b="b"/>
                  <a:pathLst>
                    <a:path w="228640" h="753401">
                      <a:moveTo>
                        <a:pt x="228640" y="0"/>
                      </a:moveTo>
                      <a:lnTo>
                        <a:pt x="228640" y="753401"/>
                      </a:lnTo>
                      <a:lnTo>
                        <a:pt x="0" y="753401"/>
                      </a:lnTo>
                      <a:lnTo>
                        <a:pt x="0" y="141729"/>
                      </a:lnTo>
                      <a:close/>
                    </a:path>
                  </a:pathLst>
                </a:custGeom>
                <a:solidFill>
                  <a:srgbClr val="0078D4"/>
                </a:solidFill>
                <a:ln w="983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 name="Freeform: Shape 45">
                  <a:extLst>
                    <a:ext uri="{FF2B5EF4-FFF2-40B4-BE49-F238E27FC236}">
                      <a16:creationId xmlns:a16="http://schemas.microsoft.com/office/drawing/2014/main" id="{78D6B3AD-9194-4B61-ED4A-BDD898DEB91E}"/>
                    </a:ext>
                  </a:extLst>
                </p:cNvPr>
                <p:cNvSpPr/>
                <p:nvPr/>
              </p:nvSpPr>
              <p:spPr>
                <a:xfrm>
                  <a:off x="6719411" y="5378938"/>
                  <a:ext cx="95019" cy="656428"/>
                </a:xfrm>
                <a:custGeom>
                  <a:avLst/>
                  <a:gdLst>
                    <a:gd name="connsiteX0" fmla="*/ 95019 w 95019"/>
                    <a:gd name="connsiteY0" fmla="*/ 58610 h 656428"/>
                    <a:gd name="connsiteX1" fmla="*/ 95019 w 95019"/>
                    <a:gd name="connsiteY1" fmla="*/ 656429 h 656428"/>
                    <a:gd name="connsiteX2" fmla="*/ 0 w 95019"/>
                    <a:gd name="connsiteY2" fmla="*/ 656429 h 656428"/>
                    <a:gd name="connsiteX3" fmla="*/ 0 w 95019"/>
                    <a:gd name="connsiteY3" fmla="*/ 0 h 656428"/>
                  </a:gdLst>
                  <a:ahLst/>
                  <a:cxnLst>
                    <a:cxn ang="0">
                      <a:pos x="connsiteX0" y="connsiteY0"/>
                    </a:cxn>
                    <a:cxn ang="0">
                      <a:pos x="connsiteX1" y="connsiteY1"/>
                    </a:cxn>
                    <a:cxn ang="0">
                      <a:pos x="connsiteX2" y="connsiteY2"/>
                    </a:cxn>
                    <a:cxn ang="0">
                      <a:pos x="connsiteX3" y="connsiteY3"/>
                    </a:cxn>
                  </a:cxnLst>
                  <a:rect l="l" t="t" r="r" b="b"/>
                  <a:pathLst>
                    <a:path w="95019" h="656428">
                      <a:moveTo>
                        <a:pt x="95019" y="58610"/>
                      </a:moveTo>
                      <a:lnTo>
                        <a:pt x="95019" y="656429"/>
                      </a:lnTo>
                      <a:lnTo>
                        <a:pt x="0" y="656429"/>
                      </a:lnTo>
                      <a:lnTo>
                        <a:pt x="0" y="0"/>
                      </a:lnTo>
                      <a:close/>
                    </a:path>
                  </a:pathLst>
                </a:custGeom>
                <a:solidFill>
                  <a:srgbClr val="2F2F2F"/>
                </a:solidFill>
                <a:ln w="983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 name="Freeform: Shape 46">
                  <a:extLst>
                    <a:ext uri="{FF2B5EF4-FFF2-40B4-BE49-F238E27FC236}">
                      <a16:creationId xmlns:a16="http://schemas.microsoft.com/office/drawing/2014/main" id="{8E927ADB-72F6-F11C-AF78-36EDAEDB8A82}"/>
                    </a:ext>
                  </a:extLst>
                </p:cNvPr>
                <p:cNvSpPr/>
                <p:nvPr/>
              </p:nvSpPr>
              <p:spPr>
                <a:xfrm>
                  <a:off x="6449200" y="5009164"/>
                  <a:ext cx="228640" cy="1026202"/>
                </a:xfrm>
                <a:custGeom>
                  <a:avLst/>
                  <a:gdLst>
                    <a:gd name="connsiteX0" fmla="*/ 0 w 228640"/>
                    <a:gd name="connsiteY0" fmla="*/ 0 h 1026202"/>
                    <a:gd name="connsiteX1" fmla="*/ 0 w 228640"/>
                    <a:gd name="connsiteY1" fmla="*/ 286655 h 1026202"/>
                    <a:gd name="connsiteX2" fmla="*/ 159355 w 228640"/>
                    <a:gd name="connsiteY2" fmla="*/ 187551 h 1026202"/>
                    <a:gd name="connsiteX3" fmla="*/ 159355 w 228640"/>
                    <a:gd name="connsiteY3" fmla="*/ 1026203 h 1026202"/>
                    <a:gd name="connsiteX4" fmla="*/ 228640 w 228640"/>
                    <a:gd name="connsiteY4" fmla="*/ 1026203 h 1026202"/>
                    <a:gd name="connsiteX5" fmla="*/ 228640 w 228640"/>
                    <a:gd name="connsiteY5" fmla="*/ 141729 h 10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40" h="1026202">
                      <a:moveTo>
                        <a:pt x="0" y="0"/>
                      </a:moveTo>
                      <a:lnTo>
                        <a:pt x="0" y="286655"/>
                      </a:lnTo>
                      <a:lnTo>
                        <a:pt x="159355" y="187551"/>
                      </a:lnTo>
                      <a:lnTo>
                        <a:pt x="159355" y="1026203"/>
                      </a:lnTo>
                      <a:lnTo>
                        <a:pt x="228640" y="1026203"/>
                      </a:lnTo>
                      <a:lnTo>
                        <a:pt x="228640" y="141729"/>
                      </a:lnTo>
                      <a:close/>
                    </a:path>
                  </a:pathLst>
                </a:custGeom>
                <a:solidFill>
                  <a:srgbClr val="2F2F2F"/>
                </a:solidFill>
                <a:ln w="983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 name="Freeform: Shape 47">
                  <a:extLst>
                    <a:ext uri="{FF2B5EF4-FFF2-40B4-BE49-F238E27FC236}">
                      <a16:creationId xmlns:a16="http://schemas.microsoft.com/office/drawing/2014/main" id="{9780ECB2-AA27-C560-5A02-90D768EB5C3B}"/>
                    </a:ext>
                  </a:extLst>
                </p:cNvPr>
                <p:cNvSpPr/>
                <p:nvPr/>
              </p:nvSpPr>
              <p:spPr>
                <a:xfrm>
                  <a:off x="6197795" y="5588867"/>
                  <a:ext cx="95019" cy="446499"/>
                </a:xfrm>
                <a:custGeom>
                  <a:avLst/>
                  <a:gdLst>
                    <a:gd name="connsiteX0" fmla="*/ 0 w 95019"/>
                    <a:gd name="connsiteY0" fmla="*/ 58610 h 446499"/>
                    <a:gd name="connsiteX1" fmla="*/ 0 w 95019"/>
                    <a:gd name="connsiteY1" fmla="*/ 446500 h 446499"/>
                    <a:gd name="connsiteX2" fmla="*/ 95019 w 95019"/>
                    <a:gd name="connsiteY2" fmla="*/ 446500 h 446499"/>
                    <a:gd name="connsiteX3" fmla="*/ 95019 w 95019"/>
                    <a:gd name="connsiteY3" fmla="*/ 0 h 446499"/>
                  </a:gdLst>
                  <a:ahLst/>
                  <a:cxnLst>
                    <a:cxn ang="0">
                      <a:pos x="connsiteX0" y="connsiteY0"/>
                    </a:cxn>
                    <a:cxn ang="0">
                      <a:pos x="connsiteX1" y="connsiteY1"/>
                    </a:cxn>
                    <a:cxn ang="0">
                      <a:pos x="connsiteX2" y="connsiteY2"/>
                    </a:cxn>
                    <a:cxn ang="0">
                      <a:pos x="connsiteX3" y="connsiteY3"/>
                    </a:cxn>
                  </a:cxnLst>
                  <a:rect l="l" t="t" r="r" b="b"/>
                  <a:pathLst>
                    <a:path w="95019" h="446499">
                      <a:moveTo>
                        <a:pt x="0" y="58610"/>
                      </a:moveTo>
                      <a:lnTo>
                        <a:pt x="0" y="446500"/>
                      </a:lnTo>
                      <a:lnTo>
                        <a:pt x="95019" y="446500"/>
                      </a:lnTo>
                      <a:lnTo>
                        <a:pt x="95019" y="0"/>
                      </a:lnTo>
                      <a:close/>
                    </a:path>
                  </a:pathLst>
                </a:custGeom>
                <a:solidFill>
                  <a:srgbClr val="0078D4"/>
                </a:solidFill>
                <a:ln w="983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38" name="Rectangle 37">
                <a:extLst>
                  <a:ext uri="{FF2B5EF4-FFF2-40B4-BE49-F238E27FC236}">
                    <a16:creationId xmlns:a16="http://schemas.microsoft.com/office/drawing/2014/main" id="{3BC24E95-F972-404B-C2A0-4BE52A63FA30}"/>
                  </a:ext>
                </a:extLst>
              </p:cNvPr>
              <p:cNvSpPr/>
              <p:nvPr/>
            </p:nvSpPr>
            <p:spPr bwMode="auto">
              <a:xfrm>
                <a:off x="6356702" y="5457613"/>
                <a:ext cx="182880" cy="27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6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560AA2D1-7448-0595-3A0A-0D1E5F8D8DA7}"/>
                  </a:ext>
                </a:extLst>
              </p:cNvPr>
              <p:cNvSpPr/>
              <p:nvPr/>
            </p:nvSpPr>
            <p:spPr bwMode="auto">
              <a:xfrm>
                <a:off x="6356702" y="5521315"/>
                <a:ext cx="182880" cy="27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6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4D8A8709-204D-A37B-7EB9-A88E6CFC5AFF}"/>
                  </a:ext>
                </a:extLst>
              </p:cNvPr>
              <p:cNvSpPr/>
              <p:nvPr/>
            </p:nvSpPr>
            <p:spPr bwMode="auto">
              <a:xfrm>
                <a:off x="6356702" y="5585016"/>
                <a:ext cx="182880" cy="27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6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E2898DB7-2986-E8E2-9E06-B846AE43FD17}"/>
                  </a:ext>
                </a:extLst>
              </p:cNvPr>
              <p:cNvSpPr/>
              <p:nvPr/>
            </p:nvSpPr>
            <p:spPr bwMode="auto">
              <a:xfrm>
                <a:off x="6356702" y="5648718"/>
                <a:ext cx="182880" cy="27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6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B093230F-AB15-42D9-3475-D06F02AE955A}"/>
                  </a:ext>
                </a:extLst>
              </p:cNvPr>
              <p:cNvSpPr/>
              <p:nvPr/>
            </p:nvSpPr>
            <p:spPr bwMode="auto">
              <a:xfrm>
                <a:off x="6356702" y="5712418"/>
                <a:ext cx="182880" cy="27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6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0157B40D-6C82-B215-F86E-9C09D97F6D26}"/>
                  </a:ext>
                </a:extLst>
              </p:cNvPr>
              <p:cNvSpPr/>
              <p:nvPr/>
            </p:nvSpPr>
            <p:spPr bwMode="auto">
              <a:xfrm>
                <a:off x="6356703" y="5776119"/>
                <a:ext cx="182880" cy="27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6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09FAA7DA-E4DD-4E62-7E10-15C9BDB113A3}"/>
                  </a:ext>
                </a:extLst>
              </p:cNvPr>
              <p:cNvSpPr/>
              <p:nvPr/>
            </p:nvSpPr>
            <p:spPr bwMode="auto">
              <a:xfrm>
                <a:off x="6356704" y="5839822"/>
                <a:ext cx="182880" cy="27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6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36" name="Picture 35">
              <a:extLst>
                <a:ext uri="{FF2B5EF4-FFF2-40B4-BE49-F238E27FC236}">
                  <a16:creationId xmlns:a16="http://schemas.microsoft.com/office/drawing/2014/main" id="{49602CE3-17AF-5F87-7907-5131298E08F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612649" y="5585999"/>
              <a:ext cx="795088" cy="509605"/>
            </a:xfrm>
            <a:prstGeom prst="rect">
              <a:avLst/>
            </a:prstGeom>
          </p:spPr>
        </p:pic>
      </p:grpSp>
      <p:pic>
        <p:nvPicPr>
          <p:cNvPr id="49" name="Graphic 48">
            <a:extLst>
              <a:ext uri="{FF2B5EF4-FFF2-40B4-BE49-F238E27FC236}">
                <a16:creationId xmlns:a16="http://schemas.microsoft.com/office/drawing/2014/main" id="{98CC0087-A5DA-B149-F0DA-4FFA22ACBEFD}"/>
              </a:ext>
              <a:ext uri="{C183D7F6-B498-43B3-948B-1728B52AA6E4}">
                <adec:decorative xmlns:adec="http://schemas.microsoft.com/office/drawing/2017/decorative" val="1"/>
              </a:ext>
            </a:extLst>
          </p:cNvPr>
          <p:cNvPicPr>
            <a:picLocks noChangeAspect="1"/>
          </p:cNvPicPr>
          <p:nvPr/>
        </p:nvPicPr>
        <p:blipFill>
          <a:blip r:embed="rId5"/>
          <a:srcRect/>
          <a:stretch/>
        </p:blipFill>
        <p:spPr>
          <a:xfrm>
            <a:off x="1722635" y="5785022"/>
            <a:ext cx="801770" cy="801770"/>
          </a:xfrm>
          <a:prstGeom prst="rect">
            <a:avLst/>
          </a:prstGeom>
        </p:spPr>
      </p:pic>
      <p:grpSp>
        <p:nvGrpSpPr>
          <p:cNvPr id="50" name="Group 49">
            <a:extLst>
              <a:ext uri="{FF2B5EF4-FFF2-40B4-BE49-F238E27FC236}">
                <a16:creationId xmlns:a16="http://schemas.microsoft.com/office/drawing/2014/main" id="{EE5CC601-9FBC-57A0-9AB5-3635AC8CF73C}"/>
              </a:ext>
            </a:extLst>
          </p:cNvPr>
          <p:cNvGrpSpPr/>
          <p:nvPr/>
        </p:nvGrpSpPr>
        <p:grpSpPr>
          <a:xfrm rot="5400000">
            <a:off x="10496490" y="3668099"/>
            <a:ext cx="100124" cy="739993"/>
            <a:chOff x="8225720" y="3916141"/>
            <a:chExt cx="106680" cy="788447"/>
          </a:xfrm>
          <a:noFill/>
        </p:grpSpPr>
        <p:sp>
          <p:nvSpPr>
            <p:cNvPr id="51" name="Oval 50">
              <a:extLst>
                <a:ext uri="{FF2B5EF4-FFF2-40B4-BE49-F238E27FC236}">
                  <a16:creationId xmlns:a16="http://schemas.microsoft.com/office/drawing/2014/main" id="{B30DC79D-6C79-922D-8909-060DDC30D028}"/>
                </a:ext>
              </a:extLst>
            </p:cNvPr>
            <p:cNvSpPr/>
            <p:nvPr/>
          </p:nvSpPr>
          <p:spPr bwMode="auto">
            <a:xfrm>
              <a:off x="8225720" y="4254271"/>
              <a:ext cx="106680" cy="1066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52" name="Oval 51">
              <a:extLst>
                <a:ext uri="{FF2B5EF4-FFF2-40B4-BE49-F238E27FC236}">
                  <a16:creationId xmlns:a16="http://schemas.microsoft.com/office/drawing/2014/main" id="{79E278E1-2EEC-4485-E6A5-74E3463F06A1}"/>
                </a:ext>
              </a:extLst>
            </p:cNvPr>
            <p:cNvSpPr/>
            <p:nvPr/>
          </p:nvSpPr>
          <p:spPr bwMode="auto">
            <a:xfrm>
              <a:off x="8225720" y="4597908"/>
              <a:ext cx="106680" cy="1066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18785C1B-7387-935E-E107-EB437C7460B8}"/>
                </a:ext>
              </a:extLst>
            </p:cNvPr>
            <p:cNvSpPr/>
            <p:nvPr/>
          </p:nvSpPr>
          <p:spPr bwMode="auto">
            <a:xfrm>
              <a:off x="8225720" y="3916141"/>
              <a:ext cx="106680" cy="1066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sp>
        <p:nvSpPr>
          <p:cNvPr id="54" name="Rectangle: Rounded Corners 53">
            <a:extLst>
              <a:ext uri="{FF2B5EF4-FFF2-40B4-BE49-F238E27FC236}">
                <a16:creationId xmlns:a16="http://schemas.microsoft.com/office/drawing/2014/main" id="{D59E248A-0A94-F35D-80DE-9549DE258C5F}"/>
              </a:ext>
              <a:ext uri="{C183D7F6-B498-43B3-948B-1728B52AA6E4}">
                <adec:decorative xmlns:adec="http://schemas.microsoft.com/office/drawing/2017/decorative" val="1"/>
              </a:ext>
            </a:extLst>
          </p:cNvPr>
          <p:cNvSpPr/>
          <p:nvPr/>
        </p:nvSpPr>
        <p:spPr bwMode="auto">
          <a:xfrm>
            <a:off x="9259242" y="4042048"/>
            <a:ext cx="2574615" cy="509966"/>
          </a:xfrm>
          <a:prstGeom prst="round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55" name="Rectangle 54">
            <a:extLst>
              <a:ext uri="{FF2B5EF4-FFF2-40B4-BE49-F238E27FC236}">
                <a16:creationId xmlns:a16="http://schemas.microsoft.com/office/drawing/2014/main" id="{9D4022D0-D171-65A7-2009-1F4AC609ED58}"/>
              </a:ext>
            </a:extLst>
          </p:cNvPr>
          <p:cNvSpPr/>
          <p:nvPr/>
        </p:nvSpPr>
        <p:spPr>
          <a:xfrm>
            <a:off x="10330771" y="4096129"/>
            <a:ext cx="501279" cy="19389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50" normalizeH="0" baseline="0" noProof="0">
                <a:ln>
                  <a:noFill/>
                </a:ln>
                <a:solidFill>
                  <a:srgbClr val="000000"/>
                </a:solidFill>
                <a:effectLst/>
                <a:uLnTx/>
                <a:uFillTx/>
                <a:latin typeface="Segoe UI Semibold"/>
                <a:ea typeface="+mn-ea"/>
                <a:cs typeface="Segoe UI Semilight" panose="020B0402040204020203" pitchFamily="34" charset="0"/>
              </a:rPr>
              <a:t>ITSM</a:t>
            </a:r>
          </a:p>
        </p:txBody>
      </p:sp>
      <p:grpSp>
        <p:nvGrpSpPr>
          <p:cNvPr id="56" name="Group 55">
            <a:extLst>
              <a:ext uri="{FF2B5EF4-FFF2-40B4-BE49-F238E27FC236}">
                <a16:creationId xmlns:a16="http://schemas.microsoft.com/office/drawing/2014/main" id="{0A2D2526-822B-7FB3-996B-F61B54BFF71A}"/>
              </a:ext>
            </a:extLst>
          </p:cNvPr>
          <p:cNvGrpSpPr/>
          <p:nvPr/>
        </p:nvGrpSpPr>
        <p:grpSpPr>
          <a:xfrm>
            <a:off x="9274864" y="2764662"/>
            <a:ext cx="2574613" cy="1126768"/>
            <a:chOff x="8423547" y="5280289"/>
            <a:chExt cx="2743200" cy="1200547"/>
          </a:xfrm>
        </p:grpSpPr>
        <p:grpSp>
          <p:nvGrpSpPr>
            <p:cNvPr id="57" name="Group 56">
              <a:extLst>
                <a:ext uri="{FF2B5EF4-FFF2-40B4-BE49-F238E27FC236}">
                  <a16:creationId xmlns:a16="http://schemas.microsoft.com/office/drawing/2014/main" id="{173EB104-3D14-9A1A-CADA-4449DB6964B9}"/>
                </a:ext>
              </a:extLst>
            </p:cNvPr>
            <p:cNvGrpSpPr/>
            <p:nvPr/>
          </p:nvGrpSpPr>
          <p:grpSpPr>
            <a:xfrm rot="5400000">
              <a:off x="9741813" y="4939405"/>
              <a:ext cx="106680" cy="788447"/>
              <a:chOff x="8225720" y="3916141"/>
              <a:chExt cx="106680" cy="788447"/>
            </a:xfrm>
            <a:noFill/>
          </p:grpSpPr>
          <p:sp>
            <p:nvSpPr>
              <p:cNvPr id="67" name="Oval 66">
                <a:extLst>
                  <a:ext uri="{FF2B5EF4-FFF2-40B4-BE49-F238E27FC236}">
                    <a16:creationId xmlns:a16="http://schemas.microsoft.com/office/drawing/2014/main" id="{3FA334A0-E898-4A15-6D25-A3A445DECFCD}"/>
                  </a:ext>
                </a:extLst>
              </p:cNvPr>
              <p:cNvSpPr/>
              <p:nvPr/>
            </p:nvSpPr>
            <p:spPr bwMode="auto">
              <a:xfrm>
                <a:off x="8225720" y="4254271"/>
                <a:ext cx="106680" cy="1066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2A79AB16-8D84-AA46-3DE5-F196E09E2A96}"/>
                  </a:ext>
                </a:extLst>
              </p:cNvPr>
              <p:cNvSpPr/>
              <p:nvPr/>
            </p:nvSpPr>
            <p:spPr bwMode="auto">
              <a:xfrm>
                <a:off x="8225720" y="4597908"/>
                <a:ext cx="106680" cy="1066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69" name="Oval 68">
                <a:extLst>
                  <a:ext uri="{FF2B5EF4-FFF2-40B4-BE49-F238E27FC236}">
                    <a16:creationId xmlns:a16="http://schemas.microsoft.com/office/drawing/2014/main" id="{63B9D4AB-DA6A-DB28-ABE8-53193AC0A1E7}"/>
                  </a:ext>
                </a:extLst>
              </p:cNvPr>
              <p:cNvSpPr/>
              <p:nvPr/>
            </p:nvSpPr>
            <p:spPr bwMode="auto">
              <a:xfrm>
                <a:off x="8225720" y="3916141"/>
                <a:ext cx="106680" cy="1066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5C69E541-AB2D-131E-7111-AFB8411B6E0B}"/>
                </a:ext>
              </a:extLst>
            </p:cNvPr>
            <p:cNvGrpSpPr/>
            <p:nvPr/>
          </p:nvGrpSpPr>
          <p:grpSpPr>
            <a:xfrm>
              <a:off x="8423547" y="5337836"/>
              <a:ext cx="2743200" cy="1143000"/>
              <a:chOff x="8332107" y="5258144"/>
              <a:chExt cx="2743200" cy="1143000"/>
            </a:xfrm>
          </p:grpSpPr>
          <p:sp>
            <p:nvSpPr>
              <p:cNvPr id="59" name="Rectangle: Rounded Corners 58">
                <a:extLst>
                  <a:ext uri="{FF2B5EF4-FFF2-40B4-BE49-F238E27FC236}">
                    <a16:creationId xmlns:a16="http://schemas.microsoft.com/office/drawing/2014/main" id="{20495AA4-765B-0C80-2CE1-0766DC0E1FCB}"/>
                  </a:ext>
                  <a:ext uri="{C183D7F6-B498-43B3-948B-1728B52AA6E4}">
                    <adec:decorative xmlns:adec="http://schemas.microsoft.com/office/drawing/2017/decorative" val="1"/>
                  </a:ext>
                </a:extLst>
              </p:cNvPr>
              <p:cNvSpPr/>
              <p:nvPr/>
            </p:nvSpPr>
            <p:spPr bwMode="auto">
              <a:xfrm>
                <a:off x="8332107" y="5258144"/>
                <a:ext cx="2743200" cy="1143000"/>
              </a:xfrm>
              <a:prstGeom prst="round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pic>
            <p:nvPicPr>
              <p:cNvPr id="60" name="Picture 59">
                <a:extLst>
                  <a:ext uri="{FF2B5EF4-FFF2-40B4-BE49-F238E27FC236}">
                    <a16:creationId xmlns:a16="http://schemas.microsoft.com/office/drawing/2014/main" id="{692A9D53-E9A7-4850-BDED-513C0DB5F31C}"/>
                  </a:ext>
                </a:extLst>
              </p:cNvPr>
              <p:cNvPicPr>
                <a:picLocks noChangeAspect="1"/>
              </p:cNvPicPr>
              <p:nvPr/>
            </p:nvPicPr>
            <p:blipFill>
              <a:blip r:embed="rId8"/>
              <a:stretch>
                <a:fillRect/>
              </a:stretch>
            </p:blipFill>
            <p:spPr>
              <a:xfrm>
                <a:off x="9602997" y="5907738"/>
                <a:ext cx="380189" cy="380189"/>
              </a:xfrm>
              <a:prstGeom prst="rect">
                <a:avLst/>
              </a:prstGeom>
            </p:spPr>
          </p:pic>
          <p:pic>
            <p:nvPicPr>
              <p:cNvPr id="61" name="Picture 60">
                <a:extLst>
                  <a:ext uri="{FF2B5EF4-FFF2-40B4-BE49-F238E27FC236}">
                    <a16:creationId xmlns:a16="http://schemas.microsoft.com/office/drawing/2014/main" id="{E6B86AEA-626B-AEDC-6D68-5AFDF919891A}"/>
                  </a:ext>
                </a:extLst>
              </p:cNvPr>
              <p:cNvPicPr>
                <a:picLocks noChangeAspect="1"/>
              </p:cNvPicPr>
              <p:nvPr/>
            </p:nvPicPr>
            <p:blipFill>
              <a:blip r:embed="rId9"/>
              <a:stretch>
                <a:fillRect/>
              </a:stretch>
            </p:blipFill>
            <p:spPr>
              <a:xfrm>
                <a:off x="10076202" y="5867818"/>
                <a:ext cx="460029" cy="460029"/>
              </a:xfrm>
              <a:prstGeom prst="rect">
                <a:avLst/>
              </a:prstGeom>
            </p:spPr>
          </p:pic>
          <p:pic>
            <p:nvPicPr>
              <p:cNvPr id="62" name="Picture 61">
                <a:extLst>
                  <a:ext uri="{FF2B5EF4-FFF2-40B4-BE49-F238E27FC236}">
                    <a16:creationId xmlns:a16="http://schemas.microsoft.com/office/drawing/2014/main" id="{3055D5EC-BA14-B8F8-DB22-9A953EE6AED3}"/>
                  </a:ext>
                </a:extLst>
              </p:cNvPr>
              <p:cNvPicPr>
                <a:picLocks noChangeAspect="1"/>
              </p:cNvPicPr>
              <p:nvPr/>
            </p:nvPicPr>
            <p:blipFill>
              <a:blip r:embed="rId10"/>
              <a:stretch>
                <a:fillRect/>
              </a:stretch>
            </p:blipFill>
            <p:spPr>
              <a:xfrm>
                <a:off x="9074840" y="5888728"/>
                <a:ext cx="418208" cy="418208"/>
              </a:xfrm>
              <a:prstGeom prst="rect">
                <a:avLst/>
              </a:prstGeom>
            </p:spPr>
          </p:pic>
          <p:pic>
            <p:nvPicPr>
              <p:cNvPr id="63" name="Graphic 62">
                <a:extLst>
                  <a:ext uri="{FF2B5EF4-FFF2-40B4-BE49-F238E27FC236}">
                    <a16:creationId xmlns:a16="http://schemas.microsoft.com/office/drawing/2014/main" id="{BFD6471E-1588-A573-1DD0-A890E31A333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67862" y="5903922"/>
                <a:ext cx="388383" cy="388383"/>
              </a:xfrm>
              <a:prstGeom prst="rect">
                <a:avLst/>
              </a:prstGeom>
            </p:spPr>
          </p:pic>
          <p:pic>
            <p:nvPicPr>
              <p:cNvPr id="64" name="Picture 63" descr="A red and black logo&#10;&#10;Description automatically generated with low confidence">
                <a:extLst>
                  <a:ext uri="{FF2B5EF4-FFF2-40B4-BE49-F238E27FC236}">
                    <a16:creationId xmlns:a16="http://schemas.microsoft.com/office/drawing/2014/main" id="{DF17F6F2-D47D-9DC0-232E-C324BECB3FA3}"/>
                  </a:ext>
                </a:extLst>
              </p:cNvPr>
              <p:cNvPicPr>
                <a:picLocks noChangeAspect="1"/>
              </p:cNvPicPr>
              <p:nvPr/>
            </p:nvPicPr>
            <p:blipFill>
              <a:blip r:embed="rId13"/>
              <a:stretch>
                <a:fillRect/>
              </a:stretch>
            </p:blipFill>
            <p:spPr>
              <a:xfrm>
                <a:off x="9513814" y="5649464"/>
                <a:ext cx="1238760" cy="157532"/>
              </a:xfrm>
              <a:prstGeom prst="rect">
                <a:avLst/>
              </a:prstGeom>
            </p:spPr>
          </p:pic>
          <p:pic>
            <p:nvPicPr>
              <p:cNvPr id="65" name="Picture 64">
                <a:extLst>
                  <a:ext uri="{FF2B5EF4-FFF2-40B4-BE49-F238E27FC236}">
                    <a16:creationId xmlns:a16="http://schemas.microsoft.com/office/drawing/2014/main" id="{8EE2D659-EA00-550D-03FC-4B22A46AADD9}"/>
                  </a:ext>
                </a:extLst>
              </p:cNvPr>
              <p:cNvPicPr>
                <a:picLocks noChangeAspect="1"/>
              </p:cNvPicPr>
              <p:nvPr/>
            </p:nvPicPr>
            <p:blipFill>
              <a:blip r:embed="rId14"/>
              <a:stretch>
                <a:fillRect/>
              </a:stretch>
            </p:blipFill>
            <p:spPr>
              <a:xfrm>
                <a:off x="8451582" y="5844842"/>
                <a:ext cx="511192" cy="511192"/>
              </a:xfrm>
              <a:prstGeom prst="rect">
                <a:avLst/>
              </a:prstGeom>
            </p:spPr>
          </p:pic>
          <p:pic>
            <p:nvPicPr>
              <p:cNvPr id="66" name="Picture 65" descr="Logo&#10;&#10;Description automatically generated">
                <a:extLst>
                  <a:ext uri="{FF2B5EF4-FFF2-40B4-BE49-F238E27FC236}">
                    <a16:creationId xmlns:a16="http://schemas.microsoft.com/office/drawing/2014/main" id="{96819A81-C93C-E03B-32DD-A9A3607B1AA5}"/>
                  </a:ext>
                </a:extLst>
              </p:cNvPr>
              <p:cNvPicPr>
                <a:picLocks noChangeAspect="1"/>
              </p:cNvPicPr>
              <p:nvPr/>
            </p:nvPicPr>
            <p:blipFill>
              <a:blip r:embed="rId15"/>
              <a:stretch>
                <a:fillRect/>
              </a:stretch>
            </p:blipFill>
            <p:spPr>
              <a:xfrm>
                <a:off x="8702366" y="5581868"/>
                <a:ext cx="591294" cy="292724"/>
              </a:xfrm>
              <a:prstGeom prst="rect">
                <a:avLst/>
              </a:prstGeom>
            </p:spPr>
          </p:pic>
        </p:grpSp>
      </p:grpSp>
      <p:cxnSp>
        <p:nvCxnSpPr>
          <p:cNvPr id="70" name="Straight Arrow Connector 69">
            <a:extLst>
              <a:ext uri="{FF2B5EF4-FFF2-40B4-BE49-F238E27FC236}">
                <a16:creationId xmlns:a16="http://schemas.microsoft.com/office/drawing/2014/main" id="{C20219A4-21C9-9480-5BC8-57AF1026AE2F}"/>
              </a:ext>
            </a:extLst>
          </p:cNvPr>
          <p:cNvCxnSpPr>
            <a:cxnSpLocks/>
          </p:cNvCxnSpPr>
          <p:nvPr/>
        </p:nvCxnSpPr>
        <p:spPr>
          <a:xfrm>
            <a:off x="8544086" y="4341493"/>
            <a:ext cx="485336" cy="0"/>
          </a:xfrm>
          <a:prstGeom prst="straightConnector1">
            <a:avLst/>
          </a:prstGeom>
          <a:ln w="19050">
            <a:solidFill>
              <a:schemeClr val="accent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69FEC58-3868-69CD-788F-43DB1837EF72}"/>
              </a:ext>
            </a:extLst>
          </p:cNvPr>
          <p:cNvSpPr/>
          <p:nvPr/>
        </p:nvSpPr>
        <p:spPr>
          <a:xfrm>
            <a:off x="10055844" y="2868837"/>
            <a:ext cx="1162631" cy="19389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50" normalizeH="0" baseline="0" noProof="0">
                <a:ln>
                  <a:noFill/>
                </a:ln>
                <a:solidFill>
                  <a:srgbClr val="000000"/>
                </a:solidFill>
                <a:effectLst/>
                <a:uLnTx/>
                <a:uFillTx/>
                <a:latin typeface="Segoe UI Semibold"/>
                <a:ea typeface="+mn-ea"/>
                <a:cs typeface="Segoe UI Semilight" panose="020B0402040204020203" pitchFamily="34" charset="0"/>
              </a:rPr>
              <a:t>Business apps</a:t>
            </a:r>
          </a:p>
        </p:txBody>
      </p:sp>
      <p:pic>
        <p:nvPicPr>
          <p:cNvPr id="72" name="Picture 71">
            <a:extLst>
              <a:ext uri="{FF2B5EF4-FFF2-40B4-BE49-F238E27FC236}">
                <a16:creationId xmlns:a16="http://schemas.microsoft.com/office/drawing/2014/main" id="{5431FA41-DC16-F2A5-7B97-8BF7CFDC0A3A}"/>
              </a:ext>
            </a:extLst>
          </p:cNvPr>
          <p:cNvPicPr>
            <a:picLocks noChangeAspect="1"/>
          </p:cNvPicPr>
          <p:nvPr/>
        </p:nvPicPr>
        <p:blipFill>
          <a:blip r:embed="rId16"/>
          <a:stretch>
            <a:fillRect/>
          </a:stretch>
        </p:blipFill>
        <p:spPr>
          <a:xfrm>
            <a:off x="9426019" y="4290028"/>
            <a:ext cx="1349864" cy="255821"/>
          </a:xfrm>
          <a:prstGeom prst="rect">
            <a:avLst/>
          </a:prstGeom>
        </p:spPr>
      </p:pic>
      <p:cxnSp>
        <p:nvCxnSpPr>
          <p:cNvPr id="73" name="Straight Arrow Connector 72">
            <a:extLst>
              <a:ext uri="{FF2B5EF4-FFF2-40B4-BE49-F238E27FC236}">
                <a16:creationId xmlns:a16="http://schemas.microsoft.com/office/drawing/2014/main" id="{EFD43006-A58C-3DA2-25B9-15330EE41CB8}"/>
              </a:ext>
            </a:extLst>
          </p:cNvPr>
          <p:cNvCxnSpPr>
            <a:cxnSpLocks/>
          </p:cNvCxnSpPr>
          <p:nvPr/>
        </p:nvCxnSpPr>
        <p:spPr>
          <a:xfrm>
            <a:off x="1903935" y="5145594"/>
            <a:ext cx="0" cy="639428"/>
          </a:xfrm>
          <a:prstGeom prst="straightConnector1">
            <a:avLst/>
          </a:prstGeom>
          <a:ln w="19050">
            <a:solidFill>
              <a:schemeClr val="accent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3D9423E-DCB4-1B0A-BE35-79FEF87DA2F6}"/>
              </a:ext>
            </a:extLst>
          </p:cNvPr>
          <p:cNvSpPr/>
          <p:nvPr/>
        </p:nvSpPr>
        <p:spPr>
          <a:xfrm>
            <a:off x="1903935" y="5237706"/>
            <a:ext cx="1608222" cy="38779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50" normalizeH="0" baseline="0" noProof="0">
                <a:ln>
                  <a:noFill/>
                </a:ln>
                <a:solidFill>
                  <a:srgbClr val="000000"/>
                </a:solidFill>
                <a:effectLst/>
                <a:uLnTx/>
                <a:uFillTx/>
                <a:latin typeface="Segoe UI Semibold"/>
                <a:ea typeface="+mn-ea"/>
                <a:cs typeface="Segoe UI Semilight" panose="020B0402040204020203" pitchFamily="34" charset="0"/>
              </a:rPr>
              <a:t>SCIM, LDAP,  SQL, and more</a:t>
            </a:r>
          </a:p>
        </p:txBody>
      </p:sp>
    </p:spTree>
    <p:extLst>
      <p:ext uri="{BB962C8B-B14F-4D97-AF65-F5344CB8AC3E}">
        <p14:creationId xmlns:p14="http://schemas.microsoft.com/office/powerpoint/2010/main" val="410802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804F-8827-0440-45AF-E8158ADC0FEA}"/>
              </a:ext>
            </a:extLst>
          </p:cNvPr>
          <p:cNvSpPr>
            <a:spLocks noGrp="1"/>
          </p:cNvSpPr>
          <p:nvPr>
            <p:ph type="title"/>
          </p:nvPr>
        </p:nvSpPr>
        <p:spPr>
          <a:xfrm>
            <a:off x="588263" y="457200"/>
            <a:ext cx="5230646" cy="553998"/>
          </a:xfrm>
        </p:spPr>
        <p:txBody>
          <a:bodyPr>
            <a:normAutofit fontScale="90000"/>
          </a:bodyPr>
          <a:lstStyle/>
          <a:p>
            <a:r>
              <a:rPr lang="en-US"/>
              <a:t>Separation of Duties</a:t>
            </a:r>
          </a:p>
        </p:txBody>
      </p:sp>
      <p:sp>
        <p:nvSpPr>
          <p:cNvPr id="3" name="Freeform 2">
            <a:extLst>
              <a:ext uri="{FF2B5EF4-FFF2-40B4-BE49-F238E27FC236}">
                <a16:creationId xmlns:a16="http://schemas.microsoft.com/office/drawing/2014/main" id="{CBC647CC-9409-168B-6677-6A434437B400}"/>
              </a:ext>
            </a:extLst>
          </p:cNvPr>
          <p:cNvSpPr/>
          <p:nvPr/>
        </p:nvSpPr>
        <p:spPr bwMode="auto">
          <a:xfrm>
            <a:off x="6095999" y="-1"/>
            <a:ext cx="6129251"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DF1C0E4F-0FF7-7844-3C9D-3AF17313570E}"/>
              </a:ext>
            </a:extLst>
          </p:cNvPr>
          <p:cNvGrpSpPr/>
          <p:nvPr/>
        </p:nvGrpSpPr>
        <p:grpSpPr>
          <a:xfrm>
            <a:off x="6445135" y="1247359"/>
            <a:ext cx="5484840" cy="2181641"/>
            <a:chOff x="5425543" y="1247359"/>
            <a:chExt cx="6504432" cy="2452913"/>
          </a:xfrm>
        </p:grpSpPr>
        <p:sp>
          <p:nvSpPr>
            <p:cNvPr id="5" name="Rectangle: Rounded Corners 4">
              <a:extLst>
                <a:ext uri="{FF2B5EF4-FFF2-40B4-BE49-F238E27FC236}">
                  <a16:creationId xmlns:a16="http://schemas.microsoft.com/office/drawing/2014/main" id="{D4CAAE42-1C8B-BFFF-DD96-2C1C5E237FB6}"/>
                </a:ext>
              </a:extLst>
            </p:cNvPr>
            <p:cNvSpPr/>
            <p:nvPr/>
          </p:nvSpPr>
          <p:spPr bwMode="auto">
            <a:xfrm>
              <a:off x="5425543" y="1247359"/>
              <a:ext cx="6504432" cy="2452913"/>
            </a:xfrm>
            <a:prstGeom prst="roundRect">
              <a:avLst>
                <a:gd name="adj" fmla="val 5690"/>
              </a:avLst>
            </a:prstGeom>
            <a:solidFill>
              <a:schemeClr val="bg1"/>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6" name="Picture 5" descr="Graphical user interface, text, application, email&#10;&#10;Description automatically generated">
              <a:extLst>
                <a:ext uri="{FF2B5EF4-FFF2-40B4-BE49-F238E27FC236}">
                  <a16:creationId xmlns:a16="http://schemas.microsoft.com/office/drawing/2014/main" id="{899AC8FC-CC08-8817-6D61-3A1CCEE0FDB2}"/>
                </a:ext>
              </a:extLst>
            </p:cNvPr>
            <p:cNvPicPr>
              <a:picLocks noChangeAspect="1"/>
            </p:cNvPicPr>
            <p:nvPr/>
          </p:nvPicPr>
          <p:blipFill>
            <a:blip r:embed="rId3"/>
            <a:stretch>
              <a:fillRect/>
            </a:stretch>
          </p:blipFill>
          <p:spPr>
            <a:xfrm>
              <a:off x="5511650" y="1386527"/>
              <a:ext cx="6332219" cy="2174577"/>
            </a:xfrm>
            <a:prstGeom prst="rect">
              <a:avLst/>
            </a:prstGeom>
          </p:spPr>
        </p:pic>
      </p:grpSp>
      <p:sp>
        <p:nvSpPr>
          <p:cNvPr id="7" name="Text Placeholder 2">
            <a:extLst>
              <a:ext uri="{FF2B5EF4-FFF2-40B4-BE49-F238E27FC236}">
                <a16:creationId xmlns:a16="http://schemas.microsoft.com/office/drawing/2014/main" id="{4C53346C-91F3-0D10-7CC5-22C9D489A0FF}"/>
              </a:ext>
            </a:extLst>
          </p:cNvPr>
          <p:cNvSpPr txBox="1">
            <a:spLocks/>
          </p:cNvSpPr>
          <p:nvPr/>
        </p:nvSpPr>
        <p:spPr>
          <a:xfrm>
            <a:off x="600212" y="1971622"/>
            <a:ext cx="5124485" cy="281615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32742" rtl="0" eaLnBrk="1" fontAlgn="auto" latinLnBrk="0" hangingPunct="1">
              <a:lnSpc>
                <a:spcPct val="100000"/>
              </a:lnSpc>
              <a:spcBef>
                <a:spcPts val="1800"/>
              </a:spcBef>
              <a:spcAft>
                <a:spcPts val="0"/>
              </a:spcAft>
              <a:buClrTx/>
              <a:buSzPct val="90000"/>
              <a:tabLst/>
              <a:defRPr/>
            </a:pPr>
            <a:r>
              <a:rPr lang="en-US" sz="1800">
                <a:gradFill>
                  <a:gsLst>
                    <a:gs pos="1250">
                      <a:srgbClr val="000000"/>
                    </a:gs>
                    <a:gs pos="100000">
                      <a:srgbClr val="000000"/>
                    </a:gs>
                  </a:gsLst>
                  <a:lin ang="5400000" scaled="0"/>
                </a:gradFill>
                <a:latin typeface="Segoe UI"/>
              </a:rPr>
              <a:t>Restrict users from requesting an access package</a:t>
            </a:r>
          </a:p>
          <a:p>
            <a:pPr marL="173038" marR="0" lvl="0" indent="-173038" algn="l" defTabSz="932742" rtl="0" eaLnBrk="1" fontAlgn="auto" latinLnBrk="0" hangingPunct="1">
              <a:lnSpc>
                <a:spcPct val="100000"/>
              </a:lnSpc>
              <a:spcBef>
                <a:spcPts val="900"/>
              </a:spcBef>
              <a:spcAft>
                <a:spcPts val="0"/>
              </a:spcAft>
              <a:buClrTx/>
              <a:buSzPct val="90000"/>
              <a:buFont typeface="Arial" panose="020B0604020202020204" pitchFamily="34" charset="0"/>
              <a:buChar char="•"/>
              <a:tabLst/>
              <a:defRPr/>
            </a:pPr>
            <a:r>
              <a:rPr lang="en-US" sz="1600">
                <a:gradFill>
                  <a:gsLst>
                    <a:gs pos="1250">
                      <a:srgbClr val="000000"/>
                    </a:gs>
                    <a:gs pos="100000">
                      <a:srgbClr val="000000"/>
                    </a:gs>
                  </a:gsLst>
                  <a:lin ang="5400000" scaled="0"/>
                </a:gradFill>
                <a:latin typeface="Segoe UI"/>
              </a:rPr>
              <a:t>if they already have an assignment to another access package, or</a:t>
            </a:r>
          </a:p>
          <a:p>
            <a:pPr marL="173038" marR="0" lvl="0" indent="-173038" algn="l" defTabSz="932742" rtl="0" eaLnBrk="1" fontAlgn="auto" latinLnBrk="0" hangingPunct="1">
              <a:lnSpc>
                <a:spcPct val="100000"/>
              </a:lnSpc>
              <a:spcBef>
                <a:spcPts val="900"/>
              </a:spcBef>
              <a:spcAft>
                <a:spcPts val="0"/>
              </a:spcAft>
              <a:buClrTx/>
              <a:buSzPct val="90000"/>
              <a:buFont typeface="Arial" panose="020B0604020202020204" pitchFamily="34" charset="0"/>
              <a:buChar char="•"/>
              <a:tabLst/>
              <a:defRPr/>
            </a:pPr>
            <a:r>
              <a:rPr lang="en-US" sz="1600">
                <a:gradFill>
                  <a:gsLst>
                    <a:gs pos="1250">
                      <a:srgbClr val="000000"/>
                    </a:gs>
                    <a:gs pos="100000">
                      <a:srgbClr val="000000"/>
                    </a:gs>
                  </a:gsLst>
                  <a:lin ang="5400000" scaled="0"/>
                </a:gradFill>
                <a:latin typeface="Segoe UI"/>
              </a:rPr>
              <a:t>if they are a member of a group</a:t>
            </a:r>
          </a:p>
          <a:p>
            <a:pPr marR="0" lvl="0" algn="l" defTabSz="932742" rtl="0" eaLnBrk="1" fontAlgn="auto" latinLnBrk="0" hangingPunct="1">
              <a:lnSpc>
                <a:spcPct val="100000"/>
              </a:lnSpc>
              <a:spcBef>
                <a:spcPts val="1800"/>
              </a:spcBef>
              <a:spcAft>
                <a:spcPts val="0"/>
              </a:spcAft>
              <a:buClrTx/>
              <a:buSzPct val="90000"/>
              <a:tabLst/>
              <a:defRPr/>
            </a:pPr>
            <a:r>
              <a:rPr lang="en-US" sz="1800">
                <a:gradFill>
                  <a:gsLst>
                    <a:gs pos="1250">
                      <a:srgbClr val="000000"/>
                    </a:gs>
                    <a:gs pos="100000">
                      <a:srgbClr val="000000"/>
                    </a:gs>
                  </a:gsLst>
                  <a:lin ang="5400000" scaled="0"/>
                </a:gradFill>
                <a:latin typeface="Segoe UI"/>
              </a:rPr>
              <a:t>Report on users who have incompatible access rights</a:t>
            </a:r>
          </a:p>
          <a:p>
            <a:pPr marR="0" lvl="0" algn="l" defTabSz="932742" rtl="0" eaLnBrk="1" fontAlgn="auto" latinLnBrk="0" hangingPunct="1">
              <a:lnSpc>
                <a:spcPct val="100000"/>
              </a:lnSpc>
              <a:spcBef>
                <a:spcPts val="1800"/>
              </a:spcBef>
              <a:spcAft>
                <a:spcPts val="0"/>
              </a:spcAft>
              <a:buClrTx/>
              <a:buSzPct val="90000"/>
              <a:tabLst/>
              <a:defRPr/>
            </a:pPr>
            <a:r>
              <a:rPr lang="en-US" sz="1800">
                <a:gradFill>
                  <a:gsLst>
                    <a:gs pos="1250">
                      <a:srgbClr val="000000"/>
                    </a:gs>
                    <a:gs pos="100000">
                      <a:srgbClr val="000000"/>
                    </a:gs>
                  </a:gsLst>
                  <a:lin ang="5400000" scaled="0"/>
                </a:gradFill>
                <a:latin typeface="Segoe UI"/>
              </a:rPr>
              <a:t>Alert on users receiving access directly to applications</a:t>
            </a:r>
          </a:p>
        </p:txBody>
      </p:sp>
      <p:pic>
        <p:nvPicPr>
          <p:cNvPr id="8" name="Picture 7">
            <a:extLst>
              <a:ext uri="{FF2B5EF4-FFF2-40B4-BE49-F238E27FC236}">
                <a16:creationId xmlns:a16="http://schemas.microsoft.com/office/drawing/2014/main" id="{529C99AB-7E70-FDD8-8822-9515A3F3700F}"/>
              </a:ext>
            </a:extLst>
          </p:cNvPr>
          <p:cNvPicPr>
            <a:picLocks noChangeAspect="1"/>
          </p:cNvPicPr>
          <p:nvPr/>
        </p:nvPicPr>
        <p:blipFill>
          <a:blip r:embed="rId4"/>
          <a:stretch>
            <a:fillRect/>
          </a:stretch>
        </p:blipFill>
        <p:spPr>
          <a:xfrm>
            <a:off x="7384955" y="3294447"/>
            <a:ext cx="2585608" cy="2972242"/>
          </a:xfrm>
          <a:prstGeom prst="rect">
            <a:avLst/>
          </a:prstGeom>
          <a:effectLst>
            <a:outerShdw blurRad="63500" algn="ctr" rotWithShape="0">
              <a:prstClr val="black">
                <a:alpha val="20000"/>
              </a:prstClr>
            </a:outerShdw>
          </a:effectLst>
        </p:spPr>
      </p:pic>
    </p:spTree>
    <p:extLst>
      <p:ext uri="{BB962C8B-B14F-4D97-AF65-F5344CB8AC3E}">
        <p14:creationId xmlns:p14="http://schemas.microsoft.com/office/powerpoint/2010/main" val="375206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3C47E81-F319-0C31-9FAE-43FEC592F14C}"/>
              </a:ext>
            </a:extLst>
          </p:cNvPr>
          <p:cNvSpPr txBox="1">
            <a:spLocks/>
          </p:cNvSpPr>
          <p:nvPr/>
        </p:nvSpPr>
        <p:spPr>
          <a:xfrm>
            <a:off x="-532195" y="2277473"/>
            <a:ext cx="5821379" cy="779799"/>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pPr algn="ctr"/>
            <a:r>
              <a:rPr lang="en-US" sz="3200"/>
              <a:t>Auto assignment Rules </a:t>
            </a:r>
          </a:p>
        </p:txBody>
      </p:sp>
    </p:spTree>
    <p:extLst>
      <p:ext uri="{BB962C8B-B14F-4D97-AF65-F5344CB8AC3E}">
        <p14:creationId xmlns:p14="http://schemas.microsoft.com/office/powerpoint/2010/main" val="29142095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804F-8827-0440-45AF-E8158ADC0FEA}"/>
              </a:ext>
            </a:extLst>
          </p:cNvPr>
          <p:cNvSpPr>
            <a:spLocks noGrp="1"/>
          </p:cNvSpPr>
          <p:nvPr>
            <p:ph type="title"/>
          </p:nvPr>
        </p:nvSpPr>
        <p:spPr>
          <a:xfrm>
            <a:off x="588263" y="457200"/>
            <a:ext cx="5230646" cy="1477328"/>
          </a:xfrm>
        </p:spPr>
        <p:txBody>
          <a:bodyPr>
            <a:normAutofit/>
          </a:bodyPr>
          <a:lstStyle/>
          <a:p>
            <a:r>
              <a:rPr lang="en-US" sz="3600">
                <a:latin typeface="+mn-lt"/>
              </a:rPr>
              <a:t>Assign and remove resources automatically</a:t>
            </a:r>
            <a:br>
              <a:rPr lang="en-US">
                <a:latin typeface="+mn-lt"/>
              </a:rPr>
            </a:br>
            <a:r>
              <a:rPr lang="en-US" sz="2400">
                <a:solidFill>
                  <a:schemeClr val="accent1"/>
                </a:solidFill>
                <a:latin typeface="+mn-lt"/>
              </a:rPr>
              <a:t>Birthright assignment</a:t>
            </a:r>
          </a:p>
        </p:txBody>
      </p:sp>
      <p:sp>
        <p:nvSpPr>
          <p:cNvPr id="3" name="Freeform 2">
            <a:extLst>
              <a:ext uri="{FF2B5EF4-FFF2-40B4-BE49-F238E27FC236}">
                <a16:creationId xmlns:a16="http://schemas.microsoft.com/office/drawing/2014/main" id="{CBC647CC-9409-168B-6677-6A434437B400}"/>
              </a:ext>
            </a:extLst>
          </p:cNvPr>
          <p:cNvSpPr/>
          <p:nvPr/>
        </p:nvSpPr>
        <p:spPr bwMode="auto">
          <a:xfrm>
            <a:off x="6095999" y="-1"/>
            <a:ext cx="6129251"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7" name="Text Placeholder 2">
            <a:extLst>
              <a:ext uri="{FF2B5EF4-FFF2-40B4-BE49-F238E27FC236}">
                <a16:creationId xmlns:a16="http://schemas.microsoft.com/office/drawing/2014/main" id="{4C53346C-91F3-0D10-7CC5-22C9D489A0FF}"/>
              </a:ext>
            </a:extLst>
          </p:cNvPr>
          <p:cNvSpPr txBox="1">
            <a:spLocks/>
          </p:cNvSpPr>
          <p:nvPr/>
        </p:nvSpPr>
        <p:spPr>
          <a:xfrm>
            <a:off x="600212" y="2487012"/>
            <a:ext cx="5124485" cy="34163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ts val="1800"/>
              </a:spcBef>
              <a:spcAft>
                <a:spcPts val="0"/>
              </a:spcAft>
              <a:buClrTx/>
              <a:buSzPct val="90000"/>
              <a:buFont typeface="Arial" panose="020B0604020202020204" pitchFamily="34" charset="0"/>
              <a:buChar char="•"/>
              <a:tabLst/>
              <a:defRPr/>
            </a:pPr>
            <a:r>
              <a:rPr lang="en-US" sz="2400">
                <a:gradFill>
                  <a:gsLst>
                    <a:gs pos="1250">
                      <a:srgbClr val="000000"/>
                    </a:gs>
                    <a:gs pos="100000">
                      <a:srgbClr val="000000"/>
                    </a:gs>
                  </a:gsLst>
                  <a:lin ang="5400000" scaled="0"/>
                </a:gradFill>
              </a:rPr>
              <a:t>Use rules to determine access package assignment based on user properties, similar to dynamic groups.</a:t>
            </a:r>
          </a:p>
          <a:p>
            <a:pPr marL="342900" marR="0" lvl="0" indent="-342900" algn="l" defTabSz="932742" rtl="0" eaLnBrk="1" fontAlgn="auto" latinLnBrk="0" hangingPunct="1">
              <a:lnSpc>
                <a:spcPct val="100000"/>
              </a:lnSpc>
              <a:spcBef>
                <a:spcPts val="1800"/>
              </a:spcBef>
              <a:spcAft>
                <a:spcPts val="0"/>
              </a:spcAft>
              <a:buClrTx/>
              <a:buSzPct val="90000"/>
              <a:buFont typeface="Arial" panose="020B0604020202020204" pitchFamily="34" charset="0"/>
              <a:buChar char="•"/>
              <a:tabLst/>
              <a:defRPr/>
            </a:pPr>
            <a:r>
              <a:rPr lang="en-US" sz="2400">
                <a:gradFill>
                  <a:gsLst>
                    <a:gs pos="1250">
                      <a:srgbClr val="000000"/>
                    </a:gs>
                    <a:gs pos="100000">
                      <a:srgbClr val="000000"/>
                    </a:gs>
                  </a:gsLst>
                  <a:lin ang="5400000" scaled="0"/>
                </a:gradFill>
              </a:rPr>
              <a:t>Assignments to users are added or removed depending on whether they meet the rule criteria.</a:t>
            </a:r>
          </a:p>
          <a:p>
            <a:pPr marL="342900" marR="0" lvl="0" indent="-342900" algn="l" defTabSz="932742" rtl="0" eaLnBrk="1" fontAlgn="auto" latinLnBrk="0" hangingPunct="1">
              <a:lnSpc>
                <a:spcPct val="100000"/>
              </a:lnSpc>
              <a:spcBef>
                <a:spcPts val="1800"/>
              </a:spcBef>
              <a:spcAft>
                <a:spcPts val="0"/>
              </a:spcAft>
              <a:buClrTx/>
              <a:buSzPct val="90000"/>
              <a:buFont typeface="Arial" panose="020B0604020202020204" pitchFamily="34" charset="0"/>
              <a:buChar char="•"/>
              <a:tabLst/>
              <a:defRPr/>
            </a:pPr>
            <a:endParaRPr lang="en-US" sz="2400"/>
          </a:p>
        </p:txBody>
      </p:sp>
      <p:pic>
        <p:nvPicPr>
          <p:cNvPr id="4" name="Picture 3">
            <a:extLst>
              <a:ext uri="{FF2B5EF4-FFF2-40B4-BE49-F238E27FC236}">
                <a16:creationId xmlns:a16="http://schemas.microsoft.com/office/drawing/2014/main" id="{D95155E2-FF56-1B48-1776-6A0EAAA6FB1D}"/>
              </a:ext>
            </a:extLst>
          </p:cNvPr>
          <p:cNvPicPr>
            <a:picLocks noChangeAspect="1"/>
          </p:cNvPicPr>
          <p:nvPr/>
        </p:nvPicPr>
        <p:blipFill>
          <a:blip r:embed="rId3"/>
          <a:stretch>
            <a:fillRect/>
          </a:stretch>
        </p:blipFill>
        <p:spPr>
          <a:xfrm>
            <a:off x="6315994" y="1296786"/>
            <a:ext cx="5689260" cy="3696393"/>
          </a:xfrm>
          <a:prstGeom prst="rect">
            <a:avLst/>
          </a:prstGeom>
        </p:spPr>
      </p:pic>
    </p:spTree>
    <p:extLst>
      <p:ext uri="{BB962C8B-B14F-4D97-AF65-F5344CB8AC3E}">
        <p14:creationId xmlns:p14="http://schemas.microsoft.com/office/powerpoint/2010/main" val="118931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32CD-3480-6E6B-79ED-7DDAC9A579E7}"/>
              </a:ext>
            </a:extLst>
          </p:cNvPr>
          <p:cNvSpPr>
            <a:spLocks noGrp="1"/>
          </p:cNvSpPr>
          <p:nvPr>
            <p:ph type="title"/>
          </p:nvPr>
        </p:nvSpPr>
        <p:spPr/>
        <p:txBody>
          <a:bodyPr>
            <a:normAutofit/>
          </a:bodyPr>
          <a:lstStyle/>
          <a:p>
            <a:r>
              <a:rPr lang="en-US" sz="3200"/>
              <a:t>Features</a:t>
            </a:r>
          </a:p>
        </p:txBody>
      </p:sp>
      <p:sp>
        <p:nvSpPr>
          <p:cNvPr id="3" name="Content Placeholder 2">
            <a:extLst>
              <a:ext uri="{FF2B5EF4-FFF2-40B4-BE49-F238E27FC236}">
                <a16:creationId xmlns:a16="http://schemas.microsoft.com/office/drawing/2014/main" id="{0F58439F-FDDF-16D3-6443-261C493BA377}"/>
              </a:ext>
            </a:extLst>
          </p:cNvPr>
          <p:cNvSpPr>
            <a:spLocks noGrp="1"/>
          </p:cNvSpPr>
          <p:nvPr>
            <p:ph sz="quarter" idx="10"/>
          </p:nvPr>
        </p:nvSpPr>
        <p:spPr>
          <a:xfrm>
            <a:off x="584200" y="1435100"/>
            <a:ext cx="11018838" cy="4431983"/>
          </a:xfrm>
        </p:spPr>
        <p:txBody>
          <a:bodyPr>
            <a:normAutofit/>
          </a:bodyPr>
          <a:lstStyle/>
          <a:p>
            <a:pPr lvl="1"/>
            <a:r>
              <a:rPr lang="en-US" b="1"/>
              <a:t>Automatically create assignments</a:t>
            </a:r>
            <a:r>
              <a:rPr lang="en-US"/>
              <a:t>: Add the user when an user properties matches with the policy's membership rule </a:t>
            </a:r>
          </a:p>
          <a:p>
            <a:pPr lvl="1"/>
            <a:endParaRPr lang="en-US"/>
          </a:p>
          <a:p>
            <a:pPr lvl="1"/>
            <a:r>
              <a:rPr lang="en-US" b="1"/>
              <a:t>Automatically remove assignments </a:t>
            </a:r>
            <a:r>
              <a:rPr lang="en-US"/>
              <a:t>: Remove the user when an user properties matches with the policy's membership rule </a:t>
            </a:r>
          </a:p>
          <a:p>
            <a:pPr lvl="1"/>
            <a:endParaRPr lang="en-US"/>
          </a:p>
          <a:p>
            <a:pPr lvl="1"/>
            <a:endParaRPr lang="en-US"/>
          </a:p>
        </p:txBody>
      </p:sp>
    </p:spTree>
    <p:extLst>
      <p:ext uri="{BB962C8B-B14F-4D97-AF65-F5344CB8AC3E}">
        <p14:creationId xmlns:p14="http://schemas.microsoft.com/office/powerpoint/2010/main" val="22977844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954481" y="451260"/>
            <a:ext cx="9144000" cy="815907"/>
          </a:xfrm>
        </p:spPr>
        <p:txBody>
          <a:bodyPr>
            <a:normAutofit/>
          </a:bodyPr>
          <a:lstStyle/>
          <a:p>
            <a:r>
              <a:rPr lang="en-US" sz="3200"/>
              <a:t>Planning- Decisions to consider</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889237" y="1733398"/>
            <a:ext cx="8937754" cy="4525606"/>
          </a:xfrm>
        </p:spPr>
        <p:txBody>
          <a:bodyPr>
            <a:normAutofit/>
          </a:bodyPr>
          <a:lstStyle/>
          <a:p>
            <a:pPr algn="l" rtl="0" fontAlgn="base"/>
            <a:r>
              <a:rPr lang="en-US" sz="1800">
                <a:solidFill>
                  <a:srgbClr val="000000"/>
                </a:solidFill>
              </a:rPr>
              <a:t>-Access Package name and description </a:t>
            </a:r>
          </a:p>
          <a:p>
            <a:pPr algn="l" rtl="0" fontAlgn="base"/>
            <a:r>
              <a:rPr lang="en-US" sz="1800">
                <a:solidFill>
                  <a:srgbClr val="000000"/>
                </a:solidFill>
              </a:rPr>
              <a:t>-Define if this Access Package will have approval stages. If it does, define approvers and requestors. </a:t>
            </a:r>
          </a:p>
          <a:p>
            <a:pPr algn="l" rtl="0" fontAlgn="base"/>
            <a:r>
              <a:rPr lang="en-US" sz="1800">
                <a:solidFill>
                  <a:srgbClr val="000000"/>
                </a:solidFill>
              </a:rPr>
              <a:t>-Attribute</a:t>
            </a:r>
            <a:r>
              <a:rPr lang="es-MX" sz="1800">
                <a:solidFill>
                  <a:srgbClr val="000000"/>
                </a:solidFill>
              </a:rPr>
              <a:t>(s) </a:t>
            </a:r>
            <a:r>
              <a:rPr lang="es-MX" sz="1800" err="1">
                <a:solidFill>
                  <a:srgbClr val="000000"/>
                </a:solidFill>
              </a:rPr>
              <a:t>for</a:t>
            </a:r>
            <a:r>
              <a:rPr lang="es-MX" sz="1800">
                <a:solidFill>
                  <a:srgbClr val="000000"/>
                </a:solidFill>
              </a:rPr>
              <a:t> </a:t>
            </a:r>
            <a:r>
              <a:rPr lang="es-MX" sz="1800" err="1">
                <a:solidFill>
                  <a:srgbClr val="000000"/>
                </a:solidFill>
              </a:rPr>
              <a:t>the</a:t>
            </a:r>
            <a:r>
              <a:rPr lang="es-MX" sz="1800">
                <a:solidFill>
                  <a:srgbClr val="000000"/>
                </a:solidFill>
              </a:rPr>
              <a:t> Business rule definición</a:t>
            </a:r>
          </a:p>
          <a:p>
            <a:pPr algn="l" rtl="0" fontAlgn="base"/>
            <a:r>
              <a:rPr lang="es-MX" sz="1800">
                <a:solidFill>
                  <a:srgbClr val="000000"/>
                </a:solidFill>
              </a:rPr>
              <a:t>-</a:t>
            </a:r>
            <a:r>
              <a:rPr lang="es-MX" sz="1800" err="1">
                <a:solidFill>
                  <a:srgbClr val="000000"/>
                </a:solidFill>
              </a:rPr>
              <a:t>Automatically</a:t>
            </a:r>
            <a:r>
              <a:rPr lang="es-MX" sz="1800">
                <a:solidFill>
                  <a:srgbClr val="000000"/>
                </a:solidFill>
              </a:rPr>
              <a:t> </a:t>
            </a:r>
            <a:r>
              <a:rPr lang="es-MX" sz="1800" err="1">
                <a:solidFill>
                  <a:srgbClr val="000000"/>
                </a:solidFill>
              </a:rPr>
              <a:t>create</a:t>
            </a:r>
            <a:r>
              <a:rPr lang="es-MX" sz="1800">
                <a:solidFill>
                  <a:srgbClr val="000000"/>
                </a:solidFill>
              </a:rPr>
              <a:t> </a:t>
            </a:r>
            <a:r>
              <a:rPr lang="es-MX" sz="1800" err="1">
                <a:solidFill>
                  <a:srgbClr val="000000"/>
                </a:solidFill>
              </a:rPr>
              <a:t>assignment</a:t>
            </a:r>
            <a:endParaRPr lang="es-MX" sz="1800">
              <a:solidFill>
                <a:srgbClr val="000000"/>
              </a:solidFill>
            </a:endParaRPr>
          </a:p>
          <a:p>
            <a:pPr algn="l" rtl="0" fontAlgn="base"/>
            <a:r>
              <a:rPr lang="es-MX" sz="1800">
                <a:solidFill>
                  <a:srgbClr val="000000"/>
                </a:solidFill>
              </a:rPr>
              <a:t>-</a:t>
            </a:r>
            <a:r>
              <a:rPr lang="es-MX" sz="1800" err="1">
                <a:solidFill>
                  <a:srgbClr val="000000"/>
                </a:solidFill>
              </a:rPr>
              <a:t>Automatically</a:t>
            </a:r>
            <a:r>
              <a:rPr lang="es-MX" sz="1800">
                <a:solidFill>
                  <a:srgbClr val="000000"/>
                </a:solidFill>
              </a:rPr>
              <a:t> </a:t>
            </a:r>
            <a:r>
              <a:rPr lang="es-MX" sz="1800" err="1">
                <a:solidFill>
                  <a:srgbClr val="000000"/>
                </a:solidFill>
              </a:rPr>
              <a:t>remove</a:t>
            </a:r>
            <a:r>
              <a:rPr lang="es-MX" sz="1800">
                <a:solidFill>
                  <a:srgbClr val="000000"/>
                </a:solidFill>
              </a:rPr>
              <a:t> </a:t>
            </a:r>
            <a:r>
              <a:rPr lang="es-MX" sz="1800" err="1">
                <a:solidFill>
                  <a:srgbClr val="000000"/>
                </a:solidFill>
              </a:rPr>
              <a:t>assignment</a:t>
            </a:r>
            <a:r>
              <a:rPr lang="es-MX" sz="1800">
                <a:solidFill>
                  <a:srgbClr val="000000"/>
                </a:solidFill>
              </a:rPr>
              <a:t> </a:t>
            </a:r>
          </a:p>
          <a:p>
            <a:pPr algn="l" rtl="0" fontAlgn="base"/>
            <a:endParaRPr lang="es-MX" sz="1800">
              <a:solidFill>
                <a:srgbClr val="000000"/>
              </a:solidFill>
              <a:latin typeface="Segoe UI" panose="020B0502040204020203" pitchFamily="34" charset="0"/>
            </a:endParaRPr>
          </a:p>
          <a:p>
            <a:pPr algn="l" rtl="0" fontAlgn="base"/>
            <a:endParaRPr lang="es-MX" sz="1800">
              <a:solidFill>
                <a:srgbClr val="000000"/>
              </a:solidFill>
              <a:latin typeface="Segoe UI" panose="020B0502040204020203" pitchFamily="34" charset="0"/>
            </a:endParaRPr>
          </a:p>
          <a:p>
            <a:pPr algn="l" rtl="0" fontAlgn="base"/>
            <a:endParaRPr lang="en-US" sz="1800">
              <a:solidFill>
                <a:srgbClr val="000000"/>
              </a:solidFill>
              <a:latin typeface="Segoe UI" panose="020B0502040204020203" pitchFamily="34" charset="0"/>
            </a:endParaRPr>
          </a:p>
          <a:p>
            <a:pPr algn="l" rtl="0" fontAlgn="base"/>
            <a:endParaRPr lang="en-US" sz="1800">
              <a:solidFill>
                <a:srgbClr val="000000"/>
              </a:solidFill>
              <a:latin typeface="Segoe UI" panose="020B0502040204020203" pitchFamily="34" charset="0"/>
            </a:endParaRPr>
          </a:p>
          <a:p>
            <a:pPr algn="l" rtl="0" fontAlgn="base"/>
            <a:endParaRPr lang="en-US" sz="1800">
              <a:solidFill>
                <a:srgbClr val="000000"/>
              </a:solidFill>
              <a:latin typeface="Segoe UI" panose="020B0502040204020203" pitchFamily="34" charset="0"/>
            </a:endParaRPr>
          </a:p>
          <a:p>
            <a:pPr algn="l" rtl="0" fontAlgn="base"/>
            <a:endParaRPr lang="en-US" sz="1800">
              <a:solidFill>
                <a:srgbClr val="000000"/>
              </a:solidFill>
              <a:latin typeface="Segoe UI" panose="020B0502040204020203" pitchFamily="34" charset="0"/>
            </a:endParaRPr>
          </a:p>
          <a:p>
            <a:pPr algn="l" rtl="0" fontAlgn="base"/>
            <a:endParaRPr lang="en-US" sz="1800">
              <a:solidFill>
                <a:srgbClr val="000000"/>
              </a:solidFill>
              <a:latin typeface="Segoe UI" panose="020B0502040204020203" pitchFamily="34" charset="0"/>
            </a:endParaRPr>
          </a:p>
          <a:p>
            <a:endParaRPr lang="en-US"/>
          </a:p>
        </p:txBody>
      </p:sp>
    </p:spTree>
    <p:extLst>
      <p:ext uri="{BB962C8B-B14F-4D97-AF65-F5344CB8AC3E}">
        <p14:creationId xmlns:p14="http://schemas.microsoft.com/office/powerpoint/2010/main" val="1490230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TotalTime>
  <Words>2463</Words>
  <Application>Microsoft Office PowerPoint</Application>
  <PresentationFormat>Widescreen</PresentationFormat>
  <Paragraphs>338</Paragraphs>
  <Slides>35</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Aptos</vt:lpstr>
      <vt:lpstr>Aptos Display</vt:lpstr>
      <vt:lpstr>Arial</vt:lpstr>
      <vt:lpstr>Calibri</vt:lpstr>
      <vt:lpstr>Century Gothic</vt:lpstr>
      <vt:lpstr>Segoe UI</vt:lpstr>
      <vt:lpstr>Segoe UI Historic</vt:lpstr>
      <vt:lpstr>Segoe UI Semibold</vt:lpstr>
      <vt:lpstr>Segoe UI Semilight</vt:lpstr>
      <vt:lpstr>SegoeUI</vt:lpstr>
      <vt:lpstr>Wingdings</vt:lpstr>
      <vt:lpstr>Office Theme</vt:lpstr>
      <vt:lpstr>Microsoft Entra ID Governance</vt:lpstr>
      <vt:lpstr>Contoso’s user journey</vt:lpstr>
      <vt:lpstr>Access requests, workflow and approvals Entitlement management</vt:lpstr>
      <vt:lpstr>Request and provisioning workflow integrations Custom workflows for access lifecycle</vt:lpstr>
      <vt:lpstr>Separation of Duties</vt:lpstr>
      <vt:lpstr>PowerPoint Presentation</vt:lpstr>
      <vt:lpstr>Assign and remove resources automatically Birthright assignment</vt:lpstr>
      <vt:lpstr>Features</vt:lpstr>
      <vt:lpstr>Planning- Decisions to consider</vt:lpstr>
      <vt:lpstr>Deploy</vt:lpstr>
      <vt:lpstr>PowerPoint Presentation</vt:lpstr>
      <vt:lpstr>PowerPoint Presentation</vt:lpstr>
      <vt:lpstr>PowerPoint Presentation</vt:lpstr>
      <vt:lpstr>Use cases examples </vt:lpstr>
      <vt:lpstr>Planning- Decisions to consider</vt:lpstr>
      <vt:lpstr>Deploy</vt:lpstr>
      <vt:lpstr>Scenario: Access Recertification</vt:lpstr>
      <vt:lpstr>Access recertification to reduce risk Access Reviews</vt:lpstr>
      <vt:lpstr>How Access Reviews works  Administrator</vt:lpstr>
      <vt:lpstr>How Access Reviews works  Reviewer</vt:lpstr>
      <vt:lpstr>Access Reviews Scenarios</vt:lpstr>
      <vt:lpstr>Planning</vt:lpstr>
      <vt:lpstr>Planning- Decisions to consider</vt:lpstr>
      <vt:lpstr>Planning (Contd)</vt:lpstr>
      <vt:lpstr>Planning (Contd)</vt:lpstr>
      <vt:lpstr>Multi-Stage Reviews Decisions</vt:lpstr>
      <vt:lpstr>AR – Inactive Users General Availability</vt:lpstr>
      <vt:lpstr>Machine Learning based recommendations in Access Reviews User-to-Group Affiliation</vt:lpstr>
      <vt:lpstr>User to Group Affiliation </vt:lpstr>
      <vt:lpstr>AR – PIM for Groups Public preview</vt:lpstr>
      <vt:lpstr>Access Review history report</vt:lpstr>
      <vt:lpstr>Deploying Access Reviews Guide</vt:lpstr>
      <vt:lpstr>Join Entra ID Governance Advisors - Customer Community </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Entra ID Governance</dc:title>
  <dc:creator>Jorge Lopez</dc:creator>
  <cp:lastModifiedBy>Jorge Lopez</cp:lastModifiedBy>
  <cp:revision>1</cp:revision>
  <dcterms:created xsi:type="dcterms:W3CDTF">2023-11-21T23:27:03Z</dcterms:created>
  <dcterms:modified xsi:type="dcterms:W3CDTF">2023-11-21T23:50:09Z</dcterms:modified>
</cp:coreProperties>
</file>