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9"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08BA947-2829-4296-D99E-4F8063B894A7}" name="Yusuke Kodama" initials="YK" userId="S::ykodama@microsoft.com::bccc3647-e7dd-4f4e-a560-a904a6eca3ac" providerId="AD"/>
  <p188:author id="{4B25AB4E-2608-0A2A-D9AF-96E21A2593FE}" name="Amelie Darchicourt" initials="AD" userId="S::amdarchi@microsoft.com::398ad25c-8068-45b9-a097-95315194a6d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46604"/>
    <a:srgbClr val="F5F5F5"/>
    <a:srgbClr val="0078D7"/>
    <a:srgbClr val="EBEBEB"/>
    <a:srgbClr val="090A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72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F9ACC-26A2-47A0-9374-2CBAB5B643B9}" type="datetimeFigureOut">
              <a:rPr lang="en-US" smtClean="0"/>
              <a:t>4/22/2024</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2E3CB-E825-45CD-BC5D-15C2A8A94D5F}" type="slidenum">
              <a:rPr lang="en-US" smtClean="0"/>
              <a:t>‹#›</a:t>
            </a:fld>
            <a:endParaRPr lang="en-US"/>
          </a:p>
        </p:txBody>
      </p:sp>
    </p:spTree>
    <p:extLst>
      <p:ext uri="{BB962C8B-B14F-4D97-AF65-F5344CB8AC3E}">
        <p14:creationId xmlns:p14="http://schemas.microsoft.com/office/powerpoint/2010/main" val="419647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C2E3CB-E825-45CD-BC5D-15C2A8A94D5F}" type="slidenum">
              <a:rPr lang="en-US" smtClean="0"/>
              <a:t>1</a:t>
            </a:fld>
            <a:endParaRPr lang="en-US"/>
          </a:p>
        </p:txBody>
      </p:sp>
    </p:spTree>
    <p:extLst>
      <p:ext uri="{BB962C8B-B14F-4D97-AF65-F5344CB8AC3E}">
        <p14:creationId xmlns:p14="http://schemas.microsoft.com/office/powerpoint/2010/main" val="426238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B91C53B-8E1C-4E77-A8E8-A0F1439D60E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37138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1C53B-8E1C-4E77-A8E8-A0F1439D60E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77246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1C53B-8E1C-4E77-A8E8-A0F1439D60E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36577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1C53B-8E1C-4E77-A8E8-A0F1439D60E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40333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1C53B-8E1C-4E77-A8E8-A0F1439D60E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39196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91C53B-8E1C-4E77-A8E8-A0F1439D60E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38062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91C53B-8E1C-4E77-A8E8-A0F1439D60EC}"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45846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91C53B-8E1C-4E77-A8E8-A0F1439D60EC}"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79256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1C53B-8E1C-4E77-A8E8-A0F1439D60EC}"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231500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B91C53B-8E1C-4E77-A8E8-A0F1439D60E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174089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B91C53B-8E1C-4E77-A8E8-A0F1439D60E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70154-736C-4785-8904-4FFD6720E8E0}" type="slidenum">
              <a:rPr lang="en-US" smtClean="0"/>
              <a:t>‹#›</a:t>
            </a:fld>
            <a:endParaRPr lang="en-US"/>
          </a:p>
        </p:txBody>
      </p:sp>
    </p:spTree>
    <p:extLst>
      <p:ext uri="{BB962C8B-B14F-4D97-AF65-F5344CB8AC3E}">
        <p14:creationId xmlns:p14="http://schemas.microsoft.com/office/powerpoint/2010/main" val="93407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B91C53B-8E1C-4E77-A8E8-A0F1439D60EC}" type="datetimeFigureOut">
              <a:rPr lang="en-US" smtClean="0"/>
              <a:t>4/22/2024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A470154-736C-4785-8904-4FFD6720E8E0}" type="slidenum">
              <a:rPr lang="en-US" smtClean="0"/>
              <a:t>‹#›</a:t>
            </a:fld>
            <a:endParaRPr lang="en-US"/>
          </a:p>
        </p:txBody>
      </p:sp>
    </p:spTree>
    <p:extLst>
      <p:ext uri="{BB962C8B-B14F-4D97-AF65-F5344CB8AC3E}">
        <p14:creationId xmlns:p14="http://schemas.microsoft.com/office/powerpoint/2010/main" val="703275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mailto:xxxx@xxxxxx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9DA6868-4378-FE81-3BC6-97366D9F20BE}"/>
              </a:ext>
            </a:extLst>
          </p:cNvPr>
          <p:cNvSpPr/>
          <p:nvPr/>
        </p:nvSpPr>
        <p:spPr>
          <a:xfrm>
            <a:off x="0" y="11523315"/>
            <a:ext cx="6859188" cy="668685"/>
          </a:xfrm>
          <a:prstGeom prst="rect">
            <a:avLst/>
          </a:prstGeom>
          <a:solidFill>
            <a:srgbClr val="04660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dirty="0">
              <a:solidFill>
                <a:schemeClr val="bg1"/>
              </a:solidFill>
              <a:cs typeface="Segoe UI" panose="020B0502040204020203" pitchFamily="34" charset="0"/>
            </a:endParaRPr>
          </a:p>
        </p:txBody>
      </p:sp>
      <p:sp>
        <p:nvSpPr>
          <p:cNvPr id="10" name="Rectangle 9">
            <a:extLst>
              <a:ext uri="{FF2B5EF4-FFF2-40B4-BE49-F238E27FC236}">
                <a16:creationId xmlns:a16="http://schemas.microsoft.com/office/drawing/2014/main" id="{50EA220A-1CC0-15D5-F9BB-AB4493D0CFBF}"/>
              </a:ext>
            </a:extLst>
          </p:cNvPr>
          <p:cNvSpPr/>
          <p:nvPr/>
        </p:nvSpPr>
        <p:spPr>
          <a:xfrm>
            <a:off x="-1188" y="8650784"/>
            <a:ext cx="6859188" cy="11357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dirty="0">
              <a:cs typeface="Segoe UI" panose="020B0502040204020203" pitchFamily="34" charset="0"/>
            </a:endParaRPr>
          </a:p>
        </p:txBody>
      </p:sp>
      <p:sp>
        <p:nvSpPr>
          <p:cNvPr id="9" name="Rectangle 8">
            <a:extLst>
              <a:ext uri="{FF2B5EF4-FFF2-40B4-BE49-F238E27FC236}">
                <a16:creationId xmlns:a16="http://schemas.microsoft.com/office/drawing/2014/main" id="{83DA1B64-AE56-4112-BFFA-FE1E750C82DD}"/>
              </a:ext>
            </a:extLst>
          </p:cNvPr>
          <p:cNvSpPr/>
          <p:nvPr/>
        </p:nvSpPr>
        <p:spPr>
          <a:xfrm>
            <a:off x="141145" y="95534"/>
            <a:ext cx="6575712" cy="241666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r>
              <a:rPr lang="en-US" sz="2000" dirty="0">
                <a:solidFill>
                  <a:schemeClr val="bg1"/>
                </a:solidFill>
                <a:cs typeface="Segoe UI" panose="020B0502040204020203" pitchFamily="34" charset="0"/>
              </a:rPr>
              <a:t>Microsoft Entra ID Governance</a:t>
            </a:r>
            <a:endParaRPr lang="en-US" sz="2000" b="0" i="0" dirty="0">
              <a:solidFill>
                <a:schemeClr val="bg1"/>
              </a:solidFill>
              <a:effectLst/>
            </a:endParaRPr>
          </a:p>
          <a:p>
            <a:pPr algn="just"/>
            <a:r>
              <a:rPr lang="en-GB" sz="1400" dirty="0">
                <a:solidFill>
                  <a:schemeClr val="bg1"/>
                </a:solidFill>
              </a:rPr>
              <a:t>In a time when organizational credentials are constantly under attack, ensuring that the right people have the right access to the right resources at the right time for the right duration is critical. Entra ID Governance augments Entra ID, automating, securing and governing employee, supplier and business partner access to resources on-premises and in the cloud, in a compliant manner.</a:t>
            </a:r>
            <a:endParaRPr lang="en-US" sz="1400" i="0" dirty="0">
              <a:solidFill>
                <a:schemeClr val="bg1"/>
              </a:solidFill>
              <a:effectLst/>
            </a:endParaRPr>
          </a:p>
        </p:txBody>
      </p:sp>
      <p:sp>
        <p:nvSpPr>
          <p:cNvPr id="29" name="Rectangle 28">
            <a:extLst>
              <a:ext uri="{FF2B5EF4-FFF2-40B4-BE49-F238E27FC236}">
                <a16:creationId xmlns:a16="http://schemas.microsoft.com/office/drawing/2014/main" id="{67907FFB-3C9A-4863-B0ED-7D6753364E3B}"/>
              </a:ext>
            </a:extLst>
          </p:cNvPr>
          <p:cNvSpPr/>
          <p:nvPr/>
        </p:nvSpPr>
        <p:spPr>
          <a:xfrm>
            <a:off x="4971210" y="210086"/>
            <a:ext cx="1745646" cy="4203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cs typeface="Segoe UI" panose="020B0502040204020203" pitchFamily="34" charset="0"/>
              </a:rPr>
              <a:t>Insert company’s logo</a:t>
            </a:r>
          </a:p>
        </p:txBody>
      </p:sp>
      <p:sp>
        <p:nvSpPr>
          <p:cNvPr id="11" name="TextBox 10">
            <a:extLst>
              <a:ext uri="{FF2B5EF4-FFF2-40B4-BE49-F238E27FC236}">
                <a16:creationId xmlns:a16="http://schemas.microsoft.com/office/drawing/2014/main" id="{F2062647-2535-7CB8-E88D-37F437E11DE6}"/>
              </a:ext>
            </a:extLst>
          </p:cNvPr>
          <p:cNvSpPr txBox="1"/>
          <p:nvPr/>
        </p:nvSpPr>
        <p:spPr>
          <a:xfrm>
            <a:off x="141144" y="2627697"/>
            <a:ext cx="6575712" cy="369332"/>
          </a:xfrm>
          <a:prstGeom prst="rect">
            <a:avLst/>
          </a:prstGeom>
          <a:noFill/>
        </p:spPr>
        <p:txBody>
          <a:bodyPr wrap="square" lIns="91440" tIns="45720" rIns="91440" bIns="45720" rtlCol="0" anchor="t">
            <a:spAutoFit/>
          </a:bodyPr>
          <a:lstStyle/>
          <a:p>
            <a:r>
              <a:rPr lang="en-IN" dirty="0"/>
              <a:t>With Entra ID Governance you can: </a:t>
            </a:r>
          </a:p>
        </p:txBody>
      </p:sp>
      <p:pic>
        <p:nvPicPr>
          <p:cNvPr id="4" name="Picture 3">
            <a:extLst>
              <a:ext uri="{FF2B5EF4-FFF2-40B4-BE49-F238E27FC236}">
                <a16:creationId xmlns:a16="http://schemas.microsoft.com/office/drawing/2014/main" id="{4FA11C8E-30C0-8F23-2324-C22D3FDEA00D}"/>
              </a:ext>
            </a:extLst>
          </p:cNvPr>
          <p:cNvPicPr>
            <a:picLocks noChangeAspect="1"/>
          </p:cNvPicPr>
          <p:nvPr/>
        </p:nvPicPr>
        <p:blipFill>
          <a:blip r:embed="rId3"/>
          <a:stretch>
            <a:fillRect/>
          </a:stretch>
        </p:blipFill>
        <p:spPr>
          <a:xfrm>
            <a:off x="430173" y="3112532"/>
            <a:ext cx="314369" cy="428685"/>
          </a:xfrm>
          <a:prstGeom prst="rect">
            <a:avLst/>
          </a:prstGeom>
        </p:spPr>
      </p:pic>
      <p:sp>
        <p:nvSpPr>
          <p:cNvPr id="6" name="TextBox 5">
            <a:extLst>
              <a:ext uri="{FF2B5EF4-FFF2-40B4-BE49-F238E27FC236}">
                <a16:creationId xmlns:a16="http://schemas.microsoft.com/office/drawing/2014/main" id="{BA11F9D1-E24A-3BEA-CE19-460239638C23}"/>
              </a:ext>
            </a:extLst>
          </p:cNvPr>
          <p:cNvSpPr txBox="1"/>
          <p:nvPr/>
        </p:nvSpPr>
        <p:spPr>
          <a:xfrm>
            <a:off x="746760" y="2997029"/>
            <a:ext cx="5729028" cy="1277273"/>
          </a:xfrm>
          <a:prstGeom prst="rect">
            <a:avLst/>
          </a:prstGeom>
          <a:noFill/>
        </p:spPr>
        <p:txBody>
          <a:bodyPr wrap="square">
            <a:spAutoFit/>
          </a:bodyPr>
          <a:lstStyle/>
          <a:p>
            <a:pPr>
              <a:spcAft>
                <a:spcPts val="600"/>
              </a:spcAft>
            </a:pPr>
            <a:r>
              <a:rPr lang="en-IN" dirty="0"/>
              <a:t>Manage user identities, access right and entitlements across IT environments</a:t>
            </a:r>
          </a:p>
          <a:p>
            <a:r>
              <a:rPr lang="en-IN" dirty="0"/>
              <a:t>Ensure proper access controls, mitigate risk, and maintain compliance with regulatory requirements</a:t>
            </a:r>
            <a:endParaRPr lang="en-GB" dirty="0"/>
          </a:p>
        </p:txBody>
      </p:sp>
      <p:pic>
        <p:nvPicPr>
          <p:cNvPr id="7" name="Picture 6">
            <a:extLst>
              <a:ext uri="{FF2B5EF4-FFF2-40B4-BE49-F238E27FC236}">
                <a16:creationId xmlns:a16="http://schemas.microsoft.com/office/drawing/2014/main" id="{4DD91958-237C-E9DB-F69B-29FF8719225B}"/>
              </a:ext>
            </a:extLst>
          </p:cNvPr>
          <p:cNvPicPr>
            <a:picLocks noChangeAspect="1"/>
          </p:cNvPicPr>
          <p:nvPr/>
        </p:nvPicPr>
        <p:blipFill>
          <a:blip r:embed="rId3"/>
          <a:stretch>
            <a:fillRect/>
          </a:stretch>
        </p:blipFill>
        <p:spPr>
          <a:xfrm>
            <a:off x="430173" y="3747277"/>
            <a:ext cx="314369" cy="428685"/>
          </a:xfrm>
          <a:prstGeom prst="rect">
            <a:avLst/>
          </a:prstGeom>
        </p:spPr>
      </p:pic>
      <p:sp>
        <p:nvSpPr>
          <p:cNvPr id="12" name="TextBox 11">
            <a:extLst>
              <a:ext uri="{FF2B5EF4-FFF2-40B4-BE49-F238E27FC236}">
                <a16:creationId xmlns:a16="http://schemas.microsoft.com/office/drawing/2014/main" id="{12EC9C42-1852-23F0-E47F-0400987E422E}"/>
              </a:ext>
            </a:extLst>
          </p:cNvPr>
          <p:cNvSpPr txBox="1"/>
          <p:nvPr/>
        </p:nvSpPr>
        <p:spPr>
          <a:xfrm>
            <a:off x="381618" y="11616481"/>
            <a:ext cx="1645920" cy="365760"/>
          </a:xfrm>
          <a:prstGeom prst="rect">
            <a:avLst/>
          </a:prstGeom>
          <a:noFill/>
        </p:spPr>
        <p:txBody>
          <a:bodyPr wrap="square" anchor="ctr">
            <a:spAutoFit/>
          </a:bodyPr>
          <a:lstStyle/>
          <a:p>
            <a:pPr defTabSz="914400">
              <a:spcBef>
                <a:spcPts val="1200"/>
              </a:spcBef>
            </a:pPr>
            <a:r>
              <a:rPr lang="en-US" altLang="ja-JP" b="1" dirty="0">
                <a:solidFill>
                  <a:schemeClr val="bg1"/>
                </a:solidFill>
                <a:cs typeface="Segoe UI" panose="020B0502040204020203" pitchFamily="34" charset="0"/>
              </a:rPr>
              <a:t>Learn more at </a:t>
            </a:r>
          </a:p>
        </p:txBody>
      </p:sp>
      <p:sp>
        <p:nvSpPr>
          <p:cNvPr id="14" name="TextBox 13">
            <a:extLst>
              <a:ext uri="{FF2B5EF4-FFF2-40B4-BE49-F238E27FC236}">
                <a16:creationId xmlns:a16="http://schemas.microsoft.com/office/drawing/2014/main" id="{7BE41ECD-F46A-D76F-4479-DAF626779563}"/>
              </a:ext>
            </a:extLst>
          </p:cNvPr>
          <p:cNvSpPr txBox="1"/>
          <p:nvPr/>
        </p:nvSpPr>
        <p:spPr>
          <a:xfrm>
            <a:off x="381024" y="8733306"/>
            <a:ext cx="6094764" cy="923330"/>
          </a:xfrm>
          <a:prstGeom prst="rect">
            <a:avLst/>
          </a:prstGeom>
          <a:noFill/>
        </p:spPr>
        <p:txBody>
          <a:bodyPr wrap="square">
            <a:spAutoFit/>
          </a:bodyPr>
          <a:lstStyle/>
          <a:p>
            <a:pPr algn="ctr" defTabSz="914400">
              <a:spcBef>
                <a:spcPts val="1200"/>
              </a:spcBef>
              <a:buClrTx/>
              <a:buSzTx/>
            </a:pPr>
            <a:r>
              <a:rPr lang="en-US" sz="1800" b="1" dirty="0">
                <a:solidFill>
                  <a:schemeClr val="tx1"/>
                </a:solidFill>
                <a:cs typeface="Segoe UI" panose="020B0502040204020203" pitchFamily="34" charset="0"/>
              </a:rPr>
              <a:t>Contact Us</a:t>
            </a:r>
          </a:p>
          <a:p>
            <a:pPr algn="ctr">
              <a:spcBef>
                <a:spcPts val="0"/>
              </a:spcBef>
            </a:pPr>
            <a:r>
              <a:rPr lang="en-US" altLang="ja-JP" sz="1800" dirty="0">
                <a:solidFill>
                  <a:schemeClr val="tx1"/>
                </a:solidFill>
                <a:cs typeface="Segoe UI" panose="020B0502040204020203" pitchFamily="34" charset="0"/>
              </a:rPr>
              <a:t>Contact </a:t>
            </a:r>
            <a:r>
              <a:rPr lang="en-US" sz="1800" dirty="0">
                <a:solidFill>
                  <a:srgbClr val="FF0000"/>
                </a:solidFill>
                <a:cs typeface="Segoe UI" panose="020B0502040204020203" pitchFamily="34" charset="0"/>
                <a:hlinkClick r:id="rId4">
                  <a:extLst>
                    <a:ext uri="{A12FA001-AC4F-418D-AE19-62706E023703}">
                      <ahyp:hlinkClr xmlns:ahyp="http://schemas.microsoft.com/office/drawing/2018/hyperlinkcolor" val="tx"/>
                    </a:ext>
                  </a:extLst>
                </a:hlinkClick>
              </a:rPr>
              <a:t>xxxx@xxxxxxx.com</a:t>
            </a:r>
            <a:r>
              <a:rPr lang="en-US" sz="1800" dirty="0">
                <a:solidFill>
                  <a:srgbClr val="FF0000"/>
                </a:solidFill>
                <a:cs typeface="Segoe UI" panose="020B0502040204020203" pitchFamily="34" charset="0"/>
              </a:rPr>
              <a:t> </a:t>
            </a:r>
            <a:r>
              <a:rPr lang="en-US" sz="1800" dirty="0">
                <a:solidFill>
                  <a:schemeClr val="tx1"/>
                </a:solidFill>
                <a:cs typeface="Segoe UI" panose="020B0502040204020203" pitchFamily="34" charset="0"/>
              </a:rPr>
              <a:t>to schedule a </a:t>
            </a:r>
          </a:p>
          <a:p>
            <a:pPr algn="ctr">
              <a:spcBef>
                <a:spcPts val="0"/>
              </a:spcBef>
            </a:pPr>
            <a:r>
              <a:rPr lang="en-US" sz="1800" dirty="0">
                <a:solidFill>
                  <a:schemeClr val="tx1"/>
                </a:solidFill>
                <a:cs typeface="Segoe UI" panose="020B0502040204020203" pitchFamily="34" charset="0"/>
              </a:rPr>
              <a:t>Microsoft Entra ID Governance workshop  </a:t>
            </a:r>
          </a:p>
        </p:txBody>
      </p:sp>
      <p:sp>
        <p:nvSpPr>
          <p:cNvPr id="16" name="TextBox 15">
            <a:extLst>
              <a:ext uri="{FF2B5EF4-FFF2-40B4-BE49-F238E27FC236}">
                <a16:creationId xmlns:a16="http://schemas.microsoft.com/office/drawing/2014/main" id="{1DD69B75-7713-BCCC-FD57-95BFC70D1D01}"/>
              </a:ext>
            </a:extLst>
          </p:cNvPr>
          <p:cNvSpPr txBox="1"/>
          <p:nvPr/>
        </p:nvSpPr>
        <p:spPr>
          <a:xfrm>
            <a:off x="617220" y="10378147"/>
            <a:ext cx="5858568" cy="984885"/>
          </a:xfrm>
          <a:prstGeom prst="rect">
            <a:avLst/>
          </a:prstGeom>
          <a:noFill/>
        </p:spPr>
        <p:txBody>
          <a:bodyPr wrap="square">
            <a:spAutoFit/>
          </a:bodyPr>
          <a:lstStyle/>
          <a:p>
            <a:pPr>
              <a:spcAft>
                <a:spcPts val="1200"/>
              </a:spcAft>
            </a:pPr>
            <a:r>
              <a:rPr lang="en-US" sz="1600" dirty="0">
                <a:solidFill>
                  <a:schemeClr val="tx1"/>
                </a:solidFill>
                <a:ea typeface="Segoe UI" panose="020B0502040204020203" pitchFamily="34" charset="0"/>
                <a:cs typeface="Segoe UI" panose="020B0502040204020203" pitchFamily="34" charset="0"/>
              </a:rPr>
              <a:t>Gain a better understanding </a:t>
            </a:r>
            <a:r>
              <a:rPr lang="en-US" sz="1600" dirty="0">
                <a:ea typeface="Segoe UI" panose="020B0502040204020203" pitchFamily="34" charset="0"/>
                <a:cs typeface="Segoe UI" panose="020B0502040204020203" pitchFamily="34" charset="0"/>
              </a:rPr>
              <a:t>of</a:t>
            </a:r>
            <a:r>
              <a:rPr lang="en-US" sz="1600" dirty="0">
                <a:solidFill>
                  <a:schemeClr val="tx1"/>
                </a:solidFill>
                <a:ea typeface="Segoe UI" panose="020B0502040204020203" pitchFamily="34" charset="0"/>
                <a:cs typeface="Segoe UI" panose="020B0502040204020203" pitchFamily="34" charset="0"/>
              </a:rPr>
              <a:t> the value and use cases of Microsoft Entra ID Governance</a:t>
            </a:r>
          </a:p>
          <a:p>
            <a:pPr>
              <a:spcAft>
                <a:spcPts val="1200"/>
              </a:spcAft>
            </a:pPr>
            <a:r>
              <a:rPr lang="en-US" sz="1600" dirty="0">
                <a:solidFill>
                  <a:schemeClr val="tx1"/>
                </a:solidFill>
                <a:ea typeface="Segoe UI" panose="020B0502040204020203" pitchFamily="34" charset="0"/>
                <a:cs typeface="Segoe UI" panose="020B0502040204020203" pitchFamily="34" charset="0"/>
              </a:rPr>
              <a:t>Set next steps based on your needs and objectives</a:t>
            </a:r>
          </a:p>
        </p:txBody>
      </p:sp>
      <p:sp>
        <p:nvSpPr>
          <p:cNvPr id="18" name="TextBox 17">
            <a:extLst>
              <a:ext uri="{FF2B5EF4-FFF2-40B4-BE49-F238E27FC236}">
                <a16:creationId xmlns:a16="http://schemas.microsoft.com/office/drawing/2014/main" id="{D00597DC-17A3-A147-473B-EF6DBED6D9A5}"/>
              </a:ext>
            </a:extLst>
          </p:cNvPr>
          <p:cNvSpPr txBox="1"/>
          <p:nvPr/>
        </p:nvSpPr>
        <p:spPr>
          <a:xfrm>
            <a:off x="1667207" y="11616481"/>
            <a:ext cx="4674361" cy="369332"/>
          </a:xfrm>
          <a:prstGeom prst="rect">
            <a:avLst/>
          </a:prstGeom>
          <a:noFill/>
        </p:spPr>
        <p:txBody>
          <a:bodyPr wrap="square" anchor="ctr">
            <a:spAutoFit/>
          </a:bodyPr>
          <a:lstStyle/>
          <a:p>
            <a:pPr algn="ctr"/>
            <a:r>
              <a:rPr lang="en-US" dirty="0">
                <a:solidFill>
                  <a:schemeClr val="bg1"/>
                </a:solidFill>
              </a:rPr>
              <a:t>https://aka.ms/IdentityGovernanceOverview </a:t>
            </a:r>
          </a:p>
        </p:txBody>
      </p:sp>
      <p:sp>
        <p:nvSpPr>
          <p:cNvPr id="21" name="Oval 20">
            <a:extLst>
              <a:ext uri="{FF2B5EF4-FFF2-40B4-BE49-F238E27FC236}">
                <a16:creationId xmlns:a16="http://schemas.microsoft.com/office/drawing/2014/main" id="{33C720F7-C645-BB85-1CB6-B47EC686C31A}"/>
              </a:ext>
            </a:extLst>
          </p:cNvPr>
          <p:cNvSpPr/>
          <p:nvPr/>
        </p:nvSpPr>
        <p:spPr>
          <a:xfrm>
            <a:off x="549257" y="11140934"/>
            <a:ext cx="91440" cy="914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65A565-C903-043E-8791-8E9489FB65BA}"/>
              </a:ext>
            </a:extLst>
          </p:cNvPr>
          <p:cNvSpPr/>
          <p:nvPr/>
        </p:nvSpPr>
        <p:spPr>
          <a:xfrm>
            <a:off x="549257" y="10509022"/>
            <a:ext cx="91440" cy="914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A461A74-D54B-0215-7282-F0651BBEEAE2}"/>
              </a:ext>
            </a:extLst>
          </p:cNvPr>
          <p:cNvSpPr txBox="1"/>
          <p:nvPr/>
        </p:nvSpPr>
        <p:spPr>
          <a:xfrm>
            <a:off x="381024" y="10008815"/>
            <a:ext cx="6094764" cy="369332"/>
          </a:xfrm>
          <a:prstGeom prst="rect">
            <a:avLst/>
          </a:prstGeom>
          <a:noFill/>
        </p:spPr>
        <p:txBody>
          <a:bodyPr wrap="square">
            <a:spAutoFit/>
          </a:bodyPr>
          <a:lstStyle/>
          <a:p>
            <a:r>
              <a:rPr lang="en-US" sz="1800" dirty="0">
                <a:solidFill>
                  <a:schemeClr val="tx1"/>
                </a:solidFill>
                <a:cs typeface="Segoe UI"/>
              </a:rPr>
              <a:t>After the workshop, you will:</a:t>
            </a:r>
            <a:endParaRPr lang="en-US" sz="1800" dirty="0">
              <a:cs typeface="Segoe UI" panose="020B0502040204020203" pitchFamily="34" charset="0"/>
            </a:endParaRPr>
          </a:p>
        </p:txBody>
      </p:sp>
      <p:pic>
        <p:nvPicPr>
          <p:cNvPr id="1026" name="Picture 2" descr="Various cloud-based HR systems, SaaS apps, including Workday, Salesforce, AWS, SAP SuccessFactors, and Microsoft Azure">
            <a:extLst>
              <a:ext uri="{FF2B5EF4-FFF2-40B4-BE49-F238E27FC236}">
                <a16:creationId xmlns:a16="http://schemas.microsoft.com/office/drawing/2014/main" id="{DC5B5BED-7CD1-F5F3-3B0E-D23DE3E88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9" y="4409523"/>
            <a:ext cx="6543328" cy="368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5374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urce xmlns="e84cf516-4684-4803-95e9-fe6afbb79952" xsi:nil="true"/>
    <MediaServiceKeyPoints xmlns="e84cf516-4684-4803-95e9-fe6afbb79952" xsi:nil="true"/>
    <_ip_UnifiedCompliancePolicyUIAction xmlns="http://schemas.microsoft.com/sharepoint/v3" xsi:nil="true"/>
    <Comments xmlns="e84cf516-4684-4803-95e9-fe6afbb79952" xsi:nil="true"/>
    <_ip_UnifiedCompliancePolicyProperties xmlns="http://schemas.microsoft.com/sharepoint/v3" xsi:nil="true"/>
    <MediaServiceTranscript xmlns="e84cf516-4684-4803-95e9-fe6afbb799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A93CB2FA210544B5307345E8D2E2E0" ma:contentTypeVersion="19" ma:contentTypeDescription="Create a new document." ma:contentTypeScope="" ma:versionID="43f17c018f5af99ae34f607294d8677b">
  <xsd:schema xmlns:xsd="http://www.w3.org/2001/XMLSchema" xmlns:xs="http://www.w3.org/2001/XMLSchema" xmlns:p="http://schemas.microsoft.com/office/2006/metadata/properties" xmlns:ns1="http://schemas.microsoft.com/sharepoint/v3" xmlns:ns2="c05e560e-91cf-40fe-8d5d-625fea4e715e" xmlns:ns3="e84cf516-4684-4803-95e9-fe6afbb79952" targetNamespace="http://schemas.microsoft.com/office/2006/metadata/properties" ma:root="true" ma:fieldsID="ddfb0666410e02a731c4b36cf02d5bfd" ns1:_="" ns2:_="" ns3:_="">
    <xsd:import namespace="http://schemas.microsoft.com/sharepoint/v3"/>
    <xsd:import namespace="c05e560e-91cf-40fe-8d5d-625fea4e715e"/>
    <xsd:import namespace="e84cf516-4684-4803-95e9-fe6afbb79952"/>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Source" minOccurs="0"/>
                <xsd:element ref="ns3:Comments"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5e560e-91cf-40fe-8d5d-625fea4e715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84cf516-4684-4803-95e9-fe6afbb79952"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Source" ma:index="15" nillable="true" ma:displayName="Source" ma:internalName="Source">
      <xsd:simpleType>
        <xsd:restriction base="dms:Text">
          <xsd:maxLength value="255"/>
        </xsd:restriction>
      </xsd:simpleType>
    </xsd:element>
    <xsd:element name="Comments" ma:index="16" nillable="true" ma:displayName="Comments" ma:internalName="Comments">
      <xsd:simpleType>
        <xsd:restriction base="dms:Text">
          <xsd:maxLength value="255"/>
        </xsd:restriction>
      </xsd:simpleType>
    </xsd:element>
    <xsd:element name="MediaServiceAutoTags" ma:index="17" nillable="true" ma:displayName="MediaServiceAutoTags" ma:internalName="MediaServiceAutoTags"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false">
      <xsd:simpleType>
        <xsd:restriction base="dms:Note">
          <xsd:maxLength value="255"/>
        </xsd:restriction>
      </xsd:simpleType>
    </xsd:element>
    <xsd:element name="MediaServiceTranscript" ma:index="26" nillable="true" ma:displayName="MediaServiceTranscript" ma:hidden="true" ma:internalName="MediaServiceTranscript"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1ECF02-EE5D-4E6B-ACEE-406A603A7EDC}">
  <ds:schemaRefs>
    <ds:schemaRef ds:uri="http://purl.org/dc/elements/1.1/"/>
    <ds:schemaRef ds:uri="e84cf516-4684-4803-95e9-fe6afbb79952"/>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sharepoint/v3"/>
    <ds:schemaRef ds:uri="http://purl.org/dc/terms/"/>
    <ds:schemaRef ds:uri="http://www.w3.org/XML/1998/namespace"/>
    <ds:schemaRef ds:uri="http://schemas.microsoft.com/office/infopath/2007/PartnerControls"/>
    <ds:schemaRef ds:uri="c05e560e-91cf-40fe-8d5d-625fea4e715e"/>
  </ds:schemaRefs>
</ds:datastoreItem>
</file>

<file path=customXml/itemProps2.xml><?xml version="1.0" encoding="utf-8"?>
<ds:datastoreItem xmlns:ds="http://schemas.openxmlformats.org/officeDocument/2006/customXml" ds:itemID="{6D069160-5D1D-41C9-93CF-5317B552663C}">
  <ds:schemaRefs>
    <ds:schemaRef ds:uri="http://schemas.microsoft.com/sharepoint/v3/contenttype/forms"/>
  </ds:schemaRefs>
</ds:datastoreItem>
</file>

<file path=customXml/itemProps3.xml><?xml version="1.0" encoding="utf-8"?>
<ds:datastoreItem xmlns:ds="http://schemas.openxmlformats.org/officeDocument/2006/customXml" ds:itemID="{4C476580-9C2F-4333-8CFE-C292876F0735}">
  <ds:schemaRefs>
    <ds:schemaRef ds:uri="c05e560e-91cf-40fe-8d5d-625fea4e715e"/>
    <ds:schemaRef ds:uri="e84cf516-4684-4803-95e9-fe6afbb799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146</TotalTime>
  <Words>164</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Amelie Darchicourt</dc:creator>
  <cp:lastModifiedBy>Jorge Lopez</cp:lastModifiedBy>
  <cp:revision>20</cp:revision>
  <dcterms:created xsi:type="dcterms:W3CDTF">2020-03-30T19:19:53Z</dcterms:created>
  <dcterms:modified xsi:type="dcterms:W3CDTF">2024-04-22T19:28:11Z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0x01010038A93CB2FA210544B5307345E8D2E2E0</vt:lpwstr>
  </property>
  <property fmtid="{D5CDD505-2E9C-101B-9397-08002B2CF9AE}" pid="3" name="MSIP_Label_f42aa342-8706-4288-bd11-ebb85995028c_Enabled">
    <vt:lpwstr>true</vt:lpwstr>
  </property>
  <property fmtid="{D5CDD505-2E9C-101B-9397-08002B2CF9AE}" pid="4" name="MSIP_Label_f42aa342-8706-4288-bd11-ebb85995028c_SetDate">
    <vt:lpwstr>2020-11-19T14:45:33Z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976c7c33-9fef-4aaf-a2ce-e335228a7463</vt:lpwstr>
  </property>
  <property fmtid="{D5CDD505-2E9C-101B-9397-08002B2CF9AE}" pid="9" name="MSIP_Label_f42aa342-8706-4288-bd11-ebb85995028c_ContentBits">
    <vt:lpwstr>0</vt:lpwstr>
  </property>
</Properties>
</file>