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Roboto Light"/>
      <p:regular r:id="rId24"/>
      <p:bold r:id="rId25"/>
      <p:italic r:id="rId26"/>
      <p:boldItalic r:id="rId27"/>
    </p:embeddedFont>
    <p:embeddedFont>
      <p:font typeface="Montserrat ExtraBold"/>
      <p:bold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RobotoLight-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MontserratExtraBold-bold.fntdata"/><Relationship Id="rId27" Type="http://schemas.openxmlformats.org/officeDocument/2006/relationships/font" Target="fonts/Robo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ExtraBold-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Good morning, my name is </a:t>
            </a:r>
            <a:r>
              <a:rPr lang="en-GB" sz="1400"/>
              <a:t>Jesse and this is my partner David. We are doing project #73 which is about developing a gamification based education platform for sustainable agricultural and environmental applications.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6c0224c2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6c0224c2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For the future direction of our research, we have identified 4 key ideas. The first idea is to broaden the knowledge we share in our app to teach more about sustainable agriculture. For example, we want to share that fertilising too much can pollute the environment and waterways.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The second idea is to add more actions that the player can do. Currently there is only watering and fertilising. We want to add more actions such as pruning and pest control in a sustainable way so that this knowledge can be </a:t>
            </a:r>
            <a:r>
              <a:rPr lang="en-GB" sz="1400"/>
              <a:t>applied</a:t>
            </a:r>
            <a:r>
              <a:rPr lang="en-GB" sz="1400"/>
              <a:t> to a real apple tree.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The third idea is to expand the weather data used in our app as only rainfall and temperature is used to calculate the tree’s growth at the moment. We also want to incorporate more factors such as wind, humidity and sunshine hours for a more comprehensive model of an apple tree’s growth.</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Our fourth idea is to make a permanent location option for the virtual tree. For example, the apple tree could be set to a GPS location in your garden or anywhere in the world. We think this would make the planting more realistic.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We could also add a social feature where you could see other players’ trees.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Thank you for listening!</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d307be4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d307be4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We will be using gamification technology for our project.</a:t>
            </a:r>
            <a:r>
              <a:rPr lang="en-GB" sz="1400"/>
              <a:t> Gamification is the use of game design elements in non-gaming contexts. It entices people to do tasks or actions they otherwise may not do.  An example of this is through rewarding users with points for using public transport instead of driving their car.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500">
                <a:solidFill>
                  <a:srgbClr val="31394D"/>
                </a:solidFill>
              </a:rPr>
              <a:t>In this project </a:t>
            </a:r>
            <a:r>
              <a:rPr lang="en-GB" sz="1400">
                <a:solidFill>
                  <a:schemeClr val="dk1"/>
                </a:solidFill>
              </a:rPr>
              <a:t>we are investigating use of gamification to pass knowledge on sustainable agriculture. We are focusing on empowering individuals to make a change. </a:t>
            </a:r>
            <a:r>
              <a:rPr lang="en-GB" sz="1400">
                <a:solidFill>
                  <a:schemeClr val="dk1"/>
                </a:solidFill>
              </a:rPr>
              <a:t>During our research we found that there are attributes that define a successful gamification.</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72a0ae9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72a0ae9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We discovered a gamification framework that proposed elements of successful user engagement in educational games</a:t>
            </a:r>
            <a:r>
              <a:rPr lang="en-GB" sz="1400"/>
              <a:t>. The games framework splits a number of attributes into 3 types of engagement. Within this framework, w</a:t>
            </a:r>
            <a:r>
              <a:rPr lang="en-GB" sz="1400"/>
              <a:t>e have selected 5 key points to apply to our research : credible knowledge, experiential learning, simulating, rewards driven and social interaction. These key points define the analysis of our literature review in the next slide. And we will use the same attributes to evaluate our own research and implementation.</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d307be4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d307be4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31394D"/>
                </a:solidFill>
              </a:rPr>
              <a:t>Our literature review analysis uncovered two common designs of gamification. </a:t>
            </a:r>
            <a:r>
              <a:rPr lang="en-GB" sz="1400">
                <a:solidFill>
                  <a:srgbClr val="31394D"/>
                </a:solidFill>
              </a:rPr>
              <a:t>The first design is a points accumulation app which reward points to users for choosing sustainable alternatives. </a:t>
            </a:r>
            <a:r>
              <a:rPr lang="en-GB" sz="1400">
                <a:solidFill>
                  <a:schemeClr val="dk1"/>
                </a:solidFill>
              </a:rPr>
              <a:t>However these points apps </a:t>
            </a:r>
            <a:r>
              <a:rPr lang="en-GB" sz="1400">
                <a:solidFill>
                  <a:srgbClr val="31394D"/>
                </a:solidFill>
              </a:rPr>
              <a:t>lacks experiential learning since it does not prioritise education but rather encourages more sustainable behaviours.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rgbClr val="31394D"/>
              </a:solidFill>
            </a:endParaRPr>
          </a:p>
          <a:p>
            <a:pPr indent="0" lvl="0" marL="0" rtl="0" algn="l">
              <a:spcBef>
                <a:spcPts val="0"/>
              </a:spcBef>
              <a:spcAft>
                <a:spcPts val="0"/>
              </a:spcAft>
              <a:buNone/>
            </a:pPr>
            <a:r>
              <a:rPr lang="en-GB" sz="1400">
                <a:solidFill>
                  <a:srgbClr val="31394D"/>
                </a:solidFill>
              </a:rPr>
              <a:t>The second design is a simulation game. These games create a virtual environment representing reality that allows users to experience things they may not in real life. </a:t>
            </a:r>
            <a:r>
              <a:rPr lang="en-GB" sz="1400"/>
              <a:t>There are the Credible knowledge and Experiential learning attributes since players need to learn through trial and error. However, the simulation games reviewed had no social interaction due to a single player experience.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We also noticed that realism was a common missing factor. The points app</a:t>
            </a:r>
            <a:r>
              <a:rPr lang="en-GB" sz="1400">
                <a:solidFill>
                  <a:schemeClr val="dk1"/>
                </a:solidFill>
              </a:rPr>
              <a:t> does not account for real world variables for example it encourage users to bike even in bad weather conditions. And the simulation game lacks realism as it only deals with the virtual space. These factors leads to our research intent and objectives.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6c0224c2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6c0224c2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Our research intent is to propose an Augmented reality planting game where players can learn about sustainable agriculture practices when growing their apple tree.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GB" sz="1400">
                <a:solidFill>
                  <a:schemeClr val="dk1"/>
                </a:solidFill>
              </a:rPr>
              <a:t>The first objective is to pass knowledge to users of our app. </a:t>
            </a:r>
            <a:r>
              <a:rPr lang="en-GB" sz="1400">
                <a:solidFill>
                  <a:srgbClr val="31394D"/>
                </a:solidFill>
              </a:rPr>
              <a:t>Our game will use experiential learning or trial and error to teach players how to </a:t>
            </a:r>
            <a:r>
              <a:rPr lang="en-GB" sz="1400">
                <a:solidFill>
                  <a:srgbClr val="31394D"/>
                </a:solidFill>
              </a:rPr>
              <a:t>grow the tree sustainably. Such as learning to use right amount of water and nutrients in the right frequency.</a:t>
            </a:r>
            <a:r>
              <a:rPr lang="en-GB" sz="1400">
                <a:solidFill>
                  <a:schemeClr val="dk1"/>
                </a:solidFill>
              </a:rPr>
              <a: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rgbClr val="31394D"/>
                </a:solidFill>
              </a:rPr>
              <a:t>The second objective is to incorporate realism. We will use </a:t>
            </a:r>
            <a:r>
              <a:rPr lang="en-GB" sz="1400">
                <a:solidFill>
                  <a:srgbClr val="31394D"/>
                </a:solidFill>
              </a:rPr>
              <a:t>augmented</a:t>
            </a:r>
            <a:r>
              <a:rPr lang="en-GB" sz="1400">
                <a:solidFill>
                  <a:srgbClr val="31394D"/>
                </a:solidFill>
              </a:rPr>
              <a:t> reality where</a:t>
            </a:r>
            <a:r>
              <a:rPr lang="en-GB" sz="1400">
                <a:solidFill>
                  <a:srgbClr val="31394D"/>
                </a:solidFill>
              </a:rPr>
              <a:t> virtual space will provide virtual models and can be connected with the physical world using the camera.</a:t>
            </a:r>
            <a:r>
              <a:rPr lang="en-GB" sz="1400">
                <a:solidFill>
                  <a:schemeClr val="dk1"/>
                </a:solidFill>
              </a:rPr>
              <a:t> We will also implement (IoT) weather data so players are confronted with the real world constraints of farming.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Lastly our third objective is to have an impact </a:t>
            </a:r>
            <a:r>
              <a:rPr lang="en-GB" sz="1400">
                <a:solidFill>
                  <a:srgbClr val="31394D"/>
                </a:solidFill>
              </a:rPr>
              <a:t>on players behaviours and thoughts about sustainability. For example, through playing our game we hope that players can action the idea of using less water in their daily lives. </a:t>
            </a:r>
            <a:endParaRPr sz="1400">
              <a:solidFill>
                <a:srgbClr val="31394D"/>
              </a:solidFill>
            </a:endParaRPr>
          </a:p>
          <a:p>
            <a:pPr indent="0" lvl="0" marL="0" rtl="0" algn="l">
              <a:spcBef>
                <a:spcPts val="0"/>
              </a:spcBef>
              <a:spcAft>
                <a:spcPts val="0"/>
              </a:spcAft>
              <a:buClr>
                <a:schemeClr val="dk1"/>
              </a:buClr>
              <a:buSzPts val="1100"/>
              <a:buFont typeface="Arial"/>
              <a:buNone/>
            </a:pPr>
            <a:r>
              <a:t/>
            </a:r>
            <a:endParaRPr sz="1400">
              <a:solidFill>
                <a:srgbClr val="31394D"/>
              </a:solidFill>
            </a:endParaRPr>
          </a:p>
          <a:p>
            <a:pPr indent="0" lvl="0" marL="0" rtl="0" algn="l">
              <a:spcBef>
                <a:spcPts val="0"/>
              </a:spcBef>
              <a:spcAft>
                <a:spcPts val="0"/>
              </a:spcAft>
              <a:buClr>
                <a:schemeClr val="dk1"/>
              </a:buClr>
              <a:buSzPts val="1100"/>
              <a:buFont typeface="Arial"/>
              <a:buNone/>
            </a:pPr>
            <a:r>
              <a:rPr lang="en-GB" sz="1400">
                <a:solidFill>
                  <a:srgbClr val="31394D"/>
                </a:solidFill>
              </a:rPr>
              <a:t>Next I will pass onto David who will continue with our app implementation demo.</a:t>
            </a:r>
            <a:endParaRPr sz="1400">
              <a:solidFill>
                <a:srgbClr val="31394D"/>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6c0224c2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6c0224c2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my name is David and I will demoing our AR application. I will first introduce our app. And then I will evaluate the app based on the key points we selected from the games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begin with, the player must plant the seedling in a suitable surface.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the player taps on the graph icon, they can see the water and nutrient levels of the plant.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you can see, the levels are quite low so water and nutrients should be given to the seedling to start growing the apple tree.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6c0224c2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6c0224c2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From here on, the player goes through a series of trial and error in order to understand how an apple tree grows.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For example, the player will soon understand that if </a:t>
            </a:r>
            <a:r>
              <a:rPr lang="en-GB">
                <a:solidFill>
                  <a:schemeClr val="dk1"/>
                </a:solidFill>
              </a:rPr>
              <a:t>the water and nutrient levels drops below a healthy amount, the growth slows down. However, if the plant receives no water or nutrient, the growth rate stops completely.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Additionally, if the plant receives no nutrients or water for a substantial amount of time, the apple tree dies. After this, feedback is given to the player on what caused the tree to die as well as graphs to show how the player’s actions contributed to the growth rate.</a:t>
            </a:r>
            <a:endParaRPr>
              <a:solidFill>
                <a:schemeClr val="dk1"/>
              </a:solidFill>
            </a:endParaRPr>
          </a:p>
          <a:p>
            <a:pPr indent="0" lvl="0" marL="0" rtl="0" algn="l">
              <a:spcBef>
                <a:spcPts val="0"/>
              </a:spcBef>
              <a:spcAft>
                <a:spcPts val="0"/>
              </a:spcAft>
              <a:buNone/>
            </a:pPr>
            <a:r>
              <a:t/>
            </a:r>
            <a:endParaRPr>
              <a:solidFill>
                <a:srgbClr val="31394D"/>
              </a:solidFill>
            </a:endParaRPr>
          </a:p>
          <a:p>
            <a:pPr indent="0" lvl="0" marL="0" rtl="0" algn="l">
              <a:spcBef>
                <a:spcPts val="0"/>
              </a:spcBef>
              <a:spcAft>
                <a:spcPts val="0"/>
              </a:spcAft>
              <a:buNone/>
            </a:pPr>
            <a:r>
              <a:rPr lang="en-GB">
                <a:solidFill>
                  <a:schemeClr val="dk1"/>
                </a:solidFill>
              </a:rPr>
              <a:t>Overall, the player gains credible knowledge through experiential learning about the growth stages of an apple tree and the factors that can limit the tree’s growth rate. </a:t>
            </a:r>
            <a:endParaRPr>
              <a:solidFill>
                <a:schemeClr val="dk1"/>
              </a:solidFill>
            </a:endParaRPr>
          </a:p>
          <a:p>
            <a:pPr indent="0" lvl="0" marL="0" rtl="0" algn="l">
              <a:spcBef>
                <a:spcPts val="0"/>
              </a:spcBef>
              <a:spcAft>
                <a:spcPts val="0"/>
              </a:spcAft>
              <a:buNone/>
            </a:pPr>
            <a:r>
              <a:t/>
            </a:r>
            <a:endParaRPr>
              <a:solidFill>
                <a:srgbClr val="31394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6c0224c2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6c0224c2b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Continuing on, as the player progresses further into the game, </a:t>
            </a:r>
            <a:r>
              <a:rPr lang="en-GB">
                <a:solidFill>
                  <a:schemeClr val="dk1"/>
                </a:solidFill>
              </a:rPr>
              <a:t>the </a:t>
            </a:r>
            <a:r>
              <a:rPr lang="en-GB">
                <a:solidFill>
                  <a:schemeClr val="dk1"/>
                </a:solidFill>
              </a:rPr>
              <a:t>player can see the growth cycles of the apple tree through the AR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AR models can indicate the state of health of the tree.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For example, </a:t>
            </a:r>
            <a:endParaRPr/>
          </a:p>
          <a:p>
            <a:pPr indent="-298450" lvl="0" marL="457200" rtl="0" algn="l">
              <a:spcBef>
                <a:spcPts val="0"/>
              </a:spcBef>
              <a:spcAft>
                <a:spcPts val="0"/>
              </a:spcAft>
              <a:buSzPts val="1100"/>
              <a:buChar char="-"/>
            </a:pPr>
            <a:r>
              <a:rPr lang="en-GB"/>
              <a:t>If the tree has too much water,  a </a:t>
            </a:r>
            <a:r>
              <a:rPr lang="en-GB"/>
              <a:t>wet soil model will appear., </a:t>
            </a:r>
            <a:endParaRPr/>
          </a:p>
          <a:p>
            <a:pPr indent="-298450" lvl="0" marL="457200" rtl="0" algn="l">
              <a:spcBef>
                <a:spcPts val="0"/>
              </a:spcBef>
              <a:spcAft>
                <a:spcPts val="0"/>
              </a:spcAft>
              <a:buSzPts val="1100"/>
              <a:buChar char="-"/>
            </a:pPr>
            <a:r>
              <a:rPr lang="en-GB"/>
              <a:t>If the tree has a right amount of water, a default soil model will appear.</a:t>
            </a:r>
            <a:endParaRPr/>
          </a:p>
          <a:p>
            <a:pPr indent="-298450" lvl="0" marL="457200" rtl="0" algn="l">
              <a:spcBef>
                <a:spcPts val="0"/>
              </a:spcBef>
              <a:spcAft>
                <a:spcPts val="0"/>
              </a:spcAft>
              <a:buSzPts val="1100"/>
              <a:buChar char="-"/>
            </a:pPr>
            <a:r>
              <a:rPr lang="en-GB"/>
              <a:t> and finally, if the tree has too little water, a dry soil model will appear.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As the player becomes more knowledgeable in cultivating an apple tree, they are rewarded with the next growth cycle. If they reach the final stage, the player can finally harvest the apples. The amount of apples given to the user depends on the player’s performance.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Overall, our application gives a simulating realistic environment for the player as well as reward the player for their good performance.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c0224c2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c0224c2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conclusion, we have met the key objectives of knowledge and realism.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player gains knowledge through the feedback given to them as they go through a series of trial and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realism, the player feels like they are in a </a:t>
            </a:r>
            <a:r>
              <a:rPr lang="en-GB"/>
              <a:t>realistic</a:t>
            </a:r>
            <a:r>
              <a:rPr lang="en-GB"/>
              <a:t> learning environment due to semi-realistic AR models</a:t>
            </a:r>
            <a:r>
              <a:rPr lang="en-GB"/>
              <a:t> and</a:t>
            </a:r>
            <a:r>
              <a:rPr lang="en-GB"/>
              <a:t> realistic weather conditions that are sourced from a real life farm.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for the key </a:t>
            </a:r>
            <a:r>
              <a:rPr lang="en-GB"/>
              <a:t>objective</a:t>
            </a:r>
            <a:r>
              <a:rPr lang="en-GB"/>
              <a:t> of behaviour, we intend to measure this through user survey in the future to measure the impact and effectiveness of our implementation.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4294967295" type="ctrTitle"/>
          </p:nvPr>
        </p:nvSpPr>
        <p:spPr>
          <a:xfrm rot="-245">
            <a:off x="370650" y="872574"/>
            <a:ext cx="8402700" cy="2036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lang="en-GB" sz="2500"/>
              <a:t>#73 Gamification-based education platform </a:t>
            </a:r>
            <a:endParaRPr sz="2500"/>
          </a:p>
          <a:p>
            <a:pPr indent="0" lvl="0" marL="0" rtl="0" algn="ctr">
              <a:lnSpc>
                <a:spcPct val="150000"/>
              </a:lnSpc>
              <a:spcBef>
                <a:spcPts val="0"/>
              </a:spcBef>
              <a:spcAft>
                <a:spcPts val="0"/>
              </a:spcAft>
              <a:buSzPts val="990"/>
              <a:buNone/>
            </a:pPr>
            <a:r>
              <a:rPr lang="en-GB" sz="2500"/>
              <a:t>for sustainable agricultural and</a:t>
            </a:r>
            <a:br>
              <a:rPr lang="en-GB" sz="2500"/>
            </a:br>
            <a:r>
              <a:rPr lang="en-GB" sz="2500"/>
              <a:t>environmental applications</a:t>
            </a:r>
            <a:endParaRPr sz="2900"/>
          </a:p>
        </p:txBody>
      </p:sp>
      <p:sp>
        <p:nvSpPr>
          <p:cNvPr id="65" name="Google Shape;65;p13"/>
          <p:cNvSpPr txBox="1"/>
          <p:nvPr/>
        </p:nvSpPr>
        <p:spPr>
          <a:xfrm>
            <a:off x="5324450" y="4306900"/>
            <a:ext cx="35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FFFFFF"/>
                </a:solidFill>
                <a:latin typeface="Merriweather"/>
                <a:ea typeface="Merriweather"/>
                <a:cs typeface="Merriweather"/>
                <a:sym typeface="Merriweather"/>
              </a:rPr>
              <a:t>David Huang &amp; Jesse Zeng</a:t>
            </a:r>
            <a:endParaRPr sz="2000">
              <a:solidFill>
                <a:srgbClr val="FFFFFF"/>
              </a:solidFill>
              <a:latin typeface="Merriweather"/>
              <a:ea typeface="Merriweather"/>
              <a:cs typeface="Merriweather"/>
              <a:sym typeface="Merriweather"/>
            </a:endParaRPr>
          </a:p>
        </p:txBody>
      </p:sp>
      <p:sp>
        <p:nvSpPr>
          <p:cNvPr id="66" name="Google Shape;66;p13"/>
          <p:cNvSpPr txBox="1"/>
          <p:nvPr/>
        </p:nvSpPr>
        <p:spPr>
          <a:xfrm>
            <a:off x="675" y="3468275"/>
            <a:ext cx="9144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7" name="Google Shape;67;p13"/>
          <p:cNvSpPr txBox="1"/>
          <p:nvPr/>
        </p:nvSpPr>
        <p:spPr>
          <a:xfrm>
            <a:off x="5871050" y="4099325"/>
            <a:ext cx="2994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FFFFFF"/>
                </a:solidFill>
                <a:latin typeface="Merriweather"/>
                <a:ea typeface="Merriweather"/>
                <a:cs typeface="Merriweather"/>
                <a:sym typeface="Merriweather"/>
              </a:rPr>
              <a:t>David Huang &amp; Jesse Zeng</a:t>
            </a:r>
            <a:endParaRPr sz="16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nvSpPr>
        <p:spPr>
          <a:xfrm>
            <a:off x="420450" y="343825"/>
            <a:ext cx="830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800">
                <a:solidFill>
                  <a:schemeClr val="lt1"/>
                </a:solidFill>
                <a:latin typeface="Merriweather"/>
                <a:ea typeface="Merriweather"/>
                <a:cs typeface="Merriweather"/>
                <a:sym typeface="Merriweather"/>
              </a:rPr>
              <a:t>Future Directions</a:t>
            </a:r>
            <a:endParaRPr sz="2800">
              <a:solidFill>
                <a:schemeClr val="lt1"/>
              </a:solidFill>
              <a:latin typeface="Merriweather"/>
              <a:ea typeface="Merriweather"/>
              <a:cs typeface="Merriweather"/>
              <a:sym typeface="Merriweather"/>
            </a:endParaRPr>
          </a:p>
        </p:txBody>
      </p:sp>
      <p:sp>
        <p:nvSpPr>
          <p:cNvPr id="229" name="Google Shape;229;p22"/>
          <p:cNvSpPr txBox="1"/>
          <p:nvPr/>
        </p:nvSpPr>
        <p:spPr>
          <a:xfrm>
            <a:off x="110050" y="1465425"/>
            <a:ext cx="2067000" cy="72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2400">
                <a:solidFill>
                  <a:srgbClr val="FFAB40"/>
                </a:solidFill>
                <a:latin typeface="Montserrat ExtraBold"/>
                <a:ea typeface="Montserrat ExtraBold"/>
                <a:cs typeface="Montserrat ExtraBold"/>
                <a:sym typeface="Montserrat ExtraBold"/>
              </a:rPr>
              <a:t>01</a:t>
            </a:r>
            <a:endParaRPr sz="2400">
              <a:solidFill>
                <a:srgbClr val="FFAB40"/>
              </a:solidFill>
              <a:latin typeface="Montserrat ExtraBold"/>
              <a:ea typeface="Montserrat ExtraBold"/>
              <a:cs typeface="Montserrat ExtraBold"/>
              <a:sym typeface="Montserrat ExtraBold"/>
            </a:endParaRPr>
          </a:p>
        </p:txBody>
      </p:sp>
      <p:sp>
        <p:nvSpPr>
          <p:cNvPr id="230" name="Google Shape;230;p22"/>
          <p:cNvSpPr txBox="1"/>
          <p:nvPr/>
        </p:nvSpPr>
        <p:spPr>
          <a:xfrm>
            <a:off x="6832984" y="2436100"/>
            <a:ext cx="20670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Montserrat ExtraBold"/>
                <a:ea typeface="Montserrat ExtraBold"/>
                <a:cs typeface="Montserrat ExtraBold"/>
                <a:sym typeface="Montserrat ExtraBold"/>
              </a:rPr>
              <a:t>Static Location for the Tree</a:t>
            </a:r>
            <a:endParaRPr sz="1800">
              <a:solidFill>
                <a:srgbClr val="FFFFFF"/>
              </a:solidFill>
              <a:latin typeface="Montserrat ExtraBold"/>
              <a:ea typeface="Montserrat ExtraBold"/>
              <a:cs typeface="Montserrat ExtraBold"/>
              <a:sym typeface="Montserrat ExtraBold"/>
            </a:endParaRPr>
          </a:p>
        </p:txBody>
      </p:sp>
      <p:sp>
        <p:nvSpPr>
          <p:cNvPr id="231" name="Google Shape;231;p22"/>
          <p:cNvSpPr txBox="1"/>
          <p:nvPr/>
        </p:nvSpPr>
        <p:spPr>
          <a:xfrm>
            <a:off x="6861625" y="2979675"/>
            <a:ext cx="2172300" cy="16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Montserrat"/>
                <a:ea typeface="Montserrat"/>
                <a:cs typeface="Montserrat"/>
                <a:sym typeface="Montserrat"/>
              </a:rPr>
              <a:t>Use GPS location data to plant the virtual tree on real soil</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Use location accurate weather data</a:t>
            </a:r>
            <a:endParaRPr>
              <a:solidFill>
                <a:srgbClr val="FFFFFF"/>
              </a:solidFill>
              <a:latin typeface="Montserrat"/>
              <a:ea typeface="Montserrat"/>
              <a:cs typeface="Montserrat"/>
              <a:sym typeface="Montserrat"/>
            </a:endParaRPr>
          </a:p>
        </p:txBody>
      </p:sp>
      <p:sp>
        <p:nvSpPr>
          <p:cNvPr id="232" name="Google Shape;232;p22"/>
          <p:cNvSpPr txBox="1"/>
          <p:nvPr/>
        </p:nvSpPr>
        <p:spPr>
          <a:xfrm>
            <a:off x="2375250" y="2436100"/>
            <a:ext cx="21336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Montserrat ExtraBold"/>
                <a:ea typeface="Montserrat ExtraBold"/>
                <a:cs typeface="Montserrat ExtraBold"/>
                <a:sym typeface="Montserrat ExtraBold"/>
              </a:rPr>
              <a:t>Add More Player Actions</a:t>
            </a:r>
            <a:endParaRPr sz="1800">
              <a:solidFill>
                <a:srgbClr val="FFFFFF"/>
              </a:solidFill>
              <a:latin typeface="Montserrat ExtraBold"/>
              <a:ea typeface="Montserrat ExtraBold"/>
              <a:cs typeface="Montserrat ExtraBold"/>
              <a:sym typeface="Montserrat ExtraBold"/>
            </a:endParaRPr>
          </a:p>
        </p:txBody>
      </p:sp>
      <p:sp>
        <p:nvSpPr>
          <p:cNvPr id="233" name="Google Shape;233;p22"/>
          <p:cNvSpPr txBox="1"/>
          <p:nvPr/>
        </p:nvSpPr>
        <p:spPr>
          <a:xfrm>
            <a:off x="2456550" y="2979675"/>
            <a:ext cx="2067000" cy="16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Montserrat"/>
                <a:ea typeface="Montserrat"/>
                <a:cs typeface="Montserrat"/>
                <a:sym typeface="Montserrat"/>
              </a:rPr>
              <a:t>P</a:t>
            </a:r>
            <a:r>
              <a:rPr lang="en-GB">
                <a:solidFill>
                  <a:schemeClr val="lt1"/>
                </a:solidFill>
                <a:latin typeface="Montserrat"/>
                <a:ea typeface="Montserrat"/>
                <a:cs typeface="Montserrat"/>
                <a:sym typeface="Montserrat"/>
              </a:rPr>
              <a:t>reventing </a:t>
            </a:r>
            <a:r>
              <a:rPr lang="en-GB">
                <a:solidFill>
                  <a:srgbClr val="FFFFFF"/>
                </a:solidFill>
                <a:latin typeface="Montserrat"/>
                <a:ea typeface="Montserrat"/>
                <a:cs typeface="Montserrat"/>
                <a:sym typeface="Montserrat"/>
              </a:rPr>
              <a:t>and managing apple tree diseases sustainably</a:t>
            </a:r>
            <a:endParaRPr>
              <a:solidFill>
                <a:srgbClr val="FFFFFF"/>
              </a:solidFill>
              <a:latin typeface="Montserrat"/>
              <a:ea typeface="Montserrat"/>
              <a:cs typeface="Montserrat"/>
              <a:sym typeface="Montserrat"/>
            </a:endParaRPr>
          </a:p>
          <a:p>
            <a:pPr indent="-317500" lvl="0" marL="457200" rtl="0" algn="l">
              <a:spcBef>
                <a:spcPts val="100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Pruning</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Pest control</a:t>
            </a:r>
            <a:endParaRPr>
              <a:solidFill>
                <a:srgbClr val="FFFFFF"/>
              </a:solidFill>
              <a:latin typeface="Montserrat"/>
              <a:ea typeface="Montserrat"/>
              <a:cs typeface="Montserrat"/>
              <a:sym typeface="Montserrat"/>
            </a:endParaRPr>
          </a:p>
        </p:txBody>
      </p:sp>
      <p:sp>
        <p:nvSpPr>
          <p:cNvPr id="234" name="Google Shape;234;p22"/>
          <p:cNvSpPr txBox="1"/>
          <p:nvPr/>
        </p:nvSpPr>
        <p:spPr>
          <a:xfrm>
            <a:off x="4611122" y="2436100"/>
            <a:ext cx="20670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Montserrat ExtraBold"/>
                <a:ea typeface="Montserrat ExtraBold"/>
                <a:cs typeface="Montserrat ExtraBold"/>
                <a:sym typeface="Montserrat ExtraBold"/>
              </a:rPr>
              <a:t>Expand Weather Data</a:t>
            </a:r>
            <a:endParaRPr sz="1800">
              <a:solidFill>
                <a:srgbClr val="FFFFFF"/>
              </a:solidFill>
              <a:latin typeface="Montserrat ExtraBold"/>
              <a:ea typeface="Montserrat ExtraBold"/>
              <a:cs typeface="Montserrat ExtraBold"/>
              <a:sym typeface="Montserrat ExtraBold"/>
            </a:endParaRPr>
          </a:p>
        </p:txBody>
      </p:sp>
      <p:sp>
        <p:nvSpPr>
          <p:cNvPr id="235" name="Google Shape;235;p22"/>
          <p:cNvSpPr txBox="1"/>
          <p:nvPr/>
        </p:nvSpPr>
        <p:spPr>
          <a:xfrm>
            <a:off x="4707075" y="2979675"/>
            <a:ext cx="2067000" cy="18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Montserrat"/>
                <a:ea typeface="Montserrat"/>
                <a:cs typeface="Montserrat"/>
                <a:sym typeface="Montserrat"/>
              </a:rPr>
              <a:t>Include more IoT data to model the real environment</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Wind</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Humidity</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Sunshine</a:t>
            </a:r>
            <a:r>
              <a:rPr lang="en-GB">
                <a:solidFill>
                  <a:srgbClr val="FFFFFF"/>
                </a:solidFill>
                <a:latin typeface="Montserrat"/>
                <a:ea typeface="Montserrat"/>
                <a:cs typeface="Montserrat"/>
                <a:sym typeface="Montserrat"/>
              </a:rPr>
              <a:t> hours</a:t>
            </a:r>
            <a:endParaRPr>
              <a:solidFill>
                <a:srgbClr val="FFFFFF"/>
              </a:solidFill>
              <a:latin typeface="Montserrat"/>
              <a:ea typeface="Montserrat"/>
              <a:cs typeface="Montserrat"/>
              <a:sym typeface="Montserrat"/>
            </a:endParaRPr>
          </a:p>
        </p:txBody>
      </p:sp>
      <p:sp>
        <p:nvSpPr>
          <p:cNvPr id="236" name="Google Shape;236;p22"/>
          <p:cNvSpPr txBox="1"/>
          <p:nvPr/>
        </p:nvSpPr>
        <p:spPr>
          <a:xfrm>
            <a:off x="2360563" y="1465425"/>
            <a:ext cx="2067000" cy="72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2400">
                <a:solidFill>
                  <a:srgbClr val="FFAB40"/>
                </a:solidFill>
                <a:latin typeface="Montserrat ExtraBold"/>
                <a:ea typeface="Montserrat ExtraBold"/>
                <a:cs typeface="Montserrat ExtraBold"/>
                <a:sym typeface="Montserrat ExtraBold"/>
              </a:rPr>
              <a:t>02</a:t>
            </a:r>
            <a:endParaRPr sz="2400">
              <a:solidFill>
                <a:srgbClr val="FFAB40"/>
              </a:solidFill>
              <a:latin typeface="Montserrat ExtraBold"/>
              <a:ea typeface="Montserrat ExtraBold"/>
              <a:cs typeface="Montserrat ExtraBold"/>
              <a:sym typeface="Montserrat ExtraBold"/>
            </a:endParaRPr>
          </a:p>
        </p:txBody>
      </p:sp>
      <p:sp>
        <p:nvSpPr>
          <p:cNvPr id="237" name="Google Shape;237;p22"/>
          <p:cNvSpPr txBox="1"/>
          <p:nvPr/>
        </p:nvSpPr>
        <p:spPr>
          <a:xfrm>
            <a:off x="6833000" y="1465425"/>
            <a:ext cx="2067000" cy="72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2400">
                <a:solidFill>
                  <a:srgbClr val="FFAB40"/>
                </a:solidFill>
                <a:latin typeface="Montserrat ExtraBold"/>
                <a:ea typeface="Montserrat ExtraBold"/>
                <a:cs typeface="Montserrat ExtraBold"/>
                <a:sym typeface="Montserrat ExtraBold"/>
              </a:rPr>
              <a:t>04</a:t>
            </a:r>
            <a:endParaRPr sz="2400">
              <a:solidFill>
                <a:srgbClr val="FFAB40"/>
              </a:solidFill>
              <a:latin typeface="Montserrat ExtraBold"/>
              <a:ea typeface="Montserrat ExtraBold"/>
              <a:cs typeface="Montserrat ExtraBold"/>
              <a:sym typeface="Montserrat ExtraBold"/>
            </a:endParaRPr>
          </a:p>
        </p:txBody>
      </p:sp>
      <p:cxnSp>
        <p:nvCxnSpPr>
          <p:cNvPr id="238" name="Google Shape;238;p22"/>
          <p:cNvCxnSpPr/>
          <p:nvPr/>
        </p:nvCxnSpPr>
        <p:spPr>
          <a:xfrm>
            <a:off x="944950" y="2240885"/>
            <a:ext cx="3972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cxnSp>
        <p:nvCxnSpPr>
          <p:cNvPr id="239" name="Google Shape;239;p22"/>
          <p:cNvCxnSpPr/>
          <p:nvPr/>
        </p:nvCxnSpPr>
        <p:spPr>
          <a:xfrm>
            <a:off x="3195463" y="2240885"/>
            <a:ext cx="3972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cxnSp>
        <p:nvCxnSpPr>
          <p:cNvPr id="240" name="Google Shape;240;p22"/>
          <p:cNvCxnSpPr/>
          <p:nvPr/>
        </p:nvCxnSpPr>
        <p:spPr>
          <a:xfrm>
            <a:off x="7667900" y="2240885"/>
            <a:ext cx="3972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sp>
        <p:nvSpPr>
          <p:cNvPr id="241" name="Google Shape;241;p22"/>
          <p:cNvSpPr txBox="1"/>
          <p:nvPr/>
        </p:nvSpPr>
        <p:spPr>
          <a:xfrm>
            <a:off x="110066" y="2436100"/>
            <a:ext cx="20670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1800">
                <a:solidFill>
                  <a:srgbClr val="FFFFFF"/>
                </a:solidFill>
                <a:latin typeface="Montserrat ExtraBold"/>
                <a:ea typeface="Montserrat ExtraBold"/>
                <a:cs typeface="Montserrat ExtraBold"/>
                <a:sym typeface="Montserrat ExtraBold"/>
              </a:rPr>
              <a:t>Expand Knowledge</a:t>
            </a:r>
            <a:endParaRPr sz="1800">
              <a:solidFill>
                <a:srgbClr val="FFFFFF"/>
              </a:solidFill>
              <a:latin typeface="Montserrat ExtraBold"/>
              <a:ea typeface="Montserrat ExtraBold"/>
              <a:cs typeface="Montserrat ExtraBold"/>
              <a:sym typeface="Montserrat ExtraBold"/>
            </a:endParaRPr>
          </a:p>
        </p:txBody>
      </p:sp>
      <p:sp>
        <p:nvSpPr>
          <p:cNvPr id="242" name="Google Shape;242;p22"/>
          <p:cNvSpPr txBox="1"/>
          <p:nvPr/>
        </p:nvSpPr>
        <p:spPr>
          <a:xfrm>
            <a:off x="237338" y="2960475"/>
            <a:ext cx="2067000" cy="19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Montserrat"/>
                <a:ea typeface="Montserrat"/>
                <a:cs typeface="Montserrat"/>
                <a:sym typeface="Montserrat"/>
              </a:rPr>
              <a:t>Teach users more about </a:t>
            </a:r>
            <a:r>
              <a:rPr lang="en-GB">
                <a:solidFill>
                  <a:srgbClr val="FFFFFF"/>
                </a:solidFill>
                <a:latin typeface="Montserrat"/>
                <a:ea typeface="Montserrat"/>
                <a:cs typeface="Montserrat"/>
                <a:sym typeface="Montserrat"/>
              </a:rPr>
              <a:t>sustainable agriculture</a:t>
            </a:r>
            <a:r>
              <a:rPr lang="en-GB">
                <a:solidFill>
                  <a:srgbClr val="FFFFFF"/>
                </a:solidFill>
                <a:latin typeface="Montserrat"/>
                <a:ea typeface="Montserrat"/>
                <a:cs typeface="Montserrat"/>
                <a:sym typeface="Montserrat"/>
              </a:rPr>
              <a:t>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Over-fertilising</a:t>
            </a:r>
            <a:r>
              <a:rPr lang="en-GB">
                <a:solidFill>
                  <a:srgbClr val="FFFFFF"/>
                </a:solidFill>
                <a:latin typeface="Montserrat"/>
                <a:ea typeface="Montserrat"/>
                <a:cs typeface="Montserrat"/>
                <a:sym typeface="Montserrat"/>
              </a:rPr>
              <a:t> </a:t>
            </a:r>
            <a:endParaRPr>
              <a:solidFill>
                <a:srgbClr val="FFFFFF"/>
              </a:solidFill>
              <a:latin typeface="Montserrat"/>
              <a:ea typeface="Montserrat"/>
              <a:cs typeface="Montserrat"/>
              <a:sym typeface="Montserrat"/>
            </a:endParaRPr>
          </a:p>
          <a:p>
            <a:pPr indent="-317500" lvl="0" marL="4572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Overuse of pesticides</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
        <p:nvSpPr>
          <p:cNvPr id="243" name="Google Shape;243;p22"/>
          <p:cNvSpPr txBox="1"/>
          <p:nvPr/>
        </p:nvSpPr>
        <p:spPr>
          <a:xfrm>
            <a:off x="4611113" y="1465425"/>
            <a:ext cx="2067000" cy="72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2400">
                <a:solidFill>
                  <a:srgbClr val="FFAB40"/>
                </a:solidFill>
                <a:latin typeface="Montserrat ExtraBold"/>
                <a:ea typeface="Montserrat ExtraBold"/>
                <a:cs typeface="Montserrat ExtraBold"/>
                <a:sym typeface="Montserrat ExtraBold"/>
              </a:rPr>
              <a:t>03</a:t>
            </a:r>
            <a:endParaRPr sz="2400">
              <a:solidFill>
                <a:srgbClr val="FFAB40"/>
              </a:solidFill>
              <a:latin typeface="Montserrat ExtraBold"/>
              <a:ea typeface="Montserrat ExtraBold"/>
              <a:cs typeface="Montserrat ExtraBold"/>
              <a:sym typeface="Montserrat ExtraBold"/>
            </a:endParaRPr>
          </a:p>
        </p:txBody>
      </p:sp>
      <p:cxnSp>
        <p:nvCxnSpPr>
          <p:cNvPr id="244" name="Google Shape;244;p22"/>
          <p:cNvCxnSpPr/>
          <p:nvPr/>
        </p:nvCxnSpPr>
        <p:spPr>
          <a:xfrm>
            <a:off x="5446013" y="2240885"/>
            <a:ext cx="3972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sp>
        <p:nvSpPr>
          <p:cNvPr id="245" name="Google Shape;245;p22"/>
          <p:cNvSpPr txBox="1"/>
          <p:nvPr/>
        </p:nvSpPr>
        <p:spPr>
          <a:xfrm>
            <a:off x="3538509" y="959425"/>
            <a:ext cx="2067000" cy="548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Merriweather"/>
                <a:ea typeface="Merriweather"/>
                <a:cs typeface="Merriweather"/>
                <a:sym typeface="Merriweather"/>
              </a:rPr>
              <a:t>-&gt; User Study</a:t>
            </a:r>
            <a:endParaRPr b="1" sz="180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00"/>
              <a:t>Gamification</a:t>
            </a:r>
            <a:endParaRPr sz="3100"/>
          </a:p>
        </p:txBody>
      </p:sp>
      <p:sp>
        <p:nvSpPr>
          <p:cNvPr id="73" name="Google Shape;73;p14"/>
          <p:cNvSpPr txBox="1"/>
          <p:nvPr>
            <p:ph idx="1" type="body"/>
          </p:nvPr>
        </p:nvSpPr>
        <p:spPr>
          <a:xfrm>
            <a:off x="311725" y="1406150"/>
            <a:ext cx="4729500" cy="30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434343"/>
                </a:solidFill>
              </a:rPr>
              <a:t>“The use of game design elements in non-gaming contexts.” </a:t>
            </a:r>
            <a:r>
              <a:rPr baseline="30000" lang="en-GB" sz="1500">
                <a:solidFill>
                  <a:srgbClr val="434343"/>
                </a:solidFill>
              </a:rPr>
              <a:t>1</a:t>
            </a:r>
            <a:endParaRPr baseline="30000" sz="1500">
              <a:solidFill>
                <a:srgbClr val="434343"/>
              </a:solidFill>
            </a:endParaRPr>
          </a:p>
          <a:p>
            <a:pPr indent="-317500" lvl="0" marL="457200" rtl="0" algn="l">
              <a:spcBef>
                <a:spcPts val="1200"/>
              </a:spcBef>
              <a:spcAft>
                <a:spcPts val="0"/>
              </a:spcAft>
              <a:buClr>
                <a:srgbClr val="434343"/>
              </a:buClr>
              <a:buSzPts val="1400"/>
              <a:buChar char="●"/>
            </a:pPr>
            <a:r>
              <a:rPr lang="en-GB" sz="1400">
                <a:solidFill>
                  <a:srgbClr val="434343"/>
                </a:solidFill>
              </a:rPr>
              <a:t>e.g. Points accumulation for using public transport</a:t>
            </a:r>
            <a:endParaRPr sz="1400">
              <a:solidFill>
                <a:srgbClr val="434343"/>
              </a:solidFill>
            </a:endParaRPr>
          </a:p>
          <a:p>
            <a:pPr indent="0" lvl="0" marL="0" rtl="0" algn="l">
              <a:spcBef>
                <a:spcPts val="1200"/>
              </a:spcBef>
              <a:spcAft>
                <a:spcPts val="0"/>
              </a:spcAft>
              <a:buNone/>
            </a:pPr>
            <a:r>
              <a:t/>
            </a:r>
            <a:endParaRPr sz="1500">
              <a:solidFill>
                <a:srgbClr val="434343"/>
              </a:solidFill>
            </a:endParaRPr>
          </a:p>
          <a:p>
            <a:pPr indent="0" lvl="0" marL="0" rtl="0" algn="l">
              <a:spcBef>
                <a:spcPts val="1200"/>
              </a:spcBef>
              <a:spcAft>
                <a:spcPts val="0"/>
              </a:spcAft>
              <a:buNone/>
            </a:pPr>
            <a:r>
              <a:rPr lang="en-GB" sz="1500" u="sng">
                <a:solidFill>
                  <a:srgbClr val="434343"/>
                </a:solidFill>
              </a:rPr>
              <a:t>Project Focus</a:t>
            </a:r>
            <a:endParaRPr sz="1500" u="sng">
              <a:solidFill>
                <a:srgbClr val="434343"/>
              </a:solidFill>
            </a:endParaRPr>
          </a:p>
          <a:p>
            <a:pPr indent="0" lvl="0" marL="0" rtl="0" algn="l">
              <a:spcBef>
                <a:spcPts val="1200"/>
              </a:spcBef>
              <a:spcAft>
                <a:spcPts val="0"/>
              </a:spcAft>
              <a:buNone/>
            </a:pPr>
            <a:r>
              <a:rPr lang="en-GB" sz="1500">
                <a:solidFill>
                  <a:srgbClr val="434343"/>
                </a:solidFill>
              </a:rPr>
              <a:t>S</a:t>
            </a:r>
            <a:r>
              <a:rPr lang="en-GB" sz="1500">
                <a:solidFill>
                  <a:srgbClr val="434343"/>
                </a:solidFill>
              </a:rPr>
              <a:t>preading awareness and empowering people on an individual level</a:t>
            </a:r>
            <a:endParaRPr sz="1500">
              <a:solidFill>
                <a:srgbClr val="434343"/>
              </a:solidFill>
            </a:endParaRPr>
          </a:p>
        </p:txBody>
      </p:sp>
      <p:sp>
        <p:nvSpPr>
          <p:cNvPr id="74" name="Google Shape;74;p14"/>
          <p:cNvSpPr txBox="1"/>
          <p:nvPr/>
        </p:nvSpPr>
        <p:spPr>
          <a:xfrm>
            <a:off x="0" y="4851000"/>
            <a:ext cx="4907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rgbClr val="666666"/>
                </a:solidFill>
                <a:latin typeface="Roboto"/>
                <a:ea typeface="Roboto"/>
                <a:cs typeface="Roboto"/>
                <a:sym typeface="Roboto"/>
              </a:rPr>
              <a:t>[1] S. Deterding, R. Khaled, L. Nacke and D. Dixon, "Gamification: Toward a definition", 2011.</a:t>
            </a:r>
            <a:endParaRPr sz="700">
              <a:solidFill>
                <a:srgbClr val="666666"/>
              </a:solidFill>
              <a:latin typeface="Roboto"/>
              <a:ea typeface="Roboto"/>
              <a:cs typeface="Roboto"/>
              <a:sym typeface="Roboto"/>
            </a:endParaRPr>
          </a:p>
        </p:txBody>
      </p:sp>
      <p:pic>
        <p:nvPicPr>
          <p:cNvPr id="75" name="Google Shape;75;p14"/>
          <p:cNvPicPr preferRelativeResize="0"/>
          <p:nvPr/>
        </p:nvPicPr>
        <p:blipFill rotWithShape="1">
          <a:blip r:embed="rId3">
            <a:alphaModFix/>
          </a:blip>
          <a:srcRect b="0" l="0" r="50566" t="0"/>
          <a:stretch/>
        </p:blipFill>
        <p:spPr>
          <a:xfrm>
            <a:off x="5816250" y="1739813"/>
            <a:ext cx="2795525" cy="2428975"/>
          </a:xfrm>
          <a:prstGeom prst="rect">
            <a:avLst/>
          </a:prstGeom>
          <a:noFill/>
          <a:ln>
            <a:noFill/>
          </a:ln>
        </p:spPr>
      </p:pic>
      <p:sp>
        <p:nvSpPr>
          <p:cNvPr id="76" name="Google Shape;76;p14"/>
          <p:cNvSpPr txBox="1"/>
          <p:nvPr/>
        </p:nvSpPr>
        <p:spPr>
          <a:xfrm>
            <a:off x="4820400" y="4743300"/>
            <a:ext cx="4323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700">
                <a:solidFill>
                  <a:srgbClr val="666666"/>
                </a:solidFill>
                <a:latin typeface="Roboto"/>
                <a:ea typeface="Roboto"/>
                <a:cs typeface="Roboto"/>
                <a:sym typeface="Roboto"/>
              </a:rPr>
              <a:t>R. Kazhamiakin, A. Marconi, A. Martinelli, M. Pistore and G. Valetto, "A gamification framework for the long-term engagement of smart citizens", 2016 IEEE International Smart Cities Conference (ISC2), 2016. </a:t>
            </a:r>
            <a:endParaRPr sz="7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5"/>
          <p:cNvPicPr preferRelativeResize="0"/>
          <p:nvPr/>
        </p:nvPicPr>
        <p:blipFill rotWithShape="1">
          <a:blip r:embed="rId3">
            <a:alphaModFix/>
          </a:blip>
          <a:srcRect b="0" l="3580" r="4853" t="0"/>
          <a:stretch/>
        </p:blipFill>
        <p:spPr>
          <a:xfrm>
            <a:off x="90450" y="1362750"/>
            <a:ext cx="4599032" cy="3439326"/>
          </a:xfrm>
          <a:prstGeom prst="rect">
            <a:avLst/>
          </a:prstGeom>
          <a:noFill/>
          <a:ln>
            <a:noFill/>
          </a:ln>
        </p:spPr>
      </p:pic>
      <p:sp>
        <p:nvSpPr>
          <p:cNvPr id="82" name="Google Shape;82;p15"/>
          <p:cNvSpPr txBox="1"/>
          <p:nvPr/>
        </p:nvSpPr>
        <p:spPr>
          <a:xfrm>
            <a:off x="0" y="4743300"/>
            <a:ext cx="49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rgbClr val="666666"/>
                </a:solidFill>
                <a:latin typeface="Roboto"/>
                <a:ea typeface="Roboto"/>
                <a:cs typeface="Roboto"/>
                <a:sym typeface="Roboto"/>
              </a:rPr>
              <a:t>T. Ouariachi, M. Olvera-Lobo, J. Gutiérrez-Pérez and E. Maibach, "A framework for climate change engagement through video games", Environmental Education Research, vol. 25, no. 5, pp. 701-716, 2018.</a:t>
            </a:r>
            <a:endParaRPr sz="700">
              <a:solidFill>
                <a:srgbClr val="666666"/>
              </a:solidFill>
              <a:latin typeface="Roboto"/>
              <a:ea typeface="Roboto"/>
              <a:cs typeface="Roboto"/>
              <a:sym typeface="Roboto"/>
            </a:endParaRPr>
          </a:p>
        </p:txBody>
      </p:sp>
      <p:sp>
        <p:nvSpPr>
          <p:cNvPr id="83" name="Google Shape;83;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Games Framework</a:t>
            </a:r>
            <a:endParaRPr/>
          </a:p>
        </p:txBody>
      </p:sp>
      <p:sp>
        <p:nvSpPr>
          <p:cNvPr id="84" name="Google Shape;84;p15"/>
          <p:cNvSpPr/>
          <p:nvPr/>
        </p:nvSpPr>
        <p:spPr>
          <a:xfrm>
            <a:off x="5947000" y="1412763"/>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 name="Google Shape;85;p15"/>
          <p:cNvSpPr txBox="1"/>
          <p:nvPr/>
        </p:nvSpPr>
        <p:spPr>
          <a:xfrm>
            <a:off x="5720500" y="2255512"/>
            <a:ext cx="1263000" cy="5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Credible knowledge </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p:txBody>
      </p:sp>
      <p:sp>
        <p:nvSpPr>
          <p:cNvPr id="86" name="Google Shape;86;p15"/>
          <p:cNvSpPr/>
          <p:nvPr/>
        </p:nvSpPr>
        <p:spPr>
          <a:xfrm>
            <a:off x="7360863" y="1412772"/>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7" name="Google Shape;87;p15"/>
          <p:cNvSpPr/>
          <p:nvPr/>
        </p:nvSpPr>
        <p:spPr>
          <a:xfrm>
            <a:off x="6069116" y="1619280"/>
            <a:ext cx="565740" cy="461051"/>
          </a:xfrm>
          <a:custGeom>
            <a:rect b="b" l="l" r="r" t="t"/>
            <a:pathLst>
              <a:path extrusionOk="0" h="9734" w="11943">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8" name="Google Shape;88;p15"/>
          <p:cNvSpPr txBox="1"/>
          <p:nvPr/>
        </p:nvSpPr>
        <p:spPr>
          <a:xfrm>
            <a:off x="7081338" y="2288263"/>
            <a:ext cx="1324500" cy="5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Experiential learning</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p:txBody>
      </p:sp>
      <p:sp>
        <p:nvSpPr>
          <p:cNvPr id="89" name="Google Shape;89;p15"/>
          <p:cNvSpPr txBox="1"/>
          <p:nvPr/>
        </p:nvSpPr>
        <p:spPr>
          <a:xfrm>
            <a:off x="6855725" y="4272366"/>
            <a:ext cx="13875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Montserrat"/>
                <a:ea typeface="Montserrat"/>
                <a:cs typeface="Montserrat"/>
                <a:sym typeface="Montserrat"/>
              </a:rPr>
              <a:t>Social Interaction</a:t>
            </a:r>
            <a:endParaRPr b="1">
              <a:solidFill>
                <a:schemeClr val="dk1"/>
              </a:solidFill>
              <a:latin typeface="Montserrat"/>
              <a:ea typeface="Montserrat"/>
              <a:cs typeface="Montserrat"/>
              <a:sym typeface="Montserrat"/>
            </a:endParaRPr>
          </a:p>
        </p:txBody>
      </p:sp>
      <p:sp>
        <p:nvSpPr>
          <p:cNvPr id="90" name="Google Shape;90;p15"/>
          <p:cNvSpPr/>
          <p:nvPr/>
        </p:nvSpPr>
        <p:spPr>
          <a:xfrm>
            <a:off x="5946844" y="4134500"/>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1" name="Google Shape;91;p15"/>
          <p:cNvSpPr/>
          <p:nvPr/>
        </p:nvSpPr>
        <p:spPr>
          <a:xfrm>
            <a:off x="7360864" y="2821957"/>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2" name="Google Shape;92;p15"/>
          <p:cNvSpPr txBox="1"/>
          <p:nvPr/>
        </p:nvSpPr>
        <p:spPr>
          <a:xfrm>
            <a:off x="7103624" y="3631970"/>
            <a:ext cx="13245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Rewards driven</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p:txBody>
      </p:sp>
      <p:grpSp>
        <p:nvGrpSpPr>
          <p:cNvPr id="93" name="Google Shape;93;p15"/>
          <p:cNvGrpSpPr/>
          <p:nvPr/>
        </p:nvGrpSpPr>
        <p:grpSpPr>
          <a:xfrm>
            <a:off x="7516481" y="2996338"/>
            <a:ext cx="498761" cy="525316"/>
            <a:chOff x="870939" y="1975821"/>
            <a:chExt cx="332375" cy="350071"/>
          </a:xfrm>
        </p:grpSpPr>
        <p:sp>
          <p:nvSpPr>
            <p:cNvPr id="94" name="Google Shape;94;p15"/>
            <p:cNvSpPr/>
            <p:nvPr/>
          </p:nvSpPr>
          <p:spPr>
            <a:xfrm>
              <a:off x="870939" y="1975821"/>
              <a:ext cx="332375" cy="350071"/>
            </a:xfrm>
            <a:custGeom>
              <a:rect b="b" l="l" r="r" t="t"/>
              <a:pathLst>
                <a:path extrusionOk="0" h="10999" w="10443">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5" name="Google Shape;95;p15"/>
            <p:cNvSpPr/>
            <p:nvPr/>
          </p:nvSpPr>
          <p:spPr>
            <a:xfrm>
              <a:off x="955059" y="2135755"/>
              <a:ext cx="164134" cy="75877"/>
            </a:xfrm>
            <a:custGeom>
              <a:rect b="b" l="l" r="r" t="t"/>
              <a:pathLst>
                <a:path extrusionOk="0" h="2384" w="5157">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6" name="Google Shape;96;p15"/>
            <p:cNvSpPr/>
            <p:nvPr/>
          </p:nvSpPr>
          <p:spPr>
            <a:xfrm>
              <a:off x="955059" y="2224999"/>
              <a:ext cx="164134" cy="75240"/>
            </a:xfrm>
            <a:custGeom>
              <a:rect b="b" l="l" r="r" t="t"/>
              <a:pathLst>
                <a:path extrusionOk="0" h="2364" w="5157">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7" name="Google Shape;97;p15"/>
            <p:cNvSpPr/>
            <p:nvPr/>
          </p:nvSpPr>
          <p:spPr>
            <a:xfrm>
              <a:off x="1021387" y="2183496"/>
              <a:ext cx="18969" cy="69766"/>
            </a:xfrm>
            <a:custGeom>
              <a:rect b="b" l="l" r="r" t="t"/>
              <a:pathLst>
                <a:path extrusionOk="0" h="2192" w="596">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98" name="Google Shape;98;p15"/>
          <p:cNvGrpSpPr/>
          <p:nvPr/>
        </p:nvGrpSpPr>
        <p:grpSpPr>
          <a:xfrm>
            <a:off x="6102213" y="4340949"/>
            <a:ext cx="498728" cy="461047"/>
            <a:chOff x="7384751" y="4147984"/>
            <a:chExt cx="380012" cy="351274"/>
          </a:xfrm>
        </p:grpSpPr>
        <p:sp>
          <p:nvSpPr>
            <p:cNvPr id="99" name="Google Shape;99;p15"/>
            <p:cNvSpPr/>
            <p:nvPr/>
          </p:nvSpPr>
          <p:spPr>
            <a:xfrm>
              <a:off x="7385513" y="4225879"/>
              <a:ext cx="379250" cy="273379"/>
            </a:xfrm>
            <a:custGeom>
              <a:rect b="b" l="l" r="r" t="t"/>
              <a:pathLst>
                <a:path extrusionOk="0" h="8609" w="11943">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0" name="Google Shape;100;p15"/>
            <p:cNvSpPr/>
            <p:nvPr/>
          </p:nvSpPr>
          <p:spPr>
            <a:xfrm>
              <a:off x="7384751" y="4147984"/>
              <a:ext cx="380012" cy="228382"/>
            </a:xfrm>
            <a:custGeom>
              <a:rect b="b" l="l" r="r" t="t"/>
              <a:pathLst>
                <a:path extrusionOk="0" h="7192" w="11967">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1" name="Google Shape;101;p15"/>
            <p:cNvSpPr/>
            <p:nvPr/>
          </p:nvSpPr>
          <p:spPr>
            <a:xfrm>
              <a:off x="7507642" y="4228134"/>
              <a:ext cx="37852" cy="37852"/>
            </a:xfrm>
            <a:custGeom>
              <a:rect b="b" l="l" r="r" t="t"/>
              <a:pathLst>
                <a:path extrusionOk="0" h="1192" w="1192">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15"/>
            <p:cNvSpPr/>
            <p:nvPr/>
          </p:nvSpPr>
          <p:spPr>
            <a:xfrm>
              <a:off x="7573820" y="4228134"/>
              <a:ext cx="37820" cy="37852"/>
            </a:xfrm>
            <a:custGeom>
              <a:rect b="b" l="l" r="r" t="t"/>
              <a:pathLst>
                <a:path extrusionOk="0" h="1192" w="1191">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p15"/>
            <p:cNvSpPr/>
            <p:nvPr/>
          </p:nvSpPr>
          <p:spPr>
            <a:xfrm>
              <a:off x="7640728" y="4228134"/>
              <a:ext cx="37852" cy="37852"/>
            </a:xfrm>
            <a:custGeom>
              <a:rect b="b" l="l" r="r" t="t"/>
              <a:pathLst>
                <a:path extrusionOk="0" h="1192" w="1192">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04" name="Google Shape;104;p15"/>
          <p:cNvSpPr/>
          <p:nvPr/>
        </p:nvSpPr>
        <p:spPr>
          <a:xfrm>
            <a:off x="5946840" y="2826317"/>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05" name="Google Shape;105;p15"/>
          <p:cNvGrpSpPr/>
          <p:nvPr/>
        </p:nvGrpSpPr>
        <p:grpSpPr>
          <a:xfrm>
            <a:off x="6102619" y="2964351"/>
            <a:ext cx="498757" cy="534386"/>
            <a:chOff x="4149138" y="4121151"/>
            <a:chExt cx="344065" cy="368644"/>
          </a:xfrm>
        </p:grpSpPr>
        <p:sp>
          <p:nvSpPr>
            <p:cNvPr id="106" name="Google Shape;106;p15"/>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15"/>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8" name="Google Shape;108;p15"/>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9" name="Google Shape;109;p15"/>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0" name="Google Shape;110;p15"/>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1" name="Google Shape;111;p15"/>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2" name="Google Shape;112;p15"/>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3" name="Google Shape;113;p15"/>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4" name="Google Shape;114;p15"/>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5" name="Google Shape;115;p15"/>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5"/>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7" name="Google Shape;117;p15"/>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18" name="Google Shape;118;p15"/>
          <p:cNvSpPr txBox="1"/>
          <p:nvPr/>
        </p:nvSpPr>
        <p:spPr>
          <a:xfrm>
            <a:off x="5720498" y="3636318"/>
            <a:ext cx="12630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Simulating</a:t>
            </a:r>
            <a:endParaRPr b="1">
              <a:solidFill>
                <a:schemeClr val="dk1"/>
              </a:solidFill>
              <a:latin typeface="Montserrat"/>
              <a:ea typeface="Montserrat"/>
              <a:cs typeface="Montserrat"/>
              <a:sym typeface="Montserrat"/>
            </a:endParaRPr>
          </a:p>
        </p:txBody>
      </p:sp>
      <p:grpSp>
        <p:nvGrpSpPr>
          <p:cNvPr id="119" name="Google Shape;119;p15"/>
          <p:cNvGrpSpPr/>
          <p:nvPr/>
        </p:nvGrpSpPr>
        <p:grpSpPr>
          <a:xfrm>
            <a:off x="7543585" y="1610428"/>
            <a:ext cx="443951" cy="415446"/>
            <a:chOff x="3950316" y="3820307"/>
            <a:chExt cx="369805" cy="353782"/>
          </a:xfrm>
        </p:grpSpPr>
        <p:sp>
          <p:nvSpPr>
            <p:cNvPr id="120" name="Google Shape;120;p15"/>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1" name="Google Shape;121;p15"/>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2" name="Google Shape;122;p15"/>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3" name="Google Shape;123;p15"/>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Literature Review Analysis</a:t>
            </a:r>
            <a:endParaRPr/>
          </a:p>
        </p:txBody>
      </p:sp>
      <p:sp>
        <p:nvSpPr>
          <p:cNvPr id="129" name="Google Shape;129;p16"/>
          <p:cNvSpPr txBox="1"/>
          <p:nvPr>
            <p:ph idx="1" type="body"/>
          </p:nvPr>
        </p:nvSpPr>
        <p:spPr>
          <a:xfrm>
            <a:off x="804775" y="1491125"/>
            <a:ext cx="3472800" cy="3398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GB" sz="1600" u="sng">
                <a:solidFill>
                  <a:srgbClr val="434343"/>
                </a:solidFill>
              </a:rPr>
              <a:t>Points Collection Application</a:t>
            </a:r>
            <a:endParaRPr b="1" sz="1600" u="sng">
              <a:solidFill>
                <a:srgbClr val="434343"/>
              </a:solidFill>
            </a:endParaRPr>
          </a:p>
          <a:p>
            <a:pPr indent="0" lvl="0" marL="0" rtl="0" algn="l">
              <a:spcBef>
                <a:spcPts val="1200"/>
              </a:spcBef>
              <a:spcAft>
                <a:spcPts val="0"/>
              </a:spcAft>
              <a:buNone/>
            </a:pPr>
            <a:r>
              <a:rPr lang="en-GB">
                <a:solidFill>
                  <a:srgbClr val="434343"/>
                </a:solidFill>
              </a:rPr>
              <a:t>Points reward system to encourage sustainable actions</a:t>
            </a:r>
            <a:endParaRPr b="1" sz="1600" u="sng">
              <a:solidFill>
                <a:srgbClr val="434343"/>
              </a:solidFill>
            </a:endParaRPr>
          </a:p>
          <a:p>
            <a:pPr indent="0" lvl="0" marL="0" rtl="0" algn="l">
              <a:spcBef>
                <a:spcPts val="1000"/>
              </a:spcBef>
              <a:spcAft>
                <a:spcPts val="0"/>
              </a:spcAft>
              <a:buNone/>
            </a:pPr>
            <a:r>
              <a:rPr b="1" lang="en-GB" sz="1500">
                <a:solidFill>
                  <a:srgbClr val="434343"/>
                </a:solidFill>
              </a:rPr>
              <a:t>Contains</a:t>
            </a:r>
            <a:endParaRPr b="1" sz="1500">
              <a:solidFill>
                <a:srgbClr val="434343"/>
              </a:solidFill>
            </a:endParaRPr>
          </a:p>
          <a:p>
            <a:pPr indent="-311150" lvl="0" marL="457200" rtl="0" algn="l">
              <a:spcBef>
                <a:spcPts val="1200"/>
              </a:spcBef>
              <a:spcAft>
                <a:spcPts val="0"/>
              </a:spcAft>
              <a:buClr>
                <a:srgbClr val="434343"/>
              </a:buClr>
              <a:buSzPts val="1300"/>
              <a:buChar char="●"/>
            </a:pPr>
            <a:r>
              <a:rPr lang="en-GB">
                <a:solidFill>
                  <a:srgbClr val="434343"/>
                </a:solidFill>
              </a:rPr>
              <a:t>Reward driven</a:t>
            </a:r>
            <a:endParaRPr>
              <a:solidFill>
                <a:srgbClr val="434343"/>
              </a:solidFill>
            </a:endParaRPr>
          </a:p>
          <a:p>
            <a:pPr indent="-311150" lvl="0" marL="457200" rtl="0" algn="l">
              <a:spcBef>
                <a:spcPts val="0"/>
              </a:spcBef>
              <a:spcAft>
                <a:spcPts val="0"/>
              </a:spcAft>
              <a:buClr>
                <a:srgbClr val="434343"/>
              </a:buClr>
              <a:buSzPts val="1300"/>
              <a:buChar char="●"/>
            </a:pPr>
            <a:r>
              <a:rPr lang="en-GB">
                <a:solidFill>
                  <a:srgbClr val="434343"/>
                </a:solidFill>
              </a:rPr>
              <a:t>Social Interaction</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b="1" lang="en-GB" sz="1500">
                <a:solidFill>
                  <a:srgbClr val="434343"/>
                </a:solidFill>
              </a:rPr>
              <a:t>Missing</a:t>
            </a:r>
            <a:endParaRPr b="1" sz="1500">
              <a:solidFill>
                <a:srgbClr val="434343"/>
              </a:solidFill>
            </a:endParaRPr>
          </a:p>
          <a:p>
            <a:pPr indent="-311150" lvl="0" marL="457200" rtl="0" algn="l">
              <a:lnSpc>
                <a:spcPct val="115000"/>
              </a:lnSpc>
              <a:spcBef>
                <a:spcPts val="1200"/>
              </a:spcBef>
              <a:spcAft>
                <a:spcPts val="0"/>
              </a:spcAft>
              <a:buClr>
                <a:srgbClr val="434343"/>
              </a:buClr>
              <a:buSzPts val="1300"/>
              <a:buChar char="●"/>
            </a:pPr>
            <a:r>
              <a:rPr lang="en-GB">
                <a:solidFill>
                  <a:srgbClr val="434343"/>
                </a:solidFill>
              </a:rPr>
              <a:t>Experiential learning</a:t>
            </a:r>
            <a:endParaRPr>
              <a:solidFill>
                <a:srgbClr val="434343"/>
              </a:solidFill>
            </a:endParaRPr>
          </a:p>
          <a:p>
            <a:pPr indent="-311150" lvl="0" marL="457200" rtl="0" algn="l">
              <a:lnSpc>
                <a:spcPct val="115000"/>
              </a:lnSpc>
              <a:spcBef>
                <a:spcPts val="0"/>
              </a:spcBef>
              <a:spcAft>
                <a:spcPts val="0"/>
              </a:spcAft>
              <a:buClr>
                <a:srgbClr val="434343"/>
              </a:buClr>
              <a:buSzPts val="1300"/>
              <a:buChar char="●"/>
            </a:pPr>
            <a:r>
              <a:rPr lang="en-GB">
                <a:solidFill>
                  <a:srgbClr val="434343"/>
                </a:solidFill>
              </a:rPr>
              <a:t>Simulation</a:t>
            </a:r>
            <a:endParaRPr>
              <a:solidFill>
                <a:srgbClr val="434343"/>
              </a:solidFill>
            </a:endParaRPr>
          </a:p>
          <a:p>
            <a:pPr indent="-311150" lvl="0" marL="457200" rtl="0" algn="l">
              <a:lnSpc>
                <a:spcPct val="115000"/>
              </a:lnSpc>
              <a:spcBef>
                <a:spcPts val="0"/>
              </a:spcBef>
              <a:spcAft>
                <a:spcPts val="0"/>
              </a:spcAft>
              <a:buClr>
                <a:srgbClr val="434343"/>
              </a:buClr>
              <a:buSzPts val="1300"/>
              <a:buChar char="●"/>
            </a:pPr>
            <a:r>
              <a:rPr lang="en-GB">
                <a:solidFill>
                  <a:srgbClr val="434343"/>
                </a:solidFill>
              </a:rPr>
              <a:t>Adapting to real world variables</a:t>
            </a:r>
            <a:endParaRPr>
              <a:solidFill>
                <a:srgbClr val="434343"/>
              </a:solidFill>
            </a:endParaRPr>
          </a:p>
        </p:txBody>
      </p:sp>
      <p:sp>
        <p:nvSpPr>
          <p:cNvPr id="130" name="Google Shape;130;p16"/>
          <p:cNvSpPr txBox="1"/>
          <p:nvPr>
            <p:ph idx="1" type="body"/>
          </p:nvPr>
        </p:nvSpPr>
        <p:spPr>
          <a:xfrm>
            <a:off x="5340475" y="1491125"/>
            <a:ext cx="3047700" cy="339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600" u="sng">
                <a:solidFill>
                  <a:srgbClr val="434343"/>
                </a:solidFill>
              </a:rPr>
              <a:t>Simulation Game</a:t>
            </a:r>
            <a:endParaRPr b="1" sz="1600" u="sng">
              <a:solidFill>
                <a:srgbClr val="434343"/>
              </a:solidFill>
            </a:endParaRPr>
          </a:p>
          <a:p>
            <a:pPr indent="0" lvl="0" marL="0" rtl="0" algn="l">
              <a:spcBef>
                <a:spcPts val="1200"/>
              </a:spcBef>
              <a:spcAft>
                <a:spcPts val="0"/>
              </a:spcAft>
              <a:buNone/>
            </a:pPr>
            <a:r>
              <a:rPr lang="en-GB">
                <a:solidFill>
                  <a:srgbClr val="434343"/>
                </a:solidFill>
              </a:rPr>
              <a:t>Educate and introduce players to farming in a virtual environment</a:t>
            </a:r>
            <a:endParaRPr b="1" sz="1600" u="sng">
              <a:solidFill>
                <a:srgbClr val="434343"/>
              </a:solidFill>
            </a:endParaRPr>
          </a:p>
          <a:p>
            <a:pPr indent="0" lvl="0" marL="0" rtl="0" algn="l">
              <a:spcBef>
                <a:spcPts val="1000"/>
              </a:spcBef>
              <a:spcAft>
                <a:spcPts val="0"/>
              </a:spcAft>
              <a:buNone/>
            </a:pPr>
            <a:r>
              <a:rPr b="1" lang="en-GB" sz="1500">
                <a:solidFill>
                  <a:srgbClr val="434343"/>
                </a:solidFill>
              </a:rPr>
              <a:t>Contains</a:t>
            </a:r>
            <a:endParaRPr b="1" sz="1500">
              <a:solidFill>
                <a:srgbClr val="434343"/>
              </a:solidFill>
            </a:endParaRPr>
          </a:p>
          <a:p>
            <a:pPr indent="-311150" lvl="0" marL="457200" rtl="0" algn="l">
              <a:spcBef>
                <a:spcPts val="1200"/>
              </a:spcBef>
              <a:spcAft>
                <a:spcPts val="0"/>
              </a:spcAft>
              <a:buClr>
                <a:srgbClr val="434343"/>
              </a:buClr>
              <a:buSzPts val="1300"/>
              <a:buChar char="●"/>
            </a:pPr>
            <a:r>
              <a:rPr lang="en-GB">
                <a:solidFill>
                  <a:srgbClr val="434343"/>
                </a:solidFill>
              </a:rPr>
              <a:t>Reward driven</a:t>
            </a:r>
            <a:endParaRPr>
              <a:solidFill>
                <a:srgbClr val="434343"/>
              </a:solidFill>
            </a:endParaRPr>
          </a:p>
          <a:p>
            <a:pPr indent="-311150" lvl="0" marL="457200" rtl="0" algn="l">
              <a:spcBef>
                <a:spcPts val="0"/>
              </a:spcBef>
              <a:spcAft>
                <a:spcPts val="0"/>
              </a:spcAft>
              <a:buClr>
                <a:srgbClr val="434343"/>
              </a:buClr>
              <a:buSzPts val="1300"/>
              <a:buChar char="●"/>
            </a:pPr>
            <a:r>
              <a:rPr lang="en-GB">
                <a:solidFill>
                  <a:srgbClr val="434343"/>
                </a:solidFill>
              </a:rPr>
              <a:t>Credible Knowledge</a:t>
            </a:r>
            <a:endParaRPr>
              <a:solidFill>
                <a:srgbClr val="434343"/>
              </a:solidFill>
            </a:endParaRPr>
          </a:p>
          <a:p>
            <a:pPr indent="-311150" lvl="0" marL="457200" rtl="0" algn="l">
              <a:spcBef>
                <a:spcPts val="0"/>
              </a:spcBef>
              <a:spcAft>
                <a:spcPts val="0"/>
              </a:spcAft>
              <a:buClr>
                <a:srgbClr val="434343"/>
              </a:buClr>
              <a:buSzPts val="1300"/>
              <a:buChar char="●"/>
            </a:pPr>
            <a:r>
              <a:rPr lang="en-GB">
                <a:solidFill>
                  <a:srgbClr val="434343"/>
                </a:solidFill>
              </a:rPr>
              <a:t>Experiential learning</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b="1" lang="en-GB" sz="1500">
                <a:solidFill>
                  <a:srgbClr val="434343"/>
                </a:solidFill>
              </a:rPr>
              <a:t>Missing</a:t>
            </a:r>
            <a:endParaRPr b="1" sz="1500">
              <a:solidFill>
                <a:srgbClr val="434343"/>
              </a:solidFill>
            </a:endParaRPr>
          </a:p>
          <a:p>
            <a:pPr indent="-311150" lvl="0" marL="457200" rtl="0" algn="l">
              <a:spcBef>
                <a:spcPts val="1200"/>
              </a:spcBef>
              <a:spcAft>
                <a:spcPts val="0"/>
              </a:spcAft>
              <a:buClr>
                <a:srgbClr val="434343"/>
              </a:buClr>
              <a:buSzPts val="1300"/>
              <a:buChar char="●"/>
            </a:pPr>
            <a:r>
              <a:rPr lang="en-GB">
                <a:solidFill>
                  <a:srgbClr val="434343"/>
                </a:solidFill>
              </a:rPr>
              <a:t>Social interaction</a:t>
            </a:r>
            <a:endParaRPr>
              <a:solidFill>
                <a:srgbClr val="434343"/>
              </a:solidFill>
            </a:endParaRPr>
          </a:p>
          <a:p>
            <a:pPr indent="-311150" lvl="0" marL="457200" rtl="0" algn="l">
              <a:spcBef>
                <a:spcPts val="0"/>
              </a:spcBef>
              <a:spcAft>
                <a:spcPts val="0"/>
              </a:spcAft>
              <a:buClr>
                <a:srgbClr val="434343"/>
              </a:buClr>
              <a:buSzPts val="1300"/>
              <a:buChar char="●"/>
            </a:pPr>
            <a:r>
              <a:rPr lang="en-GB">
                <a:solidFill>
                  <a:srgbClr val="434343"/>
                </a:solidFill>
              </a:rPr>
              <a:t>Realism</a:t>
            </a:r>
            <a:endParaRPr>
              <a:solidFill>
                <a:srgbClr val="434343"/>
              </a:solidFill>
            </a:endParaRPr>
          </a:p>
        </p:txBody>
      </p:sp>
      <p:cxnSp>
        <p:nvCxnSpPr>
          <p:cNvPr id="131" name="Google Shape;131;p16"/>
          <p:cNvCxnSpPr/>
          <p:nvPr/>
        </p:nvCxnSpPr>
        <p:spPr>
          <a:xfrm>
            <a:off x="4572000" y="1580525"/>
            <a:ext cx="0" cy="321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90350" y="475050"/>
            <a:ext cx="8763300" cy="64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11"/>
              <a:t>Research Intent: Augmented Reality Planting Game</a:t>
            </a:r>
            <a:endParaRPr sz="2911"/>
          </a:p>
        </p:txBody>
      </p:sp>
      <p:sp>
        <p:nvSpPr>
          <p:cNvPr id="137" name="Google Shape;137;p17"/>
          <p:cNvSpPr txBox="1"/>
          <p:nvPr>
            <p:ph idx="1" type="body"/>
          </p:nvPr>
        </p:nvSpPr>
        <p:spPr>
          <a:xfrm>
            <a:off x="2777600" y="1734565"/>
            <a:ext cx="6286800" cy="95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400">
                <a:solidFill>
                  <a:srgbClr val="000000"/>
                </a:solidFill>
              </a:rPr>
              <a:t>Use</a:t>
            </a:r>
            <a:r>
              <a:rPr lang="en-GB" sz="1400">
                <a:solidFill>
                  <a:srgbClr val="000000"/>
                </a:solidFill>
              </a:rPr>
              <a:t> gamification to inform users about sustainable agricultural practices</a:t>
            </a:r>
            <a:endParaRPr sz="1400">
              <a:solidFill>
                <a:srgbClr val="000000"/>
              </a:solidFill>
            </a:endParaRPr>
          </a:p>
          <a:p>
            <a:pPr indent="0" lvl="0" marL="0" rtl="0" algn="l">
              <a:lnSpc>
                <a:spcPct val="150000"/>
              </a:lnSpc>
              <a:spcBef>
                <a:spcPts val="1000"/>
              </a:spcBef>
              <a:spcAft>
                <a:spcPts val="1000"/>
              </a:spcAft>
              <a:buNone/>
            </a:pPr>
            <a:r>
              <a:rPr lang="en-GB" sz="1400">
                <a:solidFill>
                  <a:srgbClr val="000000"/>
                </a:solidFill>
              </a:rPr>
              <a:t>Players grow an apple tree and learn through experiential learning</a:t>
            </a:r>
            <a:endParaRPr sz="1400">
              <a:solidFill>
                <a:srgbClr val="000000"/>
              </a:solidFill>
            </a:endParaRPr>
          </a:p>
        </p:txBody>
      </p:sp>
      <p:sp>
        <p:nvSpPr>
          <p:cNvPr id="138" name="Google Shape;138;p17"/>
          <p:cNvSpPr txBox="1"/>
          <p:nvPr/>
        </p:nvSpPr>
        <p:spPr>
          <a:xfrm>
            <a:off x="-329875" y="1892975"/>
            <a:ext cx="1834500" cy="64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FFAB40"/>
                </a:solidFill>
                <a:latin typeface="Montserrat ExtraBold"/>
                <a:ea typeface="Montserrat ExtraBold"/>
                <a:cs typeface="Montserrat ExtraBold"/>
                <a:sym typeface="Montserrat ExtraBold"/>
              </a:rPr>
              <a:t>01</a:t>
            </a:r>
            <a:endParaRPr sz="3600">
              <a:solidFill>
                <a:srgbClr val="FFAB40"/>
              </a:solidFill>
              <a:latin typeface="Montserrat ExtraBold"/>
              <a:ea typeface="Montserrat ExtraBold"/>
              <a:cs typeface="Montserrat ExtraBold"/>
              <a:sym typeface="Montserrat ExtraBold"/>
            </a:endParaRPr>
          </a:p>
        </p:txBody>
      </p:sp>
      <p:sp>
        <p:nvSpPr>
          <p:cNvPr id="139" name="Google Shape;139;p17"/>
          <p:cNvSpPr txBox="1"/>
          <p:nvPr/>
        </p:nvSpPr>
        <p:spPr>
          <a:xfrm>
            <a:off x="1070597" y="2960300"/>
            <a:ext cx="20670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ontserrat ExtraBold"/>
                <a:ea typeface="Montserrat ExtraBold"/>
                <a:cs typeface="Montserrat ExtraBold"/>
                <a:sym typeface="Montserrat ExtraBold"/>
              </a:rPr>
              <a:t>Realism</a:t>
            </a:r>
            <a:endParaRPr sz="1800">
              <a:solidFill>
                <a:schemeClr val="dk1"/>
              </a:solidFill>
              <a:latin typeface="Montserrat ExtraBold"/>
              <a:ea typeface="Montserrat ExtraBold"/>
              <a:cs typeface="Montserrat ExtraBold"/>
              <a:sym typeface="Montserrat ExtraBold"/>
            </a:endParaRPr>
          </a:p>
        </p:txBody>
      </p:sp>
      <p:sp>
        <p:nvSpPr>
          <p:cNvPr id="140" name="Google Shape;140;p17"/>
          <p:cNvSpPr txBox="1"/>
          <p:nvPr/>
        </p:nvSpPr>
        <p:spPr>
          <a:xfrm>
            <a:off x="1070603" y="4257488"/>
            <a:ext cx="20670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ontserrat ExtraBold"/>
                <a:ea typeface="Montserrat ExtraBold"/>
                <a:cs typeface="Montserrat ExtraBold"/>
                <a:sym typeface="Montserrat ExtraBold"/>
              </a:rPr>
              <a:t>Behaviour</a:t>
            </a:r>
            <a:endParaRPr sz="1800">
              <a:solidFill>
                <a:schemeClr val="dk1"/>
              </a:solidFill>
              <a:latin typeface="Montserrat ExtraBold"/>
              <a:ea typeface="Montserrat ExtraBold"/>
              <a:cs typeface="Montserrat ExtraBold"/>
              <a:sym typeface="Montserrat ExtraBold"/>
            </a:endParaRPr>
          </a:p>
        </p:txBody>
      </p:sp>
      <p:sp>
        <p:nvSpPr>
          <p:cNvPr id="141" name="Google Shape;141;p17"/>
          <p:cNvSpPr txBox="1"/>
          <p:nvPr/>
        </p:nvSpPr>
        <p:spPr>
          <a:xfrm>
            <a:off x="1070597" y="1848138"/>
            <a:ext cx="20670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ontserrat ExtraBold"/>
                <a:ea typeface="Montserrat ExtraBold"/>
                <a:cs typeface="Montserrat ExtraBold"/>
                <a:sym typeface="Montserrat ExtraBold"/>
              </a:rPr>
              <a:t>K</a:t>
            </a:r>
            <a:r>
              <a:rPr lang="en-GB" sz="1800">
                <a:solidFill>
                  <a:schemeClr val="dk1"/>
                </a:solidFill>
                <a:latin typeface="Montserrat ExtraBold"/>
                <a:ea typeface="Montserrat ExtraBold"/>
                <a:cs typeface="Montserrat ExtraBold"/>
                <a:sym typeface="Montserrat ExtraBold"/>
              </a:rPr>
              <a:t>nowledge</a:t>
            </a:r>
            <a:endParaRPr sz="1800">
              <a:solidFill>
                <a:schemeClr val="dk1"/>
              </a:solidFill>
              <a:latin typeface="Montserrat ExtraBold"/>
              <a:ea typeface="Montserrat ExtraBold"/>
              <a:cs typeface="Montserrat ExtraBold"/>
              <a:sym typeface="Montserrat ExtraBold"/>
            </a:endParaRPr>
          </a:p>
        </p:txBody>
      </p:sp>
      <p:sp>
        <p:nvSpPr>
          <p:cNvPr id="142" name="Google Shape;142;p17"/>
          <p:cNvSpPr txBox="1"/>
          <p:nvPr/>
        </p:nvSpPr>
        <p:spPr>
          <a:xfrm>
            <a:off x="-329875" y="2988373"/>
            <a:ext cx="1834500" cy="64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FFAB40"/>
                </a:solidFill>
                <a:latin typeface="Montserrat ExtraBold"/>
                <a:ea typeface="Montserrat ExtraBold"/>
                <a:cs typeface="Montserrat ExtraBold"/>
                <a:sym typeface="Montserrat ExtraBold"/>
              </a:rPr>
              <a:t>02</a:t>
            </a:r>
            <a:endParaRPr sz="3600">
              <a:solidFill>
                <a:srgbClr val="FFAB40"/>
              </a:solidFill>
              <a:latin typeface="Montserrat ExtraBold"/>
              <a:ea typeface="Montserrat ExtraBold"/>
              <a:cs typeface="Montserrat ExtraBold"/>
              <a:sym typeface="Montserrat ExtraBold"/>
            </a:endParaRPr>
          </a:p>
        </p:txBody>
      </p:sp>
      <p:sp>
        <p:nvSpPr>
          <p:cNvPr id="143" name="Google Shape;143;p17"/>
          <p:cNvSpPr txBox="1"/>
          <p:nvPr/>
        </p:nvSpPr>
        <p:spPr>
          <a:xfrm>
            <a:off x="-329875" y="4267769"/>
            <a:ext cx="1834500" cy="64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FFAB40"/>
                </a:solidFill>
                <a:latin typeface="Montserrat ExtraBold"/>
                <a:ea typeface="Montserrat ExtraBold"/>
                <a:cs typeface="Montserrat ExtraBold"/>
                <a:sym typeface="Montserrat ExtraBold"/>
              </a:rPr>
              <a:t>03</a:t>
            </a:r>
            <a:endParaRPr sz="3600">
              <a:solidFill>
                <a:srgbClr val="FFAB40"/>
              </a:solidFill>
              <a:latin typeface="Montserrat ExtraBold"/>
              <a:ea typeface="Montserrat ExtraBold"/>
              <a:cs typeface="Montserrat ExtraBold"/>
              <a:sym typeface="Montserrat ExtraBold"/>
            </a:endParaRPr>
          </a:p>
        </p:txBody>
      </p:sp>
      <p:cxnSp>
        <p:nvCxnSpPr>
          <p:cNvPr id="144" name="Google Shape;144;p17"/>
          <p:cNvCxnSpPr/>
          <p:nvPr/>
        </p:nvCxnSpPr>
        <p:spPr>
          <a:xfrm>
            <a:off x="461342" y="2424645"/>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cxnSp>
        <p:nvCxnSpPr>
          <p:cNvPr id="145" name="Google Shape;145;p17"/>
          <p:cNvCxnSpPr/>
          <p:nvPr/>
        </p:nvCxnSpPr>
        <p:spPr>
          <a:xfrm>
            <a:off x="461342" y="3520043"/>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cxnSp>
        <p:nvCxnSpPr>
          <p:cNvPr id="146" name="Google Shape;146;p17"/>
          <p:cNvCxnSpPr/>
          <p:nvPr/>
        </p:nvCxnSpPr>
        <p:spPr>
          <a:xfrm>
            <a:off x="461342" y="4799439"/>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sp>
        <p:nvSpPr>
          <p:cNvPr id="147" name="Google Shape;147;p17"/>
          <p:cNvSpPr txBox="1"/>
          <p:nvPr/>
        </p:nvSpPr>
        <p:spPr>
          <a:xfrm>
            <a:off x="2777600" y="2859038"/>
            <a:ext cx="6032700" cy="95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latin typeface="Roboto"/>
                <a:ea typeface="Roboto"/>
                <a:cs typeface="Roboto"/>
                <a:sym typeface="Roboto"/>
              </a:rPr>
              <a:t>Augmented Reality (AR) creates a realistic learning environment for real world engagement</a:t>
            </a:r>
            <a:endParaRPr>
              <a:latin typeface="Roboto"/>
              <a:ea typeface="Roboto"/>
              <a:cs typeface="Roboto"/>
              <a:sym typeface="Roboto"/>
            </a:endParaRPr>
          </a:p>
          <a:p>
            <a:pPr indent="0" lvl="0" marL="0" rtl="0" algn="l">
              <a:lnSpc>
                <a:spcPct val="150000"/>
              </a:lnSpc>
              <a:spcBef>
                <a:spcPts val="1000"/>
              </a:spcBef>
              <a:spcAft>
                <a:spcPts val="1000"/>
              </a:spcAft>
              <a:buNone/>
            </a:pPr>
            <a:r>
              <a:rPr lang="en-GB">
                <a:latin typeface="Roboto"/>
                <a:ea typeface="Roboto"/>
                <a:cs typeface="Roboto"/>
                <a:sym typeface="Roboto"/>
              </a:rPr>
              <a:t>Use IoT weather data for real world constraints</a:t>
            </a:r>
            <a:endParaRPr>
              <a:latin typeface="Roboto"/>
              <a:ea typeface="Roboto"/>
              <a:cs typeface="Roboto"/>
              <a:sym typeface="Roboto"/>
            </a:endParaRPr>
          </a:p>
        </p:txBody>
      </p:sp>
      <p:sp>
        <p:nvSpPr>
          <p:cNvPr id="148" name="Google Shape;148;p17"/>
          <p:cNvSpPr txBox="1"/>
          <p:nvPr/>
        </p:nvSpPr>
        <p:spPr>
          <a:xfrm>
            <a:off x="2777600" y="4383800"/>
            <a:ext cx="60327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000"/>
              </a:spcAft>
              <a:buNone/>
            </a:pPr>
            <a:r>
              <a:rPr lang="en-GB">
                <a:latin typeface="Roboto"/>
                <a:ea typeface="Roboto"/>
                <a:cs typeface="Roboto"/>
                <a:sym typeface="Roboto"/>
              </a:rPr>
              <a:t>Include transferable sustainability practices such as saving water</a:t>
            </a:r>
            <a:endParaRPr/>
          </a:p>
        </p:txBody>
      </p:sp>
      <p:sp>
        <p:nvSpPr>
          <p:cNvPr id="149" name="Google Shape;149;p17"/>
          <p:cNvSpPr txBox="1"/>
          <p:nvPr/>
        </p:nvSpPr>
        <p:spPr>
          <a:xfrm>
            <a:off x="244700" y="1265125"/>
            <a:ext cx="2892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Merriweather"/>
                <a:ea typeface="Merriweather"/>
                <a:cs typeface="Merriweather"/>
                <a:sym typeface="Merriweather"/>
              </a:rPr>
              <a:t>Research Objectives</a:t>
            </a:r>
            <a:endParaRPr b="1" sz="1800">
              <a:solidFill>
                <a:schemeClr val="dk1"/>
              </a:solidFill>
              <a:latin typeface="Merriweather"/>
              <a:ea typeface="Merriweather"/>
              <a:cs typeface="Merriweather"/>
              <a:sym typeface="Merriweather"/>
            </a:endParaRPr>
          </a:p>
        </p:txBody>
      </p:sp>
      <p:cxnSp>
        <p:nvCxnSpPr>
          <p:cNvPr id="150" name="Google Shape;150;p17"/>
          <p:cNvCxnSpPr/>
          <p:nvPr/>
        </p:nvCxnSpPr>
        <p:spPr>
          <a:xfrm>
            <a:off x="329250" y="4055700"/>
            <a:ext cx="84855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7"/>
          <p:cNvCxnSpPr/>
          <p:nvPr/>
        </p:nvCxnSpPr>
        <p:spPr>
          <a:xfrm>
            <a:off x="329250" y="2705200"/>
            <a:ext cx="8485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241350" y="2195250"/>
            <a:ext cx="5699400" cy="7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000"/>
              <a:t>Application Demo</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62" name="Google Shape;162;p19"/>
          <p:cNvSpPr/>
          <p:nvPr/>
        </p:nvSpPr>
        <p:spPr>
          <a:xfrm>
            <a:off x="538225" y="3362950"/>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3" name="Google Shape;163;p19"/>
          <p:cNvSpPr txBox="1"/>
          <p:nvPr/>
        </p:nvSpPr>
        <p:spPr>
          <a:xfrm>
            <a:off x="311725" y="4205700"/>
            <a:ext cx="1263000" cy="5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Credible knowledge </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p:txBody>
      </p:sp>
      <p:sp>
        <p:nvSpPr>
          <p:cNvPr id="164" name="Google Shape;164;p19"/>
          <p:cNvSpPr/>
          <p:nvPr/>
        </p:nvSpPr>
        <p:spPr>
          <a:xfrm>
            <a:off x="660341" y="3569467"/>
            <a:ext cx="565740" cy="461051"/>
          </a:xfrm>
          <a:custGeom>
            <a:rect b="b" l="l" r="r" t="t"/>
            <a:pathLst>
              <a:path extrusionOk="0" h="9734" w="11943">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5" name="Google Shape;165;p19"/>
          <p:cNvSpPr txBox="1"/>
          <p:nvPr>
            <p:ph idx="1" type="body"/>
          </p:nvPr>
        </p:nvSpPr>
        <p:spPr>
          <a:xfrm>
            <a:off x="1644375" y="3362950"/>
            <a:ext cx="3976800" cy="1460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Water and nutrient variables are based on agricultural knowledge</a:t>
            </a:r>
            <a:endParaRPr sz="1600">
              <a:solidFill>
                <a:srgbClr val="000000"/>
              </a:solidFill>
              <a:latin typeface="Roboto Light"/>
              <a:ea typeface="Roboto Light"/>
              <a:cs typeface="Roboto Light"/>
              <a:sym typeface="Roboto Light"/>
            </a:endParaRPr>
          </a:p>
          <a:p>
            <a:pPr indent="0" lvl="0" marL="457200" rtl="0" algn="l">
              <a:lnSpc>
                <a:spcPct val="100000"/>
              </a:lnSpc>
              <a:spcBef>
                <a:spcPts val="1000"/>
              </a:spcBef>
              <a:spcAft>
                <a:spcPts val="0"/>
              </a:spcAft>
              <a:buNone/>
            </a:pPr>
            <a:r>
              <a:t/>
            </a:r>
            <a:endParaRPr sz="1600">
              <a:solidFill>
                <a:srgbClr val="000000"/>
              </a:solidFill>
              <a:latin typeface="Roboto Light"/>
              <a:ea typeface="Roboto Light"/>
              <a:cs typeface="Roboto Light"/>
              <a:sym typeface="Roboto Light"/>
            </a:endParaRPr>
          </a:p>
          <a:p>
            <a:pPr indent="-330200" lvl="0" marL="457200" rtl="0" algn="l">
              <a:lnSpc>
                <a:spcPct val="100000"/>
              </a:lnSpc>
              <a:spcBef>
                <a:spcPts val="100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Learning about apple tree’s growth stages and diseases</a:t>
            </a:r>
            <a:endParaRPr sz="1600">
              <a:solidFill>
                <a:srgbClr val="000000"/>
              </a:solidFill>
              <a:latin typeface="Roboto Light"/>
              <a:ea typeface="Roboto Light"/>
              <a:cs typeface="Roboto Light"/>
              <a:sym typeface="Roboto Light"/>
            </a:endParaRPr>
          </a:p>
        </p:txBody>
      </p:sp>
      <p:sp>
        <p:nvSpPr>
          <p:cNvPr id="166" name="Google Shape;166;p19"/>
          <p:cNvSpPr txBox="1"/>
          <p:nvPr/>
        </p:nvSpPr>
        <p:spPr>
          <a:xfrm>
            <a:off x="311725" y="2388688"/>
            <a:ext cx="1324500" cy="5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Experiential learning</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p:txBody>
      </p:sp>
      <p:sp>
        <p:nvSpPr>
          <p:cNvPr id="167" name="Google Shape;167;p19"/>
          <p:cNvSpPr/>
          <p:nvPr/>
        </p:nvSpPr>
        <p:spPr>
          <a:xfrm>
            <a:off x="568976" y="1513585"/>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68" name="Google Shape;168;p19"/>
          <p:cNvGrpSpPr/>
          <p:nvPr/>
        </p:nvGrpSpPr>
        <p:grpSpPr>
          <a:xfrm>
            <a:off x="773973" y="1710853"/>
            <a:ext cx="443951" cy="415446"/>
            <a:chOff x="3950316" y="3820307"/>
            <a:chExt cx="369805" cy="353782"/>
          </a:xfrm>
        </p:grpSpPr>
        <p:sp>
          <p:nvSpPr>
            <p:cNvPr id="169" name="Google Shape;169;p19"/>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0" name="Google Shape;170;p19"/>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1" name="Google Shape;171;p19"/>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2" name="Google Shape;172;p19"/>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73" name="Google Shape;173;p19"/>
          <p:cNvSpPr txBox="1"/>
          <p:nvPr>
            <p:ph idx="1" type="body"/>
          </p:nvPr>
        </p:nvSpPr>
        <p:spPr>
          <a:xfrm>
            <a:off x="1675150" y="1513588"/>
            <a:ext cx="3976800" cy="1460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Player learns by growing the apple tree through the full life cycle</a:t>
            </a:r>
            <a:endParaRPr sz="1600">
              <a:solidFill>
                <a:srgbClr val="000000"/>
              </a:solidFill>
              <a:latin typeface="Roboto Light"/>
              <a:ea typeface="Roboto Light"/>
              <a:cs typeface="Roboto Light"/>
              <a:sym typeface="Roboto Light"/>
            </a:endParaRPr>
          </a:p>
          <a:p>
            <a:pPr indent="0" lvl="0" marL="457200" rtl="0" algn="l">
              <a:lnSpc>
                <a:spcPct val="100000"/>
              </a:lnSpc>
              <a:spcBef>
                <a:spcPts val="1000"/>
              </a:spcBef>
              <a:spcAft>
                <a:spcPts val="0"/>
              </a:spcAft>
              <a:buNone/>
            </a:pPr>
            <a:r>
              <a:t/>
            </a:r>
            <a:endParaRPr sz="1600">
              <a:solidFill>
                <a:srgbClr val="000000"/>
              </a:solidFill>
              <a:latin typeface="Roboto Light"/>
              <a:ea typeface="Roboto Light"/>
              <a:cs typeface="Roboto Light"/>
              <a:sym typeface="Roboto Light"/>
            </a:endParaRPr>
          </a:p>
          <a:p>
            <a:pPr indent="-330200" lvl="0" marL="457200" rtl="0" algn="l">
              <a:lnSpc>
                <a:spcPct val="100000"/>
              </a:lnSpc>
              <a:spcBef>
                <a:spcPts val="100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Results and feedback on how to improve are shown at the end</a:t>
            </a:r>
            <a:endParaRPr sz="1600">
              <a:solidFill>
                <a:srgbClr val="000000"/>
              </a:solidFill>
              <a:latin typeface="Roboto Light"/>
              <a:ea typeface="Roboto Light"/>
              <a:cs typeface="Roboto Light"/>
              <a:sym typeface="Roboto Light"/>
            </a:endParaRPr>
          </a:p>
        </p:txBody>
      </p:sp>
      <p:cxnSp>
        <p:nvCxnSpPr>
          <p:cNvPr id="174" name="Google Shape;174;p19"/>
          <p:cNvCxnSpPr/>
          <p:nvPr/>
        </p:nvCxnSpPr>
        <p:spPr>
          <a:xfrm>
            <a:off x="407075" y="3241125"/>
            <a:ext cx="4955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80" name="Google Shape;180;p20"/>
          <p:cNvSpPr txBox="1"/>
          <p:nvPr>
            <p:ph idx="1" type="body"/>
          </p:nvPr>
        </p:nvSpPr>
        <p:spPr>
          <a:xfrm>
            <a:off x="1628175" y="1494250"/>
            <a:ext cx="3976800" cy="2086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AR allows the user to see a realistic representation of the apple tree</a:t>
            </a:r>
            <a:endParaRPr sz="1600">
              <a:solidFill>
                <a:srgbClr val="000000"/>
              </a:solidFill>
              <a:latin typeface="Roboto Light"/>
              <a:ea typeface="Roboto Light"/>
              <a:cs typeface="Roboto Light"/>
              <a:sym typeface="Roboto Light"/>
            </a:endParaRPr>
          </a:p>
          <a:p>
            <a:pPr indent="0" lvl="0" marL="457200" rtl="0" algn="l">
              <a:lnSpc>
                <a:spcPct val="100000"/>
              </a:lnSpc>
              <a:spcBef>
                <a:spcPts val="1000"/>
              </a:spcBef>
              <a:spcAft>
                <a:spcPts val="0"/>
              </a:spcAft>
              <a:buNone/>
            </a:pPr>
            <a:r>
              <a:t/>
            </a:r>
            <a:endParaRPr sz="1600">
              <a:solidFill>
                <a:srgbClr val="000000"/>
              </a:solidFill>
              <a:latin typeface="Roboto Light"/>
              <a:ea typeface="Roboto Light"/>
              <a:cs typeface="Roboto Light"/>
              <a:sym typeface="Roboto Light"/>
            </a:endParaRPr>
          </a:p>
          <a:p>
            <a:pPr indent="-330200" lvl="0" marL="457200" rtl="0" algn="l">
              <a:lnSpc>
                <a:spcPct val="100000"/>
              </a:lnSpc>
              <a:spcBef>
                <a:spcPts val="100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The models and environment change depending on the state of the tree</a:t>
            </a:r>
            <a:endParaRPr sz="1600">
              <a:solidFill>
                <a:srgbClr val="000000"/>
              </a:solidFill>
              <a:latin typeface="Roboto Light"/>
              <a:ea typeface="Roboto Light"/>
              <a:cs typeface="Roboto Light"/>
              <a:sym typeface="Roboto Light"/>
            </a:endParaRPr>
          </a:p>
        </p:txBody>
      </p:sp>
      <p:sp>
        <p:nvSpPr>
          <p:cNvPr id="181" name="Google Shape;181;p20"/>
          <p:cNvSpPr/>
          <p:nvPr/>
        </p:nvSpPr>
        <p:spPr>
          <a:xfrm>
            <a:off x="568815" y="1588892"/>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182" name="Google Shape;182;p20"/>
          <p:cNvGrpSpPr/>
          <p:nvPr/>
        </p:nvGrpSpPr>
        <p:grpSpPr>
          <a:xfrm>
            <a:off x="724594" y="1726926"/>
            <a:ext cx="498757" cy="534386"/>
            <a:chOff x="4149138" y="4121151"/>
            <a:chExt cx="344065" cy="368644"/>
          </a:xfrm>
        </p:grpSpPr>
        <p:sp>
          <p:nvSpPr>
            <p:cNvPr id="183" name="Google Shape;183;p20"/>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4" name="Google Shape;184;p20"/>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5" name="Google Shape;185;p20"/>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6" name="Google Shape;186;p20"/>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 name="Google Shape;187;p20"/>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8" name="Google Shape;188;p20"/>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9" name="Google Shape;189;p20"/>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0" name="Google Shape;190;p20"/>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1" name="Google Shape;191;p20"/>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2" name="Google Shape;192;p20"/>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3" name="Google Shape;193;p20"/>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4" name="Google Shape;194;p20"/>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rgbClr val="0016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95" name="Google Shape;195;p20"/>
          <p:cNvSpPr txBox="1"/>
          <p:nvPr/>
        </p:nvSpPr>
        <p:spPr>
          <a:xfrm>
            <a:off x="342473" y="2398893"/>
            <a:ext cx="12630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Simulating</a:t>
            </a:r>
            <a:endParaRPr b="1">
              <a:solidFill>
                <a:schemeClr val="dk1"/>
              </a:solidFill>
              <a:latin typeface="Montserrat"/>
              <a:ea typeface="Montserrat"/>
              <a:cs typeface="Montserrat"/>
              <a:sym typeface="Montserrat"/>
            </a:endParaRPr>
          </a:p>
        </p:txBody>
      </p:sp>
      <p:sp>
        <p:nvSpPr>
          <p:cNvPr id="196" name="Google Shape;196;p20"/>
          <p:cNvSpPr/>
          <p:nvPr/>
        </p:nvSpPr>
        <p:spPr>
          <a:xfrm>
            <a:off x="568977" y="3406369"/>
            <a:ext cx="810000" cy="810000"/>
          </a:xfrm>
          <a:prstGeom prst="ellipse">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 name="Google Shape;197;p20"/>
          <p:cNvSpPr txBox="1"/>
          <p:nvPr/>
        </p:nvSpPr>
        <p:spPr>
          <a:xfrm>
            <a:off x="311736" y="4216383"/>
            <a:ext cx="13245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Rewards driven</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p:txBody>
      </p:sp>
      <p:grpSp>
        <p:nvGrpSpPr>
          <p:cNvPr id="198" name="Google Shape;198;p20"/>
          <p:cNvGrpSpPr/>
          <p:nvPr/>
        </p:nvGrpSpPr>
        <p:grpSpPr>
          <a:xfrm>
            <a:off x="724594" y="3580751"/>
            <a:ext cx="498761" cy="525316"/>
            <a:chOff x="870939" y="1975821"/>
            <a:chExt cx="332375" cy="350071"/>
          </a:xfrm>
        </p:grpSpPr>
        <p:sp>
          <p:nvSpPr>
            <p:cNvPr id="199" name="Google Shape;199;p20"/>
            <p:cNvSpPr/>
            <p:nvPr/>
          </p:nvSpPr>
          <p:spPr>
            <a:xfrm>
              <a:off x="870939" y="1975821"/>
              <a:ext cx="332375" cy="350071"/>
            </a:xfrm>
            <a:custGeom>
              <a:rect b="b" l="l" r="r" t="t"/>
              <a:pathLst>
                <a:path extrusionOk="0" h="10999" w="10443">
                  <a:moveTo>
                    <a:pt x="8049" y="334"/>
                  </a:moveTo>
                  <a:lnTo>
                    <a:pt x="5728" y="3573"/>
                  </a:lnTo>
                  <a:lnTo>
                    <a:pt x="5406" y="3120"/>
                  </a:lnTo>
                  <a:lnTo>
                    <a:pt x="7395" y="334"/>
                  </a:lnTo>
                  <a:close/>
                  <a:moveTo>
                    <a:pt x="9109" y="334"/>
                  </a:moveTo>
                  <a:lnTo>
                    <a:pt x="6263" y="4311"/>
                  </a:lnTo>
                  <a:lnTo>
                    <a:pt x="5942" y="3847"/>
                  </a:lnTo>
                  <a:lnTo>
                    <a:pt x="8454" y="334"/>
                  </a:lnTo>
                  <a:close/>
                  <a:moveTo>
                    <a:pt x="3025" y="334"/>
                  </a:moveTo>
                  <a:lnTo>
                    <a:pt x="6025" y="4525"/>
                  </a:lnTo>
                  <a:cubicBezTo>
                    <a:pt x="5998" y="4533"/>
                    <a:pt x="5970" y="4537"/>
                    <a:pt x="5942" y="4537"/>
                  </a:cubicBezTo>
                  <a:cubicBezTo>
                    <a:pt x="5849" y="4537"/>
                    <a:pt x="5759" y="4494"/>
                    <a:pt x="5704" y="4430"/>
                  </a:cubicBezTo>
                  <a:cubicBezTo>
                    <a:pt x="5561" y="4287"/>
                    <a:pt x="5382" y="4228"/>
                    <a:pt x="5228" y="4228"/>
                  </a:cubicBezTo>
                  <a:lnTo>
                    <a:pt x="2430" y="334"/>
                  </a:lnTo>
                  <a:close/>
                  <a:moveTo>
                    <a:pt x="2025" y="334"/>
                  </a:moveTo>
                  <a:lnTo>
                    <a:pt x="4882" y="4323"/>
                  </a:lnTo>
                  <a:cubicBezTo>
                    <a:pt x="4823" y="4347"/>
                    <a:pt x="4775" y="4394"/>
                    <a:pt x="4728" y="4442"/>
                  </a:cubicBezTo>
                  <a:cubicBezTo>
                    <a:pt x="4667" y="4503"/>
                    <a:pt x="4569" y="4544"/>
                    <a:pt x="4474" y="4544"/>
                  </a:cubicBezTo>
                  <a:cubicBezTo>
                    <a:pt x="4438" y="4544"/>
                    <a:pt x="4403" y="4538"/>
                    <a:pt x="4370" y="4525"/>
                  </a:cubicBezTo>
                  <a:lnTo>
                    <a:pt x="1370" y="334"/>
                  </a:lnTo>
                  <a:close/>
                  <a:moveTo>
                    <a:pt x="965" y="334"/>
                  </a:moveTo>
                  <a:lnTo>
                    <a:pt x="3942" y="4490"/>
                  </a:lnTo>
                  <a:cubicBezTo>
                    <a:pt x="3775" y="4525"/>
                    <a:pt x="3632" y="4621"/>
                    <a:pt x="3525" y="4763"/>
                  </a:cubicBezTo>
                  <a:lnTo>
                    <a:pt x="358" y="334"/>
                  </a:lnTo>
                  <a:close/>
                  <a:moveTo>
                    <a:pt x="10062" y="334"/>
                  </a:moveTo>
                  <a:lnTo>
                    <a:pt x="6894" y="4763"/>
                  </a:lnTo>
                  <a:cubicBezTo>
                    <a:pt x="6799" y="4632"/>
                    <a:pt x="6668" y="4549"/>
                    <a:pt x="6513" y="4501"/>
                  </a:cubicBezTo>
                  <a:lnTo>
                    <a:pt x="9514" y="334"/>
                  </a:lnTo>
                  <a:close/>
                  <a:moveTo>
                    <a:pt x="5192" y="4582"/>
                  </a:moveTo>
                  <a:cubicBezTo>
                    <a:pt x="5284" y="4582"/>
                    <a:pt x="5376" y="4615"/>
                    <a:pt x="5442" y="4680"/>
                  </a:cubicBezTo>
                  <a:cubicBezTo>
                    <a:pt x="5577" y="4807"/>
                    <a:pt x="5744" y="4876"/>
                    <a:pt x="5917" y="4876"/>
                  </a:cubicBezTo>
                  <a:cubicBezTo>
                    <a:pt x="6004" y="4876"/>
                    <a:pt x="6093" y="4859"/>
                    <a:pt x="6180" y="4823"/>
                  </a:cubicBezTo>
                  <a:cubicBezTo>
                    <a:pt x="6216" y="4808"/>
                    <a:pt x="6254" y="4801"/>
                    <a:pt x="6293" y="4801"/>
                  </a:cubicBezTo>
                  <a:cubicBezTo>
                    <a:pt x="6436" y="4801"/>
                    <a:pt x="6586" y="4897"/>
                    <a:pt x="6633" y="5037"/>
                  </a:cubicBezTo>
                  <a:cubicBezTo>
                    <a:pt x="6633" y="5049"/>
                    <a:pt x="6644" y="5061"/>
                    <a:pt x="6644" y="5061"/>
                  </a:cubicBezTo>
                  <a:cubicBezTo>
                    <a:pt x="6728" y="5263"/>
                    <a:pt x="6859" y="5335"/>
                    <a:pt x="6859" y="5335"/>
                  </a:cubicBezTo>
                  <a:cubicBezTo>
                    <a:pt x="6990" y="5406"/>
                    <a:pt x="7133" y="5454"/>
                    <a:pt x="7264" y="5466"/>
                  </a:cubicBezTo>
                  <a:cubicBezTo>
                    <a:pt x="7454" y="5478"/>
                    <a:pt x="7621" y="5644"/>
                    <a:pt x="7609" y="5859"/>
                  </a:cubicBezTo>
                  <a:cubicBezTo>
                    <a:pt x="7585" y="6121"/>
                    <a:pt x="7740" y="6371"/>
                    <a:pt x="7978" y="6490"/>
                  </a:cubicBezTo>
                  <a:cubicBezTo>
                    <a:pt x="8157" y="6585"/>
                    <a:pt x="8228" y="6811"/>
                    <a:pt x="8145" y="6990"/>
                  </a:cubicBezTo>
                  <a:cubicBezTo>
                    <a:pt x="8026" y="7228"/>
                    <a:pt x="8049" y="7526"/>
                    <a:pt x="8216" y="7728"/>
                  </a:cubicBezTo>
                  <a:cubicBezTo>
                    <a:pt x="8335" y="7883"/>
                    <a:pt x="8323" y="8121"/>
                    <a:pt x="8157" y="8240"/>
                  </a:cubicBezTo>
                  <a:cubicBezTo>
                    <a:pt x="7942" y="8395"/>
                    <a:pt x="7859" y="8681"/>
                    <a:pt x="7930" y="8931"/>
                  </a:cubicBezTo>
                  <a:cubicBezTo>
                    <a:pt x="7978" y="9133"/>
                    <a:pt x="7871" y="9323"/>
                    <a:pt x="7680" y="9383"/>
                  </a:cubicBezTo>
                  <a:cubicBezTo>
                    <a:pt x="7430" y="9454"/>
                    <a:pt x="7228" y="9669"/>
                    <a:pt x="7192" y="9931"/>
                  </a:cubicBezTo>
                  <a:cubicBezTo>
                    <a:pt x="7160" y="10101"/>
                    <a:pt x="7004" y="10234"/>
                    <a:pt x="6835" y="10234"/>
                  </a:cubicBezTo>
                  <a:cubicBezTo>
                    <a:pt x="6815" y="10234"/>
                    <a:pt x="6795" y="10232"/>
                    <a:pt x="6775" y="10228"/>
                  </a:cubicBezTo>
                  <a:cubicBezTo>
                    <a:pt x="6735" y="10221"/>
                    <a:pt x="6695" y="10218"/>
                    <a:pt x="6656" y="10218"/>
                  </a:cubicBezTo>
                  <a:cubicBezTo>
                    <a:pt x="6427" y="10218"/>
                    <a:pt x="6217" y="10333"/>
                    <a:pt x="6085" y="10526"/>
                  </a:cubicBezTo>
                  <a:cubicBezTo>
                    <a:pt x="6016" y="10633"/>
                    <a:pt x="5904" y="10690"/>
                    <a:pt x="5786" y="10690"/>
                  </a:cubicBezTo>
                  <a:cubicBezTo>
                    <a:pt x="5718" y="10690"/>
                    <a:pt x="5649" y="10672"/>
                    <a:pt x="5585" y="10633"/>
                  </a:cubicBezTo>
                  <a:cubicBezTo>
                    <a:pt x="5454" y="10562"/>
                    <a:pt x="5347" y="10526"/>
                    <a:pt x="5204" y="10526"/>
                  </a:cubicBezTo>
                  <a:cubicBezTo>
                    <a:pt x="5073" y="10526"/>
                    <a:pt x="4954" y="10562"/>
                    <a:pt x="4835" y="10633"/>
                  </a:cubicBezTo>
                  <a:cubicBezTo>
                    <a:pt x="4774" y="10672"/>
                    <a:pt x="4708" y="10690"/>
                    <a:pt x="4642" y="10690"/>
                  </a:cubicBezTo>
                  <a:cubicBezTo>
                    <a:pt x="4524" y="10690"/>
                    <a:pt x="4406" y="10633"/>
                    <a:pt x="4323" y="10526"/>
                  </a:cubicBezTo>
                  <a:cubicBezTo>
                    <a:pt x="4201" y="10333"/>
                    <a:pt x="3983" y="10218"/>
                    <a:pt x="3760" y="10218"/>
                  </a:cubicBezTo>
                  <a:cubicBezTo>
                    <a:pt x="3721" y="10218"/>
                    <a:pt x="3682" y="10221"/>
                    <a:pt x="3644" y="10228"/>
                  </a:cubicBezTo>
                  <a:cubicBezTo>
                    <a:pt x="3624" y="10232"/>
                    <a:pt x="3604" y="10234"/>
                    <a:pt x="3585" y="10234"/>
                  </a:cubicBezTo>
                  <a:cubicBezTo>
                    <a:pt x="3416" y="10234"/>
                    <a:pt x="3259" y="10101"/>
                    <a:pt x="3227" y="9931"/>
                  </a:cubicBezTo>
                  <a:cubicBezTo>
                    <a:pt x="3180" y="9669"/>
                    <a:pt x="2989" y="9454"/>
                    <a:pt x="2739" y="9383"/>
                  </a:cubicBezTo>
                  <a:cubicBezTo>
                    <a:pt x="2537" y="9323"/>
                    <a:pt x="2418" y="9133"/>
                    <a:pt x="2477" y="8931"/>
                  </a:cubicBezTo>
                  <a:cubicBezTo>
                    <a:pt x="2561" y="8681"/>
                    <a:pt x="2465" y="8395"/>
                    <a:pt x="2263" y="8240"/>
                  </a:cubicBezTo>
                  <a:cubicBezTo>
                    <a:pt x="2108" y="8121"/>
                    <a:pt x="2084" y="7883"/>
                    <a:pt x="2203" y="7728"/>
                  </a:cubicBezTo>
                  <a:cubicBezTo>
                    <a:pt x="2358" y="7526"/>
                    <a:pt x="2394" y="7228"/>
                    <a:pt x="2275" y="6990"/>
                  </a:cubicBezTo>
                  <a:cubicBezTo>
                    <a:pt x="2180" y="6811"/>
                    <a:pt x="2263" y="6585"/>
                    <a:pt x="2442" y="6490"/>
                  </a:cubicBezTo>
                  <a:cubicBezTo>
                    <a:pt x="2680" y="6371"/>
                    <a:pt x="2823" y="6121"/>
                    <a:pt x="2811" y="5859"/>
                  </a:cubicBezTo>
                  <a:cubicBezTo>
                    <a:pt x="2799" y="5656"/>
                    <a:pt x="2953" y="5478"/>
                    <a:pt x="3156" y="5466"/>
                  </a:cubicBezTo>
                  <a:cubicBezTo>
                    <a:pt x="3358" y="5454"/>
                    <a:pt x="3549" y="5347"/>
                    <a:pt x="3668" y="5180"/>
                  </a:cubicBezTo>
                  <a:lnTo>
                    <a:pt x="3668" y="5168"/>
                  </a:lnTo>
                  <a:cubicBezTo>
                    <a:pt x="3704" y="5121"/>
                    <a:pt x="3727" y="5085"/>
                    <a:pt x="3751" y="5037"/>
                  </a:cubicBezTo>
                  <a:cubicBezTo>
                    <a:pt x="3807" y="4897"/>
                    <a:pt x="3945" y="4801"/>
                    <a:pt x="4087" y="4801"/>
                  </a:cubicBezTo>
                  <a:cubicBezTo>
                    <a:pt x="4126" y="4801"/>
                    <a:pt x="4165" y="4808"/>
                    <a:pt x="4204" y="4823"/>
                  </a:cubicBezTo>
                  <a:cubicBezTo>
                    <a:pt x="4287" y="4853"/>
                    <a:pt x="4372" y="4868"/>
                    <a:pt x="4456" y="4868"/>
                  </a:cubicBezTo>
                  <a:cubicBezTo>
                    <a:pt x="4633" y="4868"/>
                    <a:pt x="4804" y="4802"/>
                    <a:pt x="4942" y="4680"/>
                  </a:cubicBezTo>
                  <a:cubicBezTo>
                    <a:pt x="5007" y="4615"/>
                    <a:pt x="5100" y="4582"/>
                    <a:pt x="5192" y="4582"/>
                  </a:cubicBezTo>
                  <a:close/>
                  <a:moveTo>
                    <a:pt x="286" y="1"/>
                  </a:moveTo>
                  <a:cubicBezTo>
                    <a:pt x="179" y="1"/>
                    <a:pt x="84" y="60"/>
                    <a:pt x="48" y="156"/>
                  </a:cubicBezTo>
                  <a:cubicBezTo>
                    <a:pt x="1" y="239"/>
                    <a:pt x="1" y="346"/>
                    <a:pt x="60" y="441"/>
                  </a:cubicBezTo>
                  <a:lnTo>
                    <a:pt x="3358" y="5049"/>
                  </a:lnTo>
                  <a:cubicBezTo>
                    <a:pt x="3299" y="5097"/>
                    <a:pt x="3227" y="5121"/>
                    <a:pt x="3156" y="5121"/>
                  </a:cubicBezTo>
                  <a:cubicBezTo>
                    <a:pt x="2787" y="5144"/>
                    <a:pt x="2489" y="5466"/>
                    <a:pt x="2513" y="5835"/>
                  </a:cubicBezTo>
                  <a:cubicBezTo>
                    <a:pt x="2513" y="5990"/>
                    <a:pt x="2442" y="6121"/>
                    <a:pt x="2322" y="6180"/>
                  </a:cubicBezTo>
                  <a:cubicBezTo>
                    <a:pt x="1989" y="6359"/>
                    <a:pt x="1858" y="6764"/>
                    <a:pt x="2025" y="7109"/>
                  </a:cubicBezTo>
                  <a:cubicBezTo>
                    <a:pt x="2084" y="7240"/>
                    <a:pt x="2072" y="7383"/>
                    <a:pt x="1977" y="7490"/>
                  </a:cubicBezTo>
                  <a:cubicBezTo>
                    <a:pt x="1739" y="7788"/>
                    <a:pt x="1787" y="8216"/>
                    <a:pt x="2084" y="8454"/>
                  </a:cubicBezTo>
                  <a:cubicBezTo>
                    <a:pt x="2180" y="8550"/>
                    <a:pt x="2239" y="8692"/>
                    <a:pt x="2203" y="8835"/>
                  </a:cubicBezTo>
                  <a:cubicBezTo>
                    <a:pt x="2108" y="9193"/>
                    <a:pt x="2322" y="9574"/>
                    <a:pt x="2680" y="9669"/>
                  </a:cubicBezTo>
                  <a:cubicBezTo>
                    <a:pt x="2811" y="9704"/>
                    <a:pt x="2918" y="9812"/>
                    <a:pt x="2942" y="9966"/>
                  </a:cubicBezTo>
                  <a:cubicBezTo>
                    <a:pt x="2995" y="10299"/>
                    <a:pt x="3290" y="10535"/>
                    <a:pt x="3609" y="10535"/>
                  </a:cubicBezTo>
                  <a:cubicBezTo>
                    <a:pt x="3645" y="10535"/>
                    <a:pt x="3680" y="10532"/>
                    <a:pt x="3715" y="10526"/>
                  </a:cubicBezTo>
                  <a:cubicBezTo>
                    <a:pt x="3726" y="10525"/>
                    <a:pt x="3738" y="10525"/>
                    <a:pt x="3749" y="10525"/>
                  </a:cubicBezTo>
                  <a:cubicBezTo>
                    <a:pt x="3872" y="10525"/>
                    <a:pt x="4007" y="10584"/>
                    <a:pt x="4073" y="10693"/>
                  </a:cubicBezTo>
                  <a:cubicBezTo>
                    <a:pt x="4208" y="10889"/>
                    <a:pt x="4425" y="10999"/>
                    <a:pt x="4645" y="10999"/>
                  </a:cubicBezTo>
                  <a:cubicBezTo>
                    <a:pt x="4772" y="10999"/>
                    <a:pt x="4900" y="10962"/>
                    <a:pt x="5013" y="10883"/>
                  </a:cubicBezTo>
                  <a:cubicBezTo>
                    <a:pt x="5073" y="10847"/>
                    <a:pt x="5141" y="10830"/>
                    <a:pt x="5208" y="10830"/>
                  </a:cubicBezTo>
                  <a:cubicBezTo>
                    <a:pt x="5275" y="10830"/>
                    <a:pt x="5341" y="10847"/>
                    <a:pt x="5394" y="10883"/>
                  </a:cubicBezTo>
                  <a:cubicBezTo>
                    <a:pt x="5513" y="10955"/>
                    <a:pt x="5632" y="10990"/>
                    <a:pt x="5775" y="10990"/>
                  </a:cubicBezTo>
                  <a:cubicBezTo>
                    <a:pt x="5990" y="10990"/>
                    <a:pt x="6216" y="10883"/>
                    <a:pt x="6347" y="10681"/>
                  </a:cubicBezTo>
                  <a:cubicBezTo>
                    <a:pt x="6423" y="10572"/>
                    <a:pt x="6549" y="10513"/>
                    <a:pt x="6671" y="10513"/>
                  </a:cubicBezTo>
                  <a:cubicBezTo>
                    <a:pt x="6682" y="10513"/>
                    <a:pt x="6693" y="10513"/>
                    <a:pt x="6704" y="10514"/>
                  </a:cubicBezTo>
                  <a:cubicBezTo>
                    <a:pt x="6742" y="10520"/>
                    <a:pt x="6779" y="10523"/>
                    <a:pt x="6816" y="10523"/>
                  </a:cubicBezTo>
                  <a:cubicBezTo>
                    <a:pt x="7150" y="10523"/>
                    <a:pt x="7435" y="10286"/>
                    <a:pt x="7478" y="9943"/>
                  </a:cubicBezTo>
                  <a:cubicBezTo>
                    <a:pt x="7514" y="9812"/>
                    <a:pt x="7597" y="9693"/>
                    <a:pt x="7752" y="9645"/>
                  </a:cubicBezTo>
                  <a:cubicBezTo>
                    <a:pt x="8109" y="9550"/>
                    <a:pt x="8335" y="9169"/>
                    <a:pt x="8228" y="8812"/>
                  </a:cubicBezTo>
                  <a:cubicBezTo>
                    <a:pt x="8192" y="8681"/>
                    <a:pt x="8240" y="8538"/>
                    <a:pt x="8347" y="8442"/>
                  </a:cubicBezTo>
                  <a:cubicBezTo>
                    <a:pt x="8645" y="8204"/>
                    <a:pt x="8692" y="7776"/>
                    <a:pt x="8454" y="7478"/>
                  </a:cubicBezTo>
                  <a:cubicBezTo>
                    <a:pt x="8359" y="7371"/>
                    <a:pt x="8347" y="7204"/>
                    <a:pt x="8407" y="7085"/>
                  </a:cubicBezTo>
                  <a:cubicBezTo>
                    <a:pt x="8573" y="6764"/>
                    <a:pt x="8430" y="6347"/>
                    <a:pt x="8109" y="6168"/>
                  </a:cubicBezTo>
                  <a:cubicBezTo>
                    <a:pt x="7990" y="6109"/>
                    <a:pt x="7895" y="5978"/>
                    <a:pt x="7918" y="5823"/>
                  </a:cubicBezTo>
                  <a:cubicBezTo>
                    <a:pt x="7930" y="5454"/>
                    <a:pt x="7645" y="5121"/>
                    <a:pt x="7275" y="5109"/>
                  </a:cubicBezTo>
                  <a:cubicBezTo>
                    <a:pt x="7204" y="5109"/>
                    <a:pt x="7121" y="5085"/>
                    <a:pt x="7061" y="5037"/>
                  </a:cubicBezTo>
                  <a:lnTo>
                    <a:pt x="10371" y="418"/>
                  </a:lnTo>
                  <a:cubicBezTo>
                    <a:pt x="10431" y="358"/>
                    <a:pt x="10443" y="263"/>
                    <a:pt x="10407" y="156"/>
                  </a:cubicBezTo>
                  <a:cubicBezTo>
                    <a:pt x="10359" y="60"/>
                    <a:pt x="10264" y="1"/>
                    <a:pt x="10169" y="1"/>
                  </a:cubicBezTo>
                  <a:lnTo>
                    <a:pt x="7383" y="1"/>
                  </a:lnTo>
                  <a:cubicBezTo>
                    <a:pt x="7287" y="1"/>
                    <a:pt x="7216" y="49"/>
                    <a:pt x="7156" y="120"/>
                  </a:cubicBezTo>
                  <a:lnTo>
                    <a:pt x="5228" y="2835"/>
                  </a:lnTo>
                  <a:lnTo>
                    <a:pt x="3287" y="120"/>
                  </a:lnTo>
                  <a:cubicBezTo>
                    <a:pt x="3239" y="49"/>
                    <a:pt x="3156" y="1"/>
                    <a:pt x="306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0" name="Google Shape;200;p20"/>
            <p:cNvSpPr/>
            <p:nvPr/>
          </p:nvSpPr>
          <p:spPr>
            <a:xfrm>
              <a:off x="955059" y="2135755"/>
              <a:ext cx="164134" cy="75877"/>
            </a:xfrm>
            <a:custGeom>
              <a:rect b="b" l="l" r="r" t="t"/>
              <a:pathLst>
                <a:path extrusionOk="0" h="2384" w="5157">
                  <a:moveTo>
                    <a:pt x="2573" y="0"/>
                  </a:moveTo>
                  <a:cubicBezTo>
                    <a:pt x="1954" y="0"/>
                    <a:pt x="1346" y="215"/>
                    <a:pt x="882" y="631"/>
                  </a:cubicBezTo>
                  <a:cubicBezTo>
                    <a:pt x="418" y="1036"/>
                    <a:pt x="108" y="1608"/>
                    <a:pt x="13" y="2203"/>
                  </a:cubicBezTo>
                  <a:cubicBezTo>
                    <a:pt x="1" y="2286"/>
                    <a:pt x="60" y="2358"/>
                    <a:pt x="156" y="2382"/>
                  </a:cubicBezTo>
                  <a:lnTo>
                    <a:pt x="180" y="2382"/>
                  </a:lnTo>
                  <a:cubicBezTo>
                    <a:pt x="251" y="2382"/>
                    <a:pt x="334" y="2322"/>
                    <a:pt x="346" y="2239"/>
                  </a:cubicBezTo>
                  <a:cubicBezTo>
                    <a:pt x="418" y="1703"/>
                    <a:pt x="703" y="1215"/>
                    <a:pt x="1108" y="870"/>
                  </a:cubicBezTo>
                  <a:cubicBezTo>
                    <a:pt x="1525" y="512"/>
                    <a:pt x="2037" y="322"/>
                    <a:pt x="2596" y="322"/>
                  </a:cubicBezTo>
                  <a:cubicBezTo>
                    <a:pt x="3144" y="322"/>
                    <a:pt x="3668" y="512"/>
                    <a:pt x="4085" y="870"/>
                  </a:cubicBezTo>
                  <a:cubicBezTo>
                    <a:pt x="4478" y="1227"/>
                    <a:pt x="4763" y="1727"/>
                    <a:pt x="4835" y="2239"/>
                  </a:cubicBezTo>
                  <a:cubicBezTo>
                    <a:pt x="4857" y="2326"/>
                    <a:pt x="4918" y="2383"/>
                    <a:pt x="4992" y="2383"/>
                  </a:cubicBezTo>
                  <a:cubicBezTo>
                    <a:pt x="4999" y="2383"/>
                    <a:pt x="5006" y="2383"/>
                    <a:pt x="5013" y="2382"/>
                  </a:cubicBezTo>
                  <a:cubicBezTo>
                    <a:pt x="5085" y="2382"/>
                    <a:pt x="5156" y="2286"/>
                    <a:pt x="5144" y="2203"/>
                  </a:cubicBezTo>
                  <a:cubicBezTo>
                    <a:pt x="5049" y="1584"/>
                    <a:pt x="4740" y="1036"/>
                    <a:pt x="4275" y="631"/>
                  </a:cubicBezTo>
                  <a:cubicBezTo>
                    <a:pt x="3799" y="238"/>
                    <a:pt x="3204" y="0"/>
                    <a:pt x="257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1" name="Google Shape;201;p20"/>
            <p:cNvSpPr/>
            <p:nvPr/>
          </p:nvSpPr>
          <p:spPr>
            <a:xfrm>
              <a:off x="955059" y="2224999"/>
              <a:ext cx="164134" cy="75240"/>
            </a:xfrm>
            <a:custGeom>
              <a:rect b="b" l="l" r="r" t="t"/>
              <a:pathLst>
                <a:path extrusionOk="0" h="2364" w="5157">
                  <a:moveTo>
                    <a:pt x="193" y="1"/>
                  </a:moveTo>
                  <a:cubicBezTo>
                    <a:pt x="181" y="1"/>
                    <a:pt x="168" y="3"/>
                    <a:pt x="156" y="6"/>
                  </a:cubicBezTo>
                  <a:cubicBezTo>
                    <a:pt x="60" y="18"/>
                    <a:pt x="1" y="90"/>
                    <a:pt x="25" y="185"/>
                  </a:cubicBezTo>
                  <a:cubicBezTo>
                    <a:pt x="108" y="792"/>
                    <a:pt x="418" y="1340"/>
                    <a:pt x="882" y="1745"/>
                  </a:cubicBezTo>
                  <a:cubicBezTo>
                    <a:pt x="1358" y="2149"/>
                    <a:pt x="1954" y="2364"/>
                    <a:pt x="2585" y="2364"/>
                  </a:cubicBezTo>
                  <a:cubicBezTo>
                    <a:pt x="3204" y="2364"/>
                    <a:pt x="3811" y="2149"/>
                    <a:pt x="4275" y="1733"/>
                  </a:cubicBezTo>
                  <a:cubicBezTo>
                    <a:pt x="4740" y="1328"/>
                    <a:pt x="5049" y="756"/>
                    <a:pt x="5144" y="161"/>
                  </a:cubicBezTo>
                  <a:cubicBezTo>
                    <a:pt x="5156" y="90"/>
                    <a:pt x="5085" y="18"/>
                    <a:pt x="5002" y="6"/>
                  </a:cubicBezTo>
                  <a:cubicBezTo>
                    <a:pt x="4990" y="3"/>
                    <a:pt x="4980" y="2"/>
                    <a:pt x="4969" y="2"/>
                  </a:cubicBezTo>
                  <a:cubicBezTo>
                    <a:pt x="4900" y="2"/>
                    <a:pt x="4844" y="65"/>
                    <a:pt x="4823" y="137"/>
                  </a:cubicBezTo>
                  <a:cubicBezTo>
                    <a:pt x="4752" y="673"/>
                    <a:pt x="4466" y="1161"/>
                    <a:pt x="4073" y="1506"/>
                  </a:cubicBezTo>
                  <a:cubicBezTo>
                    <a:pt x="3656" y="1864"/>
                    <a:pt x="3132" y="2054"/>
                    <a:pt x="2585" y="2054"/>
                  </a:cubicBezTo>
                  <a:cubicBezTo>
                    <a:pt x="2025" y="2054"/>
                    <a:pt x="1513" y="1864"/>
                    <a:pt x="1096" y="1506"/>
                  </a:cubicBezTo>
                  <a:cubicBezTo>
                    <a:pt x="691" y="1149"/>
                    <a:pt x="406" y="673"/>
                    <a:pt x="334" y="137"/>
                  </a:cubicBezTo>
                  <a:cubicBezTo>
                    <a:pt x="324" y="56"/>
                    <a:pt x="262" y="1"/>
                    <a:pt x="19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2" name="Google Shape;202;p20"/>
            <p:cNvSpPr/>
            <p:nvPr/>
          </p:nvSpPr>
          <p:spPr>
            <a:xfrm>
              <a:off x="1021387" y="2183496"/>
              <a:ext cx="18969" cy="69766"/>
            </a:xfrm>
            <a:custGeom>
              <a:rect b="b" l="l" r="r" t="t"/>
              <a:pathLst>
                <a:path extrusionOk="0" h="2192" w="596">
                  <a:moveTo>
                    <a:pt x="453" y="1"/>
                  </a:moveTo>
                  <a:cubicBezTo>
                    <a:pt x="417" y="1"/>
                    <a:pt x="393" y="12"/>
                    <a:pt x="382" y="24"/>
                  </a:cubicBezTo>
                  <a:lnTo>
                    <a:pt x="60" y="322"/>
                  </a:lnTo>
                  <a:cubicBezTo>
                    <a:pt x="24" y="358"/>
                    <a:pt x="1" y="405"/>
                    <a:pt x="1" y="441"/>
                  </a:cubicBezTo>
                  <a:cubicBezTo>
                    <a:pt x="1" y="501"/>
                    <a:pt x="48" y="584"/>
                    <a:pt x="108" y="584"/>
                  </a:cubicBezTo>
                  <a:cubicBezTo>
                    <a:pt x="120" y="584"/>
                    <a:pt x="155" y="560"/>
                    <a:pt x="167" y="548"/>
                  </a:cubicBezTo>
                  <a:lnTo>
                    <a:pt x="274" y="417"/>
                  </a:lnTo>
                  <a:lnTo>
                    <a:pt x="274" y="2084"/>
                  </a:lnTo>
                  <a:cubicBezTo>
                    <a:pt x="274" y="2156"/>
                    <a:pt x="346" y="2191"/>
                    <a:pt x="429" y="2191"/>
                  </a:cubicBezTo>
                  <a:cubicBezTo>
                    <a:pt x="512" y="2191"/>
                    <a:pt x="596" y="2156"/>
                    <a:pt x="596" y="2084"/>
                  </a:cubicBezTo>
                  <a:lnTo>
                    <a:pt x="596" y="108"/>
                  </a:lnTo>
                  <a:cubicBezTo>
                    <a:pt x="596" y="48"/>
                    <a:pt x="524" y="1"/>
                    <a:pt x="45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03" name="Google Shape;203;p20"/>
          <p:cNvSpPr txBox="1"/>
          <p:nvPr>
            <p:ph idx="1" type="body"/>
          </p:nvPr>
        </p:nvSpPr>
        <p:spPr>
          <a:xfrm>
            <a:off x="1605475" y="3311725"/>
            <a:ext cx="3976800" cy="2086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Player feel rewarded when reaching the next growth stage</a:t>
            </a:r>
            <a:endParaRPr sz="1600">
              <a:solidFill>
                <a:srgbClr val="000000"/>
              </a:solidFill>
              <a:latin typeface="Roboto Light"/>
              <a:ea typeface="Roboto Light"/>
              <a:cs typeface="Roboto Light"/>
              <a:sym typeface="Roboto Light"/>
            </a:endParaRPr>
          </a:p>
          <a:p>
            <a:pPr indent="0" lvl="0" marL="457200" rtl="0" algn="l">
              <a:lnSpc>
                <a:spcPct val="100000"/>
              </a:lnSpc>
              <a:spcBef>
                <a:spcPts val="1000"/>
              </a:spcBef>
              <a:spcAft>
                <a:spcPts val="0"/>
              </a:spcAft>
              <a:buNone/>
            </a:pPr>
            <a:r>
              <a:t/>
            </a:r>
            <a:endParaRPr sz="1600">
              <a:solidFill>
                <a:srgbClr val="000000"/>
              </a:solidFill>
              <a:latin typeface="Roboto Light"/>
              <a:ea typeface="Roboto Light"/>
              <a:cs typeface="Roboto Light"/>
              <a:sym typeface="Roboto Light"/>
            </a:endParaRPr>
          </a:p>
          <a:p>
            <a:pPr indent="-330200" lvl="0" marL="457200" rtl="0" algn="l">
              <a:lnSpc>
                <a:spcPct val="100000"/>
              </a:lnSpc>
              <a:spcBef>
                <a:spcPts val="1000"/>
              </a:spcBef>
              <a:spcAft>
                <a:spcPts val="0"/>
              </a:spcAft>
              <a:buClr>
                <a:srgbClr val="000000"/>
              </a:buClr>
              <a:buSzPts val="1600"/>
              <a:buFont typeface="Roboto Light"/>
              <a:buChar char="●"/>
            </a:pPr>
            <a:r>
              <a:rPr lang="en-GB" sz="1600">
                <a:solidFill>
                  <a:srgbClr val="000000"/>
                </a:solidFill>
                <a:latin typeface="Roboto Light"/>
                <a:ea typeface="Roboto Light"/>
                <a:cs typeface="Roboto Light"/>
                <a:sym typeface="Roboto Light"/>
              </a:rPr>
              <a:t>Player is rewarded with apples at the final stage</a:t>
            </a:r>
            <a:endParaRPr sz="1600">
              <a:solidFill>
                <a:srgbClr val="000000"/>
              </a:solidFill>
              <a:latin typeface="Roboto Light"/>
              <a:ea typeface="Roboto Light"/>
              <a:cs typeface="Roboto Light"/>
              <a:sym typeface="Roboto Light"/>
            </a:endParaRPr>
          </a:p>
        </p:txBody>
      </p:sp>
      <p:cxnSp>
        <p:nvCxnSpPr>
          <p:cNvPr id="204" name="Google Shape;204;p20"/>
          <p:cNvCxnSpPr/>
          <p:nvPr/>
        </p:nvCxnSpPr>
        <p:spPr>
          <a:xfrm>
            <a:off x="407075" y="3241125"/>
            <a:ext cx="4955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Conclusions</a:t>
            </a:r>
            <a:endParaRPr/>
          </a:p>
        </p:txBody>
      </p:sp>
      <p:cxnSp>
        <p:nvCxnSpPr>
          <p:cNvPr id="210" name="Google Shape;210;p21"/>
          <p:cNvCxnSpPr/>
          <p:nvPr/>
        </p:nvCxnSpPr>
        <p:spPr>
          <a:xfrm>
            <a:off x="461342" y="4587364"/>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sp>
        <p:nvSpPr>
          <p:cNvPr id="211" name="Google Shape;211;p21"/>
          <p:cNvSpPr txBox="1"/>
          <p:nvPr>
            <p:ph idx="1" type="body"/>
          </p:nvPr>
        </p:nvSpPr>
        <p:spPr>
          <a:xfrm>
            <a:off x="2777600" y="1960988"/>
            <a:ext cx="6286800" cy="807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Char char="●"/>
            </a:pPr>
            <a:r>
              <a:rPr lang="en-GB" sz="1400">
                <a:solidFill>
                  <a:srgbClr val="000000"/>
                </a:solidFill>
              </a:rPr>
              <a:t>Apple tree death due to consequences of actions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GB" sz="1400">
                <a:solidFill>
                  <a:srgbClr val="000000"/>
                </a:solidFill>
              </a:rPr>
              <a:t>Data (e.g graphs) to give players an informed decision</a:t>
            </a:r>
            <a:endParaRPr sz="1400">
              <a:solidFill>
                <a:srgbClr val="000000"/>
              </a:solidFill>
            </a:endParaRPr>
          </a:p>
        </p:txBody>
      </p:sp>
      <p:sp>
        <p:nvSpPr>
          <p:cNvPr id="212" name="Google Shape;212;p21"/>
          <p:cNvSpPr txBox="1"/>
          <p:nvPr/>
        </p:nvSpPr>
        <p:spPr>
          <a:xfrm>
            <a:off x="-329875" y="1892975"/>
            <a:ext cx="1834500" cy="64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FFAB40"/>
                </a:solidFill>
                <a:latin typeface="Montserrat ExtraBold"/>
                <a:ea typeface="Montserrat ExtraBold"/>
                <a:cs typeface="Montserrat ExtraBold"/>
                <a:sym typeface="Montserrat ExtraBold"/>
              </a:rPr>
              <a:t>01</a:t>
            </a:r>
            <a:endParaRPr sz="3600">
              <a:solidFill>
                <a:srgbClr val="FFAB40"/>
              </a:solidFill>
              <a:latin typeface="Montserrat ExtraBold"/>
              <a:ea typeface="Montserrat ExtraBold"/>
              <a:cs typeface="Montserrat ExtraBold"/>
              <a:sym typeface="Montserrat ExtraBold"/>
            </a:endParaRPr>
          </a:p>
        </p:txBody>
      </p:sp>
      <p:sp>
        <p:nvSpPr>
          <p:cNvPr id="213" name="Google Shape;213;p21"/>
          <p:cNvSpPr txBox="1"/>
          <p:nvPr/>
        </p:nvSpPr>
        <p:spPr>
          <a:xfrm>
            <a:off x="1070597" y="2915450"/>
            <a:ext cx="20670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ontserrat ExtraBold"/>
                <a:ea typeface="Montserrat ExtraBold"/>
                <a:cs typeface="Montserrat ExtraBold"/>
                <a:sym typeface="Montserrat ExtraBold"/>
              </a:rPr>
              <a:t>Realism</a:t>
            </a:r>
            <a:endParaRPr sz="1800">
              <a:solidFill>
                <a:schemeClr val="dk1"/>
              </a:solidFill>
              <a:latin typeface="Montserrat ExtraBold"/>
              <a:ea typeface="Montserrat ExtraBold"/>
              <a:cs typeface="Montserrat ExtraBold"/>
              <a:sym typeface="Montserrat ExtraBold"/>
            </a:endParaRPr>
          </a:p>
        </p:txBody>
      </p:sp>
      <p:sp>
        <p:nvSpPr>
          <p:cNvPr id="214" name="Google Shape;214;p21"/>
          <p:cNvSpPr txBox="1"/>
          <p:nvPr/>
        </p:nvSpPr>
        <p:spPr>
          <a:xfrm>
            <a:off x="1070603" y="4045413"/>
            <a:ext cx="20670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ontserrat ExtraBold"/>
                <a:ea typeface="Montserrat ExtraBold"/>
                <a:cs typeface="Montserrat ExtraBold"/>
                <a:sym typeface="Montserrat ExtraBold"/>
              </a:rPr>
              <a:t>Behaviour</a:t>
            </a:r>
            <a:endParaRPr sz="1800">
              <a:solidFill>
                <a:schemeClr val="dk1"/>
              </a:solidFill>
              <a:latin typeface="Montserrat ExtraBold"/>
              <a:ea typeface="Montserrat ExtraBold"/>
              <a:cs typeface="Montserrat ExtraBold"/>
              <a:sym typeface="Montserrat ExtraBold"/>
            </a:endParaRPr>
          </a:p>
        </p:txBody>
      </p:sp>
      <p:sp>
        <p:nvSpPr>
          <p:cNvPr id="215" name="Google Shape;215;p21"/>
          <p:cNvSpPr txBox="1"/>
          <p:nvPr/>
        </p:nvSpPr>
        <p:spPr>
          <a:xfrm>
            <a:off x="1070597" y="1848138"/>
            <a:ext cx="20670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ontserrat ExtraBold"/>
                <a:ea typeface="Montserrat ExtraBold"/>
                <a:cs typeface="Montserrat ExtraBold"/>
                <a:sym typeface="Montserrat ExtraBold"/>
              </a:rPr>
              <a:t>Knowledge</a:t>
            </a:r>
            <a:endParaRPr sz="1800">
              <a:solidFill>
                <a:schemeClr val="dk1"/>
              </a:solidFill>
              <a:latin typeface="Montserrat ExtraBold"/>
              <a:ea typeface="Montserrat ExtraBold"/>
              <a:cs typeface="Montserrat ExtraBold"/>
              <a:sym typeface="Montserrat ExtraBold"/>
            </a:endParaRPr>
          </a:p>
        </p:txBody>
      </p:sp>
      <p:sp>
        <p:nvSpPr>
          <p:cNvPr id="216" name="Google Shape;216;p21"/>
          <p:cNvSpPr txBox="1"/>
          <p:nvPr/>
        </p:nvSpPr>
        <p:spPr>
          <a:xfrm>
            <a:off x="-329875" y="2943523"/>
            <a:ext cx="1834500" cy="64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FFAB40"/>
                </a:solidFill>
                <a:latin typeface="Montserrat ExtraBold"/>
                <a:ea typeface="Montserrat ExtraBold"/>
                <a:cs typeface="Montserrat ExtraBold"/>
                <a:sym typeface="Montserrat ExtraBold"/>
              </a:rPr>
              <a:t>02</a:t>
            </a:r>
            <a:endParaRPr sz="3600">
              <a:solidFill>
                <a:srgbClr val="FFAB40"/>
              </a:solidFill>
              <a:latin typeface="Montserrat ExtraBold"/>
              <a:ea typeface="Montserrat ExtraBold"/>
              <a:cs typeface="Montserrat ExtraBold"/>
              <a:sym typeface="Montserrat ExtraBold"/>
            </a:endParaRPr>
          </a:p>
        </p:txBody>
      </p:sp>
      <p:sp>
        <p:nvSpPr>
          <p:cNvPr id="217" name="Google Shape;217;p21"/>
          <p:cNvSpPr txBox="1"/>
          <p:nvPr/>
        </p:nvSpPr>
        <p:spPr>
          <a:xfrm>
            <a:off x="-329875" y="4055694"/>
            <a:ext cx="1834500" cy="64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FFAB40"/>
                </a:solidFill>
                <a:latin typeface="Montserrat ExtraBold"/>
                <a:ea typeface="Montserrat ExtraBold"/>
                <a:cs typeface="Montserrat ExtraBold"/>
                <a:sym typeface="Montserrat ExtraBold"/>
              </a:rPr>
              <a:t>03</a:t>
            </a:r>
            <a:endParaRPr sz="3600">
              <a:solidFill>
                <a:srgbClr val="FFAB40"/>
              </a:solidFill>
              <a:latin typeface="Montserrat ExtraBold"/>
              <a:ea typeface="Montserrat ExtraBold"/>
              <a:cs typeface="Montserrat ExtraBold"/>
              <a:sym typeface="Montserrat ExtraBold"/>
            </a:endParaRPr>
          </a:p>
        </p:txBody>
      </p:sp>
      <p:cxnSp>
        <p:nvCxnSpPr>
          <p:cNvPr id="218" name="Google Shape;218;p21"/>
          <p:cNvCxnSpPr/>
          <p:nvPr/>
        </p:nvCxnSpPr>
        <p:spPr>
          <a:xfrm>
            <a:off x="461342" y="2424645"/>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cxnSp>
        <p:nvCxnSpPr>
          <p:cNvPr id="219" name="Google Shape;219;p21"/>
          <p:cNvCxnSpPr/>
          <p:nvPr/>
        </p:nvCxnSpPr>
        <p:spPr>
          <a:xfrm>
            <a:off x="461342" y="3475193"/>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cxnSp>
        <p:nvCxnSpPr>
          <p:cNvPr id="220" name="Google Shape;220;p21"/>
          <p:cNvCxnSpPr/>
          <p:nvPr/>
        </p:nvCxnSpPr>
        <p:spPr>
          <a:xfrm>
            <a:off x="461342" y="4587364"/>
            <a:ext cx="352500" cy="0"/>
          </a:xfrm>
          <a:prstGeom prst="straightConnector1">
            <a:avLst/>
          </a:prstGeom>
          <a:noFill/>
          <a:ln cap="flat" cmpd="sng" w="9525">
            <a:solidFill>
              <a:srgbClr val="FFAB40"/>
            </a:solidFill>
            <a:prstDash val="solid"/>
            <a:round/>
            <a:headEnd len="sm" w="sm" type="none"/>
            <a:tailEnd len="sm" w="sm" type="none"/>
          </a:ln>
          <a:effectLst>
            <a:outerShdw blurRad="57150" rotWithShape="0" algn="bl" dir="5400000" dist="19050">
              <a:srgbClr val="FFFFFF">
                <a:alpha val="49800"/>
              </a:srgbClr>
            </a:outerShdw>
          </a:effectLst>
        </p:spPr>
      </p:cxnSp>
      <p:sp>
        <p:nvSpPr>
          <p:cNvPr id="221" name="Google Shape;221;p21"/>
          <p:cNvSpPr txBox="1"/>
          <p:nvPr/>
        </p:nvSpPr>
        <p:spPr>
          <a:xfrm>
            <a:off x="2777600" y="3001650"/>
            <a:ext cx="60327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Semi-realistic apple tree models in AR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GB">
                <a:latin typeface="Roboto"/>
                <a:ea typeface="Roboto"/>
                <a:cs typeface="Roboto"/>
                <a:sym typeface="Roboto"/>
              </a:rPr>
              <a:t>Linked weather data (rain and temperature) with apple tree growth</a:t>
            </a:r>
            <a:endParaRPr>
              <a:latin typeface="Roboto"/>
              <a:ea typeface="Roboto"/>
              <a:cs typeface="Roboto"/>
              <a:sym typeface="Roboto"/>
            </a:endParaRPr>
          </a:p>
        </p:txBody>
      </p:sp>
      <p:sp>
        <p:nvSpPr>
          <p:cNvPr id="222" name="Google Shape;222;p21"/>
          <p:cNvSpPr txBox="1"/>
          <p:nvPr/>
        </p:nvSpPr>
        <p:spPr>
          <a:xfrm>
            <a:off x="2777600" y="4171725"/>
            <a:ext cx="60327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000"/>
              </a:spcAft>
              <a:buNone/>
            </a:pPr>
            <a:r>
              <a:rPr lang="en-GB">
                <a:latin typeface="Roboto"/>
                <a:ea typeface="Roboto"/>
                <a:cs typeface="Roboto"/>
                <a:sym typeface="Roboto"/>
              </a:rPr>
              <a:t>We intend to measure our behaviour research objective results through a user survey in the future.</a:t>
            </a:r>
            <a:endParaRPr/>
          </a:p>
        </p:txBody>
      </p:sp>
      <p:sp>
        <p:nvSpPr>
          <p:cNvPr id="223" name="Google Shape;223;p21"/>
          <p:cNvSpPr txBox="1"/>
          <p:nvPr/>
        </p:nvSpPr>
        <p:spPr>
          <a:xfrm>
            <a:off x="244700" y="1265125"/>
            <a:ext cx="2892900" cy="548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Merriweather"/>
                <a:ea typeface="Merriweather"/>
                <a:cs typeface="Merriweather"/>
                <a:sym typeface="Merriweather"/>
              </a:rPr>
              <a:t>Research Objectives</a:t>
            </a:r>
            <a:endParaRPr b="1" sz="180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