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57" r:id="rId6"/>
    <p:sldId id="258" r:id="rId7"/>
    <p:sldId id="259" r:id="rId8"/>
    <p:sldId id="260" r:id="rId9"/>
    <p:sldId id="266" r:id="rId10"/>
    <p:sldId id="268" r:id="rId11"/>
    <p:sldId id="262" r:id="rId12"/>
    <p:sldId id="263" r:id="rId13"/>
    <p:sldId id="269" r:id="rId14"/>
    <p:sldId id="261"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90" d="100"/>
          <a:sy n="90" d="100"/>
        </p:scale>
        <p:origin x="576"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09/05/2019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09/05/2019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09/05/2019</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09/05/2019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09/05/2019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09/05/2019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09/05/2019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09/05/2019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09/05/2019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09/05/2019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09/05/2019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09/05/2019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09/05/2019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09/05/2019</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Seminar </a:t>
            </a:r>
            <a:r>
              <a:rPr lang="en-US" dirty="0" err="1"/>
              <a:t>rup</a:t>
            </a:r>
            <a:endParaRPr lang="en-US" dirty="0"/>
          </a:p>
        </p:txBody>
      </p:sp>
      <p:sp>
        <p:nvSpPr>
          <p:cNvPr id="7" name="Subtitle 6"/>
          <p:cNvSpPr>
            <a:spLocks noGrp="1"/>
          </p:cNvSpPr>
          <p:nvPr>
            <p:ph type="subTitle" idx="1"/>
          </p:nvPr>
        </p:nvSpPr>
        <p:spPr/>
        <p:txBody>
          <a:bodyPr>
            <a:normAutofit fontScale="92500" lnSpcReduction="10000"/>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TMT</a:t>
            </a:r>
          </a:p>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 Phan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Tiến – 16521234</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Huỳnh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 16521073</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Hoàng</a:t>
            </a:r>
            <a:r>
              <a:rPr lang="en-US" dirty="0">
                <a:latin typeface="Times New Roman" panose="02020603050405020304" pitchFamily="18" charset="0"/>
                <a:cs typeface="Times New Roman" panose="02020603050405020304" pitchFamily="18" charset="0"/>
              </a:rPr>
              <a:t> Anh Minh - 16521558</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a:xfrm>
            <a:off x="6981063" y="1310656"/>
            <a:ext cx="5210937" cy="4208604"/>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(Inception)</a:t>
            </a:r>
            <a:endParaRPr lang="en-US" dirty="0"/>
          </a:p>
        </p:txBody>
      </p:sp>
      <p:sp>
        <p:nvSpPr>
          <p:cNvPr id="3" name="Content Placeholder 3">
            <a:extLst>
              <a:ext uri="{FF2B5EF4-FFF2-40B4-BE49-F238E27FC236}">
                <a16:creationId xmlns:a16="http://schemas.microsoft.com/office/drawing/2014/main" id="{A7EF5FDB-8B9E-47BC-BB00-C3D7F5486ED9}"/>
              </a:ext>
            </a:extLst>
          </p:cNvPr>
          <p:cNvSpPr txBox="1">
            <a:spLocks/>
          </p:cNvSpPr>
          <p:nvPr/>
        </p:nvSpPr>
        <p:spPr>
          <a:xfrm>
            <a:off x="1104899" y="1403498"/>
            <a:ext cx="9980681" cy="5378302"/>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vi-VN" i="1" u="sng" dirty="0">
                <a:latin typeface="Times New Roman" panose="02020603050405020304" pitchFamily="18" charset="0"/>
                <a:cs typeface="Times New Roman" panose="02020603050405020304" pitchFamily="18" charset="0"/>
              </a:rPr>
              <a:t>b. Các yêu cầu</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Yêu cầu của các bên tham gia. </a:t>
            </a:r>
          </a:p>
          <a:p>
            <a:r>
              <a:rPr lang="vi-VN" dirty="0">
                <a:latin typeface="Times New Roman" panose="02020603050405020304" pitchFamily="18" charset="0"/>
                <a:cs typeface="Times New Roman" panose="02020603050405020304" pitchFamily="18" charset="0"/>
              </a:rPr>
              <a:t>Tài liệu tầm nhìn dự án. </a:t>
            </a:r>
          </a:p>
          <a:p>
            <a:r>
              <a:rPr lang="vi-VN" dirty="0">
                <a:latin typeface="Times New Roman" panose="02020603050405020304" pitchFamily="18" charset="0"/>
                <a:cs typeface="Times New Roman" panose="02020603050405020304" pitchFamily="18" charset="0"/>
              </a:rPr>
              <a:t>Mô hình các ca hợp sử dụng.  </a:t>
            </a:r>
          </a:p>
          <a:p>
            <a:r>
              <a:rPr lang="vi-VN" dirty="0">
                <a:latin typeface="Times New Roman" panose="02020603050405020304" pitchFamily="18" charset="0"/>
                <a:cs typeface="Times New Roman" panose="02020603050405020304" pitchFamily="18" charset="0"/>
              </a:rPr>
              <a:t>Qui ước từ vựng để sử dụng thống nhất trong tài liệu. </a:t>
            </a:r>
          </a:p>
          <a:p>
            <a:r>
              <a:rPr lang="vi-VN" dirty="0">
                <a:latin typeface="Times New Roman" panose="02020603050405020304" pitchFamily="18" charset="0"/>
                <a:cs typeface="Times New Roman" panose="02020603050405020304" pitchFamily="18" charset="0"/>
              </a:rPr>
              <a:t>Các chỉ dẫn bổ sung. </a:t>
            </a:r>
          </a:p>
          <a:p>
            <a:r>
              <a:rPr lang="vi-VN" dirty="0">
                <a:latin typeface="Times New Roman" panose="02020603050405020304" pitchFamily="18" charset="0"/>
                <a:cs typeface="Times New Roman" panose="02020603050405020304" pitchFamily="18" charset="0"/>
              </a:rPr>
              <a:t>Các thuộc tính yêu cầu. </a:t>
            </a:r>
          </a:p>
          <a:p>
            <a:r>
              <a:rPr lang="vi-VN" dirty="0">
                <a:latin typeface="Times New Roman" panose="02020603050405020304" pitchFamily="18" charset="0"/>
                <a:cs typeface="Times New Roman" panose="02020603050405020304" pitchFamily="18" charset="0"/>
              </a:rPr>
              <a:t>Các  ca hợp sử dụng. </a:t>
            </a:r>
          </a:p>
          <a:p>
            <a:r>
              <a:rPr lang="vi-VN" dirty="0">
                <a:latin typeface="Times New Roman" panose="02020603050405020304" pitchFamily="18" charset="0"/>
                <a:cs typeface="Times New Roman" panose="02020603050405020304" pitchFamily="18" charset="0"/>
              </a:rPr>
              <a:t>Các gói (package) ca hợp sử dụng. </a:t>
            </a:r>
          </a:p>
          <a:p>
            <a:r>
              <a:rPr lang="vi-VN" dirty="0">
                <a:latin typeface="Times New Roman" panose="02020603050405020304" pitchFamily="18" charset="0"/>
                <a:cs typeface="Times New Roman" panose="02020603050405020304" pitchFamily="18" charset="0"/>
              </a:rPr>
              <a:t>Các tác nhân con người (thao tác viên với hệ thống). Các mẫu giao diện người sử dụng. </a:t>
            </a:r>
          </a:p>
          <a:p>
            <a:r>
              <a:rPr lang="vi-VN" dirty="0">
                <a:latin typeface="Times New Roman" panose="02020603050405020304" pitchFamily="18" charset="0"/>
                <a:cs typeface="Times New Roman" panose="02020603050405020304" pitchFamily="18" charset="0"/>
              </a:rPr>
              <a:t>Các mô tả trường hợp sử dụng. Các lớp biên.  Tài liệu về kiến trúc phần mềm.</a:t>
            </a:r>
          </a:p>
          <a:p>
            <a:pPr marL="0" indent="0">
              <a:buNone/>
            </a:pPr>
            <a:r>
              <a:rPr lang="vi-V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090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2971806"/>
            <a:ext cx="10335734" cy="1684150"/>
          </a:xfrm>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hoạt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chính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trong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pha</a:t>
            </a:r>
            <a:endParaRPr lang="en-US" sz="4000" dirty="0"/>
          </a:p>
        </p:txBody>
      </p:sp>
      <p:sp>
        <p:nvSpPr>
          <p:cNvPr id="3" name="Text Placeholder 2"/>
          <p:cNvSpPr>
            <a:spLocks noGrp="1"/>
          </p:cNvSpPr>
          <p:nvPr>
            <p:ph type="body" idx="1"/>
          </p:nvPr>
        </p:nvSpPr>
        <p:spPr/>
        <p:txBody>
          <a:bodyPr>
            <a:normAutofit/>
          </a:bodyPr>
          <a:lstStyle/>
          <a:p>
            <a:r>
              <a:rPr lang="en-US" sz="1800" dirty="0">
                <a:latin typeface="Times New Roman" panose="02020603050405020304" pitchFamily="18" charset="0"/>
                <a:cs typeface="Times New Roman" panose="02020603050405020304" pitchFamily="18" charset="0"/>
              </a:rPr>
              <a:t>II.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thảo</a:t>
            </a:r>
            <a:r>
              <a:rPr lang="en-US" sz="1800" dirty="0">
                <a:latin typeface="Times New Roman" panose="02020603050405020304" pitchFamily="18" charset="0"/>
                <a:cs typeface="Times New Roman" panose="02020603050405020304" pitchFamily="18" charset="0"/>
              </a:rPr>
              <a:t> (Elaboration)</a:t>
            </a:r>
          </a:p>
        </p:txBody>
      </p:sp>
    </p:spTree>
    <p:extLst>
      <p:ext uri="{BB962C8B-B14F-4D97-AF65-F5344CB8AC3E}">
        <p14:creationId xmlns:p14="http://schemas.microsoft.com/office/powerpoint/2010/main" val="296977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thảo</a:t>
            </a:r>
            <a:r>
              <a:rPr lang="en-US" dirty="0">
                <a:latin typeface="Times New Roman" panose="02020603050405020304" pitchFamily="18" charset="0"/>
                <a:cs typeface="Times New Roman" panose="02020603050405020304" pitchFamily="18" charset="0"/>
              </a:rPr>
              <a:t> (Elaboration)</a:t>
            </a:r>
          </a:p>
        </p:txBody>
      </p:sp>
      <p:sp>
        <p:nvSpPr>
          <p:cNvPr id="3" name="Content Placeholder 3">
            <a:extLst>
              <a:ext uri="{FF2B5EF4-FFF2-40B4-BE49-F238E27FC236}">
                <a16:creationId xmlns:a16="http://schemas.microsoft.com/office/drawing/2014/main" id="{A7EF5FDB-8B9E-47BC-BB00-C3D7F5486ED9}"/>
              </a:ext>
            </a:extLst>
          </p:cNvPr>
          <p:cNvSpPr txBox="1">
            <a:spLocks/>
          </p:cNvSpPr>
          <p:nvPr/>
        </p:nvSpPr>
        <p:spPr>
          <a:xfrm>
            <a:off x="1104899" y="1403498"/>
            <a:ext cx="9980681" cy="5378302"/>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ác hoạt động cơ bản trong pha này là hoạt động phân tích và thiết kế. Các tài liệu sau đây được sinh ra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Mô hình phân tích</a:t>
            </a:r>
          </a:p>
          <a:p>
            <a:r>
              <a:rPr lang="vi-VN" dirty="0">
                <a:latin typeface="Times New Roman" panose="02020603050405020304" pitchFamily="18" charset="0"/>
                <a:cs typeface="Times New Roman" panose="02020603050405020304" pitchFamily="18" charset="0"/>
              </a:rPr>
              <a:t>Mô hình thiết kế</a:t>
            </a:r>
          </a:p>
          <a:p>
            <a:r>
              <a:rPr lang="vi-VN" dirty="0">
                <a:latin typeface="Times New Roman" panose="02020603050405020304" pitchFamily="18" charset="0"/>
                <a:cs typeface="Times New Roman" panose="02020603050405020304" pitchFamily="18" charset="0"/>
              </a:rPr>
              <a:t>Giao diện / Tín hiệu/ Sự kiện.</a:t>
            </a:r>
          </a:p>
          <a:p>
            <a:r>
              <a:rPr lang="vi-VN" dirty="0">
                <a:latin typeface="Times New Roman" panose="02020603050405020304" pitchFamily="18" charset="0"/>
                <a:cs typeface="Times New Roman" panose="02020603050405020304" pitchFamily="18" charset="0"/>
              </a:rPr>
              <a:t>Giao thức.</a:t>
            </a:r>
          </a:p>
          <a:p>
            <a:r>
              <a:rPr lang="vi-VN" dirty="0">
                <a:latin typeface="Times New Roman" panose="02020603050405020304" pitchFamily="18" charset="0"/>
                <a:cs typeface="Times New Roman" panose="02020603050405020304" pitchFamily="18" charset="0"/>
              </a:rPr>
              <a:t>Tài liệu kiến trúc phần mềm đã được chỉnh đổi. </a:t>
            </a:r>
          </a:p>
          <a:p>
            <a:r>
              <a:rPr lang="vi-VN" dirty="0">
                <a:latin typeface="Times New Roman" panose="02020603050405020304" pitchFamily="18" charset="0"/>
                <a:cs typeface="Times New Roman" panose="02020603050405020304" pitchFamily="18" charset="0"/>
              </a:rPr>
              <a:t>Trạng thái. </a:t>
            </a:r>
          </a:p>
          <a:p>
            <a:r>
              <a:rPr lang="vi-VN" dirty="0">
                <a:latin typeface="Times New Roman" panose="02020603050405020304" pitchFamily="18" charset="0"/>
                <a:cs typeface="Times New Roman" panose="02020603050405020304" pitchFamily="18" charset="0"/>
              </a:rPr>
              <a:t>Gói Thiết kế. </a:t>
            </a:r>
          </a:p>
          <a:p>
            <a:r>
              <a:rPr lang="vi-VN" dirty="0">
                <a:latin typeface="Times New Roman" panose="02020603050405020304" pitchFamily="18" charset="0"/>
                <a:cs typeface="Times New Roman" panose="02020603050405020304" pitchFamily="18" charset="0"/>
              </a:rPr>
              <a:t>Tài liệu thực hiện của ca sử dụng. Thiết kế lớp.</a:t>
            </a:r>
          </a:p>
          <a:p>
            <a:r>
              <a:rPr lang="vi-VN" dirty="0">
                <a:latin typeface="Times New Roman" panose="02020603050405020304" pitchFamily="18" charset="0"/>
                <a:cs typeface="Times New Roman" panose="02020603050405020304" pitchFamily="18" charset="0"/>
              </a:rPr>
              <a:t>  Phân tích các lớp. Thiết kế các hệ thống con.  Đóng gói. Mô hình dữ liệu.</a:t>
            </a:r>
          </a:p>
          <a:p>
            <a:endParaRPr lang="vi-VN"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74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hoạt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chính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trong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pha</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04898" y="4511784"/>
            <a:ext cx="10096501" cy="955565"/>
          </a:xfrm>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(Construction)</a:t>
            </a:r>
          </a:p>
        </p:txBody>
      </p:sp>
    </p:spTree>
    <p:extLst>
      <p:ext uri="{BB962C8B-B14F-4D97-AF65-F5344CB8AC3E}">
        <p14:creationId xmlns:p14="http://schemas.microsoft.com/office/powerpoint/2010/main" val="54295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(Construction)</a:t>
            </a:r>
          </a:p>
        </p:txBody>
      </p:sp>
      <p:sp>
        <p:nvSpPr>
          <p:cNvPr id="3" name="Content Placeholder 3">
            <a:extLst>
              <a:ext uri="{FF2B5EF4-FFF2-40B4-BE49-F238E27FC236}">
                <a16:creationId xmlns:a16="http://schemas.microsoft.com/office/drawing/2014/main" id="{A7EF5FDB-8B9E-47BC-BB00-C3D7F5486ED9}"/>
              </a:ext>
            </a:extLst>
          </p:cNvPr>
          <p:cNvSpPr txBox="1">
            <a:spLocks/>
          </p:cNvSpPr>
          <p:nvPr/>
        </p:nvSpPr>
        <p:spPr>
          <a:xfrm>
            <a:off x="1104899" y="1403498"/>
            <a:ext cx="9980681" cy="5378302"/>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(Implementation)</a:t>
            </a:r>
          </a:p>
          <a:p>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(Test)</a:t>
            </a:r>
          </a:p>
          <a:p>
            <a:pPr marL="0" indent="0">
              <a:buNone/>
            </a:pPr>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i="1" u="sng" dirty="0">
                <a:latin typeface="Times New Roman" panose="02020603050405020304" pitchFamily="18" charset="0"/>
                <a:cs typeface="Times New Roman" panose="02020603050405020304" pitchFamily="18" charset="0"/>
              </a:rPr>
              <a:t>a. </a:t>
            </a:r>
            <a:r>
              <a:rPr lang="en-US" i="1" u="sng" dirty="0" err="1">
                <a:latin typeface="Times New Roman" panose="02020603050405020304" pitchFamily="18" charset="0"/>
                <a:cs typeface="Times New Roman" panose="02020603050405020304" pitchFamily="18" charset="0"/>
              </a:rPr>
              <a:t>Thực</a:t>
            </a:r>
            <a:r>
              <a:rPr lang="en-US" i="1" u="sng" dirty="0">
                <a:latin typeface="Times New Roman" panose="02020603050405020304" pitchFamily="18" charset="0"/>
                <a:cs typeface="Times New Roman" panose="02020603050405020304" pitchFamily="18" charset="0"/>
              </a:rPr>
              <a:t> </a:t>
            </a:r>
            <a:r>
              <a:rPr lang="en-US" i="1" u="sng" dirty="0" err="1">
                <a:latin typeface="Times New Roman" panose="02020603050405020304" pitchFamily="18" charset="0"/>
                <a:cs typeface="Times New Roman" panose="02020603050405020304" pitchFamily="18" charset="0"/>
              </a:rPr>
              <a:t>hiện</a:t>
            </a:r>
            <a:r>
              <a:rPr lang="en-US" i="1" u="sng" dirty="0">
                <a:latin typeface="Times New Roman" panose="02020603050405020304" pitchFamily="18" charset="0"/>
                <a:cs typeface="Times New Roman" panose="02020603050405020304" pitchFamily="18" charset="0"/>
              </a:rPr>
              <a:t> (Implementation)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(Component ). </a:t>
            </a:r>
          </a:p>
          <a:p>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con.</a:t>
            </a:r>
          </a:p>
        </p:txBody>
      </p:sp>
    </p:spTree>
    <p:extLst>
      <p:ext uri="{BB962C8B-B14F-4D97-AF65-F5344CB8AC3E}">
        <p14:creationId xmlns:p14="http://schemas.microsoft.com/office/powerpoint/2010/main" val="408460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(Construction)</a:t>
            </a:r>
          </a:p>
        </p:txBody>
      </p:sp>
      <p:sp>
        <p:nvSpPr>
          <p:cNvPr id="3" name="Content Placeholder 3">
            <a:extLst>
              <a:ext uri="{FF2B5EF4-FFF2-40B4-BE49-F238E27FC236}">
                <a16:creationId xmlns:a16="http://schemas.microsoft.com/office/drawing/2014/main" id="{A7EF5FDB-8B9E-47BC-BB00-C3D7F5486ED9}"/>
              </a:ext>
            </a:extLst>
          </p:cNvPr>
          <p:cNvSpPr txBox="1">
            <a:spLocks/>
          </p:cNvSpPr>
          <p:nvPr/>
        </p:nvSpPr>
        <p:spPr>
          <a:xfrm>
            <a:off x="1104899" y="1403498"/>
            <a:ext cx="9980681" cy="5378302"/>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vi-VN" i="1" u="sng" dirty="0">
                <a:latin typeface="Times New Roman" panose="02020603050405020304" pitchFamily="18" charset="0"/>
                <a:cs typeface="Times New Roman" panose="02020603050405020304" pitchFamily="18" charset="0"/>
              </a:rPr>
              <a:t>b. Kiểm tra (Test)</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Các tài liệu sau đây được sử dụng trong hoạt động này.  </a:t>
            </a:r>
          </a:p>
          <a:p>
            <a:r>
              <a:rPr lang="vi-VN" dirty="0">
                <a:latin typeface="Times New Roman" panose="02020603050405020304" pitchFamily="18" charset="0"/>
                <a:cs typeface="Times New Roman" panose="02020603050405020304" pitchFamily="18" charset="0"/>
              </a:rPr>
              <a:t>Kế hoạch test.</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Mô hình tải công việc.</a:t>
            </a:r>
          </a:p>
          <a:p>
            <a:r>
              <a:rPr lang="vi-VN" dirty="0">
                <a:latin typeface="Times New Roman" panose="02020603050405020304" pitchFamily="18" charset="0"/>
                <a:cs typeface="Times New Roman" panose="02020603050405020304" pitchFamily="18" charset="0"/>
              </a:rPr>
              <a:t> Kiểm tra các ca sử dụng. </a:t>
            </a:r>
          </a:p>
          <a:p>
            <a:r>
              <a:rPr lang="vi-VN" dirty="0">
                <a:latin typeface="Times New Roman" panose="02020603050405020304" pitchFamily="18" charset="0"/>
                <a:cs typeface="Times New Roman" panose="02020603050405020304" pitchFamily="18" charset="0"/>
              </a:rPr>
              <a:t>Các thủ tục test</a:t>
            </a:r>
          </a:p>
          <a:p>
            <a:r>
              <a:rPr lang="vi-VN" dirty="0">
                <a:latin typeface="Times New Roman" panose="02020603050405020304" pitchFamily="18" charset="0"/>
                <a:cs typeface="Times New Roman" panose="02020603050405020304" pitchFamily="18" charset="0"/>
              </a:rPr>
              <a:t>Mô hình test. </a:t>
            </a:r>
          </a:p>
          <a:p>
            <a:r>
              <a:rPr lang="vi-VN" dirty="0">
                <a:latin typeface="Times New Roman" panose="02020603050405020304" pitchFamily="18" charset="0"/>
                <a:cs typeface="Times New Roman" panose="02020603050405020304" pitchFamily="18" charset="0"/>
              </a:rPr>
              <a:t>Các chương trình test. </a:t>
            </a:r>
          </a:p>
          <a:p>
            <a:r>
              <a:rPr lang="vi-VN" dirty="0">
                <a:latin typeface="Times New Roman" panose="02020603050405020304" pitchFamily="18" charset="0"/>
                <a:cs typeface="Times New Roman" panose="02020603050405020304" pitchFamily="18" charset="0"/>
              </a:rPr>
              <a:t>Test các gói và lớp. </a:t>
            </a:r>
          </a:p>
          <a:p>
            <a:r>
              <a:rPr lang="vi-VN" dirty="0">
                <a:latin typeface="Times New Roman" panose="02020603050405020304" pitchFamily="18" charset="0"/>
                <a:cs typeface="Times New Roman" panose="02020603050405020304" pitchFamily="18" charset="0"/>
              </a:rPr>
              <a:t>Test các hệ thống con và các thành phần</a:t>
            </a:r>
          </a:p>
        </p:txBody>
      </p:sp>
    </p:spTree>
    <p:extLst>
      <p:ext uri="{BB962C8B-B14F-4D97-AF65-F5344CB8AC3E}">
        <p14:creationId xmlns:p14="http://schemas.microsoft.com/office/powerpoint/2010/main" val="247050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2971806"/>
            <a:ext cx="10335734" cy="1684150"/>
          </a:xfrm>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hoạt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chính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trong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pha</a:t>
            </a:r>
            <a:endParaRPr lang="en-US" sz="4000" dirty="0"/>
          </a:p>
        </p:txBody>
      </p:sp>
      <p:sp>
        <p:nvSpPr>
          <p:cNvPr id="3" name="Text Placeholder 2"/>
          <p:cNvSpPr>
            <a:spLocks noGrp="1"/>
          </p:cNvSpPr>
          <p:nvPr>
            <p:ph type="body" idx="1"/>
          </p:nvPr>
        </p:nvSpPr>
        <p:spPr/>
        <p:txBody>
          <a:bodyPr>
            <a:normAutofit/>
          </a:bodyPr>
          <a:lstStyle/>
          <a:p>
            <a:r>
              <a:rPr lang="en-US" sz="1800" dirty="0">
                <a:latin typeface="Times New Roman" panose="02020603050405020304" pitchFamily="18" charset="0"/>
                <a:cs typeface="Times New Roman" panose="02020603050405020304" pitchFamily="18" charset="0"/>
              </a:rPr>
              <a:t>IV.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(Transition)</a:t>
            </a:r>
          </a:p>
        </p:txBody>
      </p:sp>
    </p:spTree>
    <p:extLst>
      <p:ext uri="{BB962C8B-B14F-4D97-AF65-F5344CB8AC3E}">
        <p14:creationId xmlns:p14="http://schemas.microsoft.com/office/powerpoint/2010/main" val="318354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(Transition)</a:t>
            </a:r>
          </a:p>
        </p:txBody>
      </p:sp>
      <p:sp>
        <p:nvSpPr>
          <p:cNvPr id="3" name="Content Placeholder 3">
            <a:extLst>
              <a:ext uri="{FF2B5EF4-FFF2-40B4-BE49-F238E27FC236}">
                <a16:creationId xmlns:a16="http://schemas.microsoft.com/office/drawing/2014/main" id="{A7EF5FDB-8B9E-47BC-BB00-C3D7F5486ED9}"/>
              </a:ext>
            </a:extLst>
          </p:cNvPr>
          <p:cNvSpPr txBox="1">
            <a:spLocks/>
          </p:cNvSpPr>
          <p:nvPr/>
        </p:nvSpPr>
        <p:spPr>
          <a:xfrm>
            <a:off x="1104899" y="1403498"/>
            <a:ext cx="9980681" cy="5378302"/>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vi-VN" dirty="0">
                <a:latin typeface="Times New Roman" panose="02020603050405020304" pitchFamily="18" charset="0"/>
                <a:cs typeface="Times New Roman" panose="02020603050405020304" pitchFamily="18" charset="0"/>
              </a:rPr>
              <a:t>Các hoạt động trong pha này bao gồm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Kế hoạch tri</a:t>
            </a:r>
            <a:r>
              <a:rPr lang="en-US" dirty="0" err="1">
                <a:latin typeface="Times New Roman" panose="02020603050405020304" pitchFamily="18" charset="0"/>
                <a:cs typeface="Times New Roman" panose="02020603050405020304" pitchFamily="18" charset="0"/>
              </a:rPr>
              <a:t>ển</a:t>
            </a:r>
            <a:r>
              <a:rPr lang="vi-VN" dirty="0">
                <a:latin typeface="Times New Roman" panose="02020603050405020304" pitchFamily="18" charset="0"/>
                <a:cs typeface="Times New Roman" panose="02020603050405020304" pitchFamily="18" charset="0"/>
              </a:rPr>
              <a:t> khai. </a:t>
            </a:r>
          </a:p>
          <a:p>
            <a:r>
              <a:rPr lang="vi-VN" dirty="0">
                <a:latin typeface="Times New Roman" panose="02020603050405020304" pitchFamily="18" charset="0"/>
                <a:cs typeface="Times New Roman" panose="02020603050405020304" pitchFamily="18" charset="0"/>
              </a:rPr>
              <a:t>Các tài liệu phát hành. </a:t>
            </a:r>
          </a:p>
          <a:p>
            <a:r>
              <a:rPr lang="vi-VN" dirty="0">
                <a:latin typeface="Times New Roman" panose="02020603050405020304" pitchFamily="18" charset="0"/>
                <a:cs typeface="Times New Roman" panose="02020603050405020304" pitchFamily="18" charset="0"/>
              </a:rPr>
              <a:t>Tài liệu hỗ trợ, hướng dẫn khách hàng cuối. </a:t>
            </a:r>
          </a:p>
          <a:p>
            <a:r>
              <a:rPr lang="vi-VN" dirty="0">
                <a:latin typeface="Times New Roman" panose="02020603050405020304" pitchFamily="18" charset="0"/>
                <a:cs typeface="Times New Roman" panose="02020603050405020304" pitchFamily="18" charset="0"/>
              </a:rPr>
              <a:t>Tài liệu cài đặt. </a:t>
            </a:r>
          </a:p>
          <a:p>
            <a:r>
              <a:rPr lang="vi-VN" dirty="0">
                <a:latin typeface="Times New Roman" panose="02020603050405020304" pitchFamily="18" charset="0"/>
                <a:cs typeface="Times New Roman" panose="02020603050405020304" pitchFamily="18" charset="0"/>
              </a:rPr>
              <a:t>Tài liệu đào tạo.  </a:t>
            </a:r>
          </a:p>
        </p:txBody>
      </p:sp>
    </p:spTree>
    <p:extLst>
      <p:ext uri="{BB962C8B-B14F-4D97-AF65-F5344CB8AC3E}">
        <p14:creationId xmlns:p14="http://schemas.microsoft.com/office/powerpoint/2010/main" val="390599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EA91A0-1846-4262-A9AD-C6755C060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5" y="709542"/>
            <a:ext cx="11929729" cy="5606197"/>
          </a:xfrm>
          <a:prstGeom prst="rect">
            <a:avLst/>
          </a:prstGeom>
        </p:spPr>
      </p:pic>
    </p:spTree>
    <p:extLst>
      <p:ext uri="{BB962C8B-B14F-4D97-AF65-F5344CB8AC3E}">
        <p14:creationId xmlns:p14="http://schemas.microsoft.com/office/powerpoint/2010/main" val="303014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14" name="Content Placeholder 1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RUP: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Rational Unified Process hay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Tiến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hãng</a:t>
            </a:r>
            <a:r>
              <a:rPr lang="en-US" dirty="0">
                <a:latin typeface="Times New Roman" panose="02020603050405020304" pitchFamily="18" charset="0"/>
                <a:cs typeface="Times New Roman" panose="02020603050405020304" pitchFamily="18" charset="0"/>
              </a:rPr>
              <a:t> IBM</a:t>
            </a:r>
          </a:p>
          <a:p>
            <a:r>
              <a:rPr lang="vi-VN" dirty="0">
                <a:latin typeface="Times New Roman" panose="02020603050405020304" pitchFamily="18" charset="0"/>
                <a:cs typeface="Times New Roman" panose="02020603050405020304" pitchFamily="18" charset="0"/>
              </a:rPr>
              <a:t>Tiến trình này yêu cầu việc phát triển ứng dụng một cách chặt chẽ và nghiêm ngặt với việc đưa ra các mẫu được thực hiện nhanh chóng qua các cuộc làm việc vớ</a:t>
            </a:r>
            <a:r>
              <a:rPr lang="en-US" dirty="0" err="1">
                <a:latin typeface="Times New Roman" panose="02020603050405020304" pitchFamily="18" charset="0"/>
                <a:cs typeface="Times New Roman" panose="02020603050405020304" pitchFamily="18" charset="0"/>
              </a:rPr>
              <a:t>i</a:t>
            </a:r>
            <a:r>
              <a:rPr lang="vi-VN" dirty="0">
                <a:latin typeface="Times New Roman" panose="02020603050405020304" pitchFamily="18" charset="0"/>
                <a:cs typeface="Times New Roman" panose="02020603050405020304" pitchFamily="18" charset="0"/>
              </a:rPr>
              <a:t> khách hàng và nhóm dự án, việc lập kế hoạch và đưa ra các chức năng hệ thống một cách tích cực. Kết quả sẽ đưa ra một ứng dụng đáp ứng các yêu cầu của người sử dụng và giúp cho quá trình lên kế hoạch và thực thi nhanh chóng.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Tiến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D93E806-3F8E-4F8B-867C-E3145EB60723}"/>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Là một quá trình phát triển phần mềm hướng đối tượng.</a:t>
            </a:r>
          </a:p>
          <a:p>
            <a:r>
              <a:rPr lang="vi-VN" dirty="0">
                <a:latin typeface="Times New Roman" panose="02020603050405020304" pitchFamily="18" charset="0"/>
                <a:cs typeface="Times New Roman" panose="02020603050405020304" pitchFamily="18" charset="0"/>
              </a:rPr>
              <a:t>Một tập hợp các hoạt động để chuyển yêu cầu người sử dụng thành một hệ thống phần mềm</a:t>
            </a:r>
          </a:p>
          <a:p>
            <a:r>
              <a:rPr lang="vi-VN" dirty="0">
                <a:latin typeface="Times New Roman" panose="02020603050405020304" pitchFamily="18" charset="0"/>
                <a:cs typeface="Times New Roman" panose="02020603050405020304" pitchFamily="18" charset="0"/>
              </a:rPr>
              <a:t>Một khung làm việc chung với nhiều người tham gia.</a:t>
            </a:r>
          </a:p>
          <a:p>
            <a:r>
              <a:rPr lang="vi-VN" dirty="0">
                <a:latin typeface="Times New Roman" panose="02020603050405020304" pitchFamily="18" charset="0"/>
                <a:cs typeface="Times New Roman" panose="02020603050405020304" pitchFamily="18" charset="0"/>
              </a:rPr>
              <a:t>Dựa trên các thành phần và kết nối thông qua giao diện</a:t>
            </a:r>
          </a:p>
          <a:p>
            <a:r>
              <a:rPr lang="vi-VN" dirty="0">
                <a:latin typeface="Times New Roman" panose="02020603050405020304" pitchFamily="18" charset="0"/>
                <a:cs typeface="Times New Roman" panose="02020603050405020304" pitchFamily="18" charset="0"/>
              </a:rPr>
              <a:t>Sử dụng công cụ UML.</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20E17B-C79E-421A-8E32-42D97B5D1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127" y="4015107"/>
            <a:ext cx="6363588" cy="1762371"/>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RUP</a:t>
            </a:r>
          </a:p>
        </p:txBody>
      </p:sp>
      <p:sp>
        <p:nvSpPr>
          <p:cNvPr id="6" name="Content Placeholder 5">
            <a:extLst>
              <a:ext uri="{FF2B5EF4-FFF2-40B4-BE49-F238E27FC236}">
                <a16:creationId xmlns:a16="http://schemas.microsoft.com/office/drawing/2014/main" id="{3ED207C8-4484-44C4-9AB5-98727BF1A8B4}"/>
              </a:ext>
            </a:extLst>
          </p:cNvPr>
          <p:cNvSpPr>
            <a:spLocks noGrp="1"/>
          </p:cNvSpPr>
          <p:nvPr>
            <p:ph sz="half" idx="1"/>
          </p:nvPr>
        </p:nvSpPr>
        <p:spPr>
          <a:xfrm>
            <a:off x="1104900" y="1600200"/>
            <a:ext cx="9980682" cy="4571999"/>
          </a:xfrm>
        </p:spPr>
        <p:txBody>
          <a:bodyPr/>
          <a:lstStyle/>
          <a:p>
            <a:r>
              <a:rPr lang="vi-VN" dirty="0">
                <a:latin typeface="Times New Roman" panose="02020603050405020304" pitchFamily="18" charset="0"/>
                <a:cs typeface="Times New Roman" panose="02020603050405020304" pitchFamily="18" charset="0"/>
              </a:rPr>
              <a:t>Tiến trình hợp nhất (Rational Unified Process–RUP) phát triển phần mềm  lặp qua 4 pha. Trong mỗi một pha, các hoạt động và luồng dự liệu chính  của pha đó sẽ dược thực hiện.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F61BBEB-D768-4E78-837E-C589D0A74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187" y="2298374"/>
            <a:ext cx="6363588" cy="3600953"/>
          </a:xfrm>
          <a:prstGeom prst="rect">
            <a:avLst/>
          </a:prstGeom>
        </p:spPr>
      </p:pic>
      <p:sp>
        <p:nvSpPr>
          <p:cNvPr id="9" name="TextBox 8">
            <a:extLst>
              <a:ext uri="{FF2B5EF4-FFF2-40B4-BE49-F238E27FC236}">
                <a16:creationId xmlns:a16="http://schemas.microsoft.com/office/drawing/2014/main" id="{81AFCAF1-2502-488F-BB77-22B74200B3A2}"/>
              </a:ext>
            </a:extLst>
          </p:cNvPr>
          <p:cNvSpPr txBox="1"/>
          <p:nvPr/>
        </p:nvSpPr>
        <p:spPr>
          <a:xfrm>
            <a:off x="4763386" y="5986130"/>
            <a:ext cx="3083442"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RUP</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RUP</a:t>
            </a:r>
            <a:endParaRPr lang="en-US" dirty="0"/>
          </a:p>
        </p:txBody>
      </p:sp>
      <p:sp>
        <p:nvSpPr>
          <p:cNvPr id="3" name="Content Placeholder 2">
            <a:extLst>
              <a:ext uri="{FF2B5EF4-FFF2-40B4-BE49-F238E27FC236}">
                <a16:creationId xmlns:a16="http://schemas.microsoft.com/office/drawing/2014/main" id="{02890062-7FCE-4B0C-A2C8-8C81588F0286}"/>
              </a:ext>
            </a:extLst>
          </p:cNvPr>
          <p:cNvSpPr>
            <a:spLocks noGrp="1"/>
          </p:cNvSpPr>
          <p:nvPr>
            <p:ph idx="1"/>
          </p:nvPr>
        </p:nvSpPr>
        <p:spPr/>
        <p:txBody>
          <a:bodyPr>
            <a:normAutofit fontScale="92500" lnSpcReduction="10000"/>
          </a:bodyPr>
          <a:lstStyle/>
          <a:p>
            <a:r>
              <a:rPr lang="vi-VN" dirty="0">
                <a:latin typeface="Times New Roman" panose="02020603050405020304" pitchFamily="18" charset="0"/>
                <a:cs typeface="Times New Roman" panose="02020603050405020304" pitchFamily="18" charset="0"/>
              </a:rPr>
              <a:t>Tiến trình của Rup chia thành 4 pha :Pha khởi đầu – Inception</a:t>
            </a:r>
          </a:p>
          <a:p>
            <a:r>
              <a:rPr lang="vi-VN" dirty="0">
                <a:latin typeface="Times New Roman" panose="02020603050405020304" pitchFamily="18" charset="0"/>
                <a:cs typeface="Times New Roman" panose="02020603050405020304" pitchFamily="18" charset="0"/>
              </a:rPr>
              <a:t>Pha xây dựng phác thảo - Elaboration</a:t>
            </a:r>
          </a:p>
          <a:p>
            <a:r>
              <a:rPr lang="vi-VN" dirty="0">
                <a:latin typeface="Times New Roman" panose="02020603050405020304" pitchFamily="18" charset="0"/>
                <a:cs typeface="Times New Roman" panose="02020603050405020304" pitchFamily="18" charset="0"/>
              </a:rPr>
              <a:t>Pha xây dựng – Construction</a:t>
            </a:r>
          </a:p>
          <a:p>
            <a:r>
              <a:rPr lang="vi-VN" dirty="0">
                <a:latin typeface="Times New Roman" panose="02020603050405020304" pitchFamily="18" charset="0"/>
                <a:cs typeface="Times New Roman" panose="02020603050405020304" pitchFamily="18" charset="0"/>
              </a:rPr>
              <a:t>Pha chuyển giao - Transition</a:t>
            </a:r>
          </a:p>
          <a:p>
            <a:r>
              <a:rPr lang="vi-VN" dirty="0">
                <a:latin typeface="Times New Roman" panose="02020603050405020304" pitchFamily="18" charset="0"/>
                <a:cs typeface="Times New Roman" panose="02020603050405020304" pitchFamily="18" charset="0"/>
              </a:rPr>
              <a:t>Phân biệt giữa các pha là các cột mốc (Milestone) đánh dấu sự kết thúc của mỗi pha. Ở mỗi giai đoạn lại chia thành các bước lặp (Iteration), kết thúc mỗi bước lặp tạo ra một sản phẩm có thể vận hành được.</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Tiến trình hợp nhất có các đặc trưng cơ bản như sau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Điều khiển bởi ca sử dụng – Use case</a:t>
            </a:r>
          </a:p>
          <a:p>
            <a:pPr marL="0" indent="0">
              <a:buNone/>
            </a:pPr>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Lấy kiến trúc làm trọng tâm</a:t>
            </a:r>
          </a:p>
          <a:p>
            <a:pPr marL="0" indent="0">
              <a:buNone/>
            </a:pPr>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Lặp tăng dần</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RUP</a:t>
            </a:r>
            <a:endParaRPr lang="en-US" sz="2800" dirty="0"/>
          </a:p>
        </p:txBody>
      </p:sp>
      <p:sp>
        <p:nvSpPr>
          <p:cNvPr id="8" name="Text Placeholder 7">
            <a:extLst>
              <a:ext uri="{FF2B5EF4-FFF2-40B4-BE49-F238E27FC236}">
                <a16:creationId xmlns:a16="http://schemas.microsoft.com/office/drawing/2014/main" id="{AAD74A5E-09BD-488F-A097-004BCE92FEE8}"/>
              </a:ext>
            </a:extLst>
          </p:cNvPr>
          <p:cNvSpPr>
            <a:spLocks noGrp="1"/>
          </p:cNvSpPr>
          <p:nvPr>
            <p:ph type="body" sz="half" idx="2"/>
          </p:nvPr>
        </p:nvSpPr>
        <p:spPr>
          <a:xfrm>
            <a:off x="1104900" y="1600200"/>
            <a:ext cx="9980682" cy="4572000"/>
          </a:xfrm>
        </p:spPr>
        <p:txBody>
          <a:bodyPr/>
          <a:lstStyle/>
          <a:p>
            <a:r>
              <a:rPr lang="vi-VN" dirty="0">
                <a:latin typeface="Times New Roman" panose="02020603050405020304" pitchFamily="18" charset="0"/>
                <a:cs typeface="Times New Roman" panose="02020603050405020304" pitchFamily="18" charset="0"/>
              </a:rPr>
              <a:t>  Mô tả luồng công việc tại mỗi bước lặp :</a:t>
            </a:r>
            <a:endParaRPr lang="en-US" dirty="0">
              <a:latin typeface="Times New Roman" panose="02020603050405020304" pitchFamily="18" charset="0"/>
              <a:cs typeface="Times New Roman" panose="02020603050405020304" pitchFamily="18" charset="0"/>
            </a:endParaRPr>
          </a:p>
        </p:txBody>
      </p:sp>
      <p:pic>
        <p:nvPicPr>
          <p:cNvPr id="10" name="Picture 9" descr="A close up of a sign&#10;&#10;Description automatically generated">
            <a:extLst>
              <a:ext uri="{FF2B5EF4-FFF2-40B4-BE49-F238E27FC236}">
                <a16:creationId xmlns:a16="http://schemas.microsoft.com/office/drawing/2014/main" id="{5A3D9E48-FF60-41EA-A4FC-365B67FED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014" y="2075895"/>
            <a:ext cx="7767971" cy="1953621"/>
          </a:xfrm>
          <a:prstGeom prst="rect">
            <a:avLst/>
          </a:prstGeom>
        </p:spPr>
      </p:pic>
      <p:sp>
        <p:nvSpPr>
          <p:cNvPr id="12" name="TextBox 11">
            <a:extLst>
              <a:ext uri="{FF2B5EF4-FFF2-40B4-BE49-F238E27FC236}">
                <a16:creationId xmlns:a16="http://schemas.microsoft.com/office/drawing/2014/main" id="{3D7F9940-A781-4DC4-98CE-6011B996D200}"/>
              </a:ext>
            </a:extLst>
          </p:cNvPr>
          <p:cNvSpPr txBox="1"/>
          <p:nvPr/>
        </p:nvSpPr>
        <p:spPr>
          <a:xfrm>
            <a:off x="4025816" y="4135879"/>
            <a:ext cx="4138850" cy="369332"/>
          </a:xfrm>
          <a:prstGeom prst="rect">
            <a:avLst/>
          </a:prstGeom>
          <a:noFill/>
        </p:spPr>
        <p:txBody>
          <a:bodyPr wrap="square" rtlCol="0">
            <a:spAutoFit/>
          </a:bodyPr>
          <a:lstStyle/>
          <a:p>
            <a:pPr algn="ctr"/>
            <a:r>
              <a:rPr lang="vi-VN" i="1" dirty="0">
                <a:latin typeface="Times New Roman" panose="02020603050405020304" pitchFamily="18" charset="0"/>
                <a:cs typeface="Times New Roman" panose="02020603050405020304" pitchFamily="18" charset="0"/>
              </a:rPr>
              <a:t>Mô tả các bước thực hiện tại mỗi bước lặp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hoạt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chính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trong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pha</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(Inception)</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(Inception)</a:t>
            </a:r>
          </a:p>
        </p:txBody>
      </p:sp>
      <p:sp>
        <p:nvSpPr>
          <p:cNvPr id="4" name="Content Placeholder 3"/>
          <p:cNvSpPr>
            <a:spLocks noGrp="1"/>
          </p:cNvSpPr>
          <p:nvPr>
            <p:ph sz="half" idx="2"/>
          </p:nvPr>
        </p:nvSpPr>
        <p:spPr>
          <a:xfrm>
            <a:off x="1104899" y="1403498"/>
            <a:ext cx="9980681" cy="4768702"/>
          </a:xfrm>
        </p:spPr>
        <p:txBody>
          <a:bodyPr/>
          <a:lstStyle/>
          <a:p>
            <a:pPr marL="0" indent="0">
              <a:buNone/>
            </a:pPr>
            <a:r>
              <a:rPr lang="vi-VN" dirty="0">
                <a:latin typeface="Times New Roman" panose="02020603050405020304" pitchFamily="18" charset="0"/>
                <a:cs typeface="Times New Roman" panose="02020603050405020304" pitchFamily="18" charset="0"/>
              </a:rPr>
              <a:t>Trong pha khởi đầu các công việc chính cần thực hiện như sau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Mô hình hoá nghiệp vụ.</a:t>
            </a:r>
          </a:p>
          <a:p>
            <a:r>
              <a:rPr lang="vi-VN" dirty="0">
                <a:latin typeface="Times New Roman" panose="02020603050405020304" pitchFamily="18" charset="0"/>
                <a:cs typeface="Times New Roman" panose="02020603050405020304" pitchFamily="18" charset="0"/>
              </a:rPr>
              <a:t>Các yêu cầu.</a:t>
            </a:r>
          </a:p>
          <a:p>
            <a:r>
              <a:rPr lang="vi-VN" dirty="0">
                <a:latin typeface="Times New Roman" panose="02020603050405020304" pitchFamily="18" charset="0"/>
                <a:cs typeface="Times New Roman" panose="02020603050405020304" pitchFamily="18" charset="0"/>
              </a:rPr>
              <a:t>Phân tích và thiết kế.</a:t>
            </a:r>
          </a:p>
          <a:p>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(Inception)</a:t>
            </a:r>
            <a:endParaRPr lang="en-US" dirty="0"/>
          </a:p>
        </p:txBody>
      </p:sp>
      <p:sp>
        <p:nvSpPr>
          <p:cNvPr id="3" name="Content Placeholder 3">
            <a:extLst>
              <a:ext uri="{FF2B5EF4-FFF2-40B4-BE49-F238E27FC236}">
                <a16:creationId xmlns:a16="http://schemas.microsoft.com/office/drawing/2014/main" id="{A7EF5FDB-8B9E-47BC-BB00-C3D7F5486ED9}"/>
              </a:ext>
            </a:extLst>
          </p:cNvPr>
          <p:cNvSpPr txBox="1">
            <a:spLocks/>
          </p:cNvSpPr>
          <p:nvPr/>
        </p:nvSpPr>
        <p:spPr>
          <a:xfrm>
            <a:off x="1104899" y="1403498"/>
            <a:ext cx="9980681" cy="4768702"/>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vi-VN" i="1" u="sng" dirty="0">
                <a:latin typeface="Times New Roman" panose="02020603050405020304" pitchFamily="18" charset="0"/>
                <a:cs typeface="Times New Roman" panose="02020603050405020304" pitchFamily="18" charset="0"/>
              </a:rPr>
              <a:t>a. Mô hình hóa nghiệp vụ</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Hoạt  động này là việc thu thập các thông tin hoạt động cụ thể nhằm sinh ra các tài liệu sau:  Mô hình ca sử dụng –use case - nghiệp vụ. </a:t>
            </a:r>
          </a:p>
          <a:p>
            <a:r>
              <a:rPr lang="vi-VN" dirty="0">
                <a:latin typeface="Times New Roman" panose="02020603050405020304" pitchFamily="18" charset="0"/>
                <a:cs typeface="Times New Roman" panose="02020603050405020304" pitchFamily="18" charset="0"/>
              </a:rPr>
              <a:t>Các đặc tả nghiệp vụ bổ sung. </a:t>
            </a:r>
          </a:p>
          <a:p>
            <a:r>
              <a:rPr lang="vi-VN" dirty="0">
                <a:latin typeface="Times New Roman" panose="02020603050405020304" pitchFamily="18" charset="0"/>
                <a:cs typeface="Times New Roman" panose="02020603050405020304" pitchFamily="18" charset="0"/>
              </a:rPr>
              <a:t>Mô hình nghiệp vụ. </a:t>
            </a:r>
          </a:p>
          <a:p>
            <a:r>
              <a:rPr lang="vi-VN" dirty="0">
                <a:latin typeface="Times New Roman" panose="02020603050405020304" pitchFamily="18" charset="0"/>
                <a:cs typeface="Times New Roman" panose="02020603050405020304" pitchFamily="18" charset="0"/>
              </a:rPr>
              <a:t>Các trường hợp sử dụng nghiệp vụ. </a:t>
            </a:r>
          </a:p>
          <a:p>
            <a:r>
              <a:rPr lang="vi-VN" dirty="0">
                <a:latin typeface="Times New Roman" panose="02020603050405020304" pitchFamily="18" charset="0"/>
                <a:cs typeface="Times New Roman" panose="02020603050405020304" pitchFamily="18" charset="0"/>
              </a:rPr>
              <a:t>Thực hiện của ca sử dụng. </a:t>
            </a:r>
          </a:p>
          <a:p>
            <a:r>
              <a:rPr lang="vi-VN" dirty="0">
                <a:latin typeface="Times New Roman" panose="02020603050405020304" pitchFamily="18" charset="0"/>
                <a:cs typeface="Times New Roman" panose="02020603050405020304" pitchFamily="18" charset="0"/>
              </a:rPr>
              <a:t>Các thực thể nghiệp vụ. </a:t>
            </a:r>
          </a:p>
          <a:p>
            <a:r>
              <a:rPr lang="vi-VN" dirty="0">
                <a:latin typeface="Times New Roman" panose="02020603050405020304" pitchFamily="18" charset="0"/>
                <a:cs typeface="Times New Roman" panose="02020603050405020304" pitchFamily="18" charset="0"/>
              </a:rPr>
              <a:t>Các thao tác. </a:t>
            </a:r>
          </a:p>
          <a:p>
            <a:r>
              <a:rPr lang="vi-VN" dirty="0">
                <a:latin typeface="Times New Roman" panose="02020603050405020304" pitchFamily="18" charset="0"/>
                <a:cs typeface="Times New Roman" panose="02020603050405020304" pitchFamily="18" charset="0"/>
              </a:rPr>
              <a:t>Tổ chức các đơn vị .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66</TotalTime>
  <Words>716</Words>
  <Application>Microsoft Office PowerPoint</Application>
  <PresentationFormat>Widescreen</PresentationFormat>
  <Paragraphs>107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Euphemia</vt:lpstr>
      <vt:lpstr>Plantagenet Cherokee</vt:lpstr>
      <vt:lpstr>Times New Roman</vt:lpstr>
      <vt:lpstr>Wingdings</vt:lpstr>
      <vt:lpstr>Academic Literature 16x9</vt:lpstr>
      <vt:lpstr>Seminar rup</vt:lpstr>
      <vt:lpstr>Giới thiệu</vt:lpstr>
      <vt:lpstr>Tiến trình hợp nhất là gì?</vt:lpstr>
      <vt:lpstr>Quy trình sản xuất phần mềm RUP</vt:lpstr>
      <vt:lpstr>Quy trình sản xuất phần mềm RUP</vt:lpstr>
      <vt:lpstr>Quy trình sản xuất phần mềm RUP</vt:lpstr>
      <vt:lpstr>Các hoạt động chính trong các pha</vt:lpstr>
      <vt:lpstr>Các hoạt động trong pha khởi đầu (Inception)</vt:lpstr>
      <vt:lpstr>Các hoạt động trong pha khởi đầu (Inception)</vt:lpstr>
      <vt:lpstr>Các hoạt động trong pha khởi đầu (Inception)</vt:lpstr>
      <vt:lpstr>Các hoạt động chính trong các pha</vt:lpstr>
      <vt:lpstr>Các hoạt động trong pha xây dựng phác thảo (Elaboration)</vt:lpstr>
      <vt:lpstr>Các hoạt động chính trong các pha</vt:lpstr>
      <vt:lpstr>Các hoạt đông trong pha xây dựng (Construction)</vt:lpstr>
      <vt:lpstr>Các hoạt đông trong pha xây dựng (Construction)</vt:lpstr>
      <vt:lpstr>Các hoạt động chính trong các pha</vt:lpstr>
      <vt:lpstr>Các hoạt động trong pha chuyển giao (Transition)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rup</dc:title>
  <dc:creator>PHAN VĂN TIẾN</dc:creator>
  <cp:lastModifiedBy>PHAN VĂN TIẾN</cp:lastModifiedBy>
  <cp:revision>13</cp:revision>
  <dcterms:created xsi:type="dcterms:W3CDTF">2019-04-29T05:14:24Z</dcterms:created>
  <dcterms:modified xsi:type="dcterms:W3CDTF">2019-05-09T15:56:38Z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