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  <p:sldId id="264" r:id="rId9"/>
    <p:sldId id="259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616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972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367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494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C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8218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83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439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3511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762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05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461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D038220-40EC-42C4-B362-328AB643878E}" type="datetimeFigureOut">
              <a:rPr lang="es-EC" smtClean="0"/>
              <a:t>27/1/2021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F5DD322-7415-45C8-8663-748CC69A303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5091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3F08A4-9071-4792-ADE9-DB1F50E7C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9144" y="4976709"/>
            <a:ext cx="2857150" cy="458197"/>
          </a:xfrm>
        </p:spPr>
        <p:txBody>
          <a:bodyPr>
            <a:normAutofit fontScale="92500"/>
          </a:bodyPr>
          <a:lstStyle/>
          <a:p>
            <a:r>
              <a:rPr lang="es-EC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Nombre: David Leon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1BF3B1-DC4F-4B72-924D-F381FF536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3" y="340891"/>
            <a:ext cx="6095998" cy="181649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A91109-F486-487E-9508-C6E7FE838ADA}"/>
              </a:ext>
            </a:extLst>
          </p:cNvPr>
          <p:cNvSpPr txBox="1"/>
          <p:nvPr/>
        </p:nvSpPr>
        <p:spPr>
          <a:xfrm flipH="1">
            <a:off x="2246190" y="2400367"/>
            <a:ext cx="740305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i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elveticaNeue-Light"/>
              </a:rPr>
              <a:t>Principio </a:t>
            </a:r>
            <a:r>
              <a:rPr lang="es-MX" sz="4800" b="1" i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elveticaNeue-Light"/>
              </a:rPr>
              <a:t>minimax</a:t>
            </a:r>
            <a:r>
              <a:rPr lang="es-MX" sz="4800" b="1" i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elveticaNeue-Light"/>
              </a:rPr>
              <a:t> y poda α - β</a:t>
            </a:r>
          </a:p>
          <a:p>
            <a:endParaRPr lang="es-EC" dirty="0"/>
          </a:p>
        </p:txBody>
      </p:sp>
      <p:pic>
        <p:nvPicPr>
          <p:cNvPr id="4098" name="Picture 2" descr="Inteligencia Artificial: Un impacto profundo mas real que nunca | Tecno  Pymes">
            <a:extLst>
              <a:ext uri="{FF2B5EF4-FFF2-40B4-BE49-F238E27FC236}">
                <a16:creationId xmlns:a16="http://schemas.microsoft.com/office/drawing/2014/main" id="{A2C5AB58-3B03-4480-B7C2-EA89C11F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56" y="5434906"/>
            <a:ext cx="1871637" cy="1169773"/>
          </a:xfrm>
          <a:prstGeom prst="roundRect">
            <a:avLst>
              <a:gd name="adj" fmla="val 30762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C44D5-CBF2-4A4E-8A0B-1182BA1F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7663C1F-2A7C-49D4-874D-70231FC8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Como tenemos solo un valor posible cogemos el valor del estado final hacia arriba</a:t>
            </a:r>
            <a:endParaRPr lang="es-EC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19127B5-15AD-4397-B874-A6FB5002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96" y="3043367"/>
            <a:ext cx="6134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BCC56-8647-48B9-949D-1ED03B42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C7966-1B39-436B-A497-46DBE236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AQUI COGEMOS EL  VALOR MEJOR PARA MIN</a:t>
            </a:r>
          </a:p>
          <a:p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7AFF57-CA46-4AE0-9C7B-BEFDE24E8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1" y="2965703"/>
            <a:ext cx="6882714" cy="280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3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79A89-FF36-425E-AB8E-960398E0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2379"/>
            <a:ext cx="10058400" cy="4050792"/>
          </a:xfrm>
        </p:spPr>
        <p:txBody>
          <a:bodyPr/>
          <a:lstStyle/>
          <a:p>
            <a:r>
              <a:rPr lang="en-US" dirty="0"/>
              <a:t>Y ESCOGEMOS PARA MAX EL VALOR MAS ALTO- Y NOS DA EL MEJOR RESULTADO 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71CE59-B318-457F-A52F-42460E2E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55" y="2248930"/>
            <a:ext cx="4966387" cy="429669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85E6E0-22A6-4440-A31F-27A3CFFC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56675"/>
            <a:ext cx="45243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4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81B01-36F6-4584-88D4-C883B7E08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PODA alfa-beta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D87F2-77F7-4483-B6FF-33A772A8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Poda alfa-beta es una técnica que reduce el número de nodos evaluados en el árbol de juego construido por el algoritmo </a:t>
            </a:r>
            <a:r>
              <a:rPr lang="es-MX" dirty="0" err="1"/>
              <a:t>Minimax</a:t>
            </a:r>
            <a:r>
              <a:rPr lang="es-MX" dirty="0"/>
              <a:t>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En los nodos MAX: α es el valor actual del nodo (que tendrá ese valor o superior), y β es el valor actual del padre (que tendrá ese valor o inferior).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En los nodos MIN: β es el valor actual del nodo (que tendrá ese valor o inferior), y α es el valor actual del padre (que tendrá ese valor o superior).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02338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EBA93-614A-4D90-B6BB-19546845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Búsqueda</a:t>
            </a:r>
            <a:r>
              <a:rPr lang="en-US" dirty="0"/>
              <a:t> con </a:t>
            </a:r>
            <a:r>
              <a:rPr lang="es-EC" dirty="0"/>
              <a:t>adversarios-</a:t>
            </a:r>
            <a:r>
              <a:rPr lang="es-EC" dirty="0" err="1"/>
              <a:t>minimax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6BF3C7-FB0C-459B-A3B4-00AF4C55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búsqueda con adversarios se usa normalmente en juegos en los que intervienen más de un jugador</a:t>
            </a:r>
          </a:p>
          <a:p>
            <a:r>
              <a:rPr lang="es-MX" dirty="0" err="1"/>
              <a:t>Minimax</a:t>
            </a:r>
            <a:r>
              <a:rPr lang="es-MX" dirty="0"/>
              <a:t> es un método de decisión para minimizar la pérdida máxima esperada en juegos con adversario y con información perfecta (para maximizar la ganancia mínima esperada)</a:t>
            </a:r>
          </a:p>
          <a:p>
            <a:endParaRPr lang="es-MX" dirty="0"/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5B2BC7-07A4-467E-B5B7-4AA93BD5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261" y="4448432"/>
            <a:ext cx="2165891" cy="19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859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7095F-F279-4272-9834-6F81C4D5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63942F-5413-4E80-A672-7F6CEFA3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Es </a:t>
            </a:r>
            <a:r>
              <a:rPr lang="es-MX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determinista</a:t>
            </a: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De dos jugadores.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Basado en </a:t>
            </a:r>
            <a:r>
              <a:rPr lang="es-MX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turnos</a:t>
            </a: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De </a:t>
            </a:r>
            <a:r>
              <a:rPr lang="es-MX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suma nula</a:t>
            </a: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: lo que un jugador gana, lo pierde el otro.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Con </a:t>
            </a:r>
            <a:r>
              <a:rPr lang="es-MX" b="1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información perfecta</a:t>
            </a:r>
            <a:r>
              <a:rPr lang="es-MX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: cada jugador tiene conocimiento completo del estado del mundo en todo momento.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1338032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7FBE2-EFDF-4E77-94AF-C1F2101A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Busqueda</a:t>
            </a:r>
            <a:r>
              <a:rPr lang="en-US" dirty="0"/>
              <a:t> con </a:t>
            </a:r>
            <a:r>
              <a:rPr lang="es-EC" dirty="0"/>
              <a:t>adversario</a:t>
            </a:r>
            <a:r>
              <a:rPr lang="en-US" dirty="0"/>
              <a:t> 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9B53D-0D70-4577-B562-C4F50612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Para formalizar un juego de esas características es por medio de un árbol :</a:t>
            </a:r>
          </a:p>
          <a:p>
            <a:endParaRPr lang="es-MX" dirty="0"/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Conjunto de estados/nodos, S, comenzando por una situación inicial, s0.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Los jugadores se notarán por P={1,…,n} (normalmente, n=2).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Las acciones/</a:t>
            </a:r>
            <a:r>
              <a:rPr lang="es-MX" dirty="0" err="1">
                <a:solidFill>
                  <a:schemeClr val="accent2">
                    <a:lumMod val="50000"/>
                  </a:schemeClr>
                </a:solidFill>
              </a:rPr>
              <a:t>movimentos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 se notarán por A (pueden depender del jugador y del estado).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La función de transición: S×A→S.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Tenemos un test de terminación: S→{</a:t>
            </a:r>
            <a:r>
              <a:rPr lang="es-MX" dirty="0" err="1">
                <a:solidFill>
                  <a:schemeClr val="accent2">
                    <a:lumMod val="50000"/>
                  </a:schemeClr>
                </a:solidFill>
              </a:rPr>
              <a:t>true,false</a:t>
            </a:r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}.</a:t>
            </a:r>
          </a:p>
          <a:p>
            <a:r>
              <a:rPr lang="es-MX" dirty="0">
                <a:solidFill>
                  <a:schemeClr val="accent2">
                    <a:lumMod val="50000"/>
                  </a:schemeClr>
                </a:solidFill>
              </a:rPr>
              <a:t>Disponemos de una función de utilidad de estados terminales, que indica lo bueno que es un estado terminal para cada jugador: S×P→R</a:t>
            </a:r>
            <a:endParaRPr lang="es-EC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575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A498B-2EBE-4392-81BF-79B5305C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</a:t>
            </a:r>
            <a:endParaRPr lang="es-EC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EBD4B9B-DB47-44D5-AD7D-F92AD3487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713" b="64419"/>
          <a:stretch/>
        </p:blipFill>
        <p:spPr>
          <a:xfrm>
            <a:off x="2461010" y="3143850"/>
            <a:ext cx="6954838" cy="12675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A5D97E1-FEF5-4E3A-8394-DC0AEB3729CB}"/>
              </a:ext>
            </a:extLst>
          </p:cNvPr>
          <p:cNvSpPr txBox="1"/>
          <p:nvPr/>
        </p:nvSpPr>
        <p:spPr>
          <a:xfrm>
            <a:off x="1853514" y="2372497"/>
            <a:ext cx="786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NOS  IMAGINAMOS LAS 3 JUGADAS POSIBLES DE MAX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91090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FB91C-CF52-4485-9865-C776B9E5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3E1B6-B782-448F-93FC-391D9376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Generamos</a:t>
            </a:r>
            <a:r>
              <a:rPr lang="en-US" dirty="0"/>
              <a:t> las 3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jugadas</a:t>
            </a:r>
            <a:r>
              <a:rPr lang="en-US" dirty="0"/>
              <a:t> de MAX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C5D522-FE47-48FB-BE9E-3A6F654E0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81" y="2811018"/>
            <a:ext cx="69056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9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A5DD3-5CC6-401B-A703-0FA6C264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FA4DA-F86C-4674-B201-9609AD298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GENERAMOS LAS POSIBLES JUGADAS DE MIN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0CA36D-ADB5-486C-BAFC-973D6631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24" y="2984929"/>
            <a:ext cx="7788551" cy="25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8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74447-1EC6-4D1A-B31F-2D7B13F0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853B8-3C5D-45BC-AFA6-BCE21456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GENERAMOS LAS POSIBLES JUGADAS DE MAX 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E0D0C4-AB7E-4D5B-98B3-24441698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27" y="2963175"/>
            <a:ext cx="8873255" cy="29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92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10F95-B0B9-46FB-B340-959632CC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 TOTAL NOS DA ESTE RESULTADO</a:t>
            </a:r>
            <a:endParaRPr lang="es-EC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BBFBD6C-B722-428E-B8F1-0509857BD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245" y="1599549"/>
            <a:ext cx="7103327" cy="5258451"/>
          </a:xfrm>
        </p:spPr>
      </p:pic>
    </p:spTree>
    <p:extLst>
      <p:ext uri="{BB962C8B-B14F-4D97-AF65-F5344CB8AC3E}">
        <p14:creationId xmlns:p14="http://schemas.microsoft.com/office/powerpoint/2010/main" val="12075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1515</TotalTime>
  <Words>391</Words>
  <Application>Microsoft Office PowerPoint</Application>
  <PresentationFormat>Panorámica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Georgia</vt:lpstr>
      <vt:lpstr>HelveticaNeue-Light</vt:lpstr>
      <vt:lpstr>Rockwell</vt:lpstr>
      <vt:lpstr>Rockwell Condensed</vt:lpstr>
      <vt:lpstr>Wingdings</vt:lpstr>
      <vt:lpstr>Letras en madera</vt:lpstr>
      <vt:lpstr>Presentación de PowerPoint</vt:lpstr>
      <vt:lpstr>Búsqueda con adversarios-minimax</vt:lpstr>
      <vt:lpstr>condiciones</vt:lpstr>
      <vt:lpstr>Busqueda con adversario </vt:lpstr>
      <vt:lpstr>EJEMPLO</vt:lpstr>
      <vt:lpstr>Presentación de PowerPoint</vt:lpstr>
      <vt:lpstr>Presentación de PowerPoint</vt:lpstr>
      <vt:lpstr>Presentación de PowerPoint</vt:lpstr>
      <vt:lpstr>EN TOTAL NOS DA ESTE RESULTADO</vt:lpstr>
      <vt:lpstr>Presentación de PowerPoint</vt:lpstr>
      <vt:lpstr>Presentación de PowerPoint</vt:lpstr>
      <vt:lpstr>Presentación de PowerPoint</vt:lpstr>
      <vt:lpstr>PODA alfa-beta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Israel Leon</dc:creator>
  <cp:lastModifiedBy>David Israel Leon</cp:lastModifiedBy>
  <cp:revision>11</cp:revision>
  <dcterms:created xsi:type="dcterms:W3CDTF">2021-01-27T20:16:58Z</dcterms:created>
  <dcterms:modified xsi:type="dcterms:W3CDTF">2021-01-28T21:32:41Z</dcterms:modified>
</cp:coreProperties>
</file>