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2" r:id="rId4"/>
    <p:sldId id="263" r:id="rId5"/>
    <p:sldId id="259" r:id="rId6"/>
    <p:sldId id="258" r:id="rId7"/>
    <p:sldId id="266" r:id="rId8"/>
    <p:sldId id="260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986C"/>
    <a:srgbClr val="7647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6EDB-5676-468F-9198-8EB2AAB980D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7980BC00-7160-4E8E-AA1C-0FF25EB0E0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70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6EDB-5676-468F-9198-8EB2AAB980D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BC00-7160-4E8E-AA1C-0FF25EB0E0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989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6EDB-5676-468F-9198-8EB2AAB980D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BC00-7160-4E8E-AA1C-0FF25EB0E0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544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6EDB-5676-468F-9198-8EB2AAB980D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BC00-7160-4E8E-AA1C-0FF25EB0E0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503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6EDB-5676-468F-9198-8EB2AAB980D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BC00-7160-4E8E-AA1C-0FF25EB0E0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12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6EDB-5676-468F-9198-8EB2AAB980D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BC00-7160-4E8E-AA1C-0FF25EB0E0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435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6EDB-5676-468F-9198-8EB2AAB980D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BC00-7160-4E8E-AA1C-0FF25EB0E0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571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6EDB-5676-468F-9198-8EB2AAB980D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BC00-7160-4E8E-AA1C-0FF25EB0E0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28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6EDB-5676-468F-9198-8EB2AAB980D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BC00-7160-4E8E-AA1C-0FF25EB0E0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058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6EDB-5676-468F-9198-8EB2AAB980D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BC00-7160-4E8E-AA1C-0FF25EB0E0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630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E846EDB-5676-468F-9198-8EB2AAB980D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BC00-7160-4E8E-AA1C-0FF25EB0E0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439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46EDB-5676-468F-9198-8EB2AAB980D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980BC00-7160-4E8E-AA1C-0FF25EB0E0CE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827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sv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4.svg"/><Relationship Id="rId2" Type="http://schemas.openxmlformats.org/officeDocument/2006/relationships/hyperlink" Target="https://www.figma.com/file/uGIuBMVZYQKIGRhwypsWZ9/BIL-Barberz?node-id=0-1&amp;t=wnw2di9i6QF6Ju6d-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hyperlink" Target="https://github.com/DavidIvonn/Bil-Barberz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9.sv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6.png"/><Relationship Id="rId7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08A558-3C32-45D6-A194-B7A1C8141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8620" y="1558011"/>
            <a:ext cx="6443177" cy="135162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hu-HU" dirty="0">
                <a:solidFill>
                  <a:srgbClr val="D2986C"/>
                </a:solidFill>
              </a:rPr>
              <a:t>BIL Barberz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24D6E8B-AA9C-4DBD-BF37-1D985B970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4364" y="3130976"/>
            <a:ext cx="9283272" cy="977621"/>
          </a:xfrm>
        </p:spPr>
        <p:txBody>
          <a:bodyPr>
            <a:noAutofit/>
          </a:bodyPr>
          <a:lstStyle/>
          <a:p>
            <a:r>
              <a:rPr lang="hu-HU" sz="2800" b="1" cap="none" dirty="0">
                <a:solidFill>
                  <a:srgbClr val="D2986C"/>
                </a:solidFill>
              </a:rPr>
              <a:t>Készítette: </a:t>
            </a:r>
            <a:r>
              <a:rPr lang="hu-HU" sz="2800" cap="none" dirty="0">
                <a:solidFill>
                  <a:schemeClr val="tx1">
                    <a:lumMod val="85000"/>
                  </a:schemeClr>
                </a:solidFill>
              </a:rPr>
              <a:t>Morvai Letícia, Baranyi András, Dávid Ivonn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CD35CEA5-AE70-45C4-8F70-DB30B9B6B112}"/>
              </a:ext>
            </a:extLst>
          </p:cNvPr>
          <p:cNvSpPr/>
          <p:nvPr/>
        </p:nvSpPr>
        <p:spPr>
          <a:xfrm>
            <a:off x="-3908" y="699074"/>
            <a:ext cx="1894851" cy="239697"/>
          </a:xfrm>
          <a:prstGeom prst="rect">
            <a:avLst/>
          </a:prstGeom>
          <a:solidFill>
            <a:srgbClr val="76472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D51C4EF-1FB4-41D5-916D-2B624C3A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812" y="97655"/>
            <a:ext cx="2366808" cy="292071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7" name="Alcím 2">
            <a:extLst>
              <a:ext uri="{FF2B5EF4-FFF2-40B4-BE49-F238E27FC236}">
                <a16:creationId xmlns:a16="http://schemas.microsoft.com/office/drawing/2014/main" id="{9A0F5422-B1D0-451C-A19B-BDA3A14FC249}"/>
              </a:ext>
            </a:extLst>
          </p:cNvPr>
          <p:cNvSpPr txBox="1">
            <a:spLocks/>
          </p:cNvSpPr>
          <p:nvPr/>
        </p:nvSpPr>
        <p:spPr>
          <a:xfrm>
            <a:off x="1516508" y="3619786"/>
            <a:ext cx="9283272" cy="2324492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800" b="1" cap="none" dirty="0">
                <a:solidFill>
                  <a:srgbClr val="D2986C"/>
                </a:solidFill>
              </a:rPr>
              <a:t>Elérhetőség: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hu-HU" sz="2800" cap="none" dirty="0">
                <a:solidFill>
                  <a:schemeClr val="tx1">
                    <a:lumMod val="85000"/>
                  </a:schemeClr>
                </a:solidFill>
              </a:rPr>
              <a:t>morvai.leticia-2018@keri.mako.hu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hu-HU" sz="2800" cap="none" dirty="0">
                <a:solidFill>
                  <a:schemeClr val="tx1">
                    <a:lumMod val="85000"/>
                  </a:schemeClr>
                </a:solidFill>
              </a:rPr>
              <a:t>baranyi.andras-2018@keri.mako.hu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hu-HU" sz="2800" cap="none" dirty="0">
                <a:solidFill>
                  <a:schemeClr val="tx1">
                    <a:lumMod val="85000"/>
                  </a:schemeClr>
                </a:solidFill>
              </a:rPr>
              <a:t>david.doraivonn-2018@keri.mako.hu</a:t>
            </a:r>
          </a:p>
          <a:p>
            <a:endParaRPr lang="hu-HU" sz="2800" cap="none" dirty="0">
              <a:solidFill>
                <a:srgbClr val="D2986C"/>
              </a:solidFill>
            </a:endParaRPr>
          </a:p>
          <a:p>
            <a:r>
              <a:rPr lang="hu-HU" sz="2800" cap="none" dirty="0">
                <a:solidFill>
                  <a:srgbClr val="D2986C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332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D0DB6D-6609-4BC6-B13A-BB826DC0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120" y="628084"/>
            <a:ext cx="9291215" cy="104923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hu-HU" sz="4000" dirty="0">
                <a:solidFill>
                  <a:srgbClr val="D2986C"/>
                </a:solidFill>
              </a:rPr>
              <a:t>Jövőbeli fejlesztések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6F56156D-6FDB-4503-B7C5-3B08333F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8974" y="1853754"/>
            <a:ext cx="7550650" cy="3845710"/>
          </a:xfrm>
        </p:spPr>
        <p:txBody>
          <a:bodyPr/>
          <a:lstStyle/>
          <a:p>
            <a:pPr>
              <a:buClr>
                <a:srgbClr val="D2986C"/>
              </a:buClr>
            </a:pPr>
            <a:r>
              <a:rPr lang="hu-HU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Tovább terjeszkedni a szociális közösségen</a:t>
            </a:r>
          </a:p>
          <a:p>
            <a:pPr marL="0" indent="0">
              <a:buClr>
                <a:srgbClr val="D2986C"/>
              </a:buClr>
              <a:buNone/>
            </a:pPr>
            <a:endParaRPr lang="hu-HU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buClr>
                <a:srgbClr val="D2986C"/>
              </a:buClr>
              <a:buNone/>
            </a:pPr>
            <a:endParaRPr lang="hu-HU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buClr>
                <a:srgbClr val="D2986C"/>
              </a:buClr>
            </a:pPr>
            <a:r>
              <a:rPr lang="hu-HU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Mobil alkalmazás</a:t>
            </a:r>
          </a:p>
          <a:p>
            <a:pPr>
              <a:buClr>
                <a:srgbClr val="D2986C"/>
              </a:buClr>
            </a:pPr>
            <a:endParaRPr lang="hu-HU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AC243138-59D8-4369-BA38-6F4B876F0C03}"/>
              </a:ext>
            </a:extLst>
          </p:cNvPr>
          <p:cNvSpPr/>
          <p:nvPr/>
        </p:nvSpPr>
        <p:spPr>
          <a:xfrm>
            <a:off x="-3908" y="699074"/>
            <a:ext cx="1894851" cy="239697"/>
          </a:xfrm>
          <a:prstGeom prst="rect">
            <a:avLst/>
          </a:prstGeom>
          <a:solidFill>
            <a:srgbClr val="76472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B17C04DC-F60E-43BC-9095-8B3E6DDF9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812" y="97655"/>
            <a:ext cx="2366808" cy="292071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B68650E1-A49E-473F-9153-3FEFCF2C3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87" y="2683449"/>
            <a:ext cx="657518" cy="657518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AEA6AD04-4AB2-44AD-A4C5-C6CF84CF9E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668" y="2683448"/>
            <a:ext cx="657519" cy="657519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1B135768-D4E5-497E-9D18-EF6EF50D6A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650" y="2665703"/>
            <a:ext cx="675264" cy="675264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F57E5825-0C27-4845-BFA5-64B0D02855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564" y="4525919"/>
            <a:ext cx="2380526" cy="10260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9F887706-3184-4F4D-8D0A-38F871C055DC}"/>
              </a:ext>
            </a:extLst>
          </p:cNvPr>
          <p:cNvSpPr txBox="1"/>
          <p:nvPr/>
        </p:nvSpPr>
        <p:spPr>
          <a:xfrm>
            <a:off x="6906110" y="3776609"/>
            <a:ext cx="272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D2986C"/>
              </a:buClr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Online fizetés</a:t>
            </a: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3D52CE0F-7A44-4F46-9DDD-868595DBDB6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4" t="30068" r="3357" b="45529"/>
          <a:stretch/>
        </p:blipFill>
        <p:spPr>
          <a:xfrm>
            <a:off x="6321727" y="4763153"/>
            <a:ext cx="5317725" cy="7887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921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08A558-3C32-45D6-A194-B7A1C8141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480" y="3018368"/>
            <a:ext cx="9704405" cy="1146548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 fontScale="90000"/>
          </a:bodyPr>
          <a:lstStyle/>
          <a:p>
            <a:r>
              <a:rPr lang="hu-HU" dirty="0">
                <a:solidFill>
                  <a:srgbClr val="D2986C"/>
                </a:solidFill>
              </a:rPr>
              <a:t>Köszönjük a figyelmet!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CD35CEA5-AE70-45C4-8F70-DB30B9B6B112}"/>
              </a:ext>
            </a:extLst>
          </p:cNvPr>
          <p:cNvSpPr/>
          <p:nvPr/>
        </p:nvSpPr>
        <p:spPr>
          <a:xfrm>
            <a:off x="-3908" y="699074"/>
            <a:ext cx="1894851" cy="239697"/>
          </a:xfrm>
          <a:prstGeom prst="rect">
            <a:avLst/>
          </a:prstGeom>
          <a:solidFill>
            <a:srgbClr val="76472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D51C4EF-1FB4-41D5-916D-2B624C3A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812" y="97655"/>
            <a:ext cx="2366808" cy="292071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69855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77BC60-6884-492D-918A-6F4676A36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873" y="670179"/>
            <a:ext cx="9291215" cy="104923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hu-HU" sz="4000" dirty="0">
                <a:solidFill>
                  <a:srgbClr val="D2986C"/>
                </a:solidFill>
              </a:rPr>
              <a:t>Szoftver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3D25A3C-9B1A-43C4-8447-B935D40EC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8973" y="1668182"/>
            <a:ext cx="9291215" cy="2486567"/>
          </a:xfrm>
          <a:noFill/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sz="3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Lehetővé tegye az időpontfoglalást, a nyereményjátékban való részvételt, valamint a webshopban történő vásárlást a felhasználók számára, ezzel egyszerűsítve és javítva az ügyfélélményt.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D73313D4-CD4D-400C-9B95-B24A425B7CEC}"/>
              </a:ext>
            </a:extLst>
          </p:cNvPr>
          <p:cNvSpPr/>
          <p:nvPr/>
        </p:nvSpPr>
        <p:spPr>
          <a:xfrm>
            <a:off x="-3908" y="699074"/>
            <a:ext cx="1894851" cy="239697"/>
          </a:xfrm>
          <a:prstGeom prst="rect">
            <a:avLst/>
          </a:prstGeom>
          <a:solidFill>
            <a:srgbClr val="76472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02A78E4B-B80C-4A1B-A4CA-DD31DAB13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812" y="97655"/>
            <a:ext cx="2366808" cy="292071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44687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9F79E9-5B58-4F58-96FA-AEBBA9CB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740" y="414153"/>
            <a:ext cx="9291215" cy="104923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hu-HU" sz="4000" dirty="0">
                <a:solidFill>
                  <a:srgbClr val="D2986C"/>
                </a:solidFill>
              </a:rPr>
              <a:t>Tervezés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8771F47-185D-4572-8401-524745CB4264}"/>
              </a:ext>
            </a:extLst>
          </p:cNvPr>
          <p:cNvSpPr txBox="1"/>
          <p:nvPr/>
        </p:nvSpPr>
        <p:spPr>
          <a:xfrm>
            <a:off x="3423865" y="1683250"/>
            <a:ext cx="3166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Projektmenedzsment</a:t>
            </a:r>
          </a:p>
        </p:txBody>
      </p:sp>
      <p:pic>
        <p:nvPicPr>
          <p:cNvPr id="8" name="Kép 7">
            <a:hlinkClick r:id="rId2"/>
            <a:extLst>
              <a:ext uri="{FF2B5EF4-FFF2-40B4-BE49-F238E27FC236}">
                <a16:creationId xmlns:a16="http://schemas.microsoft.com/office/drawing/2014/main" id="{A8F136D3-B4C2-40EB-B0A9-3C8595390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993" y="3331728"/>
            <a:ext cx="2231406" cy="11157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0BE0BC28-7C70-47A0-A835-33A896038A04}"/>
              </a:ext>
            </a:extLst>
          </p:cNvPr>
          <p:cNvSpPr txBox="1"/>
          <p:nvPr/>
        </p:nvSpPr>
        <p:spPr>
          <a:xfrm>
            <a:off x="7108055" y="1683250"/>
            <a:ext cx="2286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Csoportmunka</a:t>
            </a:r>
          </a:p>
        </p:txBody>
      </p:sp>
      <p:pic>
        <p:nvPicPr>
          <p:cNvPr id="11" name="Kép 10">
            <a:hlinkClick r:id="rId4"/>
            <a:extLst>
              <a:ext uri="{FF2B5EF4-FFF2-40B4-BE49-F238E27FC236}">
                <a16:creationId xmlns:a16="http://schemas.microsoft.com/office/drawing/2014/main" id="{42B63EF2-697E-46DB-84F7-9D04B868CA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109" y="2274320"/>
            <a:ext cx="2844633" cy="1600106"/>
          </a:xfrm>
          <a:prstGeom prst="rect">
            <a:avLst/>
          </a:prstGeom>
        </p:spPr>
      </p:pic>
      <p:sp>
        <p:nvSpPr>
          <p:cNvPr id="16" name="Téglalap 15">
            <a:extLst>
              <a:ext uri="{FF2B5EF4-FFF2-40B4-BE49-F238E27FC236}">
                <a16:creationId xmlns:a16="http://schemas.microsoft.com/office/drawing/2014/main" id="{BE0AA6F4-8751-4156-ACBA-BFFE397B3F0D}"/>
              </a:ext>
            </a:extLst>
          </p:cNvPr>
          <p:cNvSpPr/>
          <p:nvPr/>
        </p:nvSpPr>
        <p:spPr>
          <a:xfrm>
            <a:off x="-3908" y="699074"/>
            <a:ext cx="1894851" cy="239697"/>
          </a:xfrm>
          <a:prstGeom prst="rect">
            <a:avLst/>
          </a:prstGeom>
          <a:solidFill>
            <a:srgbClr val="76472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Ábra 14">
            <a:extLst>
              <a:ext uri="{FF2B5EF4-FFF2-40B4-BE49-F238E27FC236}">
                <a16:creationId xmlns:a16="http://schemas.microsoft.com/office/drawing/2014/main" id="{32B82BC0-148E-47F8-9F28-9D1D9C6A9B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812" y="97655"/>
            <a:ext cx="2366808" cy="292071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30D12399-EF51-4DAE-8591-207BBBBAE1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199" y="2209824"/>
            <a:ext cx="2078487" cy="42625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1113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C84E6153-8693-42EC-87DC-CD3C9D6C7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401" y="692373"/>
            <a:ext cx="9291215" cy="104923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hu-HU" sz="4000" dirty="0">
                <a:solidFill>
                  <a:srgbClr val="D2986C"/>
                </a:solidFill>
              </a:rPr>
              <a:t>Adatok Gyűjtése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3AE24AB-7FB0-46FA-A7EB-F08AC42AEE22}"/>
              </a:ext>
            </a:extLst>
          </p:cNvPr>
          <p:cNvSpPr txBox="1"/>
          <p:nvPr/>
        </p:nvSpPr>
        <p:spPr>
          <a:xfrm>
            <a:off x="2671351" y="1901801"/>
            <a:ext cx="3059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Képszerkesztés</a:t>
            </a:r>
          </a:p>
        </p:txBody>
      </p:sp>
      <p:pic>
        <p:nvPicPr>
          <p:cNvPr id="7" name="Ábra 6">
            <a:extLst>
              <a:ext uri="{FF2B5EF4-FFF2-40B4-BE49-F238E27FC236}">
                <a16:creationId xmlns:a16="http://schemas.microsoft.com/office/drawing/2014/main" id="{347A26B1-C905-41C8-8FBC-7C7D3868F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755" y="2854541"/>
            <a:ext cx="1549193" cy="346290"/>
          </a:xfrm>
          <a:prstGeom prst="rect">
            <a:avLst/>
          </a:prstGeom>
        </p:spPr>
      </p:pic>
      <p:pic>
        <p:nvPicPr>
          <p:cNvPr id="9" name="Ábra 8">
            <a:extLst>
              <a:ext uri="{FF2B5EF4-FFF2-40B4-BE49-F238E27FC236}">
                <a16:creationId xmlns:a16="http://schemas.microsoft.com/office/drawing/2014/main" id="{F897F320-26A9-44E0-AD82-9D2DE152E2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7987" y="2580933"/>
            <a:ext cx="2898573" cy="676333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6A363151-CFC2-45DA-9A12-1D37513734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351" y="3538854"/>
            <a:ext cx="1852000" cy="1852000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6272F967-DB48-4E49-B03B-0C2FE41883FB}"/>
              </a:ext>
            </a:extLst>
          </p:cNvPr>
          <p:cNvSpPr txBox="1"/>
          <p:nvPr/>
        </p:nvSpPr>
        <p:spPr>
          <a:xfrm>
            <a:off x="5803562" y="1901800"/>
            <a:ext cx="2730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Képkompresszió</a:t>
            </a:r>
            <a:endParaRPr lang="hu-HU" sz="20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FC29AA53-DBA2-47D3-9653-FBC0714156C5}"/>
              </a:ext>
            </a:extLst>
          </p:cNvPr>
          <p:cNvSpPr/>
          <p:nvPr/>
        </p:nvSpPr>
        <p:spPr>
          <a:xfrm>
            <a:off x="-3908" y="699074"/>
            <a:ext cx="1894851" cy="239697"/>
          </a:xfrm>
          <a:prstGeom prst="rect">
            <a:avLst/>
          </a:prstGeom>
          <a:solidFill>
            <a:srgbClr val="76472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3" name="Ábra 12">
            <a:extLst>
              <a:ext uri="{FF2B5EF4-FFF2-40B4-BE49-F238E27FC236}">
                <a16:creationId xmlns:a16="http://schemas.microsoft.com/office/drawing/2014/main" id="{6B4CB8BA-D02E-445C-BC5E-11FF46C081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1812" y="97655"/>
            <a:ext cx="2366808" cy="292071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5B688063-CE06-4830-B37C-C2D5633FCE00}"/>
              </a:ext>
            </a:extLst>
          </p:cNvPr>
          <p:cNvSpPr txBox="1"/>
          <p:nvPr/>
        </p:nvSpPr>
        <p:spPr>
          <a:xfrm>
            <a:off x="9105642" y="1869356"/>
            <a:ext cx="2493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Jogtiszta</a:t>
            </a:r>
            <a:r>
              <a:rPr lang="hu-HU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hu-HU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képek</a:t>
            </a:r>
            <a:endParaRPr lang="hu-HU" sz="20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F9B481C8-9D6E-4CA4-97F3-B850ADF98E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520" y="2560618"/>
            <a:ext cx="2064096" cy="470066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CDD72D13-2510-4C1E-BD1B-8AA4BEC3CE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42" y="3260281"/>
            <a:ext cx="2064097" cy="55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6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BE20DA-3CC9-4593-8204-1D1874E58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444" y="174456"/>
            <a:ext cx="4981731" cy="104923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hu-HU" sz="4000" dirty="0">
                <a:solidFill>
                  <a:srgbClr val="D2986C"/>
                </a:solidFill>
              </a:rPr>
              <a:t>Program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490D7D-9B3D-4926-9703-7E0BF73EA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134" y="1293061"/>
            <a:ext cx="5455248" cy="3450613"/>
          </a:xfrm>
        </p:spPr>
        <p:txBody>
          <a:bodyPr/>
          <a:lstStyle/>
          <a:p>
            <a:pPr>
              <a:buClr>
                <a:srgbClr val="D2986C"/>
              </a:buClr>
            </a:pPr>
            <a:r>
              <a:rPr lang="hu-H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Backend:</a:t>
            </a:r>
          </a:p>
          <a:p>
            <a:pPr marL="457200" lvl="1" indent="0">
              <a:buClr>
                <a:srgbClr val="D2986C"/>
              </a:buClr>
              <a:buNone/>
            </a:pPr>
            <a:r>
              <a:rPr lang="hu-HU" dirty="0"/>
              <a:t>	</a:t>
            </a:r>
          </a:p>
          <a:p>
            <a:pPr marL="0" indent="0">
              <a:buClr>
                <a:srgbClr val="D2986C"/>
              </a:buClr>
              <a:buNone/>
            </a:pPr>
            <a:endParaRPr lang="hu-HU" dirty="0"/>
          </a:p>
          <a:p>
            <a:pPr marL="0" indent="0">
              <a:buClr>
                <a:srgbClr val="D2986C"/>
              </a:buClr>
              <a:buNone/>
            </a:pPr>
            <a:endParaRPr lang="hu-HU" dirty="0"/>
          </a:p>
          <a:p>
            <a:pPr>
              <a:buClr>
                <a:srgbClr val="D2986C"/>
              </a:buClr>
            </a:pPr>
            <a:endParaRPr lang="hu-HU" dirty="0"/>
          </a:p>
          <a:p>
            <a:pPr>
              <a:buClr>
                <a:srgbClr val="D2986C"/>
              </a:buClr>
            </a:pPr>
            <a:r>
              <a:rPr lang="hu-H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Adatbázis: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68BEB62-5D45-442B-A816-1781A99648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06" t="57994" r="18228" b="29061"/>
          <a:stretch/>
        </p:blipFill>
        <p:spPr>
          <a:xfrm>
            <a:off x="2679898" y="1829426"/>
            <a:ext cx="3551068" cy="15240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3EEDF3BA-D842-479F-BE33-66F2FF4B5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337" y="1762836"/>
            <a:ext cx="1048089" cy="8646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855CC71E-AF8A-4CDE-8CD3-64FCC148EF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7" t="32886" r="22542" b="33749"/>
          <a:stretch/>
        </p:blipFill>
        <p:spPr>
          <a:xfrm>
            <a:off x="8574183" y="1881383"/>
            <a:ext cx="2913522" cy="6257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5139791B-FC4C-4C45-9D5A-8D1CCBE49C93}"/>
              </a:ext>
            </a:extLst>
          </p:cNvPr>
          <p:cNvSpPr txBox="1"/>
          <p:nvPr/>
        </p:nvSpPr>
        <p:spPr>
          <a:xfrm>
            <a:off x="7321604" y="1308603"/>
            <a:ext cx="1715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D2986C"/>
              </a:buClr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Frontend: 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4A978894-043C-4D49-B7EC-0E122FF95E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898" y="4097613"/>
            <a:ext cx="1391361" cy="7756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96410068-6C11-4DD4-9178-5229B50105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770" y="5150156"/>
            <a:ext cx="665848" cy="6752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Téglalap 16">
            <a:extLst>
              <a:ext uri="{FF2B5EF4-FFF2-40B4-BE49-F238E27FC236}">
                <a16:creationId xmlns:a16="http://schemas.microsoft.com/office/drawing/2014/main" id="{59354905-36D4-4713-8EE4-9011EDF32EE0}"/>
              </a:ext>
            </a:extLst>
          </p:cNvPr>
          <p:cNvSpPr/>
          <p:nvPr/>
        </p:nvSpPr>
        <p:spPr>
          <a:xfrm>
            <a:off x="-3908" y="699074"/>
            <a:ext cx="1894851" cy="239697"/>
          </a:xfrm>
          <a:prstGeom prst="rect">
            <a:avLst/>
          </a:prstGeom>
          <a:solidFill>
            <a:srgbClr val="76472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6" name="Ábra 15">
            <a:extLst>
              <a:ext uri="{FF2B5EF4-FFF2-40B4-BE49-F238E27FC236}">
                <a16:creationId xmlns:a16="http://schemas.microsoft.com/office/drawing/2014/main" id="{1B5BC608-411D-4C1B-B55A-6C13E09567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1812" y="97655"/>
            <a:ext cx="2366808" cy="292071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8C44C92D-0482-40B5-B0DD-9606EA17BF9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601" r="71311" b="4466"/>
          <a:stretch/>
        </p:blipFill>
        <p:spPr>
          <a:xfrm>
            <a:off x="8179210" y="2800180"/>
            <a:ext cx="2132966" cy="37191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025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CD3ABB-B8DC-4BAF-B681-BE17CBA8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1" y="591455"/>
            <a:ext cx="9291215" cy="104923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hu-HU" sz="4000" dirty="0">
                <a:solidFill>
                  <a:srgbClr val="D2986C"/>
                </a:solidFill>
              </a:rPr>
              <a:t>Program Funkciói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A4F210-5CFE-4039-8801-E80B50D72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358" y="1853754"/>
            <a:ext cx="3493283" cy="4037749"/>
          </a:xfrm>
        </p:spPr>
        <p:txBody>
          <a:bodyPr>
            <a:noAutofit/>
          </a:bodyPr>
          <a:lstStyle/>
          <a:p>
            <a:pPr algn="just">
              <a:buClr>
                <a:srgbClr val="D2986C"/>
              </a:buClr>
              <a:buFont typeface="Wingdings" panose="05000000000000000000" pitchFamily="2" charset="2"/>
              <a:buChar char="q"/>
            </a:pPr>
            <a:r>
              <a:rPr lang="hu-HU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Regisztráció</a:t>
            </a:r>
          </a:p>
          <a:p>
            <a:pPr algn="just">
              <a:buClr>
                <a:srgbClr val="D2986C"/>
              </a:buClr>
              <a:buFont typeface="Wingdings" panose="05000000000000000000" pitchFamily="2" charset="2"/>
              <a:buChar char="q"/>
            </a:pPr>
            <a:r>
              <a:rPr lang="hu-HU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Belépés</a:t>
            </a:r>
          </a:p>
          <a:p>
            <a:pPr algn="just">
              <a:buClr>
                <a:srgbClr val="D2986C"/>
              </a:buClr>
              <a:buFont typeface="Wingdings" panose="05000000000000000000" pitchFamily="2" charset="2"/>
              <a:buChar char="q"/>
            </a:pPr>
            <a:r>
              <a:rPr lang="hu-HU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Időpontfoglalás</a:t>
            </a:r>
          </a:p>
          <a:p>
            <a:pPr algn="just">
              <a:buClr>
                <a:srgbClr val="D2986C"/>
              </a:buClr>
              <a:buFont typeface="Wingdings" panose="05000000000000000000" pitchFamily="2" charset="2"/>
              <a:buChar char="q"/>
            </a:pPr>
            <a:r>
              <a:rPr lang="hu-HU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Rendelés</a:t>
            </a:r>
          </a:p>
          <a:p>
            <a:pPr algn="just">
              <a:buClr>
                <a:srgbClr val="D2986C"/>
              </a:buClr>
              <a:buFont typeface="Wingdings" panose="05000000000000000000" pitchFamily="2" charset="2"/>
              <a:buChar char="q"/>
            </a:pPr>
            <a:r>
              <a:rPr lang="hu-HU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Termék keresése</a:t>
            </a:r>
          </a:p>
          <a:p>
            <a:pPr algn="just">
              <a:buClr>
                <a:srgbClr val="D2986C"/>
              </a:buClr>
              <a:buFont typeface="Wingdings" panose="05000000000000000000" pitchFamily="2" charset="2"/>
              <a:buChar char="q"/>
            </a:pPr>
            <a:r>
              <a:rPr lang="hu-HU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Nyereményjáték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376304F4-7E3F-47F2-B60F-F62C01905CA4}"/>
              </a:ext>
            </a:extLst>
          </p:cNvPr>
          <p:cNvSpPr/>
          <p:nvPr/>
        </p:nvSpPr>
        <p:spPr>
          <a:xfrm>
            <a:off x="-3908" y="699074"/>
            <a:ext cx="1894851" cy="239697"/>
          </a:xfrm>
          <a:prstGeom prst="rect">
            <a:avLst/>
          </a:prstGeom>
          <a:solidFill>
            <a:srgbClr val="76472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A2CC044A-420F-4C9B-BAF1-BDE94FB81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812" y="97655"/>
            <a:ext cx="2366808" cy="292071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39245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5A2EA7-3886-461E-9959-C8745A8E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641" y="818922"/>
            <a:ext cx="9291215" cy="104923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hu-HU" sz="4000" dirty="0">
                <a:solidFill>
                  <a:srgbClr val="D2986C"/>
                </a:solidFill>
              </a:rPr>
              <a:t>Program Működése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AE5590-4425-41C4-BAE0-4F2BB721DE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92968" y="2116084"/>
            <a:ext cx="9426485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öhne"/>
              </a:rPr>
              <a:t>Összességében a Barbershop oldal egy olyan integrált platform, amely a fodrászati szolgáltatások mellett lehetővé teszi a felhasználók számára a vásárlást, a nyereményjátékban való részvételt és az időpontfoglalást is, mindez az oldalra történő bejelentkezés révén érhető 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8FFD6960-497F-4691-8BC7-DB1135DC97A7}"/>
              </a:ext>
            </a:extLst>
          </p:cNvPr>
          <p:cNvSpPr/>
          <p:nvPr/>
        </p:nvSpPr>
        <p:spPr>
          <a:xfrm>
            <a:off x="-3908" y="699074"/>
            <a:ext cx="1894851" cy="239697"/>
          </a:xfrm>
          <a:prstGeom prst="rect">
            <a:avLst/>
          </a:prstGeom>
          <a:solidFill>
            <a:srgbClr val="76472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533CECAD-B14A-4714-B4BE-2BAE39CF1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812" y="97655"/>
            <a:ext cx="2366808" cy="292071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87659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AFE039-AC1A-42F5-AE78-68CB418192AA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hu-HU" sz="4000" dirty="0">
                <a:solidFill>
                  <a:srgbClr val="D2986C"/>
                </a:solidFill>
              </a:rPr>
              <a:t>Adatbázis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72CC9C4-C3A4-46D2-8847-F146D565D8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" t="21748" r="88113" b="62953"/>
          <a:stretch/>
        </p:blipFill>
        <p:spPr>
          <a:xfrm>
            <a:off x="3005099" y="3208687"/>
            <a:ext cx="2840856" cy="21853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7305F95F-B3B9-4276-B7BF-429E81C96379}"/>
              </a:ext>
            </a:extLst>
          </p:cNvPr>
          <p:cNvSpPr txBox="1"/>
          <p:nvPr/>
        </p:nvSpPr>
        <p:spPr>
          <a:xfrm>
            <a:off x="2848620" y="2349061"/>
            <a:ext cx="1576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D2986C"/>
              </a:buClr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6 tábla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5EDB350A-216A-4018-8B75-000A76B0432D}"/>
              </a:ext>
            </a:extLst>
          </p:cNvPr>
          <p:cNvSpPr/>
          <p:nvPr/>
        </p:nvSpPr>
        <p:spPr>
          <a:xfrm>
            <a:off x="-3908" y="699074"/>
            <a:ext cx="1894851" cy="239697"/>
          </a:xfrm>
          <a:prstGeom prst="rect">
            <a:avLst/>
          </a:prstGeom>
          <a:solidFill>
            <a:srgbClr val="76472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70970080-E261-4A0F-AAC4-BF7E0023A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812" y="97655"/>
            <a:ext cx="2366808" cy="292071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CE7C12AA-107B-43E4-ADCB-D8206B219273}"/>
              </a:ext>
            </a:extLst>
          </p:cNvPr>
          <p:cNvSpPr txBox="1"/>
          <p:nvPr/>
        </p:nvSpPr>
        <p:spPr>
          <a:xfrm>
            <a:off x="2848620" y="1697589"/>
            <a:ext cx="5102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D2986C"/>
              </a:buClr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Adatbázis neve: barbershop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9523790-782B-4100-B571-FF85B0944936}"/>
              </a:ext>
            </a:extLst>
          </p:cNvPr>
          <p:cNvSpPr txBox="1"/>
          <p:nvPr/>
        </p:nvSpPr>
        <p:spPr>
          <a:xfrm>
            <a:off x="6096000" y="3101032"/>
            <a:ext cx="4723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D2986C"/>
              </a:buClr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Az adatbázis működése során ezek a táblák interakcióba lépnek egymással, lehetővé téve az egyszerű és hatékony adatkezelést</a:t>
            </a:r>
            <a:endParaRPr lang="hu-HU" sz="3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81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E60553-4D4C-40BF-A8A2-E29CC83BD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494" y="137465"/>
            <a:ext cx="9291215" cy="104923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hu-HU" sz="4000" dirty="0">
                <a:solidFill>
                  <a:srgbClr val="D2986C"/>
                </a:solidFill>
              </a:rPr>
              <a:t>Munkamegosztás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7BAE59-6D12-4EF0-B53B-8A171184D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7412" y="1083984"/>
            <a:ext cx="2586280" cy="718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Morvai Letícia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FE184154-C0D7-492F-9948-A0198E22CD56}"/>
              </a:ext>
            </a:extLst>
          </p:cNvPr>
          <p:cNvSpPr txBox="1">
            <a:spLocks/>
          </p:cNvSpPr>
          <p:nvPr/>
        </p:nvSpPr>
        <p:spPr>
          <a:xfrm>
            <a:off x="5415435" y="1062274"/>
            <a:ext cx="2834854" cy="7185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Baranyi András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E36A50CD-9EB9-4A03-84E0-16D7824DC9E0}"/>
              </a:ext>
            </a:extLst>
          </p:cNvPr>
          <p:cNvSpPr txBox="1">
            <a:spLocks/>
          </p:cNvSpPr>
          <p:nvPr/>
        </p:nvSpPr>
        <p:spPr>
          <a:xfrm>
            <a:off x="8980870" y="1102854"/>
            <a:ext cx="2274082" cy="7185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Dávid Ivonn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8096D9EE-D6B2-4195-A31C-0D3559E32537}"/>
              </a:ext>
            </a:extLst>
          </p:cNvPr>
          <p:cNvSpPr/>
          <p:nvPr/>
        </p:nvSpPr>
        <p:spPr>
          <a:xfrm>
            <a:off x="-3908" y="699074"/>
            <a:ext cx="1894851" cy="239697"/>
          </a:xfrm>
          <a:prstGeom prst="rect">
            <a:avLst/>
          </a:prstGeom>
          <a:solidFill>
            <a:srgbClr val="76472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5239AC82-C476-45C5-8073-72FE3F0D2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208" y="203155"/>
            <a:ext cx="2366808" cy="292071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55DE439D-6D6A-4051-A0E6-F5500293CC1D}"/>
              </a:ext>
            </a:extLst>
          </p:cNvPr>
          <p:cNvSpPr txBox="1"/>
          <p:nvPr/>
        </p:nvSpPr>
        <p:spPr>
          <a:xfrm>
            <a:off x="2481706" y="4070707"/>
            <a:ext cx="1869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D2986C"/>
              </a:buClr>
              <a:buFont typeface="Arial" panose="020B0604020202020204" pitchFamily="34" charset="0"/>
              <a:buChar char="•"/>
            </a:pPr>
            <a:r>
              <a:rPr lang="hu-HU" sz="2000" b="1" dirty="0" err="1">
                <a:solidFill>
                  <a:schemeClr val="accent6">
                    <a:lumMod val="75000"/>
                  </a:schemeClr>
                </a:solidFill>
              </a:rPr>
              <a:t>Controller</a:t>
            </a:r>
            <a:r>
              <a:rPr lang="hu-HU" sz="200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9FCE5FF-E83B-4BD4-BDE9-52E5FB9219E9}"/>
              </a:ext>
            </a:extLst>
          </p:cNvPr>
          <p:cNvSpPr txBox="1"/>
          <p:nvPr/>
        </p:nvSpPr>
        <p:spPr>
          <a:xfrm>
            <a:off x="8981311" y="3704379"/>
            <a:ext cx="1869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D2986C"/>
              </a:buClr>
              <a:buFont typeface="Arial" panose="020B0604020202020204" pitchFamily="34" charset="0"/>
              <a:buChar char="•"/>
            </a:pPr>
            <a:r>
              <a:rPr lang="hu-HU" sz="2000" b="1" dirty="0" err="1">
                <a:solidFill>
                  <a:schemeClr val="accent6">
                    <a:lumMod val="75000"/>
                  </a:schemeClr>
                </a:solidFill>
              </a:rPr>
              <a:t>Controller</a:t>
            </a:r>
            <a:r>
              <a:rPr lang="hu-HU" sz="2000" dirty="0">
                <a:solidFill>
                  <a:srgbClr val="D2986C"/>
                </a:solidFill>
              </a:rPr>
              <a:t>: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C416472-E661-4F23-888E-948F19D06B23}"/>
              </a:ext>
            </a:extLst>
          </p:cNvPr>
          <p:cNvSpPr txBox="1"/>
          <p:nvPr/>
        </p:nvSpPr>
        <p:spPr>
          <a:xfrm>
            <a:off x="2679016" y="4417902"/>
            <a:ext cx="21241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D2986C"/>
              </a:buCl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rgbClr val="D2986C"/>
                </a:solidFill>
              </a:rPr>
              <a:t>Regisztráció</a:t>
            </a:r>
          </a:p>
          <a:p>
            <a:pPr marL="285750" indent="-285750">
              <a:buClr>
                <a:srgbClr val="D2986C"/>
              </a:buCl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rgbClr val="D2986C"/>
                </a:solidFill>
              </a:rPr>
              <a:t>Bejelentkezés</a:t>
            </a:r>
          </a:p>
          <a:p>
            <a:pPr marL="285750" indent="-285750">
              <a:buClr>
                <a:srgbClr val="D2986C"/>
              </a:buCl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rgbClr val="D2986C"/>
                </a:solidFill>
              </a:rPr>
              <a:t>Időpontfoglalás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F21C1DBB-BB91-4003-AB74-8633FA1146FB}"/>
              </a:ext>
            </a:extLst>
          </p:cNvPr>
          <p:cNvSpPr txBox="1"/>
          <p:nvPr/>
        </p:nvSpPr>
        <p:spPr>
          <a:xfrm>
            <a:off x="9224834" y="4100112"/>
            <a:ext cx="1563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D2986C"/>
              </a:buCl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rgbClr val="D2986C"/>
                </a:solidFill>
              </a:rPr>
              <a:t>Termékek</a:t>
            </a:r>
          </a:p>
          <a:p>
            <a:pPr marL="285750" indent="-285750">
              <a:buClr>
                <a:srgbClr val="D2986C"/>
              </a:buCl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rgbClr val="D2986C"/>
                </a:solidFill>
              </a:rPr>
              <a:t>Stílusok</a:t>
            </a:r>
          </a:p>
          <a:p>
            <a:pPr>
              <a:buClr>
                <a:srgbClr val="D2986C"/>
              </a:buClr>
            </a:pPr>
            <a:endParaRPr lang="hu-HU" dirty="0">
              <a:solidFill>
                <a:srgbClr val="D2986C"/>
              </a:solidFill>
            </a:endParaRP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83B0C9FD-A335-4239-96F1-A7D79C75FD83}"/>
              </a:ext>
            </a:extLst>
          </p:cNvPr>
          <p:cNvSpPr txBox="1"/>
          <p:nvPr/>
        </p:nvSpPr>
        <p:spPr>
          <a:xfrm>
            <a:off x="5717812" y="3535102"/>
            <a:ext cx="228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D2986C"/>
              </a:buCl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rgbClr val="D2986C"/>
                </a:solidFill>
              </a:rPr>
              <a:t>Nyereményjáték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E4A73936-54AE-4668-8066-250BE64C4818}"/>
              </a:ext>
            </a:extLst>
          </p:cNvPr>
          <p:cNvSpPr txBox="1"/>
          <p:nvPr/>
        </p:nvSpPr>
        <p:spPr>
          <a:xfrm>
            <a:off x="2481706" y="1569475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D2986C"/>
              </a:buClr>
              <a:buFont typeface="Arial" panose="020B0604020202020204" pitchFamily="34" charset="0"/>
              <a:buChar char="•"/>
            </a:pPr>
            <a:r>
              <a:rPr lang="hu-HU" sz="2000" b="1" dirty="0">
                <a:solidFill>
                  <a:schemeClr val="accent6">
                    <a:lumMod val="75000"/>
                  </a:schemeClr>
                </a:solidFill>
              </a:rPr>
              <a:t>Frontend: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7A9CB058-D730-4F97-BB55-671AB581FA92}"/>
              </a:ext>
            </a:extLst>
          </p:cNvPr>
          <p:cNvSpPr txBox="1"/>
          <p:nvPr/>
        </p:nvSpPr>
        <p:spPr>
          <a:xfrm>
            <a:off x="5417685" y="1564324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D2986C"/>
              </a:buClr>
              <a:buFont typeface="Arial" panose="020B0604020202020204" pitchFamily="34" charset="0"/>
              <a:buChar char="•"/>
            </a:pPr>
            <a:r>
              <a:rPr lang="hu-HU" sz="2000" b="1" dirty="0">
                <a:solidFill>
                  <a:schemeClr val="accent6">
                    <a:lumMod val="75000"/>
                  </a:schemeClr>
                </a:solidFill>
              </a:rPr>
              <a:t>Frontend: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75FF0C6D-D491-4581-A4FA-34B8D6DF9A70}"/>
              </a:ext>
            </a:extLst>
          </p:cNvPr>
          <p:cNvSpPr txBox="1"/>
          <p:nvPr/>
        </p:nvSpPr>
        <p:spPr>
          <a:xfrm>
            <a:off x="5415435" y="3134992"/>
            <a:ext cx="1869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D2986C"/>
              </a:buClr>
              <a:buFont typeface="Arial" panose="020B0604020202020204" pitchFamily="34" charset="0"/>
              <a:buChar char="•"/>
            </a:pPr>
            <a:r>
              <a:rPr lang="hu-HU" sz="2000" b="1" dirty="0" err="1">
                <a:solidFill>
                  <a:schemeClr val="accent6">
                    <a:lumMod val="75000"/>
                  </a:schemeClr>
                </a:solidFill>
              </a:rPr>
              <a:t>Controller</a:t>
            </a:r>
            <a:r>
              <a:rPr lang="hu-HU" sz="200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4DEFB90C-033E-45DE-988A-0A06FDF99342}"/>
              </a:ext>
            </a:extLst>
          </p:cNvPr>
          <p:cNvSpPr txBox="1"/>
          <p:nvPr/>
        </p:nvSpPr>
        <p:spPr>
          <a:xfrm>
            <a:off x="8991775" y="1547840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D2986C"/>
              </a:buClr>
              <a:buFont typeface="Arial" panose="020B0604020202020204" pitchFamily="34" charset="0"/>
              <a:buChar char="•"/>
            </a:pPr>
            <a:r>
              <a:rPr lang="hu-HU" sz="2000" b="1" dirty="0">
                <a:solidFill>
                  <a:schemeClr val="accent6">
                    <a:lumMod val="75000"/>
                  </a:schemeClr>
                </a:solidFill>
              </a:rPr>
              <a:t>Frontend: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017561A3-DA1A-4B83-91E3-1397C2660168}"/>
              </a:ext>
            </a:extLst>
          </p:cNvPr>
          <p:cNvSpPr txBox="1"/>
          <p:nvPr/>
        </p:nvSpPr>
        <p:spPr>
          <a:xfrm>
            <a:off x="2679016" y="1853343"/>
            <a:ext cx="265495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D2986C"/>
              </a:buClr>
              <a:buFont typeface="Arial" panose="020B0604020202020204" pitchFamily="34" charset="0"/>
              <a:buChar char="•"/>
            </a:pPr>
            <a:r>
              <a:rPr lang="hu-HU" sz="2000" b="1" dirty="0">
                <a:solidFill>
                  <a:srgbClr val="D2986C"/>
                </a:solidFill>
              </a:rPr>
              <a:t>Design tervezése</a:t>
            </a:r>
          </a:p>
          <a:p>
            <a:pPr marL="285750" indent="-285750">
              <a:buClr>
                <a:srgbClr val="D2986C"/>
              </a:buClr>
              <a:buFont typeface="Arial" panose="020B0604020202020204" pitchFamily="34" charset="0"/>
              <a:buChar char="•"/>
            </a:pPr>
            <a:r>
              <a:rPr lang="hu-HU" sz="2000" b="1" dirty="0" err="1">
                <a:solidFill>
                  <a:srgbClr val="D2986C"/>
                </a:solidFill>
              </a:rPr>
              <a:t>Figma</a:t>
            </a:r>
            <a:endParaRPr lang="hu-HU" sz="2000" b="1" dirty="0">
              <a:solidFill>
                <a:srgbClr val="D2986C"/>
              </a:solidFill>
            </a:endParaRPr>
          </a:p>
          <a:p>
            <a:pPr marL="285750" indent="-285750">
              <a:buClr>
                <a:srgbClr val="D2986C"/>
              </a:buClr>
              <a:buFont typeface="Arial" panose="020B0604020202020204" pitchFamily="34" charset="0"/>
              <a:buChar char="•"/>
            </a:pPr>
            <a:r>
              <a:rPr lang="hu-HU" sz="2000" b="1" dirty="0" err="1">
                <a:solidFill>
                  <a:srgbClr val="D2986C"/>
                </a:solidFill>
              </a:rPr>
              <a:t>Trello</a:t>
            </a:r>
            <a:endParaRPr lang="hu-HU" sz="2000" b="1" dirty="0">
              <a:solidFill>
                <a:srgbClr val="D2986C"/>
              </a:solidFill>
            </a:endParaRPr>
          </a:p>
          <a:p>
            <a:pPr marL="285750" indent="-285750">
              <a:buClr>
                <a:srgbClr val="D2986C"/>
              </a:buClr>
              <a:buFont typeface="Arial" panose="020B0604020202020204" pitchFamily="34" charset="0"/>
              <a:buChar char="•"/>
            </a:pPr>
            <a:r>
              <a:rPr lang="hu-HU" sz="2000" b="1" dirty="0">
                <a:solidFill>
                  <a:srgbClr val="D2986C"/>
                </a:solidFill>
              </a:rPr>
              <a:t>Regisztráció</a:t>
            </a:r>
          </a:p>
          <a:p>
            <a:pPr marL="285750" indent="-285750">
              <a:buClr>
                <a:srgbClr val="D2986C"/>
              </a:buClr>
              <a:buFont typeface="Arial" panose="020B0604020202020204" pitchFamily="34" charset="0"/>
              <a:buChar char="•"/>
            </a:pPr>
            <a:r>
              <a:rPr lang="hu-HU" sz="2000" b="1" dirty="0">
                <a:solidFill>
                  <a:srgbClr val="D2986C"/>
                </a:solidFill>
              </a:rPr>
              <a:t>Bejelentkezés</a:t>
            </a:r>
          </a:p>
          <a:p>
            <a:pPr marL="285750" indent="-285750">
              <a:buClr>
                <a:srgbClr val="D2986C"/>
              </a:buClr>
              <a:buFont typeface="Arial" panose="020B0604020202020204" pitchFamily="34" charset="0"/>
              <a:buChar char="•"/>
            </a:pPr>
            <a:r>
              <a:rPr lang="hu-HU" sz="2000" b="1" dirty="0">
                <a:solidFill>
                  <a:srgbClr val="D2986C"/>
                </a:solidFill>
              </a:rPr>
              <a:t>Időpontfoglalás</a:t>
            </a:r>
          </a:p>
          <a:p>
            <a:pPr marL="285750" indent="-285750">
              <a:buClr>
                <a:srgbClr val="D2986C"/>
              </a:buClr>
              <a:buFont typeface="Arial" panose="020B0604020202020204" pitchFamily="34" charset="0"/>
              <a:buChar char="•"/>
            </a:pPr>
            <a:r>
              <a:rPr lang="hu-HU" sz="2000" b="1" dirty="0">
                <a:solidFill>
                  <a:srgbClr val="D2986C"/>
                </a:solidFill>
              </a:rPr>
              <a:t>Kosár</a:t>
            </a:r>
            <a:endParaRPr lang="hu-HU" sz="2000" dirty="0">
              <a:solidFill>
                <a:srgbClr val="D2986C"/>
              </a:solidFill>
            </a:endParaRP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0A87A05E-0A44-4079-86A3-066395B818E6}"/>
              </a:ext>
            </a:extLst>
          </p:cNvPr>
          <p:cNvSpPr txBox="1"/>
          <p:nvPr/>
        </p:nvSpPr>
        <p:spPr>
          <a:xfrm>
            <a:off x="5656168" y="1842375"/>
            <a:ext cx="265495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D2986C"/>
              </a:buClr>
              <a:buFont typeface="Arial" panose="020B0604020202020204" pitchFamily="34" charset="0"/>
              <a:buChar char="•"/>
            </a:pPr>
            <a:r>
              <a:rPr lang="hu-HU" sz="2000" b="1" dirty="0">
                <a:solidFill>
                  <a:srgbClr val="D2986C"/>
                </a:solidFill>
              </a:rPr>
              <a:t>Design tervezése</a:t>
            </a:r>
          </a:p>
          <a:p>
            <a:pPr marL="285750" indent="-285750">
              <a:buClr>
                <a:srgbClr val="D2986C"/>
              </a:buClr>
              <a:buFont typeface="Arial" panose="020B0604020202020204" pitchFamily="34" charset="0"/>
              <a:buChar char="•"/>
            </a:pPr>
            <a:r>
              <a:rPr lang="hu-HU" sz="2000" b="1" dirty="0" err="1">
                <a:solidFill>
                  <a:srgbClr val="D2986C"/>
                </a:solidFill>
              </a:rPr>
              <a:t>Figma</a:t>
            </a:r>
            <a:endParaRPr lang="hu-HU" sz="2000" b="1" dirty="0">
              <a:solidFill>
                <a:srgbClr val="D2986C"/>
              </a:solidFill>
            </a:endParaRPr>
          </a:p>
          <a:p>
            <a:pPr marL="285750" indent="-285750">
              <a:buClr>
                <a:srgbClr val="D2986C"/>
              </a:buClr>
              <a:buFont typeface="Arial" panose="020B0604020202020204" pitchFamily="34" charset="0"/>
              <a:buChar char="•"/>
            </a:pPr>
            <a:r>
              <a:rPr lang="hu-HU" sz="2000" b="1" dirty="0" err="1">
                <a:solidFill>
                  <a:srgbClr val="D2986C"/>
                </a:solidFill>
              </a:rPr>
              <a:t>Trello</a:t>
            </a:r>
            <a:endParaRPr lang="hu-HU" sz="2000" b="1" dirty="0">
              <a:solidFill>
                <a:srgbClr val="D2986C"/>
              </a:solidFill>
            </a:endParaRPr>
          </a:p>
          <a:p>
            <a:pPr marL="285750" indent="-285750">
              <a:buClr>
                <a:srgbClr val="D2986C"/>
              </a:buClr>
              <a:buFont typeface="Arial" panose="020B0604020202020204" pitchFamily="34" charset="0"/>
              <a:buChar char="•"/>
            </a:pPr>
            <a:r>
              <a:rPr lang="hu-HU" sz="2000" b="1" dirty="0">
                <a:solidFill>
                  <a:srgbClr val="D2986C"/>
                </a:solidFill>
              </a:rPr>
              <a:t>Nyereményjáték</a:t>
            </a:r>
          </a:p>
          <a:p>
            <a:pPr marL="285750" indent="-285750">
              <a:buClr>
                <a:srgbClr val="D2986C"/>
              </a:buClr>
              <a:buFont typeface="Arial" panose="020B0604020202020204" pitchFamily="34" charset="0"/>
              <a:buChar char="•"/>
            </a:pPr>
            <a:endParaRPr lang="hu-HU" sz="2000" b="1" dirty="0">
              <a:solidFill>
                <a:srgbClr val="D2986C"/>
              </a:solidFill>
            </a:endParaRP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314DD570-4785-47CA-8A57-1B127398AC8C}"/>
              </a:ext>
            </a:extLst>
          </p:cNvPr>
          <p:cNvSpPr txBox="1"/>
          <p:nvPr/>
        </p:nvSpPr>
        <p:spPr>
          <a:xfrm>
            <a:off x="9224834" y="1842375"/>
            <a:ext cx="26549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D2986C"/>
              </a:buClr>
              <a:buFont typeface="Arial" panose="020B0604020202020204" pitchFamily="34" charset="0"/>
              <a:buChar char="•"/>
            </a:pPr>
            <a:r>
              <a:rPr lang="hu-HU" sz="2000" b="1" dirty="0">
                <a:solidFill>
                  <a:srgbClr val="D2986C"/>
                </a:solidFill>
              </a:rPr>
              <a:t>Design tervezése</a:t>
            </a:r>
          </a:p>
          <a:p>
            <a:pPr marL="285750" indent="-285750">
              <a:buClr>
                <a:srgbClr val="D2986C"/>
              </a:buClr>
              <a:buFont typeface="Arial" panose="020B0604020202020204" pitchFamily="34" charset="0"/>
              <a:buChar char="•"/>
            </a:pPr>
            <a:r>
              <a:rPr lang="hu-HU" sz="2000" b="1" dirty="0" err="1">
                <a:solidFill>
                  <a:srgbClr val="D2986C"/>
                </a:solidFill>
              </a:rPr>
              <a:t>Figma</a:t>
            </a:r>
            <a:endParaRPr lang="hu-HU" sz="2000" b="1" dirty="0">
              <a:solidFill>
                <a:srgbClr val="D2986C"/>
              </a:solidFill>
            </a:endParaRPr>
          </a:p>
          <a:p>
            <a:pPr marL="285750" indent="-285750">
              <a:buClr>
                <a:srgbClr val="D2986C"/>
              </a:buClr>
              <a:buFont typeface="Arial" panose="020B0604020202020204" pitchFamily="34" charset="0"/>
              <a:buChar char="•"/>
            </a:pPr>
            <a:r>
              <a:rPr lang="hu-HU" sz="2000" b="1" dirty="0" err="1">
                <a:solidFill>
                  <a:srgbClr val="D2986C"/>
                </a:solidFill>
              </a:rPr>
              <a:t>Trello</a:t>
            </a:r>
            <a:endParaRPr lang="hu-HU" sz="2000" b="1" dirty="0">
              <a:solidFill>
                <a:srgbClr val="D2986C"/>
              </a:solidFill>
            </a:endParaRPr>
          </a:p>
          <a:p>
            <a:pPr marL="285750" indent="-285750">
              <a:buClr>
                <a:srgbClr val="D2986C"/>
              </a:buClr>
              <a:buFont typeface="Arial" panose="020B0604020202020204" pitchFamily="34" charset="0"/>
              <a:buChar char="•"/>
            </a:pPr>
            <a:r>
              <a:rPr lang="hu-HU" sz="2000" b="1" dirty="0" err="1">
                <a:solidFill>
                  <a:srgbClr val="D2986C"/>
                </a:solidFill>
              </a:rPr>
              <a:t>Árlista</a:t>
            </a:r>
            <a:endParaRPr lang="hu-HU" sz="2000" b="1" dirty="0">
              <a:solidFill>
                <a:srgbClr val="D2986C"/>
              </a:solidFill>
            </a:endParaRPr>
          </a:p>
          <a:p>
            <a:pPr marL="285750" indent="-285750">
              <a:buClr>
                <a:srgbClr val="D2986C"/>
              </a:buClr>
              <a:buFont typeface="Arial" panose="020B0604020202020204" pitchFamily="34" charset="0"/>
              <a:buChar char="•"/>
            </a:pPr>
            <a:r>
              <a:rPr lang="hu-HU" sz="2000" b="1" dirty="0">
                <a:solidFill>
                  <a:srgbClr val="D2986C"/>
                </a:solidFill>
              </a:rPr>
              <a:t>Termékek</a:t>
            </a:r>
          </a:p>
          <a:p>
            <a:pPr marL="285750" indent="-285750">
              <a:buClr>
                <a:srgbClr val="D2986C"/>
              </a:buClr>
              <a:buFont typeface="Arial" panose="020B0604020202020204" pitchFamily="34" charset="0"/>
              <a:buChar char="•"/>
            </a:pPr>
            <a:r>
              <a:rPr lang="hu-HU" sz="2000" b="1" dirty="0">
                <a:solidFill>
                  <a:srgbClr val="D2986C"/>
                </a:solidFill>
              </a:rPr>
              <a:t>Rólunk</a:t>
            </a:r>
            <a:endParaRPr lang="hu-HU" sz="2000" dirty="0">
              <a:solidFill>
                <a:srgbClr val="D298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690418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éria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é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TM10001114[[fn=Galéria]]</Template>
  <TotalTime>0</TotalTime>
  <Words>230</Words>
  <Application>Microsoft Office PowerPoint</Application>
  <PresentationFormat>Szélesvásznú</PresentationFormat>
  <Paragraphs>79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Rockwell</vt:lpstr>
      <vt:lpstr>Söhne</vt:lpstr>
      <vt:lpstr>Wingdings</vt:lpstr>
      <vt:lpstr>Galéria</vt:lpstr>
      <vt:lpstr>BIL Barberz</vt:lpstr>
      <vt:lpstr>Szoftver Célja</vt:lpstr>
      <vt:lpstr>Tervezés</vt:lpstr>
      <vt:lpstr>Adatok Gyűjtése</vt:lpstr>
      <vt:lpstr>Program</vt:lpstr>
      <vt:lpstr>Program Funkciói</vt:lpstr>
      <vt:lpstr>Program Működése</vt:lpstr>
      <vt:lpstr>Adatbázis</vt:lpstr>
      <vt:lpstr>Munkamegosztás</vt:lpstr>
      <vt:lpstr>Jövőbeli fejlesztések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Lázár Dániel</dc:creator>
  <cp:lastModifiedBy>Lázár Dániel</cp:lastModifiedBy>
  <cp:revision>32</cp:revision>
  <dcterms:created xsi:type="dcterms:W3CDTF">2023-04-24T06:11:38Z</dcterms:created>
  <dcterms:modified xsi:type="dcterms:W3CDTF">2023-04-27T07:26:10Z</dcterms:modified>
</cp:coreProperties>
</file>