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y.com/DavidMartin_MScInternship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629-AE5A-4BD8-A5DD-878CA726A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0 –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2536-14E8-445F-9CF2-501B8F3E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229" y="5302098"/>
            <a:ext cx="8915399" cy="1126283"/>
          </a:xfrm>
        </p:spPr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326612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7DE-1F29-4EBB-A84A-6F336048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43" y="657853"/>
            <a:ext cx="8911687" cy="1280890"/>
          </a:xfrm>
        </p:spPr>
        <p:txBody>
          <a:bodyPr/>
          <a:lstStyle/>
          <a:p>
            <a:r>
              <a:rPr lang="en-IE" dirty="0"/>
              <a:t>System Design - Project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03445E-23B6-44F1-936D-5E700B1D40CE}"/>
              </a:ext>
            </a:extLst>
          </p:cNvPr>
          <p:cNvSpPr/>
          <p:nvPr/>
        </p:nvSpPr>
        <p:spPr>
          <a:xfrm>
            <a:off x="3215987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r>
              <a:rPr lang="en-IE" dirty="0"/>
              <a:t>HTML 5</a:t>
            </a:r>
          </a:p>
          <a:p>
            <a:pPr algn="ctr"/>
            <a:r>
              <a:rPr lang="en-IE" dirty="0"/>
              <a:t>CSS</a:t>
            </a:r>
          </a:p>
          <a:p>
            <a:pPr algn="ctr"/>
            <a:r>
              <a:rPr lang="en-IE" dirty="0"/>
              <a:t>JavaScript</a:t>
            </a:r>
          </a:p>
          <a:p>
            <a:pPr algn="ctr"/>
            <a:r>
              <a:rPr lang="en-IE" dirty="0"/>
              <a:t>jQuery</a:t>
            </a:r>
          </a:p>
          <a:p>
            <a:pPr algn="ctr"/>
            <a:r>
              <a:rPr lang="en-IE" dirty="0"/>
              <a:t>Bootstrap</a:t>
            </a:r>
          </a:p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0CD46-4A93-421A-9E0A-B5EB6943F3C9}"/>
              </a:ext>
            </a:extLst>
          </p:cNvPr>
          <p:cNvSpPr/>
          <p:nvPr/>
        </p:nvSpPr>
        <p:spPr>
          <a:xfrm>
            <a:off x="7608062" y="2185228"/>
            <a:ext cx="2300825" cy="3289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Java EE</a:t>
            </a:r>
          </a:p>
          <a:p>
            <a:pPr algn="ctr"/>
            <a:endParaRPr lang="en-IE" dirty="0"/>
          </a:p>
          <a:p>
            <a:pPr algn="ctr"/>
            <a:r>
              <a:rPr lang="en-IE" dirty="0"/>
              <a:t>Springboot</a:t>
            </a:r>
          </a:p>
          <a:p>
            <a:pPr algn="ctr"/>
            <a:r>
              <a:rPr lang="en-IE" dirty="0"/>
              <a:t>Framework</a:t>
            </a:r>
          </a:p>
          <a:p>
            <a:pPr algn="ctr"/>
            <a:r>
              <a:rPr lang="en-IE" dirty="0"/>
              <a:t>using</a:t>
            </a:r>
          </a:p>
          <a:p>
            <a:pPr algn="ctr"/>
            <a:r>
              <a:rPr lang="en-IE" dirty="0"/>
              <a:t>Maven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281ED-231A-4901-A4B4-1E8557BDB415}"/>
              </a:ext>
            </a:extLst>
          </p:cNvPr>
          <p:cNvCxnSpPr>
            <a:cxnSpLocks/>
          </p:cNvCxnSpPr>
          <p:nvPr/>
        </p:nvCxnSpPr>
        <p:spPr>
          <a:xfrm flipV="1">
            <a:off x="5550589" y="2617029"/>
            <a:ext cx="2057473" cy="6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6A5B-9A0B-4C0A-B28E-6E1951D11AAE}"/>
              </a:ext>
            </a:extLst>
          </p:cNvPr>
          <p:cNvCxnSpPr>
            <a:cxnSpLocks/>
          </p:cNvCxnSpPr>
          <p:nvPr/>
        </p:nvCxnSpPr>
        <p:spPr>
          <a:xfrm flipH="1">
            <a:off x="5516812" y="3068394"/>
            <a:ext cx="2102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94B2C-BA28-4705-B105-7590D2AF055C}"/>
              </a:ext>
            </a:extLst>
          </p:cNvPr>
          <p:cNvCxnSpPr>
            <a:cxnSpLocks/>
          </p:cNvCxnSpPr>
          <p:nvPr/>
        </p:nvCxnSpPr>
        <p:spPr>
          <a:xfrm>
            <a:off x="5550589" y="4530002"/>
            <a:ext cx="2103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FE805-C0C2-439B-AD4C-3BCA52B50F87}"/>
              </a:ext>
            </a:extLst>
          </p:cNvPr>
          <p:cNvCxnSpPr>
            <a:cxnSpLocks/>
          </p:cNvCxnSpPr>
          <p:nvPr/>
        </p:nvCxnSpPr>
        <p:spPr>
          <a:xfrm flipH="1">
            <a:off x="5516812" y="4725228"/>
            <a:ext cx="2078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84752D-E862-4F7D-B381-C281467E1C0B}"/>
              </a:ext>
            </a:extLst>
          </p:cNvPr>
          <p:cNvSpPr txBox="1"/>
          <p:nvPr/>
        </p:nvSpPr>
        <p:spPr>
          <a:xfrm>
            <a:off x="5657190" y="2254046"/>
            <a:ext cx="188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2432F-3D26-4956-A3D5-FE945FC2158F}"/>
              </a:ext>
            </a:extLst>
          </p:cNvPr>
          <p:cNvSpPr txBox="1"/>
          <p:nvPr/>
        </p:nvSpPr>
        <p:spPr>
          <a:xfrm>
            <a:off x="5576238" y="2699061"/>
            <a:ext cx="207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3B83-6170-49AD-82B1-4BB080BE6E26}"/>
              </a:ext>
            </a:extLst>
          </p:cNvPr>
          <p:cNvSpPr txBox="1"/>
          <p:nvPr/>
        </p:nvSpPr>
        <p:spPr>
          <a:xfrm>
            <a:off x="5550589" y="3858788"/>
            <a:ext cx="213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AJAX Requests</a:t>
            </a:r>
          </a:p>
          <a:p>
            <a:pPr algn="ctr"/>
            <a:r>
              <a:rPr lang="en-IE" dirty="0"/>
              <a:t>JSON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A8E6FF-1884-4DC7-9B99-1055AF758DDB}"/>
              </a:ext>
            </a:extLst>
          </p:cNvPr>
          <p:cNvSpPr txBox="1"/>
          <p:nvPr/>
        </p:nvSpPr>
        <p:spPr>
          <a:xfrm>
            <a:off x="3652101" y="179633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Web 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CBC1E-E9AC-4DEC-B0D7-FC7B815BED90}"/>
              </a:ext>
            </a:extLst>
          </p:cNvPr>
          <p:cNvSpPr txBox="1"/>
          <p:nvPr/>
        </p:nvSpPr>
        <p:spPr>
          <a:xfrm>
            <a:off x="8324701" y="17963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CBB4A-84A1-40AC-A33C-9A1E46786896}"/>
              </a:ext>
            </a:extLst>
          </p:cNvPr>
          <p:cNvSpPr/>
          <p:nvPr/>
        </p:nvSpPr>
        <p:spPr>
          <a:xfrm rot="16200000">
            <a:off x="-1261502" y="3658734"/>
            <a:ext cx="84813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User Guide /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Online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42888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7863-FB2F-4768-910C-C05364C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9299-4E9E-49F6-A91B-733031DF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081" y="1765300"/>
            <a:ext cx="3265488" cy="3777622"/>
          </a:xfrm>
        </p:spPr>
        <p:txBody>
          <a:bodyPr>
            <a:normAutofit fontScale="85000" lnSpcReduction="20000"/>
          </a:bodyPr>
          <a:lstStyle/>
          <a:p>
            <a:r>
              <a:rPr lang="en-IE" sz="2000" b="1" dirty="0"/>
              <a:t>Technologies &amp; Tools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JUnit</a:t>
            </a:r>
          </a:p>
          <a:p>
            <a:pPr lvl="1"/>
            <a:r>
              <a:rPr lang="en-IE" sz="2000" dirty="0"/>
              <a:t>Groovy/Spock</a:t>
            </a:r>
          </a:p>
          <a:p>
            <a:pPr lvl="1"/>
            <a:r>
              <a:rPr lang="en-IE" sz="2000" dirty="0"/>
              <a:t>Selenium</a:t>
            </a:r>
          </a:p>
          <a:p>
            <a:pPr lvl="1"/>
            <a:r>
              <a:rPr lang="en-IE" sz="2000" dirty="0"/>
              <a:t>Cucumber</a:t>
            </a:r>
          </a:p>
          <a:p>
            <a:pPr marL="742950" lvl="2" indent="-342900"/>
            <a:r>
              <a:rPr lang="en-IE" sz="2000" dirty="0"/>
              <a:t>PMD</a:t>
            </a:r>
          </a:p>
          <a:p>
            <a:pPr marL="742950" lvl="2" indent="-342900"/>
            <a:r>
              <a:rPr lang="en-IE" sz="2000" dirty="0"/>
              <a:t>SonarQube</a:t>
            </a:r>
          </a:p>
          <a:p>
            <a:pPr marL="742950" lvl="2" indent="-342900"/>
            <a:r>
              <a:rPr lang="en-IE" sz="2000" dirty="0"/>
              <a:t>TDD driven approach where possible</a:t>
            </a:r>
          </a:p>
          <a:p>
            <a:pPr marL="742950" lvl="2" indent="-342900"/>
            <a:r>
              <a:rPr lang="en-IE" sz="2000" dirty="0"/>
              <a:t>Git</a:t>
            </a:r>
          </a:p>
          <a:p>
            <a:pPr marL="742950" lvl="2" indent="-342900"/>
            <a:r>
              <a:rPr lang="en-IE" sz="2000" dirty="0"/>
              <a:t>Scrumy.com (online scrum board)</a:t>
            </a:r>
          </a:p>
          <a:p>
            <a:pPr lvl="1"/>
            <a:endParaRPr lang="en-IE" sz="2000" dirty="0"/>
          </a:p>
          <a:p>
            <a:pPr marL="0" lvl="1" indent="0">
              <a:buNone/>
            </a:pPr>
            <a:endParaRPr lang="en-IE" sz="2000" dirty="0"/>
          </a:p>
          <a:p>
            <a:pPr marL="742950" lvl="2" indent="-342900"/>
            <a:endParaRPr lang="en-IE" sz="1600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B08604-A67B-40E4-9A1A-6A2947E623FE}"/>
              </a:ext>
            </a:extLst>
          </p:cNvPr>
          <p:cNvSpPr txBox="1">
            <a:spLocks/>
          </p:cNvSpPr>
          <p:nvPr/>
        </p:nvSpPr>
        <p:spPr>
          <a:xfrm>
            <a:off x="1878012" y="1765300"/>
            <a:ext cx="65659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b="1" dirty="0"/>
              <a:t>Web Service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Web Layer</a:t>
            </a:r>
          </a:p>
          <a:p>
            <a:pPr lvl="2"/>
            <a:r>
              <a:rPr lang="en-IE" sz="1800" dirty="0"/>
              <a:t>Spock (Entrypoints)</a:t>
            </a:r>
          </a:p>
          <a:p>
            <a:pPr lvl="2"/>
            <a:r>
              <a:rPr lang="en-IE" sz="1800" dirty="0"/>
              <a:t>Cucumber (UAT)</a:t>
            </a:r>
          </a:p>
          <a:p>
            <a:pPr lvl="1"/>
            <a:r>
              <a:rPr lang="en-IE" sz="2000" dirty="0"/>
              <a:t>Business Layer</a:t>
            </a:r>
          </a:p>
          <a:p>
            <a:pPr lvl="2"/>
            <a:r>
              <a:rPr lang="en-IE" sz="1600" dirty="0"/>
              <a:t>Spock (Mocking)</a:t>
            </a:r>
          </a:p>
          <a:p>
            <a:pPr lvl="1"/>
            <a:r>
              <a:rPr lang="en-IE" sz="2000" dirty="0"/>
              <a:t>Domain Layer</a:t>
            </a:r>
          </a:p>
          <a:p>
            <a:pPr lvl="2"/>
            <a:r>
              <a:rPr lang="en-IE" sz="1800" dirty="0"/>
              <a:t>Junit</a:t>
            </a:r>
          </a:p>
          <a:p>
            <a:pPr lvl="2"/>
            <a:endParaRPr lang="en-IE" sz="1800" dirty="0"/>
          </a:p>
          <a:p>
            <a:pPr marL="342900" lvl="1" indent="-342900"/>
            <a:r>
              <a:rPr lang="en-IE" sz="2000" b="1" dirty="0"/>
              <a:t>Web Client</a:t>
            </a:r>
          </a:p>
          <a:p>
            <a:pPr marL="742950" lvl="2" indent="-342900"/>
            <a:r>
              <a:rPr lang="en-IE" sz="2000" dirty="0"/>
              <a:t>GUI – Selenium (Integration tests)</a:t>
            </a:r>
          </a:p>
          <a:p>
            <a:pPr lvl="1"/>
            <a:endParaRPr lang="en-IE" sz="2000" dirty="0"/>
          </a:p>
          <a:p>
            <a:pPr marL="0" lvl="1" indent="0">
              <a:buFont typeface="Wingdings 3" charset="2"/>
              <a:buNone/>
            </a:pPr>
            <a:endParaRPr lang="en-IE" sz="2000" dirty="0"/>
          </a:p>
          <a:p>
            <a:pPr marL="742950" lvl="2" indent="-342900"/>
            <a:endParaRPr lang="en-IE" sz="1600" dirty="0"/>
          </a:p>
          <a:p>
            <a:pPr marL="457200" lvl="1" indent="0">
              <a:buFont typeface="Wingdings 3" charset="2"/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66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FE53-FC3F-49A9-BF28-041B1A01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 for Sprint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EE1E-4F4D-40D5-9624-24584B76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226" y="1245704"/>
            <a:ext cx="10559774" cy="4988186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User Story</a:t>
            </a:r>
          </a:p>
          <a:p>
            <a:pPr lvl="1"/>
            <a:r>
              <a:rPr lang="en-IE" dirty="0"/>
              <a:t>“As a Roman Bookkeeper, I want to add Roman numbers because doing it manually is too tedious”</a:t>
            </a:r>
          </a:p>
          <a:p>
            <a:pPr lvl="2"/>
            <a:r>
              <a:rPr lang="en-IE" dirty="0"/>
              <a:t>As a User, I want to be able to access  the System via a web based GUI so that I can add two roman numerals</a:t>
            </a:r>
          </a:p>
          <a:p>
            <a:pPr lvl="2"/>
            <a:r>
              <a:rPr lang="en-IE" dirty="0"/>
              <a:t>As a User, I want the GUI to display the correct result when two valid Roman Numerals have been entered as input</a:t>
            </a:r>
          </a:p>
          <a:p>
            <a:pPr lvl="2"/>
            <a:r>
              <a:rPr lang="en-IE" dirty="0"/>
              <a:t>As a User, I want the GUI to display an error message where an invalid Roman numeral string has been entered as input</a:t>
            </a:r>
          </a:p>
          <a:p>
            <a:pPr marL="342900" lvl="2" indent="-342900"/>
            <a:endParaRPr lang="en-IE" sz="1800" b="1" dirty="0"/>
          </a:p>
          <a:p>
            <a:pPr marL="342900" lvl="2" indent="-342900"/>
            <a:r>
              <a:rPr lang="en-IE" sz="1800" b="1" dirty="0"/>
              <a:t>Product Owner requirements</a:t>
            </a:r>
          </a:p>
          <a:p>
            <a:pPr marL="800100" lvl="3" indent="-342900"/>
            <a:r>
              <a:rPr lang="en-IE" sz="1600" dirty="0"/>
              <a:t>All presented code should be working and clean</a:t>
            </a:r>
          </a:p>
          <a:p>
            <a:pPr marL="800100" lvl="3" indent="-342900"/>
            <a:r>
              <a:rPr lang="en-IE" sz="1600" dirty="0"/>
              <a:t>All code should be well tested and testing occurs on the correct level of abstraction</a:t>
            </a:r>
          </a:p>
          <a:p>
            <a:pPr marL="800100" lvl="3" indent="-342900"/>
            <a:r>
              <a:rPr lang="en-IE" sz="1600" dirty="0"/>
              <a:t>The project and code design should  be Simple and easy to read.</a:t>
            </a:r>
          </a:p>
          <a:p>
            <a:pPr marL="800100" lvl="3" indent="-342900"/>
            <a:r>
              <a:rPr lang="en-IE" sz="1600" dirty="0"/>
              <a:t>The project will eventually be transformed into a Microservice using Docker</a:t>
            </a:r>
          </a:p>
          <a:p>
            <a:pPr marL="800100" lvl="3" indent="-342900"/>
            <a:r>
              <a:rPr lang="en-IE" sz="1600" dirty="0"/>
              <a:t>Sprint 0 will focus on implementing the addition functionality end-to-end</a:t>
            </a:r>
          </a:p>
          <a:p>
            <a:pPr marL="800100" lvl="3" indent="-342900"/>
            <a:endParaRPr lang="en-IE" sz="1600" dirty="0"/>
          </a:p>
          <a:p>
            <a:pPr marL="91440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DDAC-E62D-48F4-9DB1-8A2AE60405B7}"/>
              </a:ext>
            </a:extLst>
          </p:cNvPr>
          <p:cNvSpPr txBox="1"/>
          <p:nvPr/>
        </p:nvSpPr>
        <p:spPr>
          <a:xfrm>
            <a:off x="2464025" y="6233890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Scrum Board : </a:t>
            </a:r>
            <a:r>
              <a:rPr lang="en-IE" dirty="0">
                <a:hlinkClick r:id="rId2"/>
              </a:rPr>
              <a:t>https://scrumy.com/DavidMartin_MScInternshipProject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80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CDC-F7D3-4AF3-8AAD-B54CE5D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E3A9-AF59-46FD-B9AB-22B2D528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722775" cy="1974574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Acceptance criteria is verified during testing</a:t>
            </a:r>
          </a:p>
          <a:p>
            <a:r>
              <a:rPr lang="en-IE" sz="2400" dirty="0"/>
              <a:t>90%+ Code coverage</a:t>
            </a:r>
          </a:p>
          <a:p>
            <a:r>
              <a:rPr lang="en-IE" sz="2400" dirty="0"/>
              <a:t>All tests are automated and passing</a:t>
            </a:r>
          </a:p>
          <a:p>
            <a:r>
              <a:rPr lang="en-IE" sz="2400" dirty="0"/>
              <a:t>The Master Branch shall always be in a working state (e.g. fully functional with all tests passing)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27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9BC-D95D-433F-8EFB-E658238C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844" y="624110"/>
            <a:ext cx="8911687" cy="1280890"/>
          </a:xfrm>
        </p:spPr>
        <p:txBody>
          <a:bodyPr/>
          <a:lstStyle/>
          <a:p>
            <a:r>
              <a:rPr lang="en-IE" dirty="0"/>
              <a:t>Validation of Rules of Roman Numerals</a:t>
            </a:r>
            <a:br>
              <a:rPr lang="en-IE" dirty="0"/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3A46-BA08-4FC8-B347-5983F9A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1391478"/>
            <a:ext cx="9887847" cy="5194851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Regular Expression used for Validation </a:t>
            </a:r>
            <a:r>
              <a:rPr lang="en-IE" dirty="0"/>
              <a:t>: </a:t>
            </a:r>
          </a:p>
          <a:p>
            <a:pPr lvl="1"/>
            <a:r>
              <a:rPr lang="en-IE" sz="2300" dirty="0"/>
              <a:t>M{0,3}(CM|CD|D?C{0,3})(XC|XL|L?X{0,3})(IX|IV|V?I{0,3})$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Example of hundreds validation</a:t>
            </a:r>
          </a:p>
          <a:p>
            <a:pPr lvl="2"/>
            <a:r>
              <a:rPr lang="en-IE" sz="2100" dirty="0"/>
              <a:t>100: C       	 matched by D?C{1} (with D not there)</a:t>
            </a:r>
          </a:p>
          <a:p>
            <a:pPr lvl="2"/>
            <a:r>
              <a:rPr lang="en-IE" sz="2100" dirty="0"/>
              <a:t>200: CC       matched by D?C{2} (with D not there)</a:t>
            </a:r>
          </a:p>
          <a:p>
            <a:pPr lvl="2"/>
            <a:r>
              <a:rPr lang="en-IE" sz="2100" dirty="0"/>
              <a:t>300: CCC    matched by D?C{3} (with D not there)</a:t>
            </a:r>
          </a:p>
          <a:p>
            <a:pPr lvl="2"/>
            <a:r>
              <a:rPr lang="en-IE" sz="2100" dirty="0"/>
              <a:t>400: CD       matched by CD</a:t>
            </a:r>
          </a:p>
          <a:p>
            <a:pPr lvl="2"/>
            <a:r>
              <a:rPr lang="en-IE" sz="2100" dirty="0"/>
              <a:t>500: D        	 matched by D?C{0} (with D there)</a:t>
            </a:r>
          </a:p>
          <a:p>
            <a:pPr lvl="2"/>
            <a:r>
              <a:rPr lang="en-IE" sz="2100" dirty="0"/>
              <a:t>600: DC       matched by D?C{1} (with D there)</a:t>
            </a:r>
          </a:p>
          <a:p>
            <a:pPr lvl="2"/>
            <a:r>
              <a:rPr lang="en-IE" sz="2100" dirty="0"/>
              <a:t>700: DCC    matched by D?C{2} (with D there)</a:t>
            </a:r>
          </a:p>
          <a:p>
            <a:pPr lvl="2"/>
            <a:r>
              <a:rPr lang="en-IE" sz="2100" dirty="0"/>
              <a:t>800: DCCC matched by D?C{3} (with D there)</a:t>
            </a:r>
          </a:p>
          <a:p>
            <a:pPr lvl="2"/>
            <a:r>
              <a:rPr lang="en-IE" sz="2100" dirty="0"/>
              <a:t>900: CM      matched by CM</a:t>
            </a:r>
          </a:p>
          <a:p>
            <a:pPr lvl="1"/>
            <a:endParaRPr lang="en-IE" sz="2300" dirty="0"/>
          </a:p>
          <a:p>
            <a:pPr lvl="1"/>
            <a:r>
              <a:rPr lang="en-IE" sz="2300" dirty="0"/>
              <a:t>The same checking is then applied to 10’s and finally single roman numeral digits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b="1" dirty="0"/>
              <a:t>Ref</a:t>
            </a:r>
            <a:r>
              <a:rPr lang="en-IE" dirty="0"/>
              <a:t> : https://stackoverflow.com/questions/267399/how-do-you-match-only-valid-roman-numerals-with-a-regular-expression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3819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Words>362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Ericsson Internship Project Sprint 0 – Code Review</vt:lpstr>
      <vt:lpstr>System Design - Project Architecture</vt:lpstr>
      <vt:lpstr>Test Strategy</vt:lpstr>
      <vt:lpstr>Requirements for Sprint 0</vt:lpstr>
      <vt:lpstr>Definition of Done</vt:lpstr>
      <vt:lpstr>Validation of Rules of Roman Numerals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</dc:title>
  <dc:creator>David Martin</dc:creator>
  <cp:lastModifiedBy>David Martin</cp:lastModifiedBy>
  <cp:revision>106</cp:revision>
  <dcterms:created xsi:type="dcterms:W3CDTF">2018-06-25T08:01:21Z</dcterms:created>
  <dcterms:modified xsi:type="dcterms:W3CDTF">2018-06-25T18:41:54Z</dcterms:modified>
</cp:coreProperties>
</file>