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61" r:id="rId4"/>
    <p:sldId id="260" r:id="rId5"/>
    <p:sldId id="258" r:id="rId6"/>
    <p:sldId id="259" r:id="rId7"/>
    <p:sldId id="265" r:id="rId8"/>
    <p:sldId id="270"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7D3F6E6-E696-4DDC-82E5-709179EF9E41}" type="datetimeFigureOut">
              <a:rPr lang="es-US" smtClean="0"/>
              <a:t>9/19/2022</a:t>
            </a:fld>
            <a:endParaRPr lang="es-US"/>
          </a:p>
        </p:txBody>
      </p:sp>
      <p:sp>
        <p:nvSpPr>
          <p:cNvPr id="5" name="Footer Placeholder 4"/>
          <p:cNvSpPr>
            <a:spLocks noGrp="1"/>
          </p:cNvSpPr>
          <p:nvPr>
            <p:ph type="ftr" sz="quarter" idx="11"/>
          </p:nvPr>
        </p:nvSpPr>
        <p:spPr/>
        <p:txBody>
          <a:bodyPr/>
          <a:lstStyle/>
          <a:p>
            <a:endParaRPr lang="es-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2441783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7D3F6E6-E696-4DDC-82E5-709179EF9E41}" type="datetimeFigureOut">
              <a:rPr lang="es-US" smtClean="0"/>
              <a:t>9/19/2022</a:t>
            </a:fld>
            <a:endParaRPr lang="es-US"/>
          </a:p>
        </p:txBody>
      </p:sp>
      <p:sp>
        <p:nvSpPr>
          <p:cNvPr id="5" name="Footer Placeholder 4"/>
          <p:cNvSpPr>
            <a:spLocks noGrp="1"/>
          </p:cNvSpPr>
          <p:nvPr>
            <p:ph type="ftr" sz="quarter" idx="11"/>
          </p:nvPr>
        </p:nvSpPr>
        <p:spPr/>
        <p:txBody>
          <a:bodyPr/>
          <a:lstStyle/>
          <a:p>
            <a:endParaRPr lang="es-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2405592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7D3F6E6-E696-4DDC-82E5-709179EF9E41}" type="datetimeFigureOut">
              <a:rPr lang="es-US" smtClean="0"/>
              <a:t>9/19/2022</a:t>
            </a:fld>
            <a:endParaRPr lang="es-US"/>
          </a:p>
        </p:txBody>
      </p:sp>
      <p:sp>
        <p:nvSpPr>
          <p:cNvPr id="5" name="Footer Placeholder 4"/>
          <p:cNvSpPr>
            <a:spLocks noGrp="1"/>
          </p:cNvSpPr>
          <p:nvPr>
            <p:ph type="ftr" sz="quarter" idx="11"/>
          </p:nvPr>
        </p:nvSpPr>
        <p:spPr/>
        <p:txBody>
          <a:bodyPr/>
          <a:lstStyle/>
          <a:p>
            <a:endParaRPr lang="es-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CE12AF-D9DA-480E-A8A0-27CED90AF204}" type="slidenum">
              <a:rPr lang="es-US" smtClean="0"/>
              <a:t>‹Nº›</a:t>
            </a:fld>
            <a:endParaRPr lang="es-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1975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87D3F6E6-E696-4DDC-82E5-709179EF9E41}" type="datetimeFigureOut">
              <a:rPr lang="es-US" smtClean="0"/>
              <a:t>9/19/2022</a:t>
            </a:fld>
            <a:endParaRPr lang="es-US"/>
          </a:p>
        </p:txBody>
      </p:sp>
      <p:sp>
        <p:nvSpPr>
          <p:cNvPr id="6" name="Footer Placeholder 5"/>
          <p:cNvSpPr>
            <a:spLocks noGrp="1"/>
          </p:cNvSpPr>
          <p:nvPr>
            <p:ph type="ftr" sz="quarter" idx="11"/>
          </p:nvPr>
        </p:nvSpPr>
        <p:spPr/>
        <p:txBody>
          <a:bodyPr/>
          <a:lstStyle/>
          <a:p>
            <a:endParaRPr lang="es-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2360380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87D3F6E6-E696-4DDC-82E5-709179EF9E41}" type="datetimeFigureOut">
              <a:rPr lang="es-US" smtClean="0"/>
              <a:t>9/19/2022</a:t>
            </a:fld>
            <a:endParaRPr lang="es-US"/>
          </a:p>
        </p:txBody>
      </p:sp>
      <p:sp>
        <p:nvSpPr>
          <p:cNvPr id="6" name="Footer Placeholder 5"/>
          <p:cNvSpPr>
            <a:spLocks noGrp="1"/>
          </p:cNvSpPr>
          <p:nvPr>
            <p:ph type="ftr" sz="quarter" idx="11"/>
          </p:nvPr>
        </p:nvSpPr>
        <p:spPr/>
        <p:txBody>
          <a:bodyPr/>
          <a:lstStyle/>
          <a:p>
            <a:endParaRPr lang="es-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CE12AF-D9DA-480E-A8A0-27CED90AF204}" type="slidenum">
              <a:rPr lang="es-US" smtClean="0"/>
              <a:t>‹Nº›</a:t>
            </a:fld>
            <a:endParaRPr lang="es-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6956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87D3F6E6-E696-4DDC-82E5-709179EF9E41}" type="datetimeFigureOut">
              <a:rPr lang="es-US" smtClean="0"/>
              <a:t>9/19/2022</a:t>
            </a:fld>
            <a:endParaRPr lang="es-US"/>
          </a:p>
        </p:txBody>
      </p:sp>
      <p:sp>
        <p:nvSpPr>
          <p:cNvPr id="6" name="Footer Placeholder 5"/>
          <p:cNvSpPr>
            <a:spLocks noGrp="1"/>
          </p:cNvSpPr>
          <p:nvPr>
            <p:ph type="ftr" sz="quarter" idx="11"/>
          </p:nvPr>
        </p:nvSpPr>
        <p:spPr/>
        <p:txBody>
          <a:bodyPr/>
          <a:lstStyle/>
          <a:p>
            <a:endParaRPr lang="es-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2678459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3F6E6-E696-4DDC-82E5-709179EF9E41}" type="datetimeFigureOut">
              <a:rPr lang="es-US" smtClean="0"/>
              <a:t>9/19/2022</a:t>
            </a:fld>
            <a:endParaRPr lang="es-US"/>
          </a:p>
        </p:txBody>
      </p:sp>
      <p:sp>
        <p:nvSpPr>
          <p:cNvPr id="5" name="Footer Placeholder 4"/>
          <p:cNvSpPr>
            <a:spLocks noGrp="1"/>
          </p:cNvSpPr>
          <p:nvPr>
            <p:ph type="ftr" sz="quarter" idx="11"/>
          </p:nvPr>
        </p:nvSpPr>
        <p:spPr/>
        <p:txBody>
          <a:bodyPr/>
          <a:lstStyle/>
          <a:p>
            <a:endParaRPr lang="es-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3429695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3F6E6-E696-4DDC-82E5-709179EF9E41}" type="datetimeFigureOut">
              <a:rPr lang="es-US" smtClean="0"/>
              <a:t>9/19/2022</a:t>
            </a:fld>
            <a:endParaRPr lang="es-US"/>
          </a:p>
        </p:txBody>
      </p:sp>
      <p:sp>
        <p:nvSpPr>
          <p:cNvPr id="5" name="Footer Placeholder 4"/>
          <p:cNvSpPr>
            <a:spLocks noGrp="1"/>
          </p:cNvSpPr>
          <p:nvPr>
            <p:ph type="ftr" sz="quarter" idx="11"/>
          </p:nvPr>
        </p:nvSpPr>
        <p:spPr/>
        <p:txBody>
          <a:bodyPr/>
          <a:lstStyle/>
          <a:p>
            <a:endParaRPr lang="es-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2542652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3F6E6-E696-4DDC-82E5-709179EF9E41}" type="datetimeFigureOut">
              <a:rPr lang="es-US" smtClean="0"/>
              <a:t>9/19/2022</a:t>
            </a:fld>
            <a:endParaRPr lang="es-US"/>
          </a:p>
        </p:txBody>
      </p:sp>
      <p:sp>
        <p:nvSpPr>
          <p:cNvPr id="5" name="Footer Placeholder 4"/>
          <p:cNvSpPr>
            <a:spLocks noGrp="1"/>
          </p:cNvSpPr>
          <p:nvPr>
            <p:ph type="ftr" sz="quarter" idx="11"/>
          </p:nvPr>
        </p:nvSpPr>
        <p:spPr/>
        <p:txBody>
          <a:bodyPr/>
          <a:lstStyle/>
          <a:p>
            <a:endParaRPr lang="es-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193554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7D3F6E6-E696-4DDC-82E5-709179EF9E41}" type="datetimeFigureOut">
              <a:rPr lang="es-US" smtClean="0"/>
              <a:t>9/19/2022</a:t>
            </a:fld>
            <a:endParaRPr lang="es-US"/>
          </a:p>
        </p:txBody>
      </p:sp>
      <p:sp>
        <p:nvSpPr>
          <p:cNvPr id="5" name="Footer Placeholder 4"/>
          <p:cNvSpPr>
            <a:spLocks noGrp="1"/>
          </p:cNvSpPr>
          <p:nvPr>
            <p:ph type="ftr" sz="quarter" idx="11"/>
          </p:nvPr>
        </p:nvSpPr>
        <p:spPr/>
        <p:txBody>
          <a:bodyPr/>
          <a:lstStyle/>
          <a:p>
            <a:endParaRPr lang="es-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502869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3F6E6-E696-4DDC-82E5-709179EF9E41}" type="datetimeFigureOut">
              <a:rPr lang="es-US" smtClean="0"/>
              <a:t>9/19/2022</a:t>
            </a:fld>
            <a:endParaRPr lang="es-US"/>
          </a:p>
        </p:txBody>
      </p:sp>
      <p:sp>
        <p:nvSpPr>
          <p:cNvPr id="6" name="Footer Placeholder 5"/>
          <p:cNvSpPr>
            <a:spLocks noGrp="1"/>
          </p:cNvSpPr>
          <p:nvPr>
            <p:ph type="ftr" sz="quarter" idx="11"/>
          </p:nvPr>
        </p:nvSpPr>
        <p:spPr/>
        <p:txBody>
          <a:bodyPr/>
          <a:lstStyle/>
          <a:p>
            <a:endParaRPr lang="es-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143451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3F6E6-E696-4DDC-82E5-709179EF9E41}" type="datetimeFigureOut">
              <a:rPr lang="es-US" smtClean="0"/>
              <a:t>9/19/2022</a:t>
            </a:fld>
            <a:endParaRPr lang="es-US"/>
          </a:p>
        </p:txBody>
      </p:sp>
      <p:sp>
        <p:nvSpPr>
          <p:cNvPr id="8" name="Footer Placeholder 7"/>
          <p:cNvSpPr>
            <a:spLocks noGrp="1"/>
          </p:cNvSpPr>
          <p:nvPr>
            <p:ph type="ftr" sz="quarter" idx="11"/>
          </p:nvPr>
        </p:nvSpPr>
        <p:spPr/>
        <p:txBody>
          <a:bodyPr/>
          <a:lstStyle/>
          <a:p>
            <a:endParaRPr lang="es-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234246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3F6E6-E696-4DDC-82E5-709179EF9E41}" type="datetimeFigureOut">
              <a:rPr lang="es-US" smtClean="0"/>
              <a:t>9/19/2022</a:t>
            </a:fld>
            <a:endParaRPr lang="es-US"/>
          </a:p>
        </p:txBody>
      </p:sp>
      <p:sp>
        <p:nvSpPr>
          <p:cNvPr id="4" name="Footer Placeholder 3"/>
          <p:cNvSpPr>
            <a:spLocks noGrp="1"/>
          </p:cNvSpPr>
          <p:nvPr>
            <p:ph type="ftr" sz="quarter" idx="11"/>
          </p:nvPr>
        </p:nvSpPr>
        <p:spPr/>
        <p:txBody>
          <a:bodyPr/>
          <a:lstStyle/>
          <a:p>
            <a:endParaRPr lang="es-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3492259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3F6E6-E696-4DDC-82E5-709179EF9E41}" type="datetimeFigureOut">
              <a:rPr lang="es-US" smtClean="0"/>
              <a:t>9/19/2022</a:t>
            </a:fld>
            <a:endParaRPr lang="es-US"/>
          </a:p>
        </p:txBody>
      </p:sp>
      <p:sp>
        <p:nvSpPr>
          <p:cNvPr id="3" name="Footer Placeholder 2"/>
          <p:cNvSpPr>
            <a:spLocks noGrp="1"/>
          </p:cNvSpPr>
          <p:nvPr>
            <p:ph type="ftr" sz="quarter" idx="11"/>
          </p:nvPr>
        </p:nvSpPr>
        <p:spPr/>
        <p:txBody>
          <a:bodyPr/>
          <a:lstStyle/>
          <a:p>
            <a:endParaRPr lang="es-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255298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7D3F6E6-E696-4DDC-82E5-709179EF9E41}" type="datetimeFigureOut">
              <a:rPr lang="es-US" smtClean="0"/>
              <a:t>9/19/2022</a:t>
            </a:fld>
            <a:endParaRPr lang="es-US"/>
          </a:p>
        </p:txBody>
      </p:sp>
      <p:sp>
        <p:nvSpPr>
          <p:cNvPr id="6" name="Footer Placeholder 5"/>
          <p:cNvSpPr>
            <a:spLocks noGrp="1"/>
          </p:cNvSpPr>
          <p:nvPr>
            <p:ph type="ftr" sz="quarter" idx="11"/>
          </p:nvPr>
        </p:nvSpPr>
        <p:spPr/>
        <p:txBody>
          <a:bodyPr/>
          <a:lstStyle/>
          <a:p>
            <a:endParaRPr lang="es-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2235361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7D3F6E6-E696-4DDC-82E5-709179EF9E41}" type="datetimeFigureOut">
              <a:rPr lang="es-US" smtClean="0"/>
              <a:t>9/19/2022</a:t>
            </a:fld>
            <a:endParaRPr lang="es-US"/>
          </a:p>
        </p:txBody>
      </p:sp>
      <p:sp>
        <p:nvSpPr>
          <p:cNvPr id="6" name="Footer Placeholder 5"/>
          <p:cNvSpPr>
            <a:spLocks noGrp="1"/>
          </p:cNvSpPr>
          <p:nvPr>
            <p:ph type="ftr" sz="quarter" idx="11"/>
          </p:nvPr>
        </p:nvSpPr>
        <p:spPr/>
        <p:txBody>
          <a:bodyPr/>
          <a:lstStyle/>
          <a:p>
            <a:endParaRPr lang="es-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CE12AF-D9DA-480E-A8A0-27CED90AF204}" type="slidenum">
              <a:rPr lang="es-US" smtClean="0"/>
              <a:t>‹Nº›</a:t>
            </a:fld>
            <a:endParaRPr lang="es-US"/>
          </a:p>
        </p:txBody>
      </p:sp>
    </p:spTree>
    <p:extLst>
      <p:ext uri="{BB962C8B-B14F-4D97-AF65-F5344CB8AC3E}">
        <p14:creationId xmlns:p14="http://schemas.microsoft.com/office/powerpoint/2010/main" val="3338744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D3F6E6-E696-4DDC-82E5-709179EF9E41}" type="datetimeFigureOut">
              <a:rPr lang="es-US" smtClean="0"/>
              <a:t>9/19/2022</a:t>
            </a:fld>
            <a:endParaRPr lang="es-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CCE12AF-D9DA-480E-A8A0-27CED90AF204}" type="slidenum">
              <a:rPr lang="es-US" smtClean="0"/>
              <a:t>‹Nº›</a:t>
            </a:fld>
            <a:endParaRPr lang="es-US"/>
          </a:p>
        </p:txBody>
      </p:sp>
    </p:spTree>
    <p:extLst>
      <p:ext uri="{BB962C8B-B14F-4D97-AF65-F5344CB8AC3E}">
        <p14:creationId xmlns:p14="http://schemas.microsoft.com/office/powerpoint/2010/main" val="782811395"/>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BF6D93-A39A-A270-798C-6126CE8B7488}"/>
              </a:ext>
            </a:extLst>
          </p:cNvPr>
          <p:cNvSpPr>
            <a:spLocks noGrp="1"/>
          </p:cNvSpPr>
          <p:nvPr>
            <p:ph type="ctrTitle"/>
          </p:nvPr>
        </p:nvSpPr>
        <p:spPr/>
        <p:txBody>
          <a:bodyPr>
            <a:normAutofit/>
          </a:bodyPr>
          <a:lstStyle/>
          <a:p>
            <a:r>
              <a:rPr lang="es-MX" sz="3600" b="1" dirty="0">
                <a:effectLst/>
                <a:latin typeface="Times New Roman" panose="02020603050405020304" pitchFamily="18" charset="0"/>
                <a:ea typeface="Times New Roman" panose="02020603050405020304" pitchFamily="18" charset="0"/>
              </a:rPr>
              <a:t> “Propuesta de mejora de sistema experto"</a:t>
            </a:r>
            <a:endParaRPr lang="es-US" sz="9600" dirty="0"/>
          </a:p>
        </p:txBody>
      </p:sp>
      <p:sp>
        <p:nvSpPr>
          <p:cNvPr id="3" name="Subtítulo 2">
            <a:extLst>
              <a:ext uri="{FF2B5EF4-FFF2-40B4-BE49-F238E27FC236}">
                <a16:creationId xmlns:a16="http://schemas.microsoft.com/office/drawing/2014/main" id="{E73831C1-040C-0E0F-4203-885FD0502CE5}"/>
              </a:ext>
            </a:extLst>
          </p:cNvPr>
          <p:cNvSpPr>
            <a:spLocks noGrp="1"/>
          </p:cNvSpPr>
          <p:nvPr>
            <p:ph type="subTitle" idx="1"/>
          </p:nvPr>
        </p:nvSpPr>
        <p:spPr/>
        <p:txBody>
          <a:bodyPr/>
          <a:lstStyle/>
          <a:p>
            <a:r>
              <a:rPr lang="es-MX" sz="1800" dirty="0">
                <a:effectLst/>
                <a:latin typeface="Times New Roman" panose="02020603050405020304" pitchFamily="18" charset="0"/>
                <a:ea typeface="Times New Roman" panose="02020603050405020304" pitchFamily="18" charset="0"/>
              </a:rPr>
              <a:t>Equipo 6</a:t>
            </a:r>
            <a:endParaRPr lang="es-US" sz="1800" dirty="0">
              <a:effectLst/>
              <a:latin typeface="Times New Roman" panose="02020603050405020304" pitchFamily="18" charset="0"/>
              <a:ea typeface="Times New Roman" panose="02020603050405020304" pitchFamily="18" charset="0"/>
            </a:endParaRPr>
          </a:p>
          <a:p>
            <a:endParaRPr lang="es-US" dirty="0"/>
          </a:p>
        </p:txBody>
      </p:sp>
    </p:spTree>
    <p:extLst>
      <p:ext uri="{BB962C8B-B14F-4D97-AF65-F5344CB8AC3E}">
        <p14:creationId xmlns:p14="http://schemas.microsoft.com/office/powerpoint/2010/main" val="530767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05BD99A-F439-5905-BC6D-964D410448E6}"/>
              </a:ext>
            </a:extLst>
          </p:cNvPr>
          <p:cNvSpPr>
            <a:spLocks noGrp="1"/>
          </p:cNvSpPr>
          <p:nvPr>
            <p:ph idx="1"/>
          </p:nvPr>
        </p:nvSpPr>
        <p:spPr>
          <a:xfrm>
            <a:off x="6324600" y="0"/>
            <a:ext cx="5867400" cy="1892968"/>
          </a:xfrm>
        </p:spPr>
        <p:txBody>
          <a:bodyPr/>
          <a:lstStyle/>
          <a:p>
            <a:r>
              <a:rPr lang="es-MX" dirty="0"/>
              <a:t>repositorio</a:t>
            </a:r>
          </a:p>
        </p:txBody>
      </p:sp>
      <p:pic>
        <p:nvPicPr>
          <p:cNvPr id="7" name="Imagen 6">
            <a:extLst>
              <a:ext uri="{FF2B5EF4-FFF2-40B4-BE49-F238E27FC236}">
                <a16:creationId xmlns:a16="http://schemas.microsoft.com/office/drawing/2014/main" id="{0C6E590F-686F-E941-830B-FA4D83E213F1}"/>
              </a:ext>
            </a:extLst>
          </p:cNvPr>
          <p:cNvPicPr>
            <a:picLocks noChangeAspect="1"/>
          </p:cNvPicPr>
          <p:nvPr/>
        </p:nvPicPr>
        <p:blipFill>
          <a:blip r:embed="rId2"/>
          <a:stretch>
            <a:fillRect/>
          </a:stretch>
        </p:blipFill>
        <p:spPr>
          <a:xfrm>
            <a:off x="0" y="0"/>
            <a:ext cx="6068272" cy="2019582"/>
          </a:xfrm>
          <a:prstGeom prst="rect">
            <a:avLst/>
          </a:prstGeom>
        </p:spPr>
      </p:pic>
      <p:pic>
        <p:nvPicPr>
          <p:cNvPr id="9" name="Imagen 8">
            <a:extLst>
              <a:ext uri="{FF2B5EF4-FFF2-40B4-BE49-F238E27FC236}">
                <a16:creationId xmlns:a16="http://schemas.microsoft.com/office/drawing/2014/main" id="{FFA908CE-675A-7C05-A3DE-601C131A5336}"/>
              </a:ext>
            </a:extLst>
          </p:cNvPr>
          <p:cNvPicPr>
            <a:picLocks noChangeAspect="1"/>
          </p:cNvPicPr>
          <p:nvPr/>
        </p:nvPicPr>
        <p:blipFill>
          <a:blip r:embed="rId3"/>
          <a:stretch>
            <a:fillRect/>
          </a:stretch>
        </p:blipFill>
        <p:spPr>
          <a:xfrm>
            <a:off x="4284476" y="2185702"/>
            <a:ext cx="7827313" cy="4554686"/>
          </a:xfrm>
          <a:prstGeom prst="rect">
            <a:avLst/>
          </a:prstGeom>
        </p:spPr>
      </p:pic>
      <p:sp>
        <p:nvSpPr>
          <p:cNvPr id="10" name="Marcador de contenido 2">
            <a:extLst>
              <a:ext uri="{FF2B5EF4-FFF2-40B4-BE49-F238E27FC236}">
                <a16:creationId xmlns:a16="http://schemas.microsoft.com/office/drawing/2014/main" id="{6E0C7B74-B0F8-AB9F-E5A0-6C94D26CA0E2}"/>
              </a:ext>
            </a:extLst>
          </p:cNvPr>
          <p:cNvSpPr txBox="1">
            <a:spLocks/>
          </p:cNvSpPr>
          <p:nvPr/>
        </p:nvSpPr>
        <p:spPr>
          <a:xfrm>
            <a:off x="80211" y="2871537"/>
            <a:ext cx="2863515" cy="1892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Imágenes guardadas</a:t>
            </a:r>
          </a:p>
        </p:txBody>
      </p:sp>
    </p:spTree>
    <p:extLst>
      <p:ext uri="{BB962C8B-B14F-4D97-AF65-F5344CB8AC3E}">
        <p14:creationId xmlns:p14="http://schemas.microsoft.com/office/powerpoint/2010/main" val="4113345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B090DA4-9FB4-917A-9758-48887DED9AB9}"/>
              </a:ext>
            </a:extLst>
          </p:cNvPr>
          <p:cNvSpPr>
            <a:spLocks noGrp="1"/>
          </p:cNvSpPr>
          <p:nvPr>
            <p:ph idx="1"/>
          </p:nvPr>
        </p:nvSpPr>
        <p:spPr>
          <a:xfrm>
            <a:off x="0" y="0"/>
            <a:ext cx="5759116" cy="1362265"/>
          </a:xfrm>
        </p:spPr>
        <p:txBody>
          <a:bodyPr/>
          <a:lstStyle/>
          <a:p>
            <a:r>
              <a:rPr lang="es-MX" dirty="0"/>
              <a:t>Modelo ya entrenado de la red. </a:t>
            </a:r>
          </a:p>
        </p:txBody>
      </p:sp>
      <p:pic>
        <p:nvPicPr>
          <p:cNvPr id="5" name="Imagen 4">
            <a:extLst>
              <a:ext uri="{FF2B5EF4-FFF2-40B4-BE49-F238E27FC236}">
                <a16:creationId xmlns:a16="http://schemas.microsoft.com/office/drawing/2014/main" id="{8FE02ADE-DE2B-AF2B-813F-0A5EFD010A59}"/>
              </a:ext>
            </a:extLst>
          </p:cNvPr>
          <p:cNvPicPr>
            <a:picLocks noChangeAspect="1"/>
          </p:cNvPicPr>
          <p:nvPr/>
        </p:nvPicPr>
        <p:blipFill>
          <a:blip r:embed="rId2"/>
          <a:stretch>
            <a:fillRect/>
          </a:stretch>
        </p:blipFill>
        <p:spPr>
          <a:xfrm>
            <a:off x="6160259" y="88877"/>
            <a:ext cx="5887272" cy="1362265"/>
          </a:xfrm>
          <a:prstGeom prst="rect">
            <a:avLst/>
          </a:prstGeom>
        </p:spPr>
      </p:pic>
      <p:pic>
        <p:nvPicPr>
          <p:cNvPr id="7" name="Imagen 6">
            <a:extLst>
              <a:ext uri="{FF2B5EF4-FFF2-40B4-BE49-F238E27FC236}">
                <a16:creationId xmlns:a16="http://schemas.microsoft.com/office/drawing/2014/main" id="{17CCDE88-A7C2-B5D2-B196-D8B7A3C424F3}"/>
              </a:ext>
            </a:extLst>
          </p:cNvPr>
          <p:cNvPicPr>
            <a:picLocks noChangeAspect="1"/>
          </p:cNvPicPr>
          <p:nvPr/>
        </p:nvPicPr>
        <p:blipFill>
          <a:blip r:embed="rId3"/>
          <a:stretch>
            <a:fillRect/>
          </a:stretch>
        </p:blipFill>
        <p:spPr>
          <a:xfrm>
            <a:off x="149318" y="2809124"/>
            <a:ext cx="4658375" cy="3581900"/>
          </a:xfrm>
          <a:prstGeom prst="rect">
            <a:avLst/>
          </a:prstGeom>
        </p:spPr>
      </p:pic>
      <p:sp>
        <p:nvSpPr>
          <p:cNvPr id="8" name="Marcador de contenido 2">
            <a:extLst>
              <a:ext uri="{FF2B5EF4-FFF2-40B4-BE49-F238E27FC236}">
                <a16:creationId xmlns:a16="http://schemas.microsoft.com/office/drawing/2014/main" id="{38F21C8D-1769-6432-D38E-5042E67C304E}"/>
              </a:ext>
            </a:extLst>
          </p:cNvPr>
          <p:cNvSpPr txBox="1">
            <a:spLocks/>
          </p:cNvSpPr>
          <p:nvPr/>
        </p:nvSpPr>
        <p:spPr>
          <a:xfrm>
            <a:off x="5590674" y="3561347"/>
            <a:ext cx="5759116" cy="1362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Fiabilidad del sistema sin cubrebocas. </a:t>
            </a:r>
          </a:p>
        </p:txBody>
      </p:sp>
    </p:spTree>
    <p:extLst>
      <p:ext uri="{BB962C8B-B14F-4D97-AF65-F5344CB8AC3E}">
        <p14:creationId xmlns:p14="http://schemas.microsoft.com/office/powerpoint/2010/main" val="270749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5DB8D6C-7D07-7D84-9EE9-4D55679D8D51}"/>
              </a:ext>
            </a:extLst>
          </p:cNvPr>
          <p:cNvSpPr>
            <a:spLocks noGrp="1"/>
          </p:cNvSpPr>
          <p:nvPr>
            <p:ph idx="1"/>
          </p:nvPr>
        </p:nvSpPr>
        <p:spPr>
          <a:xfrm>
            <a:off x="212992" y="4068845"/>
            <a:ext cx="5474368" cy="1882775"/>
          </a:xfrm>
        </p:spPr>
        <p:txBody>
          <a:bodyPr/>
          <a:lstStyle/>
          <a:p>
            <a:r>
              <a:rPr lang="es-MX" dirty="0"/>
              <a:t>Con cubrebocas</a:t>
            </a:r>
          </a:p>
        </p:txBody>
      </p:sp>
      <p:pic>
        <p:nvPicPr>
          <p:cNvPr id="5" name="Imagen 4">
            <a:extLst>
              <a:ext uri="{FF2B5EF4-FFF2-40B4-BE49-F238E27FC236}">
                <a16:creationId xmlns:a16="http://schemas.microsoft.com/office/drawing/2014/main" id="{994F2B39-871A-C988-171F-55035FDE2F82}"/>
              </a:ext>
            </a:extLst>
          </p:cNvPr>
          <p:cNvPicPr>
            <a:picLocks noChangeAspect="1"/>
          </p:cNvPicPr>
          <p:nvPr/>
        </p:nvPicPr>
        <p:blipFill>
          <a:blip r:embed="rId2"/>
          <a:stretch>
            <a:fillRect/>
          </a:stretch>
        </p:blipFill>
        <p:spPr>
          <a:xfrm>
            <a:off x="341328" y="96504"/>
            <a:ext cx="4707240" cy="3429000"/>
          </a:xfrm>
          <a:prstGeom prst="rect">
            <a:avLst/>
          </a:prstGeom>
        </p:spPr>
      </p:pic>
      <p:pic>
        <p:nvPicPr>
          <p:cNvPr id="7" name="Imagen 6">
            <a:extLst>
              <a:ext uri="{FF2B5EF4-FFF2-40B4-BE49-F238E27FC236}">
                <a16:creationId xmlns:a16="http://schemas.microsoft.com/office/drawing/2014/main" id="{A573C6BF-5F15-75E9-CA1F-9A677327814F}"/>
              </a:ext>
            </a:extLst>
          </p:cNvPr>
          <p:cNvPicPr>
            <a:picLocks noChangeAspect="1"/>
          </p:cNvPicPr>
          <p:nvPr/>
        </p:nvPicPr>
        <p:blipFill>
          <a:blip r:embed="rId3"/>
          <a:stretch>
            <a:fillRect/>
          </a:stretch>
        </p:blipFill>
        <p:spPr>
          <a:xfrm>
            <a:off x="7415896" y="3429000"/>
            <a:ext cx="4563112" cy="3400900"/>
          </a:xfrm>
          <a:prstGeom prst="rect">
            <a:avLst/>
          </a:prstGeom>
        </p:spPr>
      </p:pic>
    </p:spTree>
    <p:extLst>
      <p:ext uri="{BB962C8B-B14F-4D97-AF65-F5344CB8AC3E}">
        <p14:creationId xmlns:p14="http://schemas.microsoft.com/office/powerpoint/2010/main" val="353678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44E7B-42D5-67F8-1E83-562063E1EA14}"/>
              </a:ext>
            </a:extLst>
          </p:cNvPr>
          <p:cNvSpPr>
            <a:spLocks noGrp="1"/>
          </p:cNvSpPr>
          <p:nvPr>
            <p:ph type="title"/>
          </p:nvPr>
        </p:nvSpPr>
        <p:spPr/>
        <p:txBody>
          <a:bodyPr>
            <a:normAutofit/>
          </a:bodyPr>
          <a:lstStyle/>
          <a:p>
            <a:r>
              <a:rPr lang="es-MX" sz="4400" dirty="0">
                <a:solidFill>
                  <a:srgbClr val="FF0000"/>
                </a:solidFill>
                <a:effectLst/>
                <a:latin typeface="Times New Roman" panose="02020603050405020304" pitchFamily="18" charset="0"/>
                <a:ea typeface="Times New Roman" panose="02020603050405020304" pitchFamily="18" charset="0"/>
              </a:rPr>
              <a:t>¿Qué se propone hacer?</a:t>
            </a:r>
            <a:endParaRPr lang="es-US" sz="7200" dirty="0"/>
          </a:p>
        </p:txBody>
      </p:sp>
      <p:sp>
        <p:nvSpPr>
          <p:cNvPr id="3" name="Marcador de contenido 2">
            <a:extLst>
              <a:ext uri="{FF2B5EF4-FFF2-40B4-BE49-F238E27FC236}">
                <a16:creationId xmlns:a16="http://schemas.microsoft.com/office/drawing/2014/main" id="{6B7B3705-982F-6A98-7D99-771679188D75}"/>
              </a:ext>
            </a:extLst>
          </p:cNvPr>
          <p:cNvSpPr>
            <a:spLocks noGrp="1"/>
          </p:cNvSpPr>
          <p:nvPr>
            <p:ph idx="1"/>
          </p:nvPr>
        </p:nvSpPr>
        <p:spPr/>
        <p:txBody>
          <a:bodyPr/>
          <a:lstStyle/>
          <a:p>
            <a:r>
              <a:rPr lang="es-MX" sz="1800" dirty="0">
                <a:effectLst/>
                <a:latin typeface="Times New Roman" panose="02020603050405020304" pitchFamily="18" charset="0"/>
                <a:ea typeface="Times New Roman" panose="02020603050405020304" pitchFamily="18" charset="0"/>
              </a:rPr>
              <a:t>El plan de mejora del sistema se basa en la implementación de una red neuronal, esta red neuronal puede identificar patrones faciales a través de datos biométricos utilizando una Red neuronal convolucional, (MTCNN).</a:t>
            </a:r>
            <a:endParaRPr lang="es-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48882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694855-112D-8570-3E16-3F42D0F61478}"/>
              </a:ext>
            </a:extLst>
          </p:cNvPr>
          <p:cNvSpPr>
            <a:spLocks noGrp="1"/>
          </p:cNvSpPr>
          <p:nvPr>
            <p:ph type="title"/>
          </p:nvPr>
        </p:nvSpPr>
        <p:spPr/>
        <p:txBody>
          <a:bodyPr/>
          <a:lstStyle/>
          <a:p>
            <a:r>
              <a:rPr lang="en-US" dirty="0" err="1"/>
              <a:t>Antecedentes</a:t>
            </a:r>
            <a:r>
              <a:rPr lang="en-US" dirty="0"/>
              <a:t> / </a:t>
            </a:r>
            <a:r>
              <a:rPr lang="en-US" dirty="0" err="1"/>
              <a:t>contexto</a:t>
            </a:r>
            <a:r>
              <a:rPr lang="en-US" dirty="0"/>
              <a:t> </a:t>
            </a:r>
            <a:endParaRPr lang="es-US" dirty="0"/>
          </a:p>
        </p:txBody>
      </p:sp>
      <p:sp>
        <p:nvSpPr>
          <p:cNvPr id="3" name="Marcador de contenido 2">
            <a:extLst>
              <a:ext uri="{FF2B5EF4-FFF2-40B4-BE49-F238E27FC236}">
                <a16:creationId xmlns:a16="http://schemas.microsoft.com/office/drawing/2014/main" id="{0C41DC29-0625-E9C5-B624-E082C73BD622}"/>
              </a:ext>
            </a:extLst>
          </p:cNvPr>
          <p:cNvSpPr>
            <a:spLocks noGrp="1"/>
          </p:cNvSpPr>
          <p:nvPr>
            <p:ph idx="1"/>
          </p:nvPr>
        </p:nvSpPr>
        <p:spPr/>
        <p:txBody>
          <a:bodyPr/>
          <a:lstStyle/>
          <a:p>
            <a:r>
              <a:rPr lang="es-ES" sz="1800" dirty="0">
                <a:effectLst/>
                <a:latin typeface="Times New Roman" panose="02020603050405020304" pitchFamily="18" charset="0"/>
                <a:ea typeface="Times New Roman" panose="02020603050405020304" pitchFamily="18" charset="0"/>
              </a:rPr>
              <a:t>El sistema ya fue implementado por mi (David Jacobi), este sistema fue un proyecto de implementación de la redes neuronales para el aprendizaje de sistemas expertos, en mi investigación y desarrollo del sistema tuve la oportunidad de observar y identificar problemas relacionados con la eficacia del sistema, pues depende de muchos factores físicos y naturales para el optimo desempeño del sistema, por ejemplo me di cuenta que un cambio de iluminación puede ser la diferencia entre una identificación de patrones biométricos en el sistema experto, pude observar cambios del 30% aproximadamente</a:t>
            </a:r>
            <a:endParaRPr lang="es-US" dirty="0"/>
          </a:p>
        </p:txBody>
      </p:sp>
    </p:spTree>
    <p:extLst>
      <p:ext uri="{BB962C8B-B14F-4D97-AF65-F5344CB8AC3E}">
        <p14:creationId xmlns:p14="http://schemas.microsoft.com/office/powerpoint/2010/main" val="1811221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E58ED-83F4-90B3-AA4D-2980CC3CD652}"/>
              </a:ext>
            </a:extLst>
          </p:cNvPr>
          <p:cNvSpPr>
            <a:spLocks noGrp="1"/>
          </p:cNvSpPr>
          <p:nvPr>
            <p:ph type="title"/>
          </p:nvPr>
        </p:nvSpPr>
        <p:spPr/>
        <p:txBody>
          <a:bodyPr>
            <a:normAutofit/>
          </a:bodyPr>
          <a:lstStyle/>
          <a:p>
            <a:r>
              <a:rPr lang="es-MX" sz="4800" dirty="0">
                <a:solidFill>
                  <a:srgbClr val="FF0000"/>
                </a:solidFill>
                <a:effectLst/>
                <a:latin typeface="Times New Roman" panose="02020603050405020304" pitchFamily="18" charset="0"/>
                <a:ea typeface="Times New Roman" panose="02020603050405020304" pitchFamily="18" charset="0"/>
              </a:rPr>
              <a:t>problema que sea desea resolver</a:t>
            </a:r>
            <a:endParaRPr lang="es-US" sz="8000" dirty="0"/>
          </a:p>
        </p:txBody>
      </p:sp>
      <p:sp>
        <p:nvSpPr>
          <p:cNvPr id="3" name="Marcador de contenido 2">
            <a:extLst>
              <a:ext uri="{FF2B5EF4-FFF2-40B4-BE49-F238E27FC236}">
                <a16:creationId xmlns:a16="http://schemas.microsoft.com/office/drawing/2014/main" id="{B27D2577-75AB-B583-9DC0-3E9112392078}"/>
              </a:ext>
            </a:extLst>
          </p:cNvPr>
          <p:cNvSpPr>
            <a:spLocks noGrp="1"/>
          </p:cNvSpPr>
          <p:nvPr>
            <p:ph idx="1"/>
          </p:nvPr>
        </p:nvSpPr>
        <p:spPr/>
        <p:txBody>
          <a:bodyPr/>
          <a:lstStyle/>
          <a:p>
            <a:r>
              <a:rPr lang="es-MX" sz="1800" dirty="0">
                <a:effectLst/>
                <a:latin typeface="Times New Roman" panose="02020603050405020304" pitchFamily="18" charset="0"/>
                <a:ea typeface="Times New Roman" panose="02020603050405020304" pitchFamily="18" charset="0"/>
              </a:rPr>
              <a:t>Mejorar la eficacia de reconocimientos de patrones faciales utilizando datos biométricos, adaptando un sistema viejo, “que una red neuronal pueda identificar caras incluso con tapabocas”</a:t>
            </a:r>
            <a:endParaRPr lang="es-US" sz="1800" dirty="0">
              <a:effectLst/>
              <a:latin typeface="Times New Roman" panose="02020603050405020304" pitchFamily="18" charset="0"/>
              <a:ea typeface="Times New Roman" panose="02020603050405020304" pitchFamily="18" charset="0"/>
            </a:endParaRPr>
          </a:p>
        </p:txBody>
      </p:sp>
      <p:sp>
        <p:nvSpPr>
          <p:cNvPr id="4" name="Marcador de contenido 2">
            <a:extLst>
              <a:ext uri="{FF2B5EF4-FFF2-40B4-BE49-F238E27FC236}">
                <a16:creationId xmlns:a16="http://schemas.microsoft.com/office/drawing/2014/main" id="{719169EE-2CC9-94F3-ED76-6F96EE85BB94}"/>
              </a:ext>
            </a:extLst>
          </p:cNvPr>
          <p:cNvSpPr txBox="1">
            <a:spLocks/>
          </p:cNvSpPr>
          <p:nvPr/>
        </p:nvSpPr>
        <p:spPr>
          <a:xfrm>
            <a:off x="990600" y="4203031"/>
            <a:ext cx="10515600" cy="2126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a:latin typeface="Times New Roman" panose="02020603050405020304" pitchFamily="18" charset="0"/>
                <a:ea typeface="Times New Roman" panose="02020603050405020304" pitchFamily="18" charset="0"/>
              </a:rPr>
              <a:t>La implementación de un sistema antiguo, puede conllevar de ciertas limitaciones de a cuerdo con el grado de actualización del mismo, por ejemplo el sistema cuenta con una versión de Python 3.9, esta versión corresponde un grado significativo si es que se quiere actualizar correctamente el sistema a una nueva generación, pero de poder lograr un grado optimo de desempeño del sistema podremos comprender la estructura de las redes neuronales y la implementación de sistemas expertos, dejándonos un alto valor de conocimientos para futuros proyectos</a:t>
            </a:r>
            <a:endParaRPr lang="es-US" sz="1800">
              <a:latin typeface="Times New Roman" panose="02020603050405020304" pitchFamily="18" charset="0"/>
              <a:ea typeface="Times New Roman" panose="02020603050405020304" pitchFamily="18" charset="0"/>
            </a:endParaRPr>
          </a:p>
          <a:p>
            <a:endParaRPr lang="es-US" dirty="0"/>
          </a:p>
        </p:txBody>
      </p:sp>
    </p:spTree>
    <p:extLst>
      <p:ext uri="{BB962C8B-B14F-4D97-AF65-F5344CB8AC3E}">
        <p14:creationId xmlns:p14="http://schemas.microsoft.com/office/powerpoint/2010/main" val="202816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68B986-3299-260B-6AE4-084C40C86E9B}"/>
              </a:ext>
            </a:extLst>
          </p:cNvPr>
          <p:cNvSpPr>
            <a:spLocks noGrp="1"/>
          </p:cNvSpPr>
          <p:nvPr>
            <p:ph type="title"/>
          </p:nvPr>
        </p:nvSpPr>
        <p:spPr/>
        <p:txBody>
          <a:bodyPr>
            <a:normAutofit fontScale="90000"/>
          </a:bodyPr>
          <a:lstStyle/>
          <a:p>
            <a:r>
              <a:rPr lang="es-MX" sz="3200" dirty="0">
                <a:solidFill>
                  <a:srgbClr val="FF0000"/>
                </a:solidFill>
                <a:effectLst/>
                <a:latin typeface="Times New Roman" panose="02020603050405020304" pitchFamily="18" charset="0"/>
                <a:ea typeface="Times New Roman" panose="02020603050405020304" pitchFamily="18" charset="0"/>
              </a:rPr>
              <a:t>herramientas se utilizarán</a:t>
            </a:r>
            <a:br>
              <a:rPr lang="es-US" sz="3200" dirty="0">
                <a:solidFill>
                  <a:srgbClr val="000000"/>
                </a:solidFill>
                <a:effectLst/>
                <a:latin typeface="Times New Roman" panose="02020603050405020304" pitchFamily="18" charset="0"/>
                <a:ea typeface="Times New Roman" panose="02020603050405020304" pitchFamily="18" charset="0"/>
              </a:rPr>
            </a:br>
            <a:endParaRPr lang="es-US" sz="5400" dirty="0"/>
          </a:p>
        </p:txBody>
      </p:sp>
      <p:sp>
        <p:nvSpPr>
          <p:cNvPr id="3" name="Marcador de contenido 2">
            <a:extLst>
              <a:ext uri="{FF2B5EF4-FFF2-40B4-BE49-F238E27FC236}">
                <a16:creationId xmlns:a16="http://schemas.microsoft.com/office/drawing/2014/main" id="{0249D88B-5C5D-D378-0F85-566CD85CAD96}"/>
              </a:ext>
            </a:extLst>
          </p:cNvPr>
          <p:cNvSpPr>
            <a:spLocks noGrp="1"/>
          </p:cNvSpPr>
          <p:nvPr>
            <p:ph idx="1"/>
          </p:nvPr>
        </p:nvSpPr>
        <p:spPr/>
        <p:txBody>
          <a:bodyPr/>
          <a:lstStyle/>
          <a:p>
            <a:r>
              <a:rPr lang="es-MX" sz="1800" dirty="0">
                <a:effectLst/>
                <a:latin typeface="Times New Roman" panose="02020603050405020304" pitchFamily="18" charset="0"/>
                <a:ea typeface="Times New Roman" panose="02020603050405020304" pitchFamily="18" charset="0"/>
              </a:rPr>
              <a:t>Se utiliza el lenguaje de programación Python, el sistema fue programado en Python 3.9 (se esta actualizando a Python 3.10), utilizaremos un IDE llamado </a:t>
            </a:r>
            <a:r>
              <a:rPr lang="es-MX" sz="1800" dirty="0" err="1">
                <a:effectLst/>
                <a:latin typeface="Times New Roman" panose="02020603050405020304" pitchFamily="18" charset="0"/>
                <a:ea typeface="Times New Roman" panose="02020603050405020304" pitchFamily="18" charset="0"/>
              </a:rPr>
              <a:t>pycharm</a:t>
            </a:r>
            <a:r>
              <a:rPr lang="es-MX" sz="1800" dirty="0">
                <a:effectLst/>
                <a:latin typeface="Times New Roman" panose="02020603050405020304" pitchFamily="18" charset="0"/>
                <a:ea typeface="Times New Roman" panose="02020603050405020304" pitchFamily="18" charset="0"/>
              </a:rPr>
              <a:t>, este entorno de desarrollo grafico nos ayudara a implementar correctamente las librerías especializadas de redes neuronales</a:t>
            </a:r>
            <a:endParaRPr lang="es-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48379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B78EC-C00A-13F3-686E-D4087C334820}"/>
              </a:ext>
            </a:extLst>
          </p:cNvPr>
          <p:cNvSpPr>
            <a:spLocks noGrp="1"/>
          </p:cNvSpPr>
          <p:nvPr>
            <p:ph type="title"/>
          </p:nvPr>
        </p:nvSpPr>
        <p:spPr/>
        <p:txBody>
          <a:bodyPr>
            <a:normAutofit/>
          </a:bodyPr>
          <a:lstStyle/>
          <a:p>
            <a:r>
              <a:rPr lang="es-MX" sz="4800" dirty="0">
                <a:solidFill>
                  <a:srgbClr val="FF0000"/>
                </a:solidFill>
                <a:effectLst/>
                <a:latin typeface="Times New Roman" panose="02020603050405020304" pitchFamily="18" charset="0"/>
                <a:ea typeface="Times New Roman" panose="02020603050405020304" pitchFamily="18" charset="0"/>
              </a:rPr>
              <a:t>Metodología</a:t>
            </a:r>
            <a:endParaRPr lang="es-US" sz="8000" dirty="0"/>
          </a:p>
        </p:txBody>
      </p:sp>
      <p:sp>
        <p:nvSpPr>
          <p:cNvPr id="3" name="Marcador de contenido 2">
            <a:extLst>
              <a:ext uri="{FF2B5EF4-FFF2-40B4-BE49-F238E27FC236}">
                <a16:creationId xmlns:a16="http://schemas.microsoft.com/office/drawing/2014/main" id="{4F22D83D-0E32-2C9A-BF57-E5BAE57EC046}"/>
              </a:ext>
            </a:extLst>
          </p:cNvPr>
          <p:cNvSpPr>
            <a:spLocks noGrp="1"/>
          </p:cNvSpPr>
          <p:nvPr>
            <p:ph idx="1"/>
          </p:nvPr>
        </p:nvSpPr>
        <p:spPr/>
        <p:txBody>
          <a:bodyPr/>
          <a:lstStyle/>
          <a:p>
            <a:pPr marL="0" marR="0" algn="just">
              <a:spcBef>
                <a:spcPts val="0"/>
              </a:spcBef>
              <a:spcAft>
                <a:spcPts val="0"/>
              </a:spcAft>
            </a:pPr>
            <a:r>
              <a:rPr lang="es-MX" sz="1800" dirty="0">
                <a:effectLst/>
                <a:latin typeface="Times New Roman" panose="02020603050405020304" pitchFamily="18" charset="0"/>
                <a:ea typeface="Times New Roman" panose="02020603050405020304" pitchFamily="18" charset="0"/>
              </a:rPr>
              <a:t>Utilizaremos una metodología de entrenamiento para la red neuronal, esto comprende de 2 bases de datos para entrenarla, una donde tenga las imágenes del usuario con tapabocas y el otro no.</a:t>
            </a:r>
            <a:endParaRPr lang="es-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8541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868E3-4310-11A3-4FB9-71E0BA552D75}"/>
              </a:ext>
            </a:extLst>
          </p:cNvPr>
          <p:cNvSpPr>
            <a:spLocks noGrp="1"/>
          </p:cNvSpPr>
          <p:nvPr>
            <p:ph type="title"/>
          </p:nvPr>
        </p:nvSpPr>
        <p:spPr/>
        <p:txBody>
          <a:bodyPr>
            <a:normAutofit fontScale="90000"/>
          </a:bodyPr>
          <a:lstStyle/>
          <a:p>
            <a:r>
              <a:rPr lang="es-MX" sz="4400" b="1" dirty="0">
                <a:effectLst/>
                <a:latin typeface="Times New Roman" panose="02020603050405020304" pitchFamily="18" charset="0"/>
                <a:ea typeface="Times New Roman" panose="02020603050405020304" pitchFamily="18" charset="0"/>
              </a:rPr>
              <a:t>Objetivos Específicos (Actividades Concretas):</a:t>
            </a:r>
            <a:endParaRPr lang="es-US" dirty="0"/>
          </a:p>
        </p:txBody>
      </p:sp>
      <p:sp>
        <p:nvSpPr>
          <p:cNvPr id="3" name="Marcador de contenido 2">
            <a:extLst>
              <a:ext uri="{FF2B5EF4-FFF2-40B4-BE49-F238E27FC236}">
                <a16:creationId xmlns:a16="http://schemas.microsoft.com/office/drawing/2014/main" id="{076355BE-6CBF-0825-A58E-B0CA1291D39F}"/>
              </a:ext>
            </a:extLst>
          </p:cNvPr>
          <p:cNvSpPr>
            <a:spLocks noGrp="1"/>
          </p:cNvSpPr>
          <p:nvPr>
            <p:ph idx="1"/>
          </p:nvPr>
        </p:nvSpPr>
        <p:spPr/>
        <p:txBody>
          <a:bodyPr>
            <a:normAutofit/>
          </a:bodyPr>
          <a:lstStyle/>
          <a:p>
            <a:pPr marL="400050" indent="-285750" algn="just">
              <a:spcBef>
                <a:spcPts val="0"/>
              </a:spcBef>
            </a:pPr>
            <a:r>
              <a:rPr lang="es-MX" sz="1800" dirty="0">
                <a:effectLst/>
                <a:latin typeface="Times New Roman" panose="02020603050405020304" pitchFamily="18" charset="0"/>
                <a:ea typeface="Times New Roman" panose="02020603050405020304" pitchFamily="18" charset="0"/>
              </a:rPr>
              <a:t>Preparar una interfaz grafica simple y amigable para que el usuario no se complique con la entrada de datos.</a:t>
            </a:r>
            <a:endParaRPr lang="es-US" sz="1800" dirty="0">
              <a:effectLst/>
              <a:latin typeface="Times New Roman" panose="02020603050405020304" pitchFamily="18" charset="0"/>
              <a:ea typeface="Times New Roman" panose="02020603050405020304" pitchFamily="18" charset="0"/>
            </a:endParaRPr>
          </a:p>
          <a:p>
            <a:pPr marL="400050" indent="-285750" algn="just">
              <a:spcBef>
                <a:spcPts val="0"/>
              </a:spcBef>
            </a:pPr>
            <a:r>
              <a:rPr lang="es-MX" sz="1800" dirty="0">
                <a:effectLst/>
                <a:latin typeface="Times New Roman" panose="02020603050405020304" pitchFamily="18" charset="0"/>
                <a:ea typeface="Times New Roman" panose="02020603050405020304" pitchFamily="18" charset="0"/>
              </a:rPr>
              <a:t>evaluar la eficacia antes y después de la implementación de mejora del sistema.</a:t>
            </a:r>
            <a:endParaRPr lang="es-US" sz="1800" dirty="0">
              <a:effectLst/>
              <a:latin typeface="Times New Roman" panose="02020603050405020304" pitchFamily="18" charset="0"/>
              <a:ea typeface="Times New Roman" panose="02020603050405020304" pitchFamily="18" charset="0"/>
            </a:endParaRPr>
          </a:p>
          <a:p>
            <a:pPr algn="just">
              <a:spcBef>
                <a:spcPts val="0"/>
              </a:spcBef>
              <a:buSzPts val="1200"/>
              <a:tabLst>
                <a:tab pos="457200" algn="l"/>
              </a:tabLst>
            </a:pPr>
            <a:r>
              <a:rPr lang="es-MX" sz="1800" dirty="0">
                <a:effectLst/>
                <a:latin typeface="Times New Roman" panose="02020603050405020304" pitchFamily="18" charset="0"/>
                <a:ea typeface="Times New Roman" panose="02020603050405020304" pitchFamily="18" charset="0"/>
              </a:rPr>
              <a:t>Sintetizar. Datos biométricos simples, estos comprenden de una simple foto del rostro identificando patrones y expresiones.</a:t>
            </a:r>
            <a:endParaRPr lang="es-US" sz="1800" dirty="0">
              <a:effectLst/>
              <a:latin typeface="Times New Roman" panose="02020603050405020304" pitchFamily="18" charset="0"/>
              <a:ea typeface="Times New Roman" panose="02020603050405020304" pitchFamily="18" charset="0"/>
            </a:endParaRPr>
          </a:p>
          <a:p>
            <a:pPr marL="400050" indent="-285750" algn="just">
              <a:spcBef>
                <a:spcPts val="0"/>
              </a:spcBef>
            </a:pPr>
            <a:r>
              <a:rPr lang="es-MX" sz="1800" dirty="0">
                <a:effectLst/>
                <a:latin typeface="Times New Roman" panose="02020603050405020304" pitchFamily="18" charset="0"/>
                <a:ea typeface="Times New Roman" panose="02020603050405020304" pitchFamily="18" charset="0"/>
              </a:rPr>
              <a:t>medir un umbral de aceptación de la red neuronal, teniendo en cuenta cual porcentaje es aceptable en un entorno real donde se necesite aplicar.</a:t>
            </a:r>
            <a:endParaRPr lang="es-US" sz="1800" dirty="0">
              <a:effectLst/>
              <a:latin typeface="Times New Roman" panose="02020603050405020304" pitchFamily="18" charset="0"/>
              <a:ea typeface="Times New Roman" panose="02020603050405020304" pitchFamily="18" charset="0"/>
            </a:endParaRPr>
          </a:p>
          <a:p>
            <a:pPr marL="400050" indent="-285750" algn="just">
              <a:spcBef>
                <a:spcPts val="0"/>
              </a:spcBef>
            </a:pPr>
            <a:r>
              <a:rPr lang="en-US" sz="1800" dirty="0" err="1">
                <a:effectLst/>
                <a:latin typeface="Times New Roman" panose="02020603050405020304" pitchFamily="18" charset="0"/>
                <a:ea typeface="Times New Roman" panose="02020603050405020304" pitchFamily="18" charset="0"/>
              </a:rPr>
              <a:t>comparar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diferentes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valores</a:t>
            </a:r>
            <a:r>
              <a:rPr lang="en-US" sz="1800" dirty="0">
                <a:latin typeface="Times New Roman" panose="02020603050405020304" pitchFamily="18" charset="0"/>
                <a:ea typeface="Times New Roman" panose="02020603050405020304" pitchFamily="18" charset="0"/>
              </a:rPr>
              <a:t> que </a:t>
            </a:r>
            <a:r>
              <a:rPr lang="en-US" sz="1800" dirty="0" err="1">
                <a:latin typeface="Times New Roman" panose="02020603050405020304" pitchFamily="18" charset="0"/>
                <a:ea typeface="Times New Roman" panose="02020603050405020304" pitchFamily="18" charset="0"/>
              </a:rPr>
              <a:t>obtenemos</a:t>
            </a:r>
            <a:r>
              <a:rPr lang="en-US" sz="1800" dirty="0">
                <a:latin typeface="Times New Roman" panose="02020603050405020304" pitchFamily="18" charset="0"/>
                <a:ea typeface="Times New Roman" panose="02020603050405020304" pitchFamily="18" charset="0"/>
              </a:rPr>
              <a:t> con </a:t>
            </a:r>
            <a:r>
              <a:rPr lang="en-US" sz="1800" dirty="0" err="1">
                <a:latin typeface="Times New Roman" panose="02020603050405020304" pitchFamily="18" charset="0"/>
                <a:ea typeface="Times New Roman" panose="02020603050405020304" pitchFamily="18" charset="0"/>
              </a:rPr>
              <a:t>pruebas</a:t>
            </a:r>
            <a:r>
              <a:rPr lang="en-US" sz="1800" dirty="0">
                <a:latin typeface="Times New Roman" panose="02020603050405020304" pitchFamily="18" charset="0"/>
                <a:ea typeface="Times New Roman" panose="02020603050405020304" pitchFamily="18" charset="0"/>
              </a:rPr>
              <a:t> para </a:t>
            </a:r>
            <a:r>
              <a:rPr lang="en-US" sz="1800" dirty="0" err="1">
                <a:latin typeface="Times New Roman" panose="02020603050405020304" pitchFamily="18" charset="0"/>
                <a:ea typeface="Times New Roman" panose="02020603050405020304" pitchFamily="18" charset="0"/>
              </a:rPr>
              <a:t>conseguir</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una</a:t>
            </a:r>
            <a:r>
              <a:rPr lang="en-US" sz="1800" dirty="0">
                <a:latin typeface="Times New Roman" panose="02020603050405020304" pitchFamily="18" charset="0"/>
                <a:ea typeface="Times New Roman" panose="02020603050405020304" pitchFamily="18" charset="0"/>
              </a:rPr>
              <a:t> conclusion. </a:t>
            </a:r>
          </a:p>
          <a:p>
            <a:pPr marL="400050" indent="-285750" algn="just">
              <a:spcBef>
                <a:spcPts val="0"/>
              </a:spcBef>
            </a:pPr>
            <a:endParaRPr lang="es-MX" sz="1800" dirty="0">
              <a:effectLst/>
              <a:latin typeface="Times New Roman" panose="02020603050405020304" pitchFamily="18" charset="0"/>
              <a:ea typeface="Times New Roman" panose="02020603050405020304" pitchFamily="18" charset="0"/>
            </a:endParaRPr>
          </a:p>
          <a:p>
            <a:pPr marL="114300" indent="0" algn="just">
              <a:spcBef>
                <a:spcPts val="0"/>
              </a:spcBef>
              <a:buNone/>
            </a:pPr>
            <a:r>
              <a:rPr lang="es-MX" sz="1800" dirty="0">
                <a:effectLst/>
                <a:latin typeface="Times New Roman" panose="02020603050405020304" pitchFamily="18" charset="0"/>
                <a:ea typeface="Times New Roman" panose="02020603050405020304" pitchFamily="18" charset="0"/>
              </a:rPr>
              <a:t>El desarrollo del sistema implica una observación real de los resultados del sistema, comprendiendo la lógica computacional del mismo, aplicándolos de forma que se mejore en la nueva problemática.</a:t>
            </a:r>
            <a:endParaRPr lang="es-US" sz="1800" dirty="0">
              <a:effectLst/>
              <a:latin typeface="Times New Roman" panose="02020603050405020304" pitchFamily="18" charset="0"/>
              <a:ea typeface="Times New Roman" panose="02020603050405020304" pitchFamily="18" charset="0"/>
            </a:endParaRPr>
          </a:p>
          <a:p>
            <a:endParaRPr lang="es-US" dirty="0"/>
          </a:p>
        </p:txBody>
      </p:sp>
    </p:spTree>
    <p:extLst>
      <p:ext uri="{BB962C8B-B14F-4D97-AF65-F5344CB8AC3E}">
        <p14:creationId xmlns:p14="http://schemas.microsoft.com/office/powerpoint/2010/main" val="257160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16B291E-5EB4-1261-A1DE-B48AFDA434BB}"/>
              </a:ext>
            </a:extLst>
          </p:cNvPr>
          <p:cNvSpPr>
            <a:spLocks noGrp="1"/>
          </p:cNvSpPr>
          <p:nvPr>
            <p:ph idx="1"/>
          </p:nvPr>
        </p:nvSpPr>
        <p:spPr>
          <a:xfrm>
            <a:off x="7628020" y="2133600"/>
            <a:ext cx="3876591" cy="3777622"/>
          </a:xfrm>
        </p:spPr>
        <p:txBody>
          <a:bodyPr/>
          <a:lstStyle/>
          <a:p>
            <a:r>
              <a:rPr lang="es-MX" dirty="0"/>
              <a:t>Diagrama de flujo del sistema</a:t>
            </a:r>
          </a:p>
        </p:txBody>
      </p:sp>
      <p:pic>
        <p:nvPicPr>
          <p:cNvPr id="4" name="Imagen 3" descr="Diagrama&#10;&#10;Descripción generada automáticamente">
            <a:extLst>
              <a:ext uri="{FF2B5EF4-FFF2-40B4-BE49-F238E27FC236}">
                <a16:creationId xmlns:a16="http://schemas.microsoft.com/office/drawing/2014/main" id="{5A8BD135-24F7-1362-3E98-002D88AA90DA}"/>
              </a:ext>
            </a:extLst>
          </p:cNvPr>
          <p:cNvPicPr>
            <a:picLocks noChangeAspect="1"/>
          </p:cNvPicPr>
          <p:nvPr/>
        </p:nvPicPr>
        <p:blipFill>
          <a:blip r:embed="rId2"/>
          <a:stretch>
            <a:fillRect/>
          </a:stretch>
        </p:blipFill>
        <p:spPr>
          <a:xfrm>
            <a:off x="265997" y="552729"/>
            <a:ext cx="6664193" cy="6305271"/>
          </a:xfrm>
          <a:prstGeom prst="rect">
            <a:avLst/>
          </a:prstGeom>
        </p:spPr>
      </p:pic>
      <p:sp>
        <p:nvSpPr>
          <p:cNvPr id="5" name="Título 1">
            <a:extLst>
              <a:ext uri="{FF2B5EF4-FFF2-40B4-BE49-F238E27FC236}">
                <a16:creationId xmlns:a16="http://schemas.microsoft.com/office/drawing/2014/main" id="{4225A668-84B1-5239-7F88-D528706A1B52}"/>
              </a:ext>
            </a:extLst>
          </p:cNvPr>
          <p:cNvSpPr>
            <a:spLocks noGrp="1"/>
          </p:cNvSpPr>
          <p:nvPr>
            <p:ph type="title"/>
          </p:nvPr>
        </p:nvSpPr>
        <p:spPr>
          <a:xfrm>
            <a:off x="7467600" y="623888"/>
            <a:ext cx="4037013" cy="1281112"/>
          </a:xfrm>
        </p:spPr>
        <p:txBody>
          <a:bodyPr/>
          <a:lstStyle/>
          <a:p>
            <a:r>
              <a:rPr lang="es-MX" dirty="0"/>
              <a:t>Evidencias </a:t>
            </a:r>
          </a:p>
        </p:txBody>
      </p:sp>
    </p:spTree>
    <p:extLst>
      <p:ext uri="{BB962C8B-B14F-4D97-AF65-F5344CB8AC3E}">
        <p14:creationId xmlns:p14="http://schemas.microsoft.com/office/powerpoint/2010/main" val="2688242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ACADCFD-4C81-CFAE-F812-0D784A90ADE8}"/>
              </a:ext>
            </a:extLst>
          </p:cNvPr>
          <p:cNvSpPr>
            <a:spLocks noGrp="1"/>
          </p:cNvSpPr>
          <p:nvPr>
            <p:ph idx="1"/>
          </p:nvPr>
        </p:nvSpPr>
        <p:spPr>
          <a:xfrm>
            <a:off x="1652337" y="4542546"/>
            <a:ext cx="4004926" cy="1884947"/>
          </a:xfrm>
        </p:spPr>
        <p:txBody>
          <a:bodyPr/>
          <a:lstStyle/>
          <a:p>
            <a:r>
              <a:rPr lang="es-MX" dirty="0" err="1"/>
              <a:t>librerias</a:t>
            </a:r>
            <a:endParaRPr lang="es-MX" dirty="0"/>
          </a:p>
        </p:txBody>
      </p:sp>
      <p:pic>
        <p:nvPicPr>
          <p:cNvPr id="5" name="Imagen 4">
            <a:extLst>
              <a:ext uri="{FF2B5EF4-FFF2-40B4-BE49-F238E27FC236}">
                <a16:creationId xmlns:a16="http://schemas.microsoft.com/office/drawing/2014/main" id="{2AF17802-3F09-4F77-DEF6-6663F2741B4D}"/>
              </a:ext>
            </a:extLst>
          </p:cNvPr>
          <p:cNvPicPr>
            <a:picLocks noChangeAspect="1"/>
          </p:cNvPicPr>
          <p:nvPr/>
        </p:nvPicPr>
        <p:blipFill>
          <a:blip r:embed="rId2"/>
          <a:stretch>
            <a:fillRect/>
          </a:stretch>
        </p:blipFill>
        <p:spPr>
          <a:xfrm>
            <a:off x="-1" y="305702"/>
            <a:ext cx="6833937" cy="3841181"/>
          </a:xfrm>
          <a:prstGeom prst="rect">
            <a:avLst/>
          </a:prstGeom>
        </p:spPr>
      </p:pic>
      <p:pic>
        <p:nvPicPr>
          <p:cNvPr id="7" name="Imagen 6">
            <a:extLst>
              <a:ext uri="{FF2B5EF4-FFF2-40B4-BE49-F238E27FC236}">
                <a16:creationId xmlns:a16="http://schemas.microsoft.com/office/drawing/2014/main" id="{3DDDDEF7-30AF-5350-5054-4D3B672636ED}"/>
              </a:ext>
            </a:extLst>
          </p:cNvPr>
          <p:cNvPicPr>
            <a:picLocks noChangeAspect="1"/>
          </p:cNvPicPr>
          <p:nvPr/>
        </p:nvPicPr>
        <p:blipFill>
          <a:blip r:embed="rId3"/>
          <a:stretch>
            <a:fillRect/>
          </a:stretch>
        </p:blipFill>
        <p:spPr>
          <a:xfrm>
            <a:off x="6160169" y="4210760"/>
            <a:ext cx="3927249" cy="2500395"/>
          </a:xfrm>
          <a:prstGeom prst="rect">
            <a:avLst/>
          </a:prstGeom>
        </p:spPr>
      </p:pic>
      <p:sp>
        <p:nvSpPr>
          <p:cNvPr id="8" name="Marcador de contenido 2">
            <a:extLst>
              <a:ext uri="{FF2B5EF4-FFF2-40B4-BE49-F238E27FC236}">
                <a16:creationId xmlns:a16="http://schemas.microsoft.com/office/drawing/2014/main" id="{291F4B78-8893-56B2-18ED-BFE05A5F12C0}"/>
              </a:ext>
            </a:extLst>
          </p:cNvPr>
          <p:cNvSpPr txBox="1">
            <a:spLocks/>
          </p:cNvSpPr>
          <p:nvPr/>
        </p:nvSpPr>
        <p:spPr>
          <a:xfrm>
            <a:off x="6922168" y="1905000"/>
            <a:ext cx="4004926" cy="1318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t>Sistema ya funcionando</a:t>
            </a:r>
          </a:p>
        </p:txBody>
      </p:sp>
    </p:spTree>
    <p:extLst>
      <p:ext uri="{BB962C8B-B14F-4D97-AF65-F5344CB8AC3E}">
        <p14:creationId xmlns:p14="http://schemas.microsoft.com/office/powerpoint/2010/main" val="2886363481"/>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TM02892315[[fn=Espiral]]</Template>
  <TotalTime>253</TotalTime>
  <Words>521</Words>
  <Application>Microsoft Office PowerPoint</Application>
  <PresentationFormat>Panorámica</PresentationFormat>
  <Paragraphs>30</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Century Gothic</vt:lpstr>
      <vt:lpstr>Times New Roman</vt:lpstr>
      <vt:lpstr>Wingdings 3</vt:lpstr>
      <vt:lpstr>Espiral</vt:lpstr>
      <vt:lpstr> “Propuesta de mejora de sistema experto"</vt:lpstr>
      <vt:lpstr>¿Qué se propone hacer?</vt:lpstr>
      <vt:lpstr>Antecedentes / contexto </vt:lpstr>
      <vt:lpstr>problema que sea desea resolver</vt:lpstr>
      <vt:lpstr>herramientas se utilizarán </vt:lpstr>
      <vt:lpstr>Metodología</vt:lpstr>
      <vt:lpstr>Objetivos Específicos (Actividades Concretas):</vt:lpstr>
      <vt:lpstr>Evidencias </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“Propuesta de mejora de sistema experto"</dc:title>
  <dc:creator>Practicante CommandC</dc:creator>
  <cp:lastModifiedBy>DAVID ALEJANDRO JACOBI GARCIA</cp:lastModifiedBy>
  <cp:revision>2</cp:revision>
  <dcterms:created xsi:type="dcterms:W3CDTF">2022-09-14T19:31:12Z</dcterms:created>
  <dcterms:modified xsi:type="dcterms:W3CDTF">2022-09-19T07:58:14Z</dcterms:modified>
</cp:coreProperties>
</file>