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AF3C61-3393-4422-BF84-963EA0409E27}">
  <a:tblStyle styleId="{5AAF3C61-3393-4422-BF84-963EA0409E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3851D2B-EF00-45CC-833E-14A956C75B18}"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0e780bd75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0e780bd75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0e780bd7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0e780bd7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0e780bd7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0e780bd7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Etant donné que nous devions prédire des valeurs, nous nous sommes basés sur des modèles de </a:t>
            </a:r>
            <a:r>
              <a:rPr lang="fr"/>
              <a:t>régression</a:t>
            </a:r>
            <a:r>
              <a:rPr lang="fr"/>
              <a:t> linéaire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avons ci-dessus un récapitulatif des performances des modèles que nous avons testés.</a:t>
            </a:r>
            <a:endParaRPr/>
          </a:p>
          <a:p>
            <a:pPr indent="0" lvl="0" marL="0" rtl="0" algn="l">
              <a:spcBef>
                <a:spcPts val="0"/>
              </a:spcBef>
              <a:spcAft>
                <a:spcPts val="0"/>
              </a:spcAft>
              <a:buNone/>
            </a:pPr>
            <a:r>
              <a:rPr lang="fr"/>
              <a:t>Le MSE (Mean Squared Error ou Erreur Quadratique Moyenne) est une mesure caractérisant la précision de notre modèle. L’objectif est d’avoir un MSE le plus proche de 0.</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première chose que nous pouvons observé est que tous nos modèles ont des performances </a:t>
            </a:r>
            <a:r>
              <a:rPr lang="fr"/>
              <a:t>très</a:t>
            </a:r>
            <a:r>
              <a:rPr lang="fr"/>
              <a:t> similaires.</a:t>
            </a:r>
            <a:endParaRPr/>
          </a:p>
          <a:p>
            <a:pPr indent="0" lvl="0" marL="0" rtl="0" algn="l">
              <a:spcBef>
                <a:spcPts val="0"/>
              </a:spcBef>
              <a:spcAft>
                <a:spcPts val="0"/>
              </a:spcAft>
              <a:buNone/>
            </a:pPr>
            <a:r>
              <a:rPr lang="fr"/>
              <a:t>Notre hypothèse est que cela vient du nombre de données différentes que nous avons fourni aux modèles (5). Plus un large choix de types de données est offert au modèle, plus les modèles auront des résultats différents.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Ensuite, nous pouvons voir pour la prédiction de l’année 2019 par exemple, que le score obtenu au test est bon (0.9, le maximum étant 1).</a:t>
            </a:r>
            <a:endParaRPr/>
          </a:p>
          <a:p>
            <a:pPr indent="0" lvl="0" marL="0" rtl="0" algn="l">
              <a:spcBef>
                <a:spcPts val="0"/>
              </a:spcBef>
              <a:spcAft>
                <a:spcPts val="0"/>
              </a:spcAft>
              <a:buNone/>
            </a:pPr>
            <a:r>
              <a:rPr lang="fr"/>
              <a:t>Cependant, le MSE de notre prédiction est supérieur au MSE obtenu lorsqu’on fait la moyenne des consommations sur les 3 années précédentes.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Cela revient à dire que notre consommation d’une année à l’autre est presque similaire et que notre modèle est perturbé par les autres informations que nous lui fournissons.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0e780bd7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0e780bd7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solidFill>
                  <a:schemeClr val="dk1"/>
                </a:solidFill>
                <a:latin typeface="Lato"/>
                <a:ea typeface="Lato"/>
                <a:cs typeface="Lato"/>
                <a:sym typeface="Lato"/>
              </a:rPr>
              <a:t>Tous nos modèles ont des résultats presques identiques. Le modèle LassoCV se démarque très légèrement sur 2019.</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Nous avons effectué une analyse en composantes principales (PCA) du modèle LassoCV.</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Ce modèle permet de visualiser l’influence de chaque variable sur la variable cible.</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Sur l’image ci-dessus nous pouvons voir que les 3 variables ayant le plus d’influence sont les températures : min, max et moyenne. Leur corrélation avec la variable cible est négative. Cela signifie que lorsque la température augmente, la consommation électrique va tendre à diminuer et inversement.</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Concernant l’influence des régions elle est moins importante et varie en fonction de la région.</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Par exemple, si le logement est situé en région Grand Est, sa localisation va automatiquement augmenter la prédiction de consommation.</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A l’inverse, si le logement est situé en Provence-Alpes Côtes d’Azur ou en Nouvelle-Aquitaine, la prédiction va diminuer la prédiction de consommation.</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11	Île-de-France</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24	Centre-Val de Loire</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27	Bourgogne-Franche-Comté</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28	Normandie</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32	Hauts-de-France</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44	Grand Est</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52	Pays de la Loire</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53	Bretagne</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75	Nouvelle-Aquitaine</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76	Occitanie</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84	Auvergne-Rhône-Alpes</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fr" sz="1400">
                <a:solidFill>
                  <a:schemeClr val="dk1"/>
                </a:solidFill>
                <a:latin typeface="Lato"/>
                <a:ea typeface="Lato"/>
                <a:cs typeface="Lato"/>
                <a:sym typeface="Lato"/>
              </a:rPr>
              <a:t>93	Provence-Alpes-Côte d'Azur</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0e780bd7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0e780bd7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0e780bd7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0e780bd7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0e780bd7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0e780bd7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0e780bd7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0e780bd7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0e780bd7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0e780bd7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e780bd7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0e780bd7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e780bd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0e780bd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0e780bd7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0e780bd7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solidFill>
                  <a:srgbClr val="1A1A1A"/>
                </a:solidFill>
                <a:highlight>
                  <a:schemeClr val="lt1"/>
                </a:highlight>
              </a:rPr>
              <a:t>4 principaux enjeux répartis en 2 catégories:</a:t>
            </a:r>
            <a:endParaRPr sz="1400">
              <a:solidFill>
                <a:srgbClr val="1A1A1A"/>
              </a:solidFill>
              <a:highlight>
                <a:schemeClr val="lt1"/>
              </a:highlight>
            </a:endParaRPr>
          </a:p>
          <a:p>
            <a:pPr indent="0" lvl="0" marL="0" rtl="0" algn="l">
              <a:spcBef>
                <a:spcPts val="0"/>
              </a:spcBef>
              <a:spcAft>
                <a:spcPts val="0"/>
              </a:spcAft>
              <a:buNone/>
            </a:pPr>
            <a:r>
              <a:rPr lang="fr" sz="1400">
                <a:solidFill>
                  <a:srgbClr val="1A1A1A"/>
                </a:solidFill>
                <a:highlight>
                  <a:schemeClr val="lt1"/>
                </a:highlight>
              </a:rPr>
              <a:t>prod - </a:t>
            </a:r>
            <a:r>
              <a:rPr lang="fr" sz="1400">
                <a:solidFill>
                  <a:srgbClr val="1A1A1A"/>
                </a:solidFill>
                <a:highlight>
                  <a:schemeClr val="lt1"/>
                </a:highlight>
              </a:rPr>
              <a:t>La surproduction n’est pas négative car l’énergie peut être revendue, il faut donc réussir à prévoir l’énergie minimum nécessaire afin d’éviter tout risque de blackout en France au cours des années à venir. </a:t>
            </a:r>
            <a:endParaRPr sz="1400">
              <a:solidFill>
                <a:srgbClr val="1A1A1A"/>
              </a:solidFill>
              <a:highlight>
                <a:schemeClr val="lt1"/>
              </a:highlight>
            </a:endParaRPr>
          </a:p>
          <a:p>
            <a:pPr indent="0" lvl="0" marL="0" rtl="0" algn="l">
              <a:spcBef>
                <a:spcPts val="0"/>
              </a:spcBef>
              <a:spcAft>
                <a:spcPts val="0"/>
              </a:spcAft>
              <a:buNone/>
            </a:pPr>
            <a:r>
              <a:rPr lang="fr" sz="1400">
                <a:solidFill>
                  <a:srgbClr val="1A1A1A"/>
                </a:solidFill>
                <a:highlight>
                  <a:schemeClr val="lt1"/>
                </a:highlight>
              </a:rPr>
              <a:t>prod - le transfert d’énergie entre régions est limité par les infrastructures, il faut optimiser ces transferts</a:t>
            </a:r>
            <a:endParaRPr sz="1400">
              <a:solidFill>
                <a:srgbClr val="1A1A1A"/>
              </a:solidFill>
              <a:highlight>
                <a:schemeClr val="lt1"/>
              </a:highlight>
            </a:endParaRPr>
          </a:p>
          <a:p>
            <a:pPr indent="0" lvl="0" marL="0" rtl="0" algn="l">
              <a:spcBef>
                <a:spcPts val="0"/>
              </a:spcBef>
              <a:spcAft>
                <a:spcPts val="0"/>
              </a:spcAft>
              <a:buNone/>
            </a:pPr>
            <a:r>
              <a:t/>
            </a:r>
            <a:endParaRPr sz="1400">
              <a:solidFill>
                <a:srgbClr val="1A1A1A"/>
              </a:solidFill>
              <a:highlight>
                <a:schemeClr val="lt1"/>
              </a:highlight>
            </a:endParaRPr>
          </a:p>
          <a:p>
            <a:pPr indent="0" lvl="0" marL="0" rtl="0" algn="l">
              <a:spcBef>
                <a:spcPts val="0"/>
              </a:spcBef>
              <a:spcAft>
                <a:spcPts val="0"/>
              </a:spcAft>
              <a:buNone/>
            </a:pPr>
            <a:r>
              <a:rPr lang="fr" sz="1400">
                <a:solidFill>
                  <a:srgbClr val="1A1A1A"/>
                </a:solidFill>
                <a:highlight>
                  <a:schemeClr val="lt1"/>
                </a:highlight>
              </a:rPr>
              <a:t>maintien - la maintenance de certains sites signifie leur non disponibilité pour un laps de temps définit</a:t>
            </a:r>
            <a:endParaRPr sz="1400">
              <a:solidFill>
                <a:srgbClr val="1A1A1A"/>
              </a:solidFill>
              <a:highlight>
                <a:schemeClr val="lt1"/>
              </a:highlight>
            </a:endParaRPr>
          </a:p>
          <a:p>
            <a:pPr indent="0" lvl="0" marL="0" rtl="0" algn="l">
              <a:spcBef>
                <a:spcPts val="0"/>
              </a:spcBef>
              <a:spcAft>
                <a:spcPts val="0"/>
              </a:spcAft>
              <a:buClr>
                <a:schemeClr val="dk1"/>
              </a:buClr>
              <a:buSzPts val="1100"/>
              <a:buFont typeface="Arial"/>
              <a:buNone/>
            </a:pPr>
            <a:r>
              <a:rPr lang="fr" sz="1400">
                <a:solidFill>
                  <a:srgbClr val="1A1A1A"/>
                </a:solidFill>
                <a:highlight>
                  <a:schemeClr val="lt1"/>
                </a:highlight>
              </a:rPr>
              <a:t>maintien - aujourd’hui et encore plus dans l’avenir l’électricité est le moteur d’un pays, la dépendance à l’énergie fournit par d’autres pays peut représenter un risque politique important </a:t>
            </a:r>
            <a:endParaRPr sz="1400">
              <a:solidFill>
                <a:srgbClr val="1A1A1A"/>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0e780bd7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0e780bd7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0e780bd7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0e780bd7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fr">
                <a:solidFill>
                  <a:schemeClr val="dk1"/>
                </a:solidFill>
              </a:rPr>
              <a:t>Le jeu de données principal provient de l’ODRE (Open Data Réseaux Energies), contenant l’ensemble des informations de consommation et de production électrique par filière jour par jour (par pas de 30 minutes) depuis le 01/01/2013 jusqu’au 28/02/2021.</a:t>
            </a:r>
            <a:endParaRPr>
              <a:solidFill>
                <a:schemeClr val="dk1"/>
              </a:solidFill>
            </a:endParaRPr>
          </a:p>
          <a:p>
            <a:pPr indent="0" lvl="0" marL="0" rtl="0" algn="just">
              <a:lnSpc>
                <a:spcPct val="115000"/>
              </a:lnSpc>
              <a:spcBef>
                <a:spcPts val="0"/>
              </a:spcBef>
              <a:spcAft>
                <a:spcPts val="0"/>
              </a:spcAft>
              <a:buNone/>
            </a:pPr>
            <a:r>
              <a:rPr lang="fr">
                <a:solidFill>
                  <a:schemeClr val="dk1"/>
                </a:solidFill>
              </a:rPr>
              <a:t>Nous y avons ajouté le jeu de données des températures quotidiennes régionales, provenant du site datagouv.fr, contenant les températures minimales, maximales et moyennes journalières par région, du 01/01/2016 au 29/04/2021, pour identifier le lien entre la température et la consommation / production d’électricité.</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fr">
                <a:solidFill>
                  <a:schemeClr val="dk1"/>
                </a:solidFill>
              </a:rPr>
              <a:t>Le jeu de données ODRE représente 1 717 056 lignes sur 65 colonnes, chaque ligne équivalant à un relevé de consommation / production électrique par région toutes les 30 minutes, du 01/01/2013 au 28/02/2021.</a:t>
            </a:r>
            <a:endParaRPr>
              <a:solidFill>
                <a:schemeClr val="dk1"/>
              </a:solidFill>
            </a:endParaRPr>
          </a:p>
          <a:p>
            <a:pPr indent="0" lvl="0" marL="0" rtl="0" algn="just">
              <a:lnSpc>
                <a:spcPct val="115000"/>
              </a:lnSpc>
              <a:spcBef>
                <a:spcPts val="0"/>
              </a:spcBef>
              <a:spcAft>
                <a:spcPts val="0"/>
              </a:spcAft>
              <a:buNone/>
            </a:pPr>
            <a:r>
              <a:rPr lang="fr">
                <a:solidFill>
                  <a:schemeClr val="dk1"/>
                </a:solidFill>
              </a:rPr>
              <a:t>Le jeu de données des températures représente 25 298 lignes sur 6 colonnes, chaque ligne équivalant à une journée de température minimale, maximale et moyenne par région.</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fr">
                <a:solidFill>
                  <a:schemeClr val="dk1"/>
                </a:solidFill>
              </a:rPr>
              <a:t>A noter, il n’y a que 12 régions sur les 13 actuelles (il manque la région “Corse”).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0e780bd7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0e780bd7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peut voir que la consommation et la production d’énergie sont répartis inégalement entre les régions. De plus on peut voir que la région Centre Val de Loire produit presque 4 fois plus d’énergie qu’elle en consomme.</a:t>
            </a:r>
            <a:endParaRPr/>
          </a:p>
          <a:p>
            <a:pPr indent="0" lvl="0" marL="0" rtl="0" algn="l">
              <a:spcBef>
                <a:spcPts val="0"/>
              </a:spcBef>
              <a:spcAft>
                <a:spcPts val="0"/>
              </a:spcAft>
              <a:buNone/>
            </a:pPr>
            <a:r>
              <a:rPr lang="fr"/>
              <a:t>Etant donné que la consommation est différente d’une région à l’autre, nous pouvons en déduire que l’information de la région sera à conserver pour notre modèle de prédiction.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0e780bd75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0e780bd7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Ici nous voyons la prédominance du nucléaire dans la production d’énergie. Nous savons que les opérations de maintenance des centrales doivent être planifiées </a:t>
            </a:r>
            <a:r>
              <a:rPr lang="fr"/>
              <a:t>très</a:t>
            </a:r>
            <a:r>
              <a:rPr lang="fr"/>
              <a:t> en amont. Etant donné que la production est </a:t>
            </a:r>
            <a:r>
              <a:rPr lang="fr"/>
              <a:t>très</a:t>
            </a:r>
            <a:r>
              <a:rPr lang="fr"/>
              <a:t> dépendant du nucléaire, une prédiction de consommation précise permettrait de diminuer les risques de black out pendant les opérations de maintenance.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0e780bd7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0e780bd7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dk1"/>
                </a:solidFill>
                <a:highlight>
                  <a:srgbClr val="FFFFFF"/>
                </a:highlight>
              </a:rPr>
              <a:t>Le taux de charge d’une unité de production est le ratio entre l’énergie qu’elle produit sur une période donnée et l’énergie qu’elle aurait produite durant cette période si elle avait constamment fonctionné à puissance nominale. Il fournit une indication importante pour calculer la rentabilité d’une installation.</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rPr lang="fr" sz="1000">
                <a:solidFill>
                  <a:schemeClr val="dk1"/>
                </a:solidFill>
                <a:highlight>
                  <a:srgbClr val="FFFFFF"/>
                </a:highlight>
              </a:rPr>
              <a:t>Lorsque des valeurs dépassent les 100% c'est que la filière a produit au-delà de ce qui était prévu. ce n'est pas un outlier mais une sur-performance de la filière.</a:t>
            </a:r>
            <a:endParaRPr sz="1000">
              <a:solidFill>
                <a:schemeClr val="dk1"/>
              </a:solidFill>
              <a:highlight>
                <a:srgbClr val="FFFFFF"/>
              </a:highlight>
            </a:endParaRPr>
          </a:p>
          <a:p>
            <a:pPr indent="0" lvl="0" marL="0" rtl="0" algn="l">
              <a:spcBef>
                <a:spcPts val="0"/>
              </a:spcBef>
              <a:spcAft>
                <a:spcPts val="0"/>
              </a:spcAft>
              <a:buNone/>
            </a:pPr>
            <a:r>
              <a:rPr lang="fr" sz="1000">
                <a:solidFill>
                  <a:schemeClr val="dk1"/>
                </a:solidFill>
                <a:highlight>
                  <a:srgbClr val="FFFFFF"/>
                </a:highlight>
              </a:rPr>
              <a:t>On voit que les 2 types de production les plus performantes sont les bioénergies et le nucléaire.</a:t>
            </a:r>
            <a:endParaRPr sz="10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Projet Energie</a:t>
            </a:r>
            <a:endParaRPr/>
          </a:p>
          <a:p>
            <a:pPr indent="0" lvl="0" marL="0" rtl="0" algn="l">
              <a:spcBef>
                <a:spcPts val="0"/>
              </a:spcBef>
              <a:spcAft>
                <a:spcPts val="0"/>
              </a:spcAft>
              <a:buNone/>
            </a:pPr>
            <a:r>
              <a:rPr lang="fr" sz="1788"/>
              <a:t>Prédire notre consommation pour optimiser notre production</a:t>
            </a:r>
            <a:endParaRPr sz="1788"/>
          </a:p>
        </p:txBody>
      </p:sp>
      <p:sp>
        <p:nvSpPr>
          <p:cNvPr id="87" name="Google Shape;87;p13"/>
          <p:cNvSpPr txBox="1"/>
          <p:nvPr>
            <p:ph idx="1" type="subTitle"/>
          </p:nvPr>
        </p:nvSpPr>
        <p:spPr>
          <a:xfrm>
            <a:off x="248525" y="3225675"/>
            <a:ext cx="2447100" cy="92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Anthony Foulon</a:t>
            </a:r>
            <a:endParaRPr/>
          </a:p>
          <a:p>
            <a:pPr indent="0" lvl="0" marL="0" rtl="0" algn="l">
              <a:spcBef>
                <a:spcPts val="0"/>
              </a:spcBef>
              <a:spcAft>
                <a:spcPts val="0"/>
              </a:spcAft>
              <a:buNone/>
            </a:pPr>
            <a:r>
              <a:rPr lang="fr"/>
              <a:t>Julie Guidez</a:t>
            </a:r>
            <a:endParaRPr/>
          </a:p>
          <a:p>
            <a:pPr indent="0" lvl="0" marL="0" rtl="0" algn="l">
              <a:spcBef>
                <a:spcPts val="0"/>
              </a:spcBef>
              <a:spcAft>
                <a:spcPts val="0"/>
              </a:spcAft>
              <a:buNone/>
            </a:pPr>
            <a:r>
              <a:rPr lang="fr"/>
              <a:t>Simone Mariot</a:t>
            </a:r>
            <a:endParaRPr/>
          </a:p>
          <a:p>
            <a:pPr indent="0" lvl="0" marL="0" rtl="0" algn="l">
              <a:spcBef>
                <a:spcPts val="0"/>
              </a:spcBef>
              <a:spcAft>
                <a:spcPts val="0"/>
              </a:spcAft>
              <a:buNone/>
            </a:pPr>
            <a:r>
              <a:rPr lang="fr"/>
              <a:t>David Wachowiak</a:t>
            </a:r>
            <a:endParaRPr/>
          </a:p>
        </p:txBody>
      </p:sp>
      <p:pic>
        <p:nvPicPr>
          <p:cNvPr id="88" name="Google Shape;88;p13"/>
          <p:cNvPicPr preferRelativeResize="0"/>
          <p:nvPr/>
        </p:nvPicPr>
        <p:blipFill>
          <a:blip r:embed="rId3">
            <a:alphaModFix/>
          </a:blip>
          <a:stretch>
            <a:fillRect/>
          </a:stretch>
        </p:blipFill>
        <p:spPr>
          <a:xfrm>
            <a:off x="5444250" y="2621150"/>
            <a:ext cx="2973301" cy="2331225"/>
          </a:xfrm>
          <a:prstGeom prst="rect">
            <a:avLst/>
          </a:prstGeom>
          <a:noFill/>
          <a:ln>
            <a:noFill/>
          </a:ln>
        </p:spPr>
      </p:pic>
      <p:sp>
        <p:nvSpPr>
          <p:cNvPr id="89" name="Google Shape;89;p13"/>
          <p:cNvSpPr txBox="1"/>
          <p:nvPr>
            <p:ph idx="1" type="subTitle"/>
          </p:nvPr>
        </p:nvSpPr>
        <p:spPr>
          <a:xfrm>
            <a:off x="248525" y="4216175"/>
            <a:ext cx="5436000" cy="4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300"/>
              <a:t>Promotion : Data Analyst - Formation Continue - Janvier 2021</a:t>
            </a:r>
            <a:endParaRPr sz="1300"/>
          </a:p>
        </p:txBody>
      </p:sp>
      <p:sp>
        <p:nvSpPr>
          <p:cNvPr id="90" name="Google Shape;90;p13"/>
          <p:cNvSpPr txBox="1"/>
          <p:nvPr>
            <p:ph idx="1" type="subTitle"/>
          </p:nvPr>
        </p:nvSpPr>
        <p:spPr>
          <a:xfrm>
            <a:off x="260250" y="4617700"/>
            <a:ext cx="5436000" cy="4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300"/>
              <a:t>Date : </a:t>
            </a:r>
            <a:r>
              <a:rPr lang="fr" sz="1300">
                <a:solidFill>
                  <a:schemeClr val="accent3"/>
                </a:solidFill>
              </a:rPr>
              <a:t>15 ou 16</a:t>
            </a:r>
            <a:r>
              <a:rPr lang="fr" sz="1300"/>
              <a:t>/07/2021</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txBox="1"/>
          <p:nvPr/>
        </p:nvSpPr>
        <p:spPr>
          <a:xfrm>
            <a:off x="734700" y="760425"/>
            <a:ext cx="658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chemeClr val="dk2"/>
                </a:solidFill>
                <a:highlight>
                  <a:schemeClr val="lt1"/>
                </a:highlight>
              </a:rPr>
              <a:t>Préparation </a:t>
            </a:r>
            <a:r>
              <a:rPr lang="fr" sz="1700">
                <a:solidFill>
                  <a:schemeClr val="dk2"/>
                </a:solidFill>
                <a:highlight>
                  <a:schemeClr val="lt1"/>
                </a:highlight>
              </a:rPr>
              <a:t>des données</a:t>
            </a:r>
            <a:endParaRPr sz="1700">
              <a:solidFill>
                <a:schemeClr val="dk2"/>
              </a:solidFill>
              <a:highlight>
                <a:schemeClr val="lt1"/>
              </a:highlight>
            </a:endParaRPr>
          </a:p>
        </p:txBody>
      </p:sp>
      <p:sp>
        <p:nvSpPr>
          <p:cNvPr id="251" name="Google Shape;251;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52" name="Google Shape;252;p22"/>
          <p:cNvSpPr/>
          <p:nvPr/>
        </p:nvSpPr>
        <p:spPr>
          <a:xfrm>
            <a:off x="152820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solidFill>
                  <a:schemeClr val="lt1"/>
                </a:solidFill>
              </a:rPr>
              <a:t>Analyse des données</a:t>
            </a:r>
            <a:endParaRPr sz="900">
              <a:solidFill>
                <a:schemeClr val="lt1"/>
              </a:solidFill>
            </a:endParaRPr>
          </a:p>
        </p:txBody>
      </p:sp>
      <p:sp>
        <p:nvSpPr>
          <p:cNvPr id="253" name="Google Shape;253;p22"/>
          <p:cNvSpPr txBox="1"/>
          <p:nvPr/>
        </p:nvSpPr>
        <p:spPr>
          <a:xfrm>
            <a:off x="271350" y="1916338"/>
            <a:ext cx="876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On sépare les dates en 3 colonnes : année/mois/jour</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On créer la colonne de la variable cible Total conso = consommation - pompage</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On ne conserve que les colonnes pertinentes : consommation, code insee de la région, date, total conso</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Commes les données des premières années sont incomplètes on ne conserve que les données de 2016 à 2019</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R</a:t>
            </a:r>
            <a:r>
              <a:rPr lang="fr">
                <a:latin typeface="Lato"/>
                <a:ea typeface="Lato"/>
                <a:cs typeface="Lato"/>
                <a:sym typeface="Lato"/>
              </a:rPr>
              <a:t>egroupement des données sur 1 journée pour associer les données à celles de température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On fusionne ce dataset avec celui des températures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On standardise les données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729450" y="1318650"/>
            <a:ext cx="7688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40"/>
              <a:t>Modèles de prédiction</a:t>
            </a:r>
            <a:endParaRPr sz="3640"/>
          </a:p>
        </p:txBody>
      </p:sp>
      <p:sp>
        <p:nvSpPr>
          <p:cNvPr id="259" name="Google Shape;259;p23"/>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3043800" y="-15240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304380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lt1"/>
                </a:solidFill>
              </a:rPr>
              <a:t>Modèles de prédiction</a:t>
            </a:r>
            <a:endParaRPr sz="1000">
              <a:solidFill>
                <a:schemeClr val="lt1"/>
              </a:solidFill>
            </a:endParaRPr>
          </a:p>
        </p:txBody>
      </p:sp>
      <p:sp>
        <p:nvSpPr>
          <p:cNvPr id="273" name="Google Shape;273;p24"/>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txBox="1"/>
          <p:nvPr/>
        </p:nvSpPr>
        <p:spPr>
          <a:xfrm>
            <a:off x="734700" y="760425"/>
            <a:ext cx="658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chemeClr val="dk2"/>
                </a:solidFill>
                <a:highlight>
                  <a:schemeClr val="lt1"/>
                </a:highlight>
              </a:rPr>
              <a:t>Modèles créés et leur performance</a:t>
            </a:r>
            <a:endParaRPr sz="1700">
              <a:solidFill>
                <a:schemeClr val="dk2"/>
              </a:solidFill>
              <a:highlight>
                <a:schemeClr val="lt1"/>
              </a:highlight>
            </a:endParaRPr>
          </a:p>
        </p:txBody>
      </p:sp>
      <p:sp>
        <p:nvSpPr>
          <p:cNvPr id="277" name="Google Shape;277;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graphicFrame>
        <p:nvGraphicFramePr>
          <p:cNvPr id="278" name="Google Shape;278;p24"/>
          <p:cNvGraphicFramePr/>
          <p:nvPr/>
        </p:nvGraphicFramePr>
        <p:xfrm>
          <a:off x="109950" y="1874700"/>
          <a:ext cx="3000000" cy="3000000"/>
        </p:xfrm>
        <a:graphic>
          <a:graphicData uri="http://schemas.openxmlformats.org/drawingml/2006/table">
            <a:tbl>
              <a:tblPr>
                <a:noFill/>
                <a:tableStyleId>{93851D2B-EF00-45CC-833E-14A956C75B18}</a:tableStyleId>
              </a:tblPr>
              <a:tblGrid>
                <a:gridCol w="1316200"/>
                <a:gridCol w="843150"/>
                <a:gridCol w="1064625"/>
                <a:gridCol w="1074675"/>
              </a:tblGrid>
              <a:tr h="843300">
                <a:tc>
                  <a:txBody>
                    <a:bodyPr/>
                    <a:lstStyle/>
                    <a:p>
                      <a:pPr indent="0" lvl="0" marL="0" rtl="0" algn="ctr">
                        <a:spcBef>
                          <a:spcPts val="0"/>
                        </a:spcBef>
                        <a:spcAft>
                          <a:spcPts val="0"/>
                        </a:spcAft>
                        <a:buNone/>
                      </a:pPr>
                      <a:r>
                        <a:rPr lang="fr" sz="1100">
                          <a:solidFill>
                            <a:srgbClr val="FFFFFF"/>
                          </a:solidFill>
                        </a:rPr>
                        <a:t>Modèle utilisé</a:t>
                      </a:r>
                      <a:endParaRPr sz="1100">
                        <a:solidFill>
                          <a:srgbClr val="FFFFFF"/>
                        </a:solidFill>
                      </a:endParaRPr>
                    </a:p>
                  </a:txBody>
                  <a:tcPr marT="63500" marB="63500" marR="63500" marL="63500">
                    <a:solidFill>
                      <a:schemeClr val="dk1"/>
                    </a:solidFill>
                  </a:tcPr>
                </a:tc>
                <a:tc>
                  <a:txBody>
                    <a:bodyPr/>
                    <a:lstStyle/>
                    <a:p>
                      <a:pPr indent="0" lvl="0" marL="0" rtl="0" algn="ctr">
                        <a:spcBef>
                          <a:spcPts val="0"/>
                        </a:spcBef>
                        <a:spcAft>
                          <a:spcPts val="0"/>
                        </a:spcAft>
                        <a:buNone/>
                      </a:pPr>
                      <a:r>
                        <a:rPr lang="fr" sz="1100">
                          <a:solidFill>
                            <a:srgbClr val="FFFFFF"/>
                          </a:solidFill>
                        </a:rPr>
                        <a:t>Score test obtenu</a:t>
                      </a:r>
                      <a:endParaRPr sz="1100">
                        <a:solidFill>
                          <a:srgbClr val="FFFFFF"/>
                        </a:solidFill>
                      </a:endParaRPr>
                    </a:p>
                  </a:txBody>
                  <a:tcPr marT="63500" marB="63500" marR="63500" marL="63500">
                    <a:solidFill>
                      <a:schemeClr val="dk1"/>
                    </a:solidFill>
                  </a:tcPr>
                </a:tc>
                <a:tc>
                  <a:txBody>
                    <a:bodyPr/>
                    <a:lstStyle/>
                    <a:p>
                      <a:pPr indent="0" lvl="0" marL="0" rtl="0" algn="ctr">
                        <a:spcBef>
                          <a:spcPts val="0"/>
                        </a:spcBef>
                        <a:spcAft>
                          <a:spcPts val="0"/>
                        </a:spcAft>
                        <a:buNone/>
                      </a:pPr>
                      <a:r>
                        <a:rPr lang="fr" sz="1100">
                          <a:solidFill>
                            <a:srgbClr val="FFFFFF"/>
                          </a:solidFill>
                        </a:rPr>
                        <a:t>MSE de la pred obtenu</a:t>
                      </a:r>
                      <a:endParaRPr sz="1100">
                        <a:solidFill>
                          <a:srgbClr val="FFFFFF"/>
                        </a:solidFill>
                      </a:endParaRPr>
                    </a:p>
                  </a:txBody>
                  <a:tcPr marT="63500" marB="63500" marR="63500" marL="63500">
                    <a:solidFill>
                      <a:schemeClr val="dk1"/>
                    </a:solidFill>
                  </a:tcPr>
                </a:tc>
                <a:tc>
                  <a:txBody>
                    <a:bodyPr/>
                    <a:lstStyle/>
                    <a:p>
                      <a:pPr indent="0" lvl="0" marL="0" rtl="0" algn="ctr">
                        <a:spcBef>
                          <a:spcPts val="0"/>
                        </a:spcBef>
                        <a:spcAft>
                          <a:spcPts val="0"/>
                        </a:spcAft>
                        <a:buNone/>
                      </a:pPr>
                      <a:r>
                        <a:rPr lang="fr" sz="1100">
                          <a:solidFill>
                            <a:srgbClr val="FFFFFF"/>
                          </a:solidFill>
                        </a:rPr>
                        <a:t>MSE de la moyenne 2016-2018 obtenu</a:t>
                      </a:r>
                      <a:endParaRPr sz="1100">
                        <a:solidFill>
                          <a:srgbClr val="FFFFFF"/>
                        </a:solidFill>
                      </a:endParaRPr>
                    </a:p>
                  </a:txBody>
                  <a:tcPr marT="63500" marB="63500" marR="63500" marL="63500">
                    <a:solidFill>
                      <a:schemeClr val="dk1"/>
                    </a:solidFill>
                  </a:tcPr>
                </a:tc>
              </a:tr>
              <a:tr h="487525">
                <a:tc>
                  <a:txBody>
                    <a:bodyPr/>
                    <a:lstStyle/>
                    <a:p>
                      <a:pPr indent="0" lvl="0" marL="0" rtl="0" algn="ctr">
                        <a:spcBef>
                          <a:spcPts val="0"/>
                        </a:spcBef>
                        <a:spcAft>
                          <a:spcPts val="0"/>
                        </a:spcAft>
                        <a:buNone/>
                      </a:pPr>
                      <a:r>
                        <a:rPr lang="fr" sz="1100"/>
                        <a:t>Régression linéaire</a:t>
                      </a:r>
                      <a:endParaRPr sz="1100"/>
                    </a:p>
                  </a:txBody>
                  <a:tcPr marT="63500" marB="63500" marR="63500" marL="63500"/>
                </a:tc>
                <a:tc>
                  <a:txBody>
                    <a:bodyPr/>
                    <a:lstStyle/>
                    <a:p>
                      <a:pPr indent="0" lvl="0" marL="0" rtl="0" algn="ctr">
                        <a:spcBef>
                          <a:spcPts val="0"/>
                        </a:spcBef>
                        <a:spcAft>
                          <a:spcPts val="0"/>
                        </a:spcAft>
                        <a:buNone/>
                      </a:pPr>
                      <a:r>
                        <a:rPr lang="fr" sz="1100"/>
                        <a:t>0.908</a:t>
                      </a:r>
                      <a:endParaRPr sz="1100"/>
                    </a:p>
                  </a:txBody>
                  <a:tcPr marT="63500" marB="63500" marR="63500" marL="63500"/>
                </a:tc>
                <a:tc>
                  <a:txBody>
                    <a:bodyPr/>
                    <a:lstStyle/>
                    <a:p>
                      <a:pPr indent="0" lvl="0" marL="0" rtl="0" algn="ctr">
                        <a:spcBef>
                          <a:spcPts val="0"/>
                        </a:spcBef>
                        <a:spcAft>
                          <a:spcPts val="0"/>
                        </a:spcAft>
                        <a:buNone/>
                      </a:pPr>
                      <a:r>
                        <a:rPr lang="fr" sz="1100"/>
                        <a:t>0.086</a:t>
                      </a:r>
                      <a:endParaRPr sz="1100"/>
                    </a:p>
                  </a:txBody>
                  <a:tcPr marT="63500" marB="63500" marR="63500" marL="63500"/>
                </a:tc>
                <a:tc>
                  <a:txBody>
                    <a:bodyPr/>
                    <a:lstStyle/>
                    <a:p>
                      <a:pPr indent="0" lvl="0" marL="0" rtl="0" algn="ctr">
                        <a:spcBef>
                          <a:spcPts val="0"/>
                        </a:spcBef>
                        <a:spcAft>
                          <a:spcPts val="0"/>
                        </a:spcAft>
                        <a:buNone/>
                      </a:pPr>
                      <a:r>
                        <a:rPr lang="fr" sz="1100"/>
                        <a:t>0.058</a:t>
                      </a:r>
                      <a:endParaRPr sz="1100"/>
                    </a:p>
                  </a:txBody>
                  <a:tcPr marT="63500" marB="63500" marR="63500" marL="63500"/>
                </a:tc>
              </a:tr>
              <a:tr h="319775">
                <a:tc>
                  <a:txBody>
                    <a:bodyPr/>
                    <a:lstStyle/>
                    <a:p>
                      <a:pPr indent="0" lvl="0" marL="0" rtl="0" algn="ctr">
                        <a:spcBef>
                          <a:spcPts val="0"/>
                        </a:spcBef>
                        <a:spcAft>
                          <a:spcPts val="0"/>
                        </a:spcAft>
                        <a:buNone/>
                      </a:pPr>
                      <a:r>
                        <a:rPr lang="fr" sz="1100"/>
                        <a:t>LassoCV</a:t>
                      </a:r>
                      <a:endParaRPr sz="1100"/>
                    </a:p>
                  </a:txBody>
                  <a:tcPr marT="63500" marB="63500" marR="63500" marL="63500"/>
                </a:tc>
                <a:tc>
                  <a:txBody>
                    <a:bodyPr/>
                    <a:lstStyle/>
                    <a:p>
                      <a:pPr indent="0" lvl="0" marL="0" rtl="0" algn="ctr">
                        <a:spcBef>
                          <a:spcPts val="0"/>
                        </a:spcBef>
                        <a:spcAft>
                          <a:spcPts val="0"/>
                        </a:spcAft>
                        <a:buNone/>
                      </a:pPr>
                      <a:r>
                        <a:rPr b="1" lang="fr" sz="1100"/>
                        <a:t>0.909</a:t>
                      </a:r>
                      <a:endParaRPr b="1" sz="1100"/>
                    </a:p>
                  </a:txBody>
                  <a:tcPr marT="63500" marB="63500" marR="63500" marL="63500"/>
                </a:tc>
                <a:tc>
                  <a:txBody>
                    <a:bodyPr/>
                    <a:lstStyle/>
                    <a:p>
                      <a:pPr indent="0" lvl="0" marL="0" rtl="0" algn="ctr">
                        <a:spcBef>
                          <a:spcPts val="0"/>
                        </a:spcBef>
                        <a:spcAft>
                          <a:spcPts val="0"/>
                        </a:spcAft>
                        <a:buNone/>
                      </a:pPr>
                      <a:r>
                        <a:rPr b="1" lang="fr" sz="1100"/>
                        <a:t>0.084</a:t>
                      </a:r>
                      <a:endParaRPr b="1" sz="1100"/>
                    </a:p>
                  </a:txBody>
                  <a:tcPr marT="63500" marB="63500" marR="63500" marL="63500"/>
                </a:tc>
                <a:tc>
                  <a:txBody>
                    <a:bodyPr/>
                    <a:lstStyle/>
                    <a:p>
                      <a:pPr indent="0" lvl="0" marL="0" rtl="0" algn="ctr">
                        <a:spcBef>
                          <a:spcPts val="0"/>
                        </a:spcBef>
                        <a:spcAft>
                          <a:spcPts val="0"/>
                        </a:spcAft>
                        <a:buNone/>
                      </a:pPr>
                      <a:r>
                        <a:rPr lang="fr" sz="1100"/>
                        <a:t>0.058</a:t>
                      </a:r>
                      <a:endParaRPr sz="1100"/>
                    </a:p>
                  </a:txBody>
                  <a:tcPr marT="63500" marB="63500" marR="63500" marL="63500"/>
                </a:tc>
              </a:tr>
              <a:tr h="319775">
                <a:tc>
                  <a:txBody>
                    <a:bodyPr/>
                    <a:lstStyle/>
                    <a:p>
                      <a:pPr indent="0" lvl="0" marL="0" rtl="0" algn="ctr">
                        <a:spcBef>
                          <a:spcPts val="0"/>
                        </a:spcBef>
                        <a:spcAft>
                          <a:spcPts val="0"/>
                        </a:spcAft>
                        <a:buNone/>
                      </a:pPr>
                      <a:r>
                        <a:rPr lang="fr" sz="1100"/>
                        <a:t>RidgeCV</a:t>
                      </a:r>
                      <a:endParaRPr sz="1100"/>
                    </a:p>
                  </a:txBody>
                  <a:tcPr marT="63500" marB="63500" marR="63500" marL="63500"/>
                </a:tc>
                <a:tc>
                  <a:txBody>
                    <a:bodyPr/>
                    <a:lstStyle/>
                    <a:p>
                      <a:pPr indent="0" lvl="0" marL="0" rtl="0" algn="ctr">
                        <a:spcBef>
                          <a:spcPts val="0"/>
                        </a:spcBef>
                        <a:spcAft>
                          <a:spcPts val="0"/>
                        </a:spcAft>
                        <a:buNone/>
                      </a:pPr>
                      <a:r>
                        <a:rPr lang="fr" sz="1100"/>
                        <a:t>0.908</a:t>
                      </a:r>
                      <a:endParaRPr sz="1100"/>
                    </a:p>
                  </a:txBody>
                  <a:tcPr marT="63500" marB="63500" marR="63500" marL="63500"/>
                </a:tc>
                <a:tc>
                  <a:txBody>
                    <a:bodyPr/>
                    <a:lstStyle/>
                    <a:p>
                      <a:pPr indent="0" lvl="0" marL="0" rtl="0" algn="ctr">
                        <a:spcBef>
                          <a:spcPts val="0"/>
                        </a:spcBef>
                        <a:spcAft>
                          <a:spcPts val="0"/>
                        </a:spcAft>
                        <a:buNone/>
                      </a:pPr>
                      <a:r>
                        <a:rPr lang="fr" sz="1100"/>
                        <a:t>0.086</a:t>
                      </a:r>
                      <a:endParaRPr sz="1100"/>
                    </a:p>
                  </a:txBody>
                  <a:tcPr marT="63500" marB="63500" marR="63500" marL="63500"/>
                </a:tc>
                <a:tc>
                  <a:txBody>
                    <a:bodyPr/>
                    <a:lstStyle/>
                    <a:p>
                      <a:pPr indent="0" lvl="0" marL="0" rtl="0" algn="ctr">
                        <a:spcBef>
                          <a:spcPts val="0"/>
                        </a:spcBef>
                        <a:spcAft>
                          <a:spcPts val="0"/>
                        </a:spcAft>
                        <a:buNone/>
                      </a:pPr>
                      <a:r>
                        <a:rPr lang="fr" sz="1100"/>
                        <a:t>0.058</a:t>
                      </a:r>
                      <a:endParaRPr sz="1100"/>
                    </a:p>
                  </a:txBody>
                  <a:tcPr marT="63500" marB="63500" marR="63500" marL="63500"/>
                </a:tc>
              </a:tr>
              <a:tr h="319775">
                <a:tc>
                  <a:txBody>
                    <a:bodyPr/>
                    <a:lstStyle/>
                    <a:p>
                      <a:pPr indent="0" lvl="0" marL="0" rtl="0" algn="ctr">
                        <a:spcBef>
                          <a:spcPts val="0"/>
                        </a:spcBef>
                        <a:spcAft>
                          <a:spcPts val="0"/>
                        </a:spcAft>
                        <a:buNone/>
                      </a:pPr>
                      <a:r>
                        <a:rPr lang="fr" sz="1100"/>
                        <a:t>ElasticNet</a:t>
                      </a:r>
                      <a:endParaRPr sz="1100"/>
                    </a:p>
                  </a:txBody>
                  <a:tcPr marT="63500" marB="63500" marR="63500" marL="63500"/>
                </a:tc>
                <a:tc>
                  <a:txBody>
                    <a:bodyPr/>
                    <a:lstStyle/>
                    <a:p>
                      <a:pPr indent="0" lvl="0" marL="0" rtl="0" algn="ctr">
                        <a:spcBef>
                          <a:spcPts val="0"/>
                        </a:spcBef>
                        <a:spcAft>
                          <a:spcPts val="0"/>
                        </a:spcAft>
                        <a:buNone/>
                      </a:pPr>
                      <a:r>
                        <a:rPr lang="fr" sz="1100"/>
                        <a:t>0.908</a:t>
                      </a:r>
                      <a:endParaRPr sz="1100"/>
                    </a:p>
                  </a:txBody>
                  <a:tcPr marT="63500" marB="63500" marR="63500" marL="63500"/>
                </a:tc>
                <a:tc>
                  <a:txBody>
                    <a:bodyPr/>
                    <a:lstStyle/>
                    <a:p>
                      <a:pPr indent="0" lvl="0" marL="0" rtl="0" algn="ctr">
                        <a:spcBef>
                          <a:spcPts val="0"/>
                        </a:spcBef>
                        <a:spcAft>
                          <a:spcPts val="0"/>
                        </a:spcAft>
                        <a:buNone/>
                      </a:pPr>
                      <a:r>
                        <a:rPr lang="fr" sz="1100"/>
                        <a:t>0.085</a:t>
                      </a:r>
                      <a:endParaRPr sz="1100"/>
                    </a:p>
                  </a:txBody>
                  <a:tcPr marT="63500" marB="63500" marR="63500" marL="63500"/>
                </a:tc>
                <a:tc>
                  <a:txBody>
                    <a:bodyPr/>
                    <a:lstStyle/>
                    <a:p>
                      <a:pPr indent="0" lvl="0" marL="0" rtl="0" algn="ctr">
                        <a:spcBef>
                          <a:spcPts val="0"/>
                        </a:spcBef>
                        <a:spcAft>
                          <a:spcPts val="0"/>
                        </a:spcAft>
                        <a:buNone/>
                      </a:pPr>
                      <a:r>
                        <a:rPr lang="fr" sz="1100"/>
                        <a:t>0.058</a:t>
                      </a:r>
                      <a:endParaRPr sz="1100"/>
                    </a:p>
                  </a:txBody>
                  <a:tcPr marT="63500" marB="63500" marR="63500" marL="63500"/>
                </a:tc>
              </a:tr>
            </a:tbl>
          </a:graphicData>
        </a:graphic>
      </p:graphicFrame>
      <p:sp>
        <p:nvSpPr>
          <p:cNvPr id="279" name="Google Shape;279;p24"/>
          <p:cNvSpPr txBox="1"/>
          <p:nvPr/>
        </p:nvSpPr>
        <p:spPr>
          <a:xfrm>
            <a:off x="141500" y="1436225"/>
            <a:ext cx="16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Lato"/>
                <a:ea typeface="Lato"/>
                <a:cs typeface="Lato"/>
                <a:sym typeface="Lato"/>
              </a:rPr>
              <a:t>Prédire </a:t>
            </a:r>
            <a:r>
              <a:rPr lang="fr">
                <a:solidFill>
                  <a:schemeClr val="dk1"/>
                </a:solidFill>
                <a:latin typeface="Lato"/>
                <a:ea typeface="Lato"/>
                <a:cs typeface="Lato"/>
                <a:sym typeface="Lato"/>
              </a:rPr>
              <a:t>2019</a:t>
            </a:r>
            <a:endParaRPr>
              <a:solidFill>
                <a:schemeClr val="dk1"/>
              </a:solidFill>
              <a:latin typeface="Lato"/>
              <a:ea typeface="Lato"/>
              <a:cs typeface="Lato"/>
              <a:sym typeface="Lato"/>
            </a:endParaRPr>
          </a:p>
        </p:txBody>
      </p:sp>
      <p:graphicFrame>
        <p:nvGraphicFramePr>
          <p:cNvPr id="280" name="Google Shape;280;p24"/>
          <p:cNvGraphicFramePr/>
          <p:nvPr/>
        </p:nvGraphicFramePr>
        <p:xfrm>
          <a:off x="4776075" y="1874700"/>
          <a:ext cx="3000000" cy="3000000"/>
        </p:xfrm>
        <a:graphic>
          <a:graphicData uri="http://schemas.openxmlformats.org/drawingml/2006/table">
            <a:tbl>
              <a:tblPr>
                <a:noFill/>
                <a:tableStyleId>{93851D2B-EF00-45CC-833E-14A956C75B18}</a:tableStyleId>
              </a:tblPr>
              <a:tblGrid>
                <a:gridCol w="1062300"/>
                <a:gridCol w="1062300"/>
                <a:gridCol w="1062300"/>
                <a:gridCol w="1062300"/>
              </a:tblGrid>
              <a:tr h="760350">
                <a:tc>
                  <a:txBody>
                    <a:bodyPr/>
                    <a:lstStyle/>
                    <a:p>
                      <a:pPr indent="0" lvl="0" marL="0" rtl="0" algn="ctr">
                        <a:spcBef>
                          <a:spcPts val="0"/>
                        </a:spcBef>
                        <a:spcAft>
                          <a:spcPts val="0"/>
                        </a:spcAft>
                        <a:buNone/>
                      </a:pPr>
                      <a:r>
                        <a:rPr lang="fr" sz="1100">
                          <a:solidFill>
                            <a:srgbClr val="FFFFFF"/>
                          </a:solidFill>
                        </a:rPr>
                        <a:t>Modèle utilisé</a:t>
                      </a:r>
                      <a:endParaRPr sz="1100">
                        <a:solidFill>
                          <a:srgbClr val="FFFFFF"/>
                        </a:solidFill>
                      </a:endParaRPr>
                    </a:p>
                  </a:txBody>
                  <a:tcPr marT="63500" marB="63500" marR="63500" marL="63500">
                    <a:solidFill>
                      <a:schemeClr val="accent3"/>
                    </a:solidFill>
                  </a:tcPr>
                </a:tc>
                <a:tc>
                  <a:txBody>
                    <a:bodyPr/>
                    <a:lstStyle/>
                    <a:p>
                      <a:pPr indent="0" lvl="0" marL="0" rtl="0" algn="ctr">
                        <a:spcBef>
                          <a:spcPts val="0"/>
                        </a:spcBef>
                        <a:spcAft>
                          <a:spcPts val="0"/>
                        </a:spcAft>
                        <a:buNone/>
                      </a:pPr>
                      <a:r>
                        <a:rPr lang="fr" sz="1100">
                          <a:solidFill>
                            <a:srgbClr val="FFFFFF"/>
                          </a:solidFill>
                        </a:rPr>
                        <a:t>Score test obtenu</a:t>
                      </a:r>
                      <a:endParaRPr sz="1100">
                        <a:solidFill>
                          <a:srgbClr val="FFFFFF"/>
                        </a:solidFill>
                      </a:endParaRPr>
                    </a:p>
                  </a:txBody>
                  <a:tcPr marT="63500" marB="63500" marR="63500" marL="63500">
                    <a:solidFill>
                      <a:schemeClr val="accent3"/>
                    </a:solidFill>
                  </a:tcPr>
                </a:tc>
                <a:tc>
                  <a:txBody>
                    <a:bodyPr/>
                    <a:lstStyle/>
                    <a:p>
                      <a:pPr indent="0" lvl="0" marL="0" rtl="0" algn="ctr">
                        <a:spcBef>
                          <a:spcPts val="0"/>
                        </a:spcBef>
                        <a:spcAft>
                          <a:spcPts val="0"/>
                        </a:spcAft>
                        <a:buNone/>
                      </a:pPr>
                      <a:r>
                        <a:rPr lang="fr" sz="1100">
                          <a:solidFill>
                            <a:srgbClr val="FFFFFF"/>
                          </a:solidFill>
                        </a:rPr>
                        <a:t>MSE de la pred obtenu</a:t>
                      </a:r>
                      <a:endParaRPr sz="1100">
                        <a:solidFill>
                          <a:srgbClr val="FFFFFF"/>
                        </a:solidFill>
                      </a:endParaRPr>
                    </a:p>
                  </a:txBody>
                  <a:tcPr marT="63500" marB="63500" marR="63500" marL="63500">
                    <a:solidFill>
                      <a:schemeClr val="accent3"/>
                    </a:solidFill>
                  </a:tcPr>
                </a:tc>
                <a:tc>
                  <a:txBody>
                    <a:bodyPr/>
                    <a:lstStyle/>
                    <a:p>
                      <a:pPr indent="0" lvl="0" marL="0" rtl="0" algn="ctr">
                        <a:spcBef>
                          <a:spcPts val="0"/>
                        </a:spcBef>
                        <a:spcAft>
                          <a:spcPts val="0"/>
                        </a:spcAft>
                        <a:buNone/>
                      </a:pPr>
                      <a:r>
                        <a:rPr lang="fr" sz="1100">
                          <a:solidFill>
                            <a:srgbClr val="FFFFFF"/>
                          </a:solidFill>
                        </a:rPr>
                        <a:t>MSE de la moyenne 2016-2019 obtenu</a:t>
                      </a:r>
                      <a:endParaRPr sz="1100">
                        <a:solidFill>
                          <a:srgbClr val="FFFFFF"/>
                        </a:solidFill>
                      </a:endParaRPr>
                    </a:p>
                  </a:txBody>
                  <a:tcPr marT="63500" marB="63500" marR="63500" marL="63500">
                    <a:solidFill>
                      <a:schemeClr val="accent3"/>
                    </a:solidFill>
                  </a:tcPr>
                </a:tc>
              </a:tr>
              <a:tr h="439575">
                <a:tc>
                  <a:txBody>
                    <a:bodyPr/>
                    <a:lstStyle/>
                    <a:p>
                      <a:pPr indent="0" lvl="0" marL="0" rtl="0" algn="ctr">
                        <a:spcBef>
                          <a:spcPts val="0"/>
                        </a:spcBef>
                        <a:spcAft>
                          <a:spcPts val="0"/>
                        </a:spcAft>
                        <a:buNone/>
                      </a:pPr>
                      <a:r>
                        <a:rPr lang="fr" sz="1100"/>
                        <a:t>Régression linéaire</a:t>
                      </a:r>
                      <a:endParaRPr sz="1100"/>
                    </a:p>
                  </a:txBody>
                  <a:tcPr marT="63500" marB="63500" marR="63500" marL="63500"/>
                </a:tc>
                <a:tc>
                  <a:txBody>
                    <a:bodyPr/>
                    <a:lstStyle/>
                    <a:p>
                      <a:pPr indent="0" lvl="0" marL="0" rtl="0" algn="ctr">
                        <a:spcBef>
                          <a:spcPts val="0"/>
                        </a:spcBef>
                        <a:spcAft>
                          <a:spcPts val="0"/>
                        </a:spcAft>
                        <a:buNone/>
                      </a:pPr>
                      <a:r>
                        <a:rPr lang="fr" sz="1100"/>
                        <a:t>0.879</a:t>
                      </a:r>
                      <a:endParaRPr sz="1100"/>
                    </a:p>
                  </a:txBody>
                  <a:tcPr marT="63500" marB="63500" marR="63500" marL="63500"/>
                </a:tc>
                <a:tc>
                  <a:txBody>
                    <a:bodyPr/>
                    <a:lstStyle/>
                    <a:p>
                      <a:pPr indent="0" lvl="0" marL="0" rtl="0" algn="ctr">
                        <a:spcBef>
                          <a:spcPts val="0"/>
                        </a:spcBef>
                        <a:spcAft>
                          <a:spcPts val="0"/>
                        </a:spcAft>
                        <a:buNone/>
                      </a:pPr>
                      <a:r>
                        <a:rPr lang="fr" sz="1100"/>
                        <a:t>0.101</a:t>
                      </a:r>
                      <a:endParaRPr sz="1100"/>
                    </a:p>
                  </a:txBody>
                  <a:tcPr marT="63500" marB="63500" marR="63500" marL="63500"/>
                </a:tc>
                <a:tc>
                  <a:txBody>
                    <a:bodyPr/>
                    <a:lstStyle/>
                    <a:p>
                      <a:pPr indent="0" lvl="0" marL="0" rtl="0" algn="ctr">
                        <a:spcBef>
                          <a:spcPts val="0"/>
                        </a:spcBef>
                        <a:spcAft>
                          <a:spcPts val="0"/>
                        </a:spcAft>
                        <a:buNone/>
                      </a:pPr>
                      <a:r>
                        <a:rPr lang="fr" sz="1100"/>
                        <a:t>0.079</a:t>
                      </a:r>
                      <a:endParaRPr sz="1100"/>
                    </a:p>
                  </a:txBody>
                  <a:tcPr marT="63500" marB="63500" marR="63500" marL="63500"/>
                </a:tc>
              </a:tr>
              <a:tr h="335825">
                <a:tc>
                  <a:txBody>
                    <a:bodyPr/>
                    <a:lstStyle/>
                    <a:p>
                      <a:pPr indent="0" lvl="0" marL="0" rtl="0" algn="ctr">
                        <a:spcBef>
                          <a:spcPts val="0"/>
                        </a:spcBef>
                        <a:spcAft>
                          <a:spcPts val="0"/>
                        </a:spcAft>
                        <a:buNone/>
                      </a:pPr>
                      <a:r>
                        <a:rPr lang="fr" sz="1100"/>
                        <a:t>LassoCV</a:t>
                      </a:r>
                      <a:endParaRPr sz="1100"/>
                    </a:p>
                  </a:txBody>
                  <a:tcPr marT="63500" marB="63500" marR="63500" marL="63500"/>
                </a:tc>
                <a:tc>
                  <a:txBody>
                    <a:bodyPr/>
                    <a:lstStyle/>
                    <a:p>
                      <a:pPr indent="0" lvl="0" marL="0" rtl="0" algn="ctr">
                        <a:spcBef>
                          <a:spcPts val="0"/>
                        </a:spcBef>
                        <a:spcAft>
                          <a:spcPts val="0"/>
                        </a:spcAft>
                        <a:buNone/>
                      </a:pPr>
                      <a:r>
                        <a:rPr lang="fr" sz="1100"/>
                        <a:t>0.879</a:t>
                      </a:r>
                      <a:endParaRPr sz="1100"/>
                    </a:p>
                  </a:txBody>
                  <a:tcPr marT="63500" marB="63500" marR="63500" marL="63500"/>
                </a:tc>
                <a:tc>
                  <a:txBody>
                    <a:bodyPr/>
                    <a:lstStyle/>
                    <a:p>
                      <a:pPr indent="0" lvl="0" marL="0" rtl="0" algn="ctr">
                        <a:spcBef>
                          <a:spcPts val="0"/>
                        </a:spcBef>
                        <a:spcAft>
                          <a:spcPts val="0"/>
                        </a:spcAft>
                        <a:buNone/>
                      </a:pPr>
                      <a:r>
                        <a:rPr lang="fr" sz="1100"/>
                        <a:t>0.101</a:t>
                      </a:r>
                      <a:endParaRPr sz="1100"/>
                    </a:p>
                  </a:txBody>
                  <a:tcPr marT="63500" marB="63500" marR="63500" marL="63500"/>
                </a:tc>
                <a:tc>
                  <a:txBody>
                    <a:bodyPr/>
                    <a:lstStyle/>
                    <a:p>
                      <a:pPr indent="0" lvl="0" marL="0" rtl="0" algn="ctr">
                        <a:spcBef>
                          <a:spcPts val="0"/>
                        </a:spcBef>
                        <a:spcAft>
                          <a:spcPts val="0"/>
                        </a:spcAft>
                        <a:buNone/>
                      </a:pPr>
                      <a:r>
                        <a:rPr lang="fr" sz="1100"/>
                        <a:t>0.079</a:t>
                      </a:r>
                      <a:endParaRPr sz="1100"/>
                    </a:p>
                  </a:txBody>
                  <a:tcPr marT="63500" marB="63500" marR="63500" marL="63500"/>
                </a:tc>
              </a:tr>
              <a:tr h="335825">
                <a:tc>
                  <a:txBody>
                    <a:bodyPr/>
                    <a:lstStyle/>
                    <a:p>
                      <a:pPr indent="0" lvl="0" marL="0" rtl="0" algn="ctr">
                        <a:spcBef>
                          <a:spcPts val="0"/>
                        </a:spcBef>
                        <a:spcAft>
                          <a:spcPts val="0"/>
                        </a:spcAft>
                        <a:buNone/>
                      </a:pPr>
                      <a:r>
                        <a:rPr lang="fr" sz="1100"/>
                        <a:t>RidgeCV</a:t>
                      </a:r>
                      <a:endParaRPr sz="1100"/>
                    </a:p>
                  </a:txBody>
                  <a:tcPr marT="63500" marB="63500" marR="63500" marL="63500"/>
                </a:tc>
                <a:tc>
                  <a:txBody>
                    <a:bodyPr/>
                    <a:lstStyle/>
                    <a:p>
                      <a:pPr indent="0" lvl="0" marL="0" rtl="0" algn="ctr">
                        <a:spcBef>
                          <a:spcPts val="0"/>
                        </a:spcBef>
                        <a:spcAft>
                          <a:spcPts val="0"/>
                        </a:spcAft>
                        <a:buNone/>
                      </a:pPr>
                      <a:r>
                        <a:rPr lang="fr" sz="1100"/>
                        <a:t>0.879</a:t>
                      </a:r>
                      <a:endParaRPr sz="1100"/>
                    </a:p>
                  </a:txBody>
                  <a:tcPr marT="63500" marB="63500" marR="63500" marL="63500"/>
                </a:tc>
                <a:tc>
                  <a:txBody>
                    <a:bodyPr/>
                    <a:lstStyle/>
                    <a:p>
                      <a:pPr indent="0" lvl="0" marL="0" rtl="0" algn="ctr">
                        <a:spcBef>
                          <a:spcPts val="0"/>
                        </a:spcBef>
                        <a:spcAft>
                          <a:spcPts val="0"/>
                        </a:spcAft>
                        <a:buNone/>
                      </a:pPr>
                      <a:r>
                        <a:rPr lang="fr" sz="1100"/>
                        <a:t>0.101</a:t>
                      </a:r>
                      <a:endParaRPr sz="1100"/>
                    </a:p>
                  </a:txBody>
                  <a:tcPr marT="63500" marB="63500" marR="63500" marL="63500"/>
                </a:tc>
                <a:tc>
                  <a:txBody>
                    <a:bodyPr/>
                    <a:lstStyle/>
                    <a:p>
                      <a:pPr indent="0" lvl="0" marL="0" rtl="0" algn="ctr">
                        <a:spcBef>
                          <a:spcPts val="0"/>
                        </a:spcBef>
                        <a:spcAft>
                          <a:spcPts val="0"/>
                        </a:spcAft>
                        <a:buNone/>
                      </a:pPr>
                      <a:r>
                        <a:rPr lang="fr" sz="1100"/>
                        <a:t>0.079</a:t>
                      </a:r>
                      <a:endParaRPr sz="1100"/>
                    </a:p>
                  </a:txBody>
                  <a:tcPr marT="63500" marB="63500" marR="63500" marL="63500"/>
                </a:tc>
              </a:tr>
              <a:tr h="335825">
                <a:tc>
                  <a:txBody>
                    <a:bodyPr/>
                    <a:lstStyle/>
                    <a:p>
                      <a:pPr indent="0" lvl="0" marL="0" rtl="0" algn="ctr">
                        <a:spcBef>
                          <a:spcPts val="0"/>
                        </a:spcBef>
                        <a:spcAft>
                          <a:spcPts val="0"/>
                        </a:spcAft>
                        <a:buNone/>
                      </a:pPr>
                      <a:r>
                        <a:rPr lang="fr" sz="1100"/>
                        <a:t>ElasticNet</a:t>
                      </a:r>
                      <a:endParaRPr sz="1100"/>
                    </a:p>
                  </a:txBody>
                  <a:tcPr marT="63500" marB="63500" marR="63500" marL="63500"/>
                </a:tc>
                <a:tc>
                  <a:txBody>
                    <a:bodyPr/>
                    <a:lstStyle/>
                    <a:p>
                      <a:pPr indent="0" lvl="0" marL="0" rtl="0" algn="ctr">
                        <a:spcBef>
                          <a:spcPts val="0"/>
                        </a:spcBef>
                        <a:spcAft>
                          <a:spcPts val="0"/>
                        </a:spcAft>
                        <a:buNone/>
                      </a:pPr>
                      <a:r>
                        <a:rPr lang="fr" sz="1100"/>
                        <a:t>0.880</a:t>
                      </a:r>
                      <a:endParaRPr sz="1100"/>
                    </a:p>
                  </a:txBody>
                  <a:tcPr marT="63500" marB="63500" marR="63500" marL="63500"/>
                </a:tc>
                <a:tc>
                  <a:txBody>
                    <a:bodyPr/>
                    <a:lstStyle/>
                    <a:p>
                      <a:pPr indent="0" lvl="0" marL="0" rtl="0" algn="ctr">
                        <a:spcBef>
                          <a:spcPts val="0"/>
                        </a:spcBef>
                        <a:spcAft>
                          <a:spcPts val="0"/>
                        </a:spcAft>
                        <a:buNone/>
                      </a:pPr>
                      <a:r>
                        <a:rPr lang="fr" sz="1100"/>
                        <a:t>0.101</a:t>
                      </a:r>
                      <a:endParaRPr sz="1100"/>
                    </a:p>
                  </a:txBody>
                  <a:tcPr marT="63500" marB="63500" marR="63500" marL="63500"/>
                </a:tc>
                <a:tc>
                  <a:txBody>
                    <a:bodyPr/>
                    <a:lstStyle/>
                    <a:p>
                      <a:pPr indent="0" lvl="0" marL="0" rtl="0" algn="ctr">
                        <a:spcBef>
                          <a:spcPts val="0"/>
                        </a:spcBef>
                        <a:spcAft>
                          <a:spcPts val="0"/>
                        </a:spcAft>
                        <a:buNone/>
                      </a:pPr>
                      <a:r>
                        <a:rPr lang="fr" sz="1100"/>
                        <a:t>0.079</a:t>
                      </a:r>
                      <a:endParaRPr sz="1100"/>
                    </a:p>
                  </a:txBody>
                  <a:tcPr marT="63500" marB="63500" marR="63500" marL="63500"/>
                </a:tc>
              </a:tr>
            </a:tbl>
          </a:graphicData>
        </a:graphic>
      </p:graphicFrame>
      <p:sp>
        <p:nvSpPr>
          <p:cNvPr id="281" name="Google Shape;281;p24"/>
          <p:cNvSpPr txBox="1"/>
          <p:nvPr/>
        </p:nvSpPr>
        <p:spPr>
          <a:xfrm>
            <a:off x="4776075" y="1436225"/>
            <a:ext cx="16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Prédire </a:t>
            </a:r>
            <a:r>
              <a:rPr lang="fr">
                <a:solidFill>
                  <a:schemeClr val="accent3"/>
                </a:solidFill>
                <a:latin typeface="Lato"/>
                <a:ea typeface="Lato"/>
                <a:cs typeface="Lato"/>
                <a:sym typeface="Lato"/>
              </a:rPr>
              <a:t>2020</a:t>
            </a:r>
            <a:endParaRPr>
              <a:solidFill>
                <a:schemeClr val="accent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304380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lt1"/>
                </a:solidFill>
              </a:rPr>
              <a:t>Modèles de prédiction</a:t>
            </a:r>
            <a:endParaRPr sz="1000">
              <a:solidFill>
                <a:schemeClr val="lt1"/>
              </a:solidFill>
            </a:endParaRPr>
          </a:p>
        </p:txBody>
      </p:sp>
      <p:sp>
        <p:nvSpPr>
          <p:cNvPr id="289" name="Google Shape;289;p25"/>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txBox="1"/>
          <p:nvPr/>
        </p:nvSpPr>
        <p:spPr>
          <a:xfrm>
            <a:off x="734700" y="760425"/>
            <a:ext cx="658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chemeClr val="dk2"/>
                </a:solidFill>
                <a:highlight>
                  <a:schemeClr val="lt1"/>
                </a:highlight>
              </a:rPr>
              <a:t>Analyse du meilleur modèle</a:t>
            </a:r>
            <a:endParaRPr sz="1700">
              <a:solidFill>
                <a:schemeClr val="dk2"/>
              </a:solidFill>
              <a:highlight>
                <a:schemeClr val="lt1"/>
              </a:highlight>
            </a:endParaRPr>
          </a:p>
        </p:txBody>
      </p:sp>
      <p:sp>
        <p:nvSpPr>
          <p:cNvPr id="293" name="Google Shape;293;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94" name="Google Shape;294;p25"/>
          <p:cNvPicPr preferRelativeResize="0"/>
          <p:nvPr/>
        </p:nvPicPr>
        <p:blipFill>
          <a:blip r:embed="rId3">
            <a:alphaModFix/>
          </a:blip>
          <a:stretch>
            <a:fillRect/>
          </a:stretch>
        </p:blipFill>
        <p:spPr>
          <a:xfrm>
            <a:off x="1999275" y="1206825"/>
            <a:ext cx="5665001" cy="363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6"/>
          <p:cNvSpPr txBox="1"/>
          <p:nvPr>
            <p:ph type="title"/>
          </p:nvPr>
        </p:nvSpPr>
        <p:spPr>
          <a:xfrm>
            <a:off x="729450" y="1318650"/>
            <a:ext cx="7688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40"/>
              <a:t>Critiques &amp; Perspectives</a:t>
            </a:r>
            <a:endParaRPr sz="3640"/>
          </a:p>
        </p:txBody>
      </p:sp>
      <p:sp>
        <p:nvSpPr>
          <p:cNvPr id="300" name="Google Shape;300;p26"/>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4572000" y="-15240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7"/>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457200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solidFill>
                  <a:schemeClr val="lt1"/>
                </a:solidFill>
              </a:rPr>
              <a:t>Critiques &amp; Perspectives</a:t>
            </a:r>
            <a:endParaRPr sz="900">
              <a:solidFill>
                <a:schemeClr val="lt1"/>
              </a:solidFill>
            </a:endParaRPr>
          </a:p>
        </p:txBody>
      </p:sp>
      <p:sp>
        <p:nvSpPr>
          <p:cNvPr id="315" name="Google Shape;315;p27"/>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txBox="1"/>
          <p:nvPr/>
        </p:nvSpPr>
        <p:spPr>
          <a:xfrm>
            <a:off x="459875" y="1254325"/>
            <a:ext cx="8419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Lato"/>
                <a:ea typeface="Lato"/>
                <a:cs typeface="Lato"/>
                <a:sym typeface="Lato"/>
              </a:rPr>
              <a:t>Critiques </a:t>
            </a:r>
            <a:r>
              <a:rPr lang="fr">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modèles dépendants des données météorologiques donc dépendants de leur échelle de temps (on ne peut pas prédire l’année 2050). Dans notre contexte de changement climatique les données peuvent évoluer rapidement en moins de 2 ans.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modèles s’appuient en grande partie sur les données historiques et pourrait prendre en compte d’autres facteurs pour être plus performants dans le cas d’une année comme 2020</a:t>
            </a:r>
            <a:endParaRPr>
              <a:latin typeface="Lato"/>
              <a:ea typeface="Lato"/>
              <a:cs typeface="Lato"/>
              <a:sym typeface="Lato"/>
            </a:endParaRPr>
          </a:p>
        </p:txBody>
      </p:sp>
      <p:sp>
        <p:nvSpPr>
          <p:cNvPr id="318" name="Google Shape;318;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19" name="Google Shape;319;p27"/>
          <p:cNvSpPr txBox="1"/>
          <p:nvPr/>
        </p:nvSpPr>
        <p:spPr>
          <a:xfrm>
            <a:off x="459875" y="2768263"/>
            <a:ext cx="7669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Lato"/>
                <a:ea typeface="Lato"/>
                <a:cs typeface="Lato"/>
                <a:sym typeface="Lato"/>
              </a:rPr>
              <a:t>Perspectives : </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ajouter les données d’échanges énergétiques entre régions et avec autres pays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utiliser des données météorologiques plus complètes et plus précises (à l’heure plutôt qu’à la journée). Nous n’avons pas pu affiner jusqu’au cycle jour/nuit par exemple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identifier les jours des dates pour mener une analyse sur l’impact du week-end sur la consommation. Y a-t-il un jour de la semaine sur lequel on constate systématiquement une consommation plus importante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type="title"/>
          </p:nvPr>
        </p:nvSpPr>
        <p:spPr>
          <a:xfrm>
            <a:off x="729450" y="1318650"/>
            <a:ext cx="7688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40"/>
              <a:t>Bilan</a:t>
            </a:r>
            <a:endParaRPr sz="3640"/>
          </a:p>
        </p:txBody>
      </p:sp>
      <p:sp>
        <p:nvSpPr>
          <p:cNvPr id="325" name="Google Shape;325;p28"/>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087600" y="-15240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9"/>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608760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rPr>
              <a:t>Bilan</a:t>
            </a:r>
            <a:endParaRPr sz="1300">
              <a:solidFill>
                <a:schemeClr val="lt1"/>
              </a:solidFill>
            </a:endParaRPr>
          </a:p>
        </p:txBody>
      </p:sp>
      <p:sp>
        <p:nvSpPr>
          <p:cNvPr id="341" name="Google Shape;341;p29"/>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729450" y="1318650"/>
            <a:ext cx="7688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40"/>
              <a:t>Streamlit</a:t>
            </a:r>
            <a:endParaRPr sz="3640"/>
          </a:p>
        </p:txBody>
      </p:sp>
      <p:sp>
        <p:nvSpPr>
          <p:cNvPr id="348" name="Google Shape;348;p30"/>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7615800" y="-15240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Déroulement</a:t>
            </a:r>
            <a:endParaRPr/>
          </a:p>
        </p:txBody>
      </p:sp>
      <p:grpSp>
        <p:nvGrpSpPr>
          <p:cNvPr id="96" name="Google Shape;96;p14"/>
          <p:cNvGrpSpPr/>
          <p:nvPr/>
        </p:nvGrpSpPr>
        <p:grpSpPr>
          <a:xfrm>
            <a:off x="0" y="1523438"/>
            <a:ext cx="8960700" cy="461400"/>
            <a:chOff x="-32200" y="2217338"/>
            <a:chExt cx="8960700" cy="461400"/>
          </a:xfrm>
        </p:grpSpPr>
        <p:sp>
          <p:nvSpPr>
            <p:cNvPr id="97" name="Google Shape;97;p14"/>
            <p:cNvSpPr/>
            <p:nvPr/>
          </p:nvSpPr>
          <p:spPr>
            <a:xfrm>
              <a:off x="2370200" y="2217338"/>
              <a:ext cx="6558300" cy="461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dk2"/>
                  </a:solidFill>
                  <a:highlight>
                    <a:schemeClr val="lt1"/>
                  </a:highlight>
                </a:rPr>
                <a:t>Peut-on </a:t>
              </a:r>
              <a:r>
                <a:rPr lang="fr">
                  <a:solidFill>
                    <a:schemeClr val="dk2"/>
                  </a:solidFill>
                  <a:highlight>
                    <a:schemeClr val="lt1"/>
                  </a:highlight>
                </a:rPr>
                <a:t>prédire la consommation énergétique ?</a:t>
              </a:r>
              <a:endParaRPr>
                <a:solidFill>
                  <a:schemeClr val="dk2"/>
                </a:solidFill>
                <a:highlight>
                  <a:schemeClr val="lt1"/>
                </a:highlight>
              </a:endParaRPr>
            </a:p>
          </p:txBody>
        </p:sp>
        <p:sp>
          <p:nvSpPr>
            <p:cNvPr id="98" name="Google Shape;98;p14"/>
            <p:cNvSpPr txBox="1"/>
            <p:nvPr/>
          </p:nvSpPr>
          <p:spPr>
            <a:xfrm>
              <a:off x="-32200" y="2247950"/>
              <a:ext cx="22500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fr">
                  <a:latin typeface="Lato"/>
                  <a:ea typeface="Lato"/>
                  <a:cs typeface="Lato"/>
                  <a:sym typeface="Lato"/>
                </a:rPr>
                <a:t>Problématique et enjeux</a:t>
              </a:r>
              <a:endParaRPr b="1">
                <a:latin typeface="Lato"/>
                <a:ea typeface="Lato"/>
                <a:cs typeface="Lato"/>
                <a:sym typeface="Lato"/>
              </a:endParaRPr>
            </a:p>
          </p:txBody>
        </p:sp>
        <p:sp>
          <p:nvSpPr>
            <p:cNvPr id="99" name="Google Shape;99;p14"/>
            <p:cNvSpPr/>
            <p:nvPr/>
          </p:nvSpPr>
          <p:spPr>
            <a:xfrm>
              <a:off x="2131400" y="2366750"/>
              <a:ext cx="162600" cy="162600"/>
            </a:xfrm>
            <a:prstGeom prst="donut">
              <a:avLst>
                <a:gd fmla="val 25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4"/>
          <p:cNvGrpSpPr/>
          <p:nvPr/>
        </p:nvGrpSpPr>
        <p:grpSpPr>
          <a:xfrm>
            <a:off x="362625" y="2100738"/>
            <a:ext cx="8598075" cy="461400"/>
            <a:chOff x="330425" y="2890238"/>
            <a:chExt cx="8598075" cy="461400"/>
          </a:xfrm>
        </p:grpSpPr>
        <p:sp>
          <p:nvSpPr>
            <p:cNvPr id="101" name="Google Shape;101;p14"/>
            <p:cNvSpPr/>
            <p:nvPr/>
          </p:nvSpPr>
          <p:spPr>
            <a:xfrm>
              <a:off x="2370200" y="2890238"/>
              <a:ext cx="6558300" cy="461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dk2"/>
                  </a:solidFill>
                  <a:highlight>
                    <a:schemeClr val="lt1"/>
                  </a:highlight>
                </a:rPr>
                <a:t>Découverte, exploration et préparation des données</a:t>
              </a:r>
              <a:endParaRPr>
                <a:solidFill>
                  <a:schemeClr val="dk2"/>
                </a:solidFill>
                <a:highlight>
                  <a:schemeClr val="lt1"/>
                </a:highlight>
              </a:endParaRPr>
            </a:p>
          </p:txBody>
        </p:sp>
        <p:sp>
          <p:nvSpPr>
            <p:cNvPr id="102" name="Google Shape;102;p14"/>
            <p:cNvSpPr txBox="1"/>
            <p:nvPr/>
          </p:nvSpPr>
          <p:spPr>
            <a:xfrm>
              <a:off x="330425" y="2905400"/>
              <a:ext cx="18873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Lato"/>
                  <a:ea typeface="Lato"/>
                  <a:cs typeface="Lato"/>
                  <a:sym typeface="Lato"/>
                </a:rPr>
                <a:t>Analyse des données</a:t>
              </a:r>
              <a:endParaRPr b="1">
                <a:latin typeface="Lato"/>
                <a:ea typeface="Lato"/>
                <a:cs typeface="Lato"/>
                <a:sym typeface="Lato"/>
              </a:endParaRPr>
            </a:p>
          </p:txBody>
        </p:sp>
        <p:sp>
          <p:nvSpPr>
            <p:cNvPr id="103" name="Google Shape;103;p14"/>
            <p:cNvSpPr/>
            <p:nvPr/>
          </p:nvSpPr>
          <p:spPr>
            <a:xfrm>
              <a:off x="2131400" y="3024200"/>
              <a:ext cx="162600" cy="162600"/>
            </a:xfrm>
            <a:prstGeom prst="donut">
              <a:avLst>
                <a:gd fmla="val 25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4"/>
          <p:cNvGrpSpPr/>
          <p:nvPr/>
        </p:nvGrpSpPr>
        <p:grpSpPr>
          <a:xfrm>
            <a:off x="178500" y="2678038"/>
            <a:ext cx="8787000" cy="461400"/>
            <a:chOff x="141500" y="3532238"/>
            <a:chExt cx="8787000" cy="461400"/>
          </a:xfrm>
        </p:grpSpPr>
        <p:sp>
          <p:nvSpPr>
            <p:cNvPr id="105" name="Google Shape;105;p14"/>
            <p:cNvSpPr/>
            <p:nvPr/>
          </p:nvSpPr>
          <p:spPr>
            <a:xfrm>
              <a:off x="2370200" y="3532238"/>
              <a:ext cx="6558300" cy="461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dk2"/>
                  </a:solidFill>
                  <a:highlight>
                    <a:schemeClr val="lt1"/>
                  </a:highlight>
                </a:rPr>
                <a:t>Construction de modèles et analyse de leur performance</a:t>
              </a:r>
              <a:endParaRPr>
                <a:solidFill>
                  <a:schemeClr val="dk2"/>
                </a:solidFill>
                <a:highlight>
                  <a:schemeClr val="lt1"/>
                </a:highlight>
              </a:endParaRPr>
            </a:p>
          </p:txBody>
        </p:sp>
        <p:sp>
          <p:nvSpPr>
            <p:cNvPr id="106" name="Google Shape;106;p14"/>
            <p:cNvSpPr txBox="1"/>
            <p:nvPr/>
          </p:nvSpPr>
          <p:spPr>
            <a:xfrm>
              <a:off x="141500" y="3562850"/>
              <a:ext cx="20763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Lato"/>
                  <a:ea typeface="Lato"/>
                  <a:cs typeface="Lato"/>
                  <a:sym typeface="Lato"/>
                </a:rPr>
                <a:t>Modèles de prédiction</a:t>
              </a:r>
              <a:endParaRPr b="1">
                <a:latin typeface="Lato"/>
                <a:ea typeface="Lato"/>
                <a:cs typeface="Lato"/>
                <a:sym typeface="Lato"/>
              </a:endParaRPr>
            </a:p>
          </p:txBody>
        </p:sp>
        <p:sp>
          <p:nvSpPr>
            <p:cNvPr id="107" name="Google Shape;107;p14"/>
            <p:cNvSpPr/>
            <p:nvPr/>
          </p:nvSpPr>
          <p:spPr>
            <a:xfrm>
              <a:off x="2131400" y="3681650"/>
              <a:ext cx="162600" cy="162600"/>
            </a:xfrm>
            <a:prstGeom prst="donut">
              <a:avLst>
                <a:gd fmla="val 25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4"/>
          <p:cNvGrpSpPr/>
          <p:nvPr/>
        </p:nvGrpSpPr>
        <p:grpSpPr>
          <a:xfrm>
            <a:off x="150" y="3255338"/>
            <a:ext cx="8960550" cy="461400"/>
            <a:chOff x="150" y="3560138"/>
            <a:chExt cx="8960550" cy="461400"/>
          </a:xfrm>
        </p:grpSpPr>
        <p:sp>
          <p:nvSpPr>
            <p:cNvPr id="109" name="Google Shape;109;p14"/>
            <p:cNvSpPr/>
            <p:nvPr/>
          </p:nvSpPr>
          <p:spPr>
            <a:xfrm>
              <a:off x="2402400" y="3560138"/>
              <a:ext cx="6558300" cy="461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dk2"/>
                  </a:solidFill>
                  <a:highlight>
                    <a:schemeClr val="lt1"/>
                  </a:highlight>
                </a:rPr>
                <a:t>Et si...</a:t>
              </a:r>
              <a:endParaRPr>
                <a:solidFill>
                  <a:schemeClr val="dk2"/>
                </a:solidFill>
                <a:highlight>
                  <a:schemeClr val="lt1"/>
                </a:highlight>
              </a:endParaRPr>
            </a:p>
          </p:txBody>
        </p:sp>
        <p:sp>
          <p:nvSpPr>
            <p:cNvPr id="110" name="Google Shape;110;p14"/>
            <p:cNvSpPr txBox="1"/>
            <p:nvPr/>
          </p:nvSpPr>
          <p:spPr>
            <a:xfrm>
              <a:off x="150" y="3590750"/>
              <a:ext cx="22500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Lato"/>
                  <a:ea typeface="Lato"/>
                  <a:cs typeface="Lato"/>
                  <a:sym typeface="Lato"/>
                </a:rPr>
                <a:t>Critiques &amp; Perspectives</a:t>
              </a:r>
              <a:endParaRPr b="1">
                <a:latin typeface="Lato"/>
                <a:ea typeface="Lato"/>
                <a:cs typeface="Lato"/>
                <a:sym typeface="Lato"/>
              </a:endParaRPr>
            </a:p>
          </p:txBody>
        </p:sp>
        <p:sp>
          <p:nvSpPr>
            <p:cNvPr id="111" name="Google Shape;111;p14"/>
            <p:cNvSpPr/>
            <p:nvPr/>
          </p:nvSpPr>
          <p:spPr>
            <a:xfrm>
              <a:off x="2163600" y="3709550"/>
              <a:ext cx="162600" cy="162600"/>
            </a:xfrm>
            <a:prstGeom prst="donut">
              <a:avLst>
                <a:gd fmla="val 25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4"/>
          <p:cNvGrpSpPr/>
          <p:nvPr/>
        </p:nvGrpSpPr>
        <p:grpSpPr>
          <a:xfrm>
            <a:off x="1521125" y="3832638"/>
            <a:ext cx="7439575" cy="461400"/>
            <a:chOff x="1521125" y="4137438"/>
            <a:chExt cx="7439575" cy="461400"/>
          </a:xfrm>
        </p:grpSpPr>
        <p:sp>
          <p:nvSpPr>
            <p:cNvPr id="113" name="Google Shape;113;p14"/>
            <p:cNvSpPr/>
            <p:nvPr/>
          </p:nvSpPr>
          <p:spPr>
            <a:xfrm>
              <a:off x="2402400" y="4137438"/>
              <a:ext cx="6558300" cy="461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dk2"/>
                  </a:solidFill>
                  <a:highlight>
                    <a:schemeClr val="lt1"/>
                  </a:highlight>
                </a:rPr>
                <a:t>Conclusions du projet</a:t>
              </a:r>
              <a:endParaRPr>
                <a:solidFill>
                  <a:schemeClr val="dk2"/>
                </a:solidFill>
                <a:highlight>
                  <a:schemeClr val="lt1"/>
                </a:highlight>
              </a:endParaRPr>
            </a:p>
          </p:txBody>
        </p:sp>
        <p:sp>
          <p:nvSpPr>
            <p:cNvPr id="114" name="Google Shape;114;p14"/>
            <p:cNvSpPr txBox="1"/>
            <p:nvPr/>
          </p:nvSpPr>
          <p:spPr>
            <a:xfrm>
              <a:off x="1521125" y="4168050"/>
              <a:ext cx="7290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Lato"/>
                  <a:ea typeface="Lato"/>
                  <a:cs typeface="Lato"/>
                  <a:sym typeface="Lato"/>
                </a:rPr>
                <a:t>Bilan</a:t>
              </a:r>
              <a:endParaRPr b="1">
                <a:latin typeface="Lato"/>
                <a:ea typeface="Lato"/>
                <a:cs typeface="Lato"/>
                <a:sym typeface="Lato"/>
              </a:endParaRPr>
            </a:p>
          </p:txBody>
        </p:sp>
        <p:sp>
          <p:nvSpPr>
            <p:cNvPr id="115" name="Google Shape;115;p14"/>
            <p:cNvSpPr/>
            <p:nvPr/>
          </p:nvSpPr>
          <p:spPr>
            <a:xfrm>
              <a:off x="2163600" y="4286850"/>
              <a:ext cx="162600" cy="162600"/>
            </a:xfrm>
            <a:prstGeom prst="donut">
              <a:avLst>
                <a:gd fmla="val 25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4"/>
          <p:cNvGrpSpPr/>
          <p:nvPr/>
        </p:nvGrpSpPr>
        <p:grpSpPr>
          <a:xfrm>
            <a:off x="1174450" y="4377288"/>
            <a:ext cx="7786250" cy="461400"/>
            <a:chOff x="1174450" y="4682088"/>
            <a:chExt cx="7786250" cy="461400"/>
          </a:xfrm>
        </p:grpSpPr>
        <p:sp>
          <p:nvSpPr>
            <p:cNvPr id="117" name="Google Shape;117;p14"/>
            <p:cNvSpPr/>
            <p:nvPr/>
          </p:nvSpPr>
          <p:spPr>
            <a:xfrm>
              <a:off x="2402400" y="4682088"/>
              <a:ext cx="6558300" cy="461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dk2"/>
                  </a:solidFill>
                  <a:highlight>
                    <a:schemeClr val="lt1"/>
                  </a:highlight>
                </a:rPr>
                <a:t>Visualisons nos modèles</a:t>
              </a:r>
              <a:endParaRPr>
                <a:solidFill>
                  <a:schemeClr val="dk2"/>
                </a:solidFill>
                <a:highlight>
                  <a:schemeClr val="lt1"/>
                </a:highlight>
              </a:endParaRPr>
            </a:p>
          </p:txBody>
        </p:sp>
        <p:sp>
          <p:nvSpPr>
            <p:cNvPr id="118" name="Google Shape;118;p14"/>
            <p:cNvSpPr txBox="1"/>
            <p:nvPr/>
          </p:nvSpPr>
          <p:spPr>
            <a:xfrm>
              <a:off x="1174450" y="4712700"/>
              <a:ext cx="10755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Lato"/>
                  <a:ea typeface="Lato"/>
                  <a:cs typeface="Lato"/>
                  <a:sym typeface="Lato"/>
                </a:rPr>
                <a:t>Streamlit</a:t>
              </a:r>
              <a:endParaRPr b="1">
                <a:latin typeface="Lato"/>
                <a:ea typeface="Lato"/>
                <a:cs typeface="Lato"/>
                <a:sym typeface="Lato"/>
              </a:endParaRPr>
            </a:p>
          </p:txBody>
        </p:sp>
        <p:sp>
          <p:nvSpPr>
            <p:cNvPr id="119" name="Google Shape;119;p14"/>
            <p:cNvSpPr/>
            <p:nvPr/>
          </p:nvSpPr>
          <p:spPr>
            <a:xfrm>
              <a:off x="2163600" y="4831500"/>
              <a:ext cx="162600" cy="162600"/>
            </a:xfrm>
            <a:prstGeom prst="donut">
              <a:avLst>
                <a:gd fmla="val 25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729450" y="1318650"/>
            <a:ext cx="7688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40"/>
              <a:t>Problématiques et enjeux</a:t>
            </a:r>
            <a:endParaRPr sz="3640"/>
          </a:p>
        </p:txBody>
      </p:sp>
      <p:sp>
        <p:nvSpPr>
          <p:cNvPr id="126" name="Google Shape;126;p15"/>
          <p:cNvSpPr/>
          <p:nvPr/>
        </p:nvSpPr>
        <p:spPr>
          <a:xfrm>
            <a:off x="0" y="-15240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idx="1" type="body"/>
          </p:nvPr>
        </p:nvSpPr>
        <p:spPr>
          <a:xfrm>
            <a:off x="748950" y="767013"/>
            <a:ext cx="7979400" cy="383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fr" sz="1800">
                <a:solidFill>
                  <a:schemeClr val="dk2"/>
                </a:solidFill>
                <a:highlight>
                  <a:schemeClr val="lt1"/>
                </a:highlight>
                <a:latin typeface="Arial"/>
                <a:ea typeface="Arial"/>
                <a:cs typeface="Arial"/>
                <a:sym typeface="Arial"/>
              </a:rPr>
              <a:t>Problématique : </a:t>
            </a:r>
            <a:r>
              <a:rPr lang="fr" sz="1800">
                <a:solidFill>
                  <a:schemeClr val="dk2"/>
                </a:solidFill>
                <a:highlight>
                  <a:schemeClr val="lt1"/>
                </a:highlight>
                <a:latin typeface="Arial"/>
                <a:ea typeface="Arial"/>
                <a:cs typeface="Arial"/>
                <a:sym typeface="Arial"/>
              </a:rPr>
              <a:t>Peut-on prédire la consommation énergétique ?</a:t>
            </a:r>
            <a:endParaRPr sz="1700"/>
          </a:p>
        </p:txBody>
      </p:sp>
      <p:sp>
        <p:nvSpPr>
          <p:cNvPr id="138" name="Google Shape;138;p16"/>
          <p:cNvSpPr/>
          <p:nvPr/>
        </p:nvSpPr>
        <p:spPr>
          <a:xfrm>
            <a:off x="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solidFill>
                  <a:schemeClr val="lt1"/>
                </a:solidFill>
              </a:rPr>
              <a:t>Problématique et enjeux</a:t>
            </a:r>
            <a:endParaRPr sz="900">
              <a:solidFill>
                <a:schemeClr val="lt1"/>
              </a:solidFill>
            </a:endParaRPr>
          </a:p>
        </p:txBody>
      </p:sp>
      <p:sp>
        <p:nvSpPr>
          <p:cNvPr id="139" name="Google Shape;139;p16"/>
          <p:cNvSpPr/>
          <p:nvPr/>
        </p:nvSpPr>
        <p:spPr>
          <a:xfrm>
            <a:off x="15282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ph idx="1" type="body"/>
          </p:nvPr>
        </p:nvSpPr>
        <p:spPr>
          <a:xfrm>
            <a:off x="834850" y="2188638"/>
            <a:ext cx="6101400" cy="3831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fr" sz="1200">
                <a:solidFill>
                  <a:schemeClr val="dk2"/>
                </a:solidFill>
                <a:highlight>
                  <a:schemeClr val="lt1"/>
                </a:highlight>
                <a:latin typeface="Arial"/>
                <a:ea typeface="Arial"/>
                <a:cs typeface="Arial"/>
                <a:sym typeface="Arial"/>
              </a:rPr>
              <a:t>Prévenir tout risque de blackout en France au cours des années à venir </a:t>
            </a:r>
            <a:endParaRPr sz="1100"/>
          </a:p>
        </p:txBody>
      </p:sp>
      <p:sp>
        <p:nvSpPr>
          <p:cNvPr id="145" name="Google Shape;145;p16"/>
          <p:cNvSpPr txBox="1"/>
          <p:nvPr>
            <p:ph idx="1" type="body"/>
          </p:nvPr>
        </p:nvSpPr>
        <p:spPr>
          <a:xfrm>
            <a:off x="834850" y="2594675"/>
            <a:ext cx="6743400" cy="3831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fr" sz="1200">
                <a:solidFill>
                  <a:schemeClr val="dk2"/>
                </a:solidFill>
                <a:highlight>
                  <a:schemeClr val="lt1"/>
                </a:highlight>
                <a:latin typeface="Arial"/>
                <a:ea typeface="Arial"/>
                <a:cs typeface="Arial"/>
                <a:sym typeface="Arial"/>
              </a:rPr>
              <a:t>Éviter</a:t>
            </a:r>
            <a:r>
              <a:rPr lang="fr" sz="1200">
                <a:solidFill>
                  <a:schemeClr val="dk2"/>
                </a:solidFill>
                <a:highlight>
                  <a:schemeClr val="lt1"/>
                </a:highlight>
                <a:latin typeface="Arial"/>
                <a:ea typeface="Arial"/>
                <a:cs typeface="Arial"/>
                <a:sym typeface="Arial"/>
              </a:rPr>
              <a:t> de devoir générer trop de transferts d’énergie entre les différentes régions</a:t>
            </a:r>
            <a:endParaRPr sz="1100"/>
          </a:p>
        </p:txBody>
      </p:sp>
      <p:sp>
        <p:nvSpPr>
          <p:cNvPr id="146" name="Google Shape;146;p16"/>
          <p:cNvSpPr txBox="1"/>
          <p:nvPr>
            <p:ph idx="1" type="body"/>
          </p:nvPr>
        </p:nvSpPr>
        <p:spPr>
          <a:xfrm>
            <a:off x="834850" y="3902275"/>
            <a:ext cx="8309100" cy="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fr" sz="1290">
                <a:solidFill>
                  <a:schemeClr val="dk2"/>
                </a:solidFill>
                <a:highlight>
                  <a:schemeClr val="lt1"/>
                </a:highlight>
                <a:latin typeface="Arial"/>
                <a:ea typeface="Arial"/>
                <a:cs typeface="Arial"/>
                <a:sym typeface="Arial"/>
              </a:rPr>
              <a:t>Planifier de manière optimale les opérations de maintenance sur les différents sites de production d’énergie</a:t>
            </a:r>
            <a:endParaRPr sz="1205"/>
          </a:p>
        </p:txBody>
      </p:sp>
      <p:sp>
        <p:nvSpPr>
          <p:cNvPr id="147" name="Google Shape;147;p16"/>
          <p:cNvSpPr txBox="1"/>
          <p:nvPr>
            <p:ph idx="1" type="body"/>
          </p:nvPr>
        </p:nvSpPr>
        <p:spPr>
          <a:xfrm>
            <a:off x="834850" y="4311700"/>
            <a:ext cx="5108100" cy="383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fr" sz="1210">
                <a:solidFill>
                  <a:schemeClr val="dk2"/>
                </a:solidFill>
                <a:highlight>
                  <a:schemeClr val="lt1"/>
                </a:highlight>
                <a:latin typeface="Arial"/>
                <a:ea typeface="Arial"/>
                <a:cs typeface="Arial"/>
                <a:sym typeface="Arial"/>
              </a:rPr>
              <a:t>Anticiper les besoins de création de nouveaux centres de production</a:t>
            </a:r>
            <a:endParaRPr sz="1117"/>
          </a:p>
        </p:txBody>
      </p:sp>
      <p:sp>
        <p:nvSpPr>
          <p:cNvPr id="148" name="Google Shape;148;p16"/>
          <p:cNvSpPr txBox="1"/>
          <p:nvPr/>
        </p:nvSpPr>
        <p:spPr>
          <a:xfrm>
            <a:off x="607775" y="1672288"/>
            <a:ext cx="21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Lato"/>
                <a:ea typeface="Lato"/>
                <a:cs typeface="Lato"/>
                <a:sym typeface="Lato"/>
              </a:rPr>
              <a:t>Organiser la production</a:t>
            </a:r>
            <a:endParaRPr b="1">
              <a:latin typeface="Lato"/>
              <a:ea typeface="Lato"/>
              <a:cs typeface="Lato"/>
              <a:sym typeface="Lato"/>
            </a:endParaRPr>
          </a:p>
        </p:txBody>
      </p:sp>
      <p:sp>
        <p:nvSpPr>
          <p:cNvPr id="149" name="Google Shape;149;p16"/>
          <p:cNvSpPr txBox="1"/>
          <p:nvPr/>
        </p:nvSpPr>
        <p:spPr>
          <a:xfrm>
            <a:off x="607775" y="3412400"/>
            <a:ext cx="5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Lato"/>
                <a:ea typeface="Lato"/>
                <a:cs typeface="Lato"/>
                <a:sym typeface="Lato"/>
              </a:rPr>
              <a:t>Maintenir et entretenir notre indépendance énergétique</a:t>
            </a:r>
            <a:endParaRPr b="1">
              <a:latin typeface="Lato"/>
              <a:ea typeface="Lato"/>
              <a:cs typeface="Lato"/>
              <a:sym typeface="Lato"/>
            </a:endParaRPr>
          </a:p>
        </p:txBody>
      </p:sp>
      <p:sp>
        <p:nvSpPr>
          <p:cNvPr id="150" name="Google Shape;15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729450" y="1318650"/>
            <a:ext cx="7688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40"/>
              <a:t>Analyse des données</a:t>
            </a:r>
            <a:endParaRPr sz="3640"/>
          </a:p>
        </p:txBody>
      </p:sp>
      <p:sp>
        <p:nvSpPr>
          <p:cNvPr id="156" name="Google Shape;156;p17"/>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1528200" y="-15240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txBox="1"/>
          <p:nvPr/>
        </p:nvSpPr>
        <p:spPr>
          <a:xfrm>
            <a:off x="1259325" y="2263950"/>
            <a:ext cx="658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solidFill>
                  <a:schemeClr val="dk2"/>
                </a:solidFill>
                <a:highlight>
                  <a:schemeClr val="lt1"/>
                </a:highlight>
              </a:rPr>
              <a:t>Découverte, exploration et préparation</a:t>
            </a:r>
            <a:endParaRPr sz="1600">
              <a:solidFill>
                <a:schemeClr val="dk2"/>
              </a:solidFill>
              <a:highlight>
                <a:schemeClr val="lt1"/>
              </a:highlight>
            </a:endParaRPr>
          </a:p>
        </p:txBody>
      </p:sp>
      <p:sp>
        <p:nvSpPr>
          <p:cNvPr id="163" name="Google Shape;163;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152820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solidFill>
                  <a:schemeClr val="lt1"/>
                </a:solidFill>
              </a:rPr>
              <a:t>Analyse des </a:t>
            </a:r>
            <a:r>
              <a:rPr lang="fr" sz="900">
                <a:solidFill>
                  <a:schemeClr val="lt1"/>
                </a:solidFill>
              </a:rPr>
              <a:t>données</a:t>
            </a:r>
            <a:endParaRPr sz="900">
              <a:solidFill>
                <a:schemeClr val="lt1"/>
              </a:solidFill>
            </a:endParaRPr>
          </a:p>
        </p:txBody>
      </p:sp>
      <p:sp>
        <p:nvSpPr>
          <p:cNvPr id="170" name="Google Shape;170;p18"/>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nvSpPr>
        <p:spPr>
          <a:xfrm>
            <a:off x="734700" y="760425"/>
            <a:ext cx="2694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chemeClr val="dk2"/>
                </a:solidFill>
                <a:highlight>
                  <a:schemeClr val="lt1"/>
                </a:highlight>
              </a:rPr>
              <a:t>Présentation des données</a:t>
            </a:r>
            <a:endParaRPr sz="1700">
              <a:solidFill>
                <a:schemeClr val="dk2"/>
              </a:solidFill>
              <a:highlight>
                <a:schemeClr val="lt1"/>
              </a:highlight>
            </a:endParaRPr>
          </a:p>
        </p:txBody>
      </p:sp>
      <p:sp>
        <p:nvSpPr>
          <p:cNvPr id="175" name="Google Shape;175;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76" name="Google Shape;176;p18"/>
          <p:cNvPicPr preferRelativeResize="0"/>
          <p:nvPr/>
        </p:nvPicPr>
        <p:blipFill>
          <a:blip r:embed="rId3">
            <a:alphaModFix/>
          </a:blip>
          <a:stretch>
            <a:fillRect/>
          </a:stretch>
        </p:blipFill>
        <p:spPr>
          <a:xfrm>
            <a:off x="75275" y="4047525"/>
            <a:ext cx="1176476" cy="236807"/>
          </a:xfrm>
          <a:prstGeom prst="rect">
            <a:avLst/>
          </a:prstGeom>
          <a:noFill/>
          <a:ln>
            <a:noFill/>
          </a:ln>
        </p:spPr>
      </p:pic>
      <p:graphicFrame>
        <p:nvGraphicFramePr>
          <p:cNvPr id="177" name="Google Shape;177;p18"/>
          <p:cNvGraphicFramePr/>
          <p:nvPr/>
        </p:nvGraphicFramePr>
        <p:xfrm>
          <a:off x="75263" y="1787255"/>
          <a:ext cx="3000000" cy="3000000"/>
        </p:xfrm>
        <a:graphic>
          <a:graphicData uri="http://schemas.openxmlformats.org/drawingml/2006/table">
            <a:tbl>
              <a:tblPr>
                <a:noFill/>
                <a:tableStyleId>{5AAF3C61-3393-4422-BF84-963EA0409E27}</a:tableStyleId>
              </a:tblPr>
              <a:tblGrid>
                <a:gridCol w="1277825"/>
                <a:gridCol w="1277825"/>
                <a:gridCol w="1277825"/>
                <a:gridCol w="1233850"/>
                <a:gridCol w="1383325"/>
                <a:gridCol w="1216300"/>
                <a:gridCol w="1277825"/>
              </a:tblGrid>
              <a:tr h="859775">
                <a:tc>
                  <a:txBody>
                    <a:bodyPr/>
                    <a:lstStyle/>
                    <a:p>
                      <a:pPr indent="0" lvl="0" marL="0" rtl="0" algn="ctr">
                        <a:spcBef>
                          <a:spcPts val="0"/>
                        </a:spcBef>
                        <a:spcAft>
                          <a:spcPts val="0"/>
                        </a:spcAft>
                        <a:buNone/>
                      </a:pPr>
                      <a:r>
                        <a:rPr b="1" lang="fr"/>
                        <a:t>source</a:t>
                      </a:r>
                      <a:endParaRPr b="1"/>
                    </a:p>
                  </a:txBody>
                  <a:tcPr marT="91425" marB="91425" marR="91425" marL="91425" anchor="ctr">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b="1" lang="fr"/>
                        <a:t>type</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b="1" lang="fr"/>
                        <a:t>volumétrie</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b="1" lang="fr"/>
                        <a:t>architecture</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b="1" lang="fr"/>
                        <a:t>découpage géographique</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t>échelle de temps</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t>étendue</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55300">
                <a:tc>
                  <a:txBody>
                    <a:bodyPr/>
                    <a:lstStyle/>
                    <a:p>
                      <a:pPr indent="0" lvl="0" marL="0" rtl="0" algn="l">
                        <a:spcBef>
                          <a:spcPts val="0"/>
                        </a:spcBef>
                        <a:spcAft>
                          <a:spcPts val="0"/>
                        </a:spcAft>
                        <a:buNone/>
                      </a:pPr>
                      <a:r>
                        <a:rPr lang="fr"/>
                        <a:t>principale</a:t>
                      </a:r>
                      <a:endParaRPr/>
                    </a:p>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fr" sz="1200">
                          <a:latin typeface="Lato"/>
                          <a:ea typeface="Lato"/>
                          <a:cs typeface="Lato"/>
                          <a:sym typeface="Lato"/>
                        </a:rPr>
                        <a:t>relevés de consommation+production électrique</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fr" sz="1500"/>
                        <a:t>111 608 640</a:t>
                      </a:r>
                      <a:endParaRPr sz="1500"/>
                    </a:p>
                    <a:p>
                      <a:pPr indent="0" lvl="0" marL="0" rtl="0" algn="ctr">
                        <a:spcBef>
                          <a:spcPts val="0"/>
                        </a:spcBef>
                        <a:spcAft>
                          <a:spcPts val="0"/>
                        </a:spcAft>
                        <a:buNone/>
                      </a:pPr>
                      <a:r>
                        <a:rPr lang="fr" sz="1100"/>
                        <a:t>données</a:t>
                      </a:r>
                      <a:endParaRPr sz="1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fr"/>
                        <a:t>65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fr"/>
                        <a:t>1 717 056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fr" sz="1200">
                          <a:latin typeface="Lato"/>
                          <a:ea typeface="Lato"/>
                          <a:cs typeface="Lato"/>
                          <a:sym typeface="Lato"/>
                        </a:rPr>
                        <a:t>12 régions</a:t>
                      </a:r>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fr" sz="1200">
                          <a:latin typeface="Lato"/>
                          <a:ea typeface="Lato"/>
                          <a:cs typeface="Lato"/>
                          <a:sym typeface="Lato"/>
                        </a:rPr>
                        <a:t>Minute (30)</a:t>
                      </a:r>
                      <a:endParaRPr sz="1200">
                        <a:latin typeface="Lato"/>
                        <a:ea typeface="Lato"/>
                        <a:cs typeface="Lato"/>
                        <a:sym typeface="Lato"/>
                      </a:endParaRPr>
                    </a:p>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b">
                    <a:lnL cap="flat" cmpd="sng" w="9525">
                      <a:solidFill>
                        <a:srgbClr val="9E9E9E">
                          <a:alpha val="0"/>
                        </a:srgbClr>
                      </a:solidFill>
                      <a:prstDash val="solid"/>
                      <a:round/>
                      <a:headEnd len="sm" w="sm" type="none"/>
                      <a:tailEnd len="sm" w="sm" type="none"/>
                    </a:lnL>
                    <a:lnT cap="flat" cmpd="sng" w="9525">
                      <a:solidFill>
                        <a:srgbClr val="9E9E9E"/>
                      </a:solidFill>
                      <a:prstDash val="solid"/>
                      <a:round/>
                      <a:headEnd len="sm" w="sm" type="none"/>
                      <a:tailEnd len="sm" w="sm" type="none"/>
                    </a:lnT>
                  </a:tcPr>
                </a:tc>
              </a:tr>
              <a:tr h="955300">
                <a:tc>
                  <a:txBody>
                    <a:bodyPr/>
                    <a:lstStyle/>
                    <a:p>
                      <a:pPr indent="0" lvl="0" marL="0" rtl="0" algn="l">
                        <a:spcBef>
                          <a:spcPts val="0"/>
                        </a:spcBef>
                        <a:spcAft>
                          <a:spcPts val="0"/>
                        </a:spcAft>
                        <a:buNone/>
                      </a:pPr>
                      <a:r>
                        <a:rPr lang="fr"/>
                        <a:t>additionelle</a:t>
                      </a:r>
                      <a:endParaRPr/>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fr" sz="1200">
                          <a:latin typeface="Lato"/>
                          <a:ea typeface="Lato"/>
                          <a:cs typeface="Lato"/>
                          <a:sym typeface="Lato"/>
                        </a:rPr>
                        <a:t>relevés températures min, max et moyenne</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fr" sz="1300"/>
                        <a:t>151 188</a:t>
                      </a:r>
                      <a:endParaRPr sz="1300"/>
                    </a:p>
                    <a:p>
                      <a:pPr indent="0" lvl="0" marL="0" rtl="0" algn="ctr">
                        <a:spcBef>
                          <a:spcPts val="0"/>
                        </a:spcBef>
                        <a:spcAft>
                          <a:spcPts val="0"/>
                        </a:spcAft>
                        <a:buNone/>
                      </a:pPr>
                      <a:r>
                        <a:rPr lang="fr" sz="1100"/>
                        <a:t>données</a:t>
                      </a:r>
                      <a:endParaRPr sz="1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fr" sz="1200"/>
                        <a:t>6</a:t>
                      </a:r>
                      <a:endParaRPr sz="1200"/>
                    </a:p>
                    <a:p>
                      <a:pPr indent="0" lvl="0" marL="0" rtl="0" algn="ctr">
                        <a:spcBef>
                          <a:spcPts val="0"/>
                        </a:spcBef>
                        <a:spcAft>
                          <a:spcPts val="0"/>
                        </a:spcAft>
                        <a:buNone/>
                      </a:pPr>
                      <a:r>
                        <a:t/>
                      </a:r>
                      <a:endParaRPr/>
                    </a:p>
                    <a:p>
                      <a:pPr indent="0" lvl="0" marL="0" rtl="0" algn="ctr">
                        <a:spcBef>
                          <a:spcPts val="0"/>
                        </a:spcBef>
                        <a:spcAft>
                          <a:spcPts val="0"/>
                        </a:spcAft>
                        <a:buNone/>
                      </a:pPr>
                      <a:r>
                        <a:rPr lang="fr" sz="1200"/>
                        <a:t>25 198</a:t>
                      </a:r>
                      <a:r>
                        <a:rPr lang="fr"/>
                        <a:t>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fr" sz="1200">
                          <a:latin typeface="Lato"/>
                          <a:ea typeface="Lato"/>
                          <a:cs typeface="Lato"/>
                          <a:sym typeface="Lato"/>
                        </a:rPr>
                        <a:t>13 régions</a:t>
                      </a:r>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fr" sz="1200">
                          <a:latin typeface="Lato"/>
                          <a:ea typeface="Lato"/>
                          <a:cs typeface="Lato"/>
                          <a:sym typeface="Lato"/>
                        </a:rPr>
                        <a:t>Jour</a:t>
                      </a:r>
                      <a:endParaRPr sz="1200">
                        <a:latin typeface="Lato"/>
                        <a:ea typeface="Lato"/>
                        <a:cs typeface="Lato"/>
                        <a:sym typeface="Lato"/>
                      </a:endParaRPr>
                    </a:p>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t/>
                      </a:r>
                      <a:endParaRPr/>
                    </a:p>
                  </a:txBody>
                  <a:tcPr marT="91425" marB="91425" marR="91425" marL="91425" anchor="b">
                    <a:lnL cap="flat" cmpd="sng" w="9525">
                      <a:solidFill>
                        <a:srgbClr val="9E9E9E">
                          <a:alpha val="0"/>
                        </a:srgbClr>
                      </a:solidFill>
                      <a:prstDash val="solid"/>
                      <a:round/>
                      <a:headEnd len="sm" w="sm" type="none"/>
                      <a:tailEnd len="sm" w="sm" type="none"/>
                    </a:lnL>
                  </a:tcPr>
                </a:tc>
              </a:tr>
            </a:tbl>
          </a:graphicData>
        </a:graphic>
      </p:graphicFrame>
      <p:grpSp>
        <p:nvGrpSpPr>
          <p:cNvPr id="178" name="Google Shape;178;p18"/>
          <p:cNvGrpSpPr/>
          <p:nvPr/>
        </p:nvGrpSpPr>
        <p:grpSpPr>
          <a:xfrm>
            <a:off x="7742225" y="2871450"/>
            <a:ext cx="1067600" cy="414075"/>
            <a:chOff x="7742225" y="2566650"/>
            <a:chExt cx="1067600" cy="414075"/>
          </a:xfrm>
        </p:grpSpPr>
        <p:sp>
          <p:nvSpPr>
            <p:cNvPr id="179" name="Google Shape;179;p18"/>
            <p:cNvSpPr txBox="1"/>
            <p:nvPr/>
          </p:nvSpPr>
          <p:spPr>
            <a:xfrm>
              <a:off x="7742225" y="2566650"/>
              <a:ext cx="54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Lato"/>
                  <a:ea typeface="Lato"/>
                  <a:cs typeface="Lato"/>
                  <a:sym typeface="Lato"/>
                </a:rPr>
                <a:t>2013</a:t>
              </a:r>
              <a:endParaRPr sz="900">
                <a:latin typeface="Lato"/>
                <a:ea typeface="Lato"/>
                <a:cs typeface="Lato"/>
                <a:sym typeface="Lato"/>
              </a:endParaRPr>
            </a:p>
          </p:txBody>
        </p:sp>
        <p:sp>
          <p:nvSpPr>
            <p:cNvPr id="180" name="Google Shape;180;p18"/>
            <p:cNvSpPr txBox="1"/>
            <p:nvPr/>
          </p:nvSpPr>
          <p:spPr>
            <a:xfrm>
              <a:off x="8184775" y="2566650"/>
              <a:ext cx="54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Lato"/>
                  <a:ea typeface="Lato"/>
                  <a:cs typeface="Lato"/>
                  <a:sym typeface="Lato"/>
                </a:rPr>
                <a:t>2016</a:t>
              </a:r>
              <a:endParaRPr sz="900">
                <a:latin typeface="Lato"/>
                <a:ea typeface="Lato"/>
                <a:cs typeface="Lato"/>
                <a:sym typeface="Lato"/>
              </a:endParaRPr>
            </a:p>
          </p:txBody>
        </p:sp>
        <p:cxnSp>
          <p:nvCxnSpPr>
            <p:cNvPr id="181" name="Google Shape;181;p18"/>
            <p:cNvCxnSpPr/>
            <p:nvPr/>
          </p:nvCxnSpPr>
          <p:spPr>
            <a:xfrm>
              <a:off x="8423025" y="2822325"/>
              <a:ext cx="0" cy="1584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18"/>
            <p:cNvCxnSpPr/>
            <p:nvPr/>
          </p:nvCxnSpPr>
          <p:spPr>
            <a:xfrm>
              <a:off x="7974625" y="2889750"/>
              <a:ext cx="835200" cy="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18"/>
            <p:cNvCxnSpPr/>
            <p:nvPr/>
          </p:nvCxnSpPr>
          <p:spPr>
            <a:xfrm>
              <a:off x="7965825" y="2822325"/>
              <a:ext cx="0" cy="1584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18"/>
            <p:cNvCxnSpPr/>
            <p:nvPr/>
          </p:nvCxnSpPr>
          <p:spPr>
            <a:xfrm>
              <a:off x="7965825" y="2889725"/>
              <a:ext cx="442500" cy="0"/>
            </a:xfrm>
            <a:prstGeom prst="straightConnector1">
              <a:avLst/>
            </a:prstGeom>
            <a:noFill/>
            <a:ln cap="flat" cmpd="sng" w="9525">
              <a:solidFill>
                <a:schemeClr val="dk1"/>
              </a:solidFill>
              <a:prstDash val="solid"/>
              <a:round/>
              <a:headEnd len="med" w="med" type="none"/>
              <a:tailEnd len="med" w="med" type="none"/>
            </a:ln>
          </p:spPr>
        </p:cxnSp>
      </p:grpSp>
      <p:grpSp>
        <p:nvGrpSpPr>
          <p:cNvPr id="185" name="Google Shape;185;p18"/>
          <p:cNvGrpSpPr/>
          <p:nvPr/>
        </p:nvGrpSpPr>
        <p:grpSpPr>
          <a:xfrm>
            <a:off x="7742225" y="3862050"/>
            <a:ext cx="1219850" cy="414075"/>
            <a:chOff x="7742225" y="3862050"/>
            <a:chExt cx="1219850" cy="414075"/>
          </a:xfrm>
        </p:grpSpPr>
        <p:cxnSp>
          <p:nvCxnSpPr>
            <p:cNvPr id="186" name="Google Shape;186;p18"/>
            <p:cNvCxnSpPr/>
            <p:nvPr/>
          </p:nvCxnSpPr>
          <p:spPr>
            <a:xfrm>
              <a:off x="7974625" y="4185150"/>
              <a:ext cx="835200" cy="0"/>
            </a:xfrm>
            <a:prstGeom prst="straightConnector1">
              <a:avLst/>
            </a:prstGeom>
            <a:noFill/>
            <a:ln cap="flat" cmpd="sng" w="9525">
              <a:solidFill>
                <a:schemeClr val="dk2"/>
              </a:solidFill>
              <a:prstDash val="solid"/>
              <a:round/>
              <a:headEnd len="med" w="med" type="none"/>
              <a:tailEnd len="med" w="med" type="triangle"/>
            </a:ln>
          </p:spPr>
        </p:cxnSp>
        <p:grpSp>
          <p:nvGrpSpPr>
            <p:cNvPr id="187" name="Google Shape;187;p18"/>
            <p:cNvGrpSpPr/>
            <p:nvPr/>
          </p:nvGrpSpPr>
          <p:grpSpPr>
            <a:xfrm>
              <a:off x="7742225" y="3862050"/>
              <a:ext cx="1219850" cy="414075"/>
              <a:chOff x="7742225" y="3404850"/>
              <a:chExt cx="1219850" cy="414075"/>
            </a:xfrm>
          </p:grpSpPr>
          <p:sp>
            <p:nvSpPr>
              <p:cNvPr id="188" name="Google Shape;188;p18"/>
              <p:cNvSpPr txBox="1"/>
              <p:nvPr/>
            </p:nvSpPr>
            <p:spPr>
              <a:xfrm>
                <a:off x="7742225" y="3404850"/>
                <a:ext cx="54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Lato"/>
                    <a:ea typeface="Lato"/>
                    <a:cs typeface="Lato"/>
                    <a:sym typeface="Lato"/>
                  </a:rPr>
                  <a:t>2013</a:t>
                </a:r>
                <a:endParaRPr sz="900">
                  <a:latin typeface="Lato"/>
                  <a:ea typeface="Lato"/>
                  <a:cs typeface="Lato"/>
                  <a:sym typeface="Lato"/>
                </a:endParaRPr>
              </a:p>
            </p:txBody>
          </p:sp>
          <p:sp>
            <p:nvSpPr>
              <p:cNvPr id="189" name="Google Shape;189;p18"/>
              <p:cNvSpPr txBox="1"/>
              <p:nvPr/>
            </p:nvSpPr>
            <p:spPr>
              <a:xfrm>
                <a:off x="8413375" y="3404850"/>
                <a:ext cx="54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Lato"/>
                    <a:ea typeface="Lato"/>
                    <a:cs typeface="Lato"/>
                    <a:sym typeface="Lato"/>
                  </a:rPr>
                  <a:t>2021</a:t>
                </a:r>
                <a:endParaRPr sz="900">
                  <a:latin typeface="Lato"/>
                  <a:ea typeface="Lato"/>
                  <a:cs typeface="Lato"/>
                  <a:sym typeface="Lato"/>
                </a:endParaRPr>
              </a:p>
            </p:txBody>
          </p:sp>
          <p:cxnSp>
            <p:nvCxnSpPr>
              <p:cNvPr id="190" name="Google Shape;190;p18"/>
              <p:cNvCxnSpPr/>
              <p:nvPr/>
            </p:nvCxnSpPr>
            <p:spPr>
              <a:xfrm>
                <a:off x="7965825" y="3660525"/>
                <a:ext cx="0" cy="1584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18"/>
              <p:cNvCxnSpPr/>
              <p:nvPr/>
            </p:nvCxnSpPr>
            <p:spPr>
              <a:xfrm>
                <a:off x="8651625" y="3660525"/>
                <a:ext cx="0" cy="1584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18"/>
              <p:cNvCxnSpPr/>
              <p:nvPr/>
            </p:nvCxnSpPr>
            <p:spPr>
              <a:xfrm>
                <a:off x="7965825" y="3727950"/>
                <a:ext cx="671100" cy="0"/>
              </a:xfrm>
              <a:prstGeom prst="straightConnector1">
                <a:avLst/>
              </a:prstGeom>
              <a:noFill/>
              <a:ln cap="flat" cmpd="sng" w="9525">
                <a:solidFill>
                  <a:schemeClr val="dk1"/>
                </a:solidFill>
                <a:prstDash val="solid"/>
                <a:round/>
                <a:headEnd len="med" w="med" type="none"/>
                <a:tailEnd len="med" w="med" type="none"/>
              </a:ln>
            </p:spPr>
          </p:cxnSp>
        </p:grpSp>
      </p:grpSp>
      <p:sp>
        <p:nvSpPr>
          <p:cNvPr id="193" name="Google Shape;193;p18"/>
          <p:cNvSpPr/>
          <p:nvPr/>
        </p:nvSpPr>
        <p:spPr>
          <a:xfrm>
            <a:off x="2743150" y="2542088"/>
            <a:ext cx="1072800" cy="1072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
          </a:p>
        </p:txBody>
      </p:sp>
      <p:sp>
        <p:nvSpPr>
          <p:cNvPr id="194" name="Google Shape;194;p18"/>
          <p:cNvSpPr/>
          <p:nvPr/>
        </p:nvSpPr>
        <p:spPr>
          <a:xfrm>
            <a:off x="2945425" y="3750674"/>
            <a:ext cx="668400" cy="63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
          </a:p>
        </p:txBody>
      </p:sp>
      <p:pic>
        <p:nvPicPr>
          <p:cNvPr id="195" name="Google Shape;195;p18"/>
          <p:cNvPicPr preferRelativeResize="0"/>
          <p:nvPr/>
        </p:nvPicPr>
        <p:blipFill>
          <a:blip r:embed="rId4">
            <a:alphaModFix/>
          </a:blip>
          <a:stretch>
            <a:fillRect/>
          </a:stretch>
        </p:blipFill>
        <p:spPr>
          <a:xfrm>
            <a:off x="135125" y="2974725"/>
            <a:ext cx="1176468" cy="332400"/>
          </a:xfrm>
          <a:prstGeom prst="rect">
            <a:avLst/>
          </a:prstGeom>
          <a:noFill/>
          <a:ln>
            <a:noFill/>
          </a:ln>
        </p:spPr>
      </p:pic>
      <p:cxnSp>
        <p:nvCxnSpPr>
          <p:cNvPr id="196" name="Google Shape;196;p18"/>
          <p:cNvCxnSpPr/>
          <p:nvPr/>
        </p:nvCxnSpPr>
        <p:spPr>
          <a:xfrm>
            <a:off x="4734600" y="2822325"/>
            <a:ext cx="0" cy="2373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18"/>
          <p:cNvCxnSpPr/>
          <p:nvPr/>
        </p:nvCxnSpPr>
        <p:spPr>
          <a:xfrm>
            <a:off x="4969800" y="3351075"/>
            <a:ext cx="172800" cy="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18"/>
          <p:cNvCxnSpPr/>
          <p:nvPr/>
        </p:nvCxnSpPr>
        <p:spPr>
          <a:xfrm>
            <a:off x="4686300" y="3750675"/>
            <a:ext cx="0" cy="2373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18"/>
          <p:cNvCxnSpPr/>
          <p:nvPr/>
        </p:nvCxnSpPr>
        <p:spPr>
          <a:xfrm>
            <a:off x="4870950" y="4284325"/>
            <a:ext cx="172800" cy="0"/>
          </a:xfrm>
          <a:prstGeom prst="straightConnector1">
            <a:avLst/>
          </a:prstGeom>
          <a:noFill/>
          <a:ln cap="flat" cmpd="sng" w="9525">
            <a:solidFill>
              <a:schemeClr val="dk2"/>
            </a:solidFill>
            <a:prstDash val="solid"/>
            <a:round/>
            <a:headEnd len="med" w="med" type="none"/>
            <a:tailEnd len="med" w="med" type="triangle"/>
          </a:ln>
        </p:spPr>
      </p:cxnSp>
      <p:pic>
        <p:nvPicPr>
          <p:cNvPr id="200" name="Google Shape;200;p18"/>
          <p:cNvPicPr preferRelativeResize="0"/>
          <p:nvPr/>
        </p:nvPicPr>
        <p:blipFill>
          <a:blip r:embed="rId5">
            <a:alphaModFix/>
          </a:blip>
          <a:stretch>
            <a:fillRect/>
          </a:stretch>
        </p:blipFill>
        <p:spPr>
          <a:xfrm>
            <a:off x="5542537" y="2695551"/>
            <a:ext cx="619138" cy="636899"/>
          </a:xfrm>
          <a:prstGeom prst="rect">
            <a:avLst/>
          </a:prstGeom>
          <a:noFill/>
          <a:ln>
            <a:noFill/>
          </a:ln>
        </p:spPr>
      </p:pic>
      <p:pic>
        <p:nvPicPr>
          <p:cNvPr id="201" name="Google Shape;201;p18"/>
          <p:cNvPicPr preferRelativeResize="0"/>
          <p:nvPr/>
        </p:nvPicPr>
        <p:blipFill>
          <a:blip r:embed="rId6">
            <a:alphaModFix/>
          </a:blip>
          <a:stretch>
            <a:fillRect/>
          </a:stretch>
        </p:blipFill>
        <p:spPr>
          <a:xfrm>
            <a:off x="5542526" y="3644215"/>
            <a:ext cx="619149" cy="6401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txBox="1"/>
          <p:nvPr/>
        </p:nvSpPr>
        <p:spPr>
          <a:xfrm>
            <a:off x="734700" y="760425"/>
            <a:ext cx="7801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chemeClr val="dk2"/>
                </a:solidFill>
                <a:highlight>
                  <a:schemeClr val="lt1"/>
                </a:highlight>
              </a:rPr>
              <a:t>Exploration des données : consommation et production par région en 2020</a:t>
            </a:r>
            <a:endParaRPr sz="1700">
              <a:solidFill>
                <a:schemeClr val="dk2"/>
              </a:solidFill>
              <a:highlight>
                <a:schemeClr val="lt1"/>
              </a:highlight>
            </a:endParaRPr>
          </a:p>
        </p:txBody>
      </p:sp>
      <p:sp>
        <p:nvSpPr>
          <p:cNvPr id="212" name="Google Shape;212;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13" name="Google Shape;213;p19" title="Points scored"/>
          <p:cNvPicPr preferRelativeResize="0"/>
          <p:nvPr/>
        </p:nvPicPr>
        <p:blipFill>
          <a:blip r:embed="rId3">
            <a:alphaModFix/>
          </a:blip>
          <a:stretch>
            <a:fillRect/>
          </a:stretch>
        </p:blipFill>
        <p:spPr>
          <a:xfrm>
            <a:off x="1662350" y="1158100"/>
            <a:ext cx="7114725" cy="3906100"/>
          </a:xfrm>
          <a:prstGeom prst="rect">
            <a:avLst/>
          </a:prstGeom>
          <a:noFill/>
          <a:ln>
            <a:noFill/>
          </a:ln>
        </p:spPr>
      </p:pic>
      <p:sp>
        <p:nvSpPr>
          <p:cNvPr id="214" name="Google Shape;214;p19"/>
          <p:cNvSpPr/>
          <p:nvPr/>
        </p:nvSpPr>
        <p:spPr>
          <a:xfrm>
            <a:off x="152820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solidFill>
                  <a:schemeClr val="lt1"/>
                </a:solidFill>
              </a:rPr>
              <a:t>Analyse des données</a:t>
            </a:r>
            <a:endParaRPr sz="9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txBox="1"/>
          <p:nvPr/>
        </p:nvSpPr>
        <p:spPr>
          <a:xfrm>
            <a:off x="734700" y="760425"/>
            <a:ext cx="658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chemeClr val="dk2"/>
                </a:solidFill>
                <a:highlight>
                  <a:schemeClr val="lt1"/>
                </a:highlight>
              </a:rPr>
              <a:t>Exploration des données : la prédominance du nucléaire</a:t>
            </a:r>
            <a:endParaRPr sz="1700">
              <a:solidFill>
                <a:schemeClr val="dk2"/>
              </a:solidFill>
              <a:highlight>
                <a:schemeClr val="lt1"/>
              </a:highlight>
            </a:endParaRPr>
          </a:p>
        </p:txBody>
      </p:sp>
      <p:sp>
        <p:nvSpPr>
          <p:cNvPr id="225" name="Google Shape;22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26" name="Google Shape;226;p20"/>
          <p:cNvPicPr preferRelativeResize="0"/>
          <p:nvPr/>
        </p:nvPicPr>
        <p:blipFill>
          <a:blip r:embed="rId3">
            <a:alphaModFix/>
          </a:blip>
          <a:stretch>
            <a:fillRect/>
          </a:stretch>
        </p:blipFill>
        <p:spPr>
          <a:xfrm>
            <a:off x="191950" y="1489300"/>
            <a:ext cx="8778900" cy="2909575"/>
          </a:xfrm>
          <a:prstGeom prst="rect">
            <a:avLst/>
          </a:prstGeom>
          <a:noFill/>
          <a:ln>
            <a:noFill/>
          </a:ln>
        </p:spPr>
      </p:pic>
      <p:sp>
        <p:nvSpPr>
          <p:cNvPr id="227" name="Google Shape;227;p20"/>
          <p:cNvSpPr/>
          <p:nvPr/>
        </p:nvSpPr>
        <p:spPr>
          <a:xfrm>
            <a:off x="152820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solidFill>
                  <a:schemeClr val="lt1"/>
                </a:solidFill>
              </a:rPr>
              <a:t>Analyse des données</a:t>
            </a:r>
            <a:endParaRPr sz="9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p:nvPr/>
        </p:nvSpPr>
        <p:spPr>
          <a:xfrm>
            <a:off x="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3043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45720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60876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7615800" y="-152400"/>
            <a:ext cx="1528200" cy="3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txBox="1"/>
          <p:nvPr/>
        </p:nvSpPr>
        <p:spPr>
          <a:xfrm>
            <a:off x="734700" y="760425"/>
            <a:ext cx="658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chemeClr val="dk2"/>
                </a:solidFill>
                <a:highlight>
                  <a:schemeClr val="lt1"/>
                </a:highlight>
              </a:rPr>
              <a:t>Exploration des données : Taux de charge par filière et par région</a:t>
            </a:r>
            <a:endParaRPr sz="1700">
              <a:solidFill>
                <a:schemeClr val="dk2"/>
              </a:solidFill>
              <a:highlight>
                <a:schemeClr val="lt1"/>
              </a:highlight>
            </a:endParaRPr>
          </a:p>
        </p:txBody>
      </p:sp>
      <p:sp>
        <p:nvSpPr>
          <p:cNvPr id="238" name="Google Shape;238;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39" name="Google Shape;239;p21"/>
          <p:cNvPicPr preferRelativeResize="0"/>
          <p:nvPr/>
        </p:nvPicPr>
        <p:blipFill>
          <a:blip r:embed="rId3">
            <a:alphaModFix/>
          </a:blip>
          <a:stretch>
            <a:fillRect/>
          </a:stretch>
        </p:blipFill>
        <p:spPr>
          <a:xfrm>
            <a:off x="1118850" y="1259900"/>
            <a:ext cx="6284675" cy="3883550"/>
          </a:xfrm>
          <a:prstGeom prst="rect">
            <a:avLst/>
          </a:prstGeom>
          <a:noFill/>
          <a:ln>
            <a:noFill/>
          </a:ln>
        </p:spPr>
      </p:pic>
      <p:sp>
        <p:nvSpPr>
          <p:cNvPr id="240" name="Google Shape;240;p21"/>
          <p:cNvSpPr/>
          <p:nvPr/>
        </p:nvSpPr>
        <p:spPr>
          <a:xfrm>
            <a:off x="1528200" y="0"/>
            <a:ext cx="1528200" cy="33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solidFill>
                  <a:schemeClr val="lt1"/>
                </a:solidFill>
              </a:rPr>
              <a:t>Analyse des données</a:t>
            </a:r>
            <a:endParaRPr sz="9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