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F1AB58-18E8-577F-E6FB-9F2EEB4F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FA4BC5-FB5F-A331-A695-71538B5C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A08131-F82B-6715-9DF3-85A52A9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4C1385-6999-5353-BED4-B5968F2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B314C2-A837-7905-6C2B-9575B9DE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40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8FEC38-A3C6-CF6F-8366-4309047A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1D6FE3F-ED70-6C41-044C-E46DE3D6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34F654-500C-92FC-222B-904E3568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DD9489-6F8E-9F52-6E3E-D94549F9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E21289-F57E-E4CD-61EE-E4682EB0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FEDB958-DB3C-46AB-CBD6-47B5F0B65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A9D9DD3-E795-18E8-0E87-F0A6D794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7478BE-E3D0-7D8C-2081-10E5AECF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915519-024D-B19E-CF2F-FC92ADB9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837995-FA51-CC0A-C791-A5A29E8B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5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43560C-84E9-FAA2-256B-40D05B3A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6F3676-40E1-268F-DFA3-B948358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DF351C-82AA-1510-9FD3-A8D8424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7280DE-86E2-2A59-78F0-771BF12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F99D9B-D034-92C6-65EF-FE040A02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5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19C5F-04A8-3F0E-2383-B9791754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D8084D-55CA-9F1B-E67B-8D52101B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35FA01-6BD1-DB69-DAA7-40F954E8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2B7871-E6FB-2455-121B-71E250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ECE443-F722-D022-FD86-2CB14C38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2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CF9EB5-622D-8D2B-6B54-40BE47A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EC7A1E-7DD8-211A-0A22-1BC02F9BC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A181F5-2C59-05C4-6DB3-A1B05E7D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ADF46FE-BC30-D8BB-8F0F-BDEBAA44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E4582A9-6906-5369-665D-5FF24D9E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720D26E-9646-4CB2-5481-37AF9258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9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E86FB-9D79-6DAD-9199-3D335178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BF26DE4-1120-3839-AA36-BF0E2CA0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DC4B493-B478-6E87-FEC0-9E00388E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A872DCE-B50A-D4FC-BED4-8589FA4B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E94573-CC0A-CE1B-5808-2A3F61150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4DB98-6E91-E6F4-07A8-6019A472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D44A6C6-AAAC-0BD6-5519-223C884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CC4A3F7-170A-D0EC-156C-6C7C9077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517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FDD38-C365-5607-46B3-7CACA8B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4AA3908-495D-FE49-9338-68BB7EC8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1418EA2-8466-88A6-35AC-3D38695F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0646DE-48D3-C9B8-E7A0-93A1CD6F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48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7F48470-202E-E719-1E58-A6F9DEF3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2AFA816-38C0-A4EB-0364-F2F82E9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C38CBD-9C2D-1BC3-7992-A7B9AE17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4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99919A-E686-C930-CE06-D0A2F3C8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6C3289-2468-5FEA-4453-DAE78F4A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00D2A78-0932-8953-D94B-0A3B8BEEF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671B51-CC89-BEFE-F274-97128B85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C49B40-3874-4812-9B6B-00D4690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D2C9ED-2D12-AC37-AFAD-F72FEF9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4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FA2C9-866C-66A2-E078-9EECECC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7E6CD8-E674-ECB2-ACA3-F8D59207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B0AFA41-9F73-E291-BB32-80BF19C7A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D41BD8-4A3A-B6BB-AC4E-A9933376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045FA2-3879-28E5-FF2E-F9A7C21A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97258DD-5D88-FE6B-3750-29AF0BDF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6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94096E2-57F8-3F73-E1E9-853B13AE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36EA81C-CE35-D179-84D5-4C45E4A2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C0D4C8-3975-71C7-7C2D-728B687E5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45FD-0414-44EA-B7A5-41DEC11B7A5F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3D7967-2F0A-89F6-0B67-74B61C8EA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D763B9-76DC-5759-F707-769196EBA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1BFE-F373-4E7F-AE79-728176D2AE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8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Magick%C3%BD_%C4%8Dtverec#/media/Soubor:Magicsquareexample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D34D7-7812-11EE-4FE3-E66E6182E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Corbel Light" panose="020B0303020204020204" pitchFamily="34" charset="0"/>
              </a:rPr>
              <a:t>Semestrální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B11524-BDF9-6746-3452-49B261E42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cs-CZ" dirty="0">
              <a:latin typeface="Corbel Light" panose="020B0303020204020204" pitchFamily="34" charset="0"/>
            </a:endParaRPr>
          </a:p>
          <a:p>
            <a:endParaRPr lang="cs-CZ" dirty="0">
              <a:latin typeface="Corbel Light" panose="020B0303020204020204" pitchFamily="34" charset="0"/>
            </a:endParaRPr>
          </a:p>
          <a:p>
            <a:br>
              <a:rPr lang="cs-CZ" dirty="0">
                <a:latin typeface="Corbel Light" panose="020B0303020204020204" pitchFamily="34" charset="0"/>
              </a:rPr>
            </a:br>
            <a:r>
              <a:rPr lang="cs-CZ" dirty="0">
                <a:latin typeface="Corbel Light" panose="020B0303020204020204" pitchFamily="34" charset="0"/>
              </a:rPr>
              <a:t>David Jelínek</a:t>
            </a:r>
          </a:p>
        </p:txBody>
      </p:sp>
    </p:spTree>
    <p:extLst>
      <p:ext uri="{BB962C8B-B14F-4D97-AF65-F5344CB8AC3E}">
        <p14:creationId xmlns:p14="http://schemas.microsoft.com/office/powerpoint/2010/main" val="314897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4FF8408-728F-001A-FB66-B4F7F038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3" y="3286281"/>
            <a:ext cx="5363323" cy="68589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funkčnosti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en-US" dirty="0">
                <a:latin typeface="+mj-lt"/>
              </a:rPr>
              <a:t>V</a:t>
            </a:r>
            <a:r>
              <a:rPr lang="cs-CZ" dirty="0" err="1">
                <a:latin typeface="+mj-lt"/>
              </a:rPr>
              <a:t>ýběr</a:t>
            </a:r>
            <a:r>
              <a:rPr lang="cs-CZ" dirty="0">
                <a:latin typeface="+mj-lt"/>
              </a:rPr>
              <a:t> mezi vstupy řešen metodami</a:t>
            </a:r>
          </a:p>
          <a:p>
            <a:pPr lvl="1">
              <a:buSzPct val="75000"/>
            </a:pPr>
            <a:r>
              <a:rPr lang="cs-CZ" b="1" dirty="0">
                <a:latin typeface="+mj-lt"/>
              </a:rPr>
              <a:t>Vstup špatný</a:t>
            </a:r>
            <a:endParaRPr lang="cs-CZ" dirty="0">
              <a:latin typeface="+mj-lt"/>
            </a:endParaRP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90FD903-B790-74C6-445E-C5F88277B310}"/>
              </a:ext>
            </a:extLst>
          </p:cNvPr>
          <p:cNvCxnSpPr>
            <a:cxnSpLocks/>
          </p:cNvCxnSpPr>
          <p:nvPr/>
        </p:nvCxnSpPr>
        <p:spPr>
          <a:xfrm>
            <a:off x="1059679" y="3800278"/>
            <a:ext cx="23793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4A9B1055-5B6E-A645-E10A-31FAE536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57" y="3381342"/>
            <a:ext cx="4059251" cy="3446134"/>
          </a:xfrm>
          <a:prstGeom prst="rect">
            <a:avLst/>
          </a:prstGeom>
        </p:spPr>
      </p:pic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A624967-DABA-B521-120B-A07272228D7E}"/>
              </a:ext>
            </a:extLst>
          </p:cNvPr>
          <p:cNvGrpSpPr/>
          <p:nvPr/>
        </p:nvGrpSpPr>
        <p:grpSpPr>
          <a:xfrm>
            <a:off x="6885870" y="185090"/>
            <a:ext cx="3779299" cy="3109738"/>
            <a:chOff x="6885870" y="185090"/>
            <a:chExt cx="3779299" cy="3109738"/>
          </a:xfrm>
        </p:grpSpPr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E8739F4A-7628-692A-38FA-3ADE898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870" y="185090"/>
              <a:ext cx="3779299" cy="3109738"/>
            </a:xfrm>
            <a:prstGeom prst="rect">
              <a:avLst/>
            </a:prstGeom>
          </p:spPr>
        </p:pic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90EC31D3-200C-82D2-BBAD-32BE8A78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9331" y="2642029"/>
              <a:ext cx="3592376" cy="359921"/>
            </a:xfrm>
            <a:prstGeom prst="rect">
              <a:avLst/>
            </a:prstGeom>
          </p:spPr>
        </p:pic>
      </p:grp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A0151797-C418-23C9-E6CF-DA84A9494EC2}"/>
              </a:ext>
            </a:extLst>
          </p:cNvPr>
          <p:cNvCxnSpPr>
            <a:cxnSpLocks/>
          </p:cNvCxnSpPr>
          <p:nvPr/>
        </p:nvCxnSpPr>
        <p:spPr>
          <a:xfrm flipV="1">
            <a:off x="6855886" y="3280539"/>
            <a:ext cx="3672633" cy="11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0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funkčnosti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en-US" dirty="0">
                <a:latin typeface="+mj-lt"/>
              </a:rPr>
              <a:t>V</a:t>
            </a:r>
            <a:r>
              <a:rPr lang="cs-CZ" dirty="0" err="1">
                <a:latin typeface="+mj-lt"/>
              </a:rPr>
              <a:t>ýběr</a:t>
            </a:r>
            <a:r>
              <a:rPr lang="cs-CZ" dirty="0">
                <a:latin typeface="+mj-lt"/>
              </a:rPr>
              <a:t> mezi vstupy řešen metodami</a:t>
            </a:r>
          </a:p>
          <a:p>
            <a:pPr lvl="1">
              <a:buSzPct val="75000"/>
            </a:pPr>
            <a:r>
              <a:rPr lang="cs-CZ" b="1" dirty="0">
                <a:latin typeface="+mj-lt"/>
              </a:rPr>
              <a:t>Vstup správný</a:t>
            </a:r>
            <a:endParaRPr lang="cs-CZ" dirty="0">
              <a:latin typeface="+mj-lt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C2C8F59-EC0B-C77C-AC30-E5CD941F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1" y="3294828"/>
            <a:ext cx="5287113" cy="676369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90FD903-B790-74C6-445E-C5F88277B310}"/>
              </a:ext>
            </a:extLst>
          </p:cNvPr>
          <p:cNvCxnSpPr>
            <a:endCxn id="6" idx="2"/>
          </p:cNvCxnSpPr>
          <p:nvPr/>
        </p:nvCxnSpPr>
        <p:spPr>
          <a:xfrm>
            <a:off x="1059679" y="3971197"/>
            <a:ext cx="23793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Obrázek 30">
            <a:extLst>
              <a:ext uri="{FF2B5EF4-FFF2-40B4-BE49-F238E27FC236}">
                <a16:creationId xmlns:a16="http://schemas.microsoft.com/office/drawing/2014/main" id="{C53BC1A0-B678-95F7-843E-BD45301A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92" y="3411867"/>
            <a:ext cx="3932398" cy="3446133"/>
          </a:xfrm>
          <a:prstGeom prst="rect">
            <a:avLst/>
          </a:prstGeom>
        </p:spPr>
      </p:pic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CAD8D1E-7A20-2857-35BD-2737D7B7B194}"/>
              </a:ext>
            </a:extLst>
          </p:cNvPr>
          <p:cNvGrpSpPr/>
          <p:nvPr/>
        </p:nvGrpSpPr>
        <p:grpSpPr>
          <a:xfrm>
            <a:off x="6854892" y="256449"/>
            <a:ext cx="3997924" cy="3087949"/>
            <a:chOff x="6957442" y="225924"/>
            <a:chExt cx="3997924" cy="3087949"/>
          </a:xfrm>
        </p:grpSpPr>
        <p:pic>
          <p:nvPicPr>
            <p:cNvPr id="25" name="Obrázek 24">
              <a:extLst>
                <a:ext uri="{FF2B5EF4-FFF2-40B4-BE49-F238E27FC236}">
                  <a16:creationId xmlns:a16="http://schemas.microsoft.com/office/drawing/2014/main" id="{301865A0-390B-C03B-A2C6-136E243E8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442" y="225924"/>
              <a:ext cx="3997924" cy="3087949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DF788A9-5006-5CD9-4698-6790859B2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7442" y="2667667"/>
              <a:ext cx="3592376" cy="359921"/>
            </a:xfrm>
            <a:prstGeom prst="rect">
              <a:avLst/>
            </a:prstGeom>
          </p:spPr>
        </p:pic>
      </p:grp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210BA69C-70E6-CFE5-14B5-F7D9D0A40616}"/>
              </a:ext>
            </a:extLst>
          </p:cNvPr>
          <p:cNvCxnSpPr>
            <a:cxnSpLocks/>
          </p:cNvCxnSpPr>
          <p:nvPr/>
        </p:nvCxnSpPr>
        <p:spPr>
          <a:xfrm>
            <a:off x="6881875" y="3306311"/>
            <a:ext cx="3833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6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vstupu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r>
              <a:rPr lang="cs-CZ" dirty="0">
                <a:latin typeface="+mj-lt"/>
              </a:rPr>
              <a:t>Ochrana prováděna metodou </a:t>
            </a:r>
            <a:r>
              <a:rPr lang="cs-CZ" dirty="0" err="1">
                <a:latin typeface="+mj-lt"/>
              </a:rPr>
              <a:t>isNumber</a:t>
            </a:r>
            <a:r>
              <a:rPr lang="cs-CZ" dirty="0">
                <a:latin typeface="+mj-lt"/>
              </a:rPr>
              <a:t>()</a:t>
            </a: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pPr marL="0" indent="0">
              <a:buNone/>
            </a:pP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Využití metody .</a:t>
            </a:r>
            <a:r>
              <a:rPr lang="cs-CZ" dirty="0" err="1">
                <a:latin typeface="+mj-lt"/>
              </a:rPr>
              <a:t>matches</a:t>
            </a:r>
            <a:r>
              <a:rPr lang="cs-CZ" dirty="0">
                <a:latin typeface="+mj-lt"/>
              </a:rPr>
              <a:t>()</a:t>
            </a:r>
          </a:p>
          <a:p>
            <a:pPr lvl="1"/>
            <a:r>
              <a:rPr lang="cs-CZ" dirty="0">
                <a:latin typeface="+mj-lt"/>
              </a:rPr>
              <a:t>Zahrnutí znaků(kladná a záporná čísla)++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88D7E24-85AF-C745-18BE-06A57F5A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0176"/>
            <a:ext cx="5739057" cy="214204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F467DCA-B788-3A85-2FD1-D9A66A1A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36" y="578109"/>
            <a:ext cx="3463474" cy="5254025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6CEFCAB2-88D1-F9AB-1220-204DF5262D09}"/>
              </a:ext>
            </a:extLst>
          </p:cNvPr>
          <p:cNvSpPr/>
          <p:nvPr/>
        </p:nvSpPr>
        <p:spPr>
          <a:xfrm>
            <a:off x="7709012" y="849225"/>
            <a:ext cx="2567709" cy="29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+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7001E2C-78D0-CA72-E026-4C0FBD07F07B}"/>
              </a:ext>
            </a:extLst>
          </p:cNvPr>
          <p:cNvSpPr/>
          <p:nvPr/>
        </p:nvSpPr>
        <p:spPr>
          <a:xfrm>
            <a:off x="7709012" y="1140059"/>
            <a:ext cx="2567709" cy="29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+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FC16E20-2D43-DC26-F5BD-BDF0CAFCD324}"/>
              </a:ext>
            </a:extLst>
          </p:cNvPr>
          <p:cNvSpPr/>
          <p:nvPr/>
        </p:nvSpPr>
        <p:spPr>
          <a:xfrm>
            <a:off x="7709011" y="1961804"/>
            <a:ext cx="2567709" cy="29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+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06F3E4BF-9446-21BF-809D-77E26A79F66C}"/>
              </a:ext>
            </a:extLst>
          </p:cNvPr>
          <p:cNvSpPr/>
          <p:nvPr/>
        </p:nvSpPr>
        <p:spPr>
          <a:xfrm>
            <a:off x="7709010" y="2252638"/>
            <a:ext cx="2567709" cy="29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+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ABB4C570-9C4D-29CD-61B0-A383A7F5F9B2}"/>
              </a:ext>
            </a:extLst>
          </p:cNvPr>
          <p:cNvSpPr/>
          <p:nvPr/>
        </p:nvSpPr>
        <p:spPr>
          <a:xfrm>
            <a:off x="7709010" y="3606135"/>
            <a:ext cx="2567709" cy="29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459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r>
              <a:rPr lang="cs-CZ" dirty="0">
                <a:latin typeface="+mj-lt"/>
              </a:rPr>
              <a:t>Prostor na dotazy</a:t>
            </a:r>
          </a:p>
        </p:txBody>
      </p:sp>
    </p:spTree>
    <p:extLst>
      <p:ext uri="{BB962C8B-B14F-4D97-AF65-F5344CB8AC3E}">
        <p14:creationId xmlns:p14="http://schemas.microsoft.com/office/powerpoint/2010/main" val="328711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+mj-lt"/>
              </a:rPr>
              <a:t>Obrázek 1,2,3</a:t>
            </a:r>
          </a:p>
          <a:p>
            <a:pPr lvl="1"/>
            <a:r>
              <a:rPr lang="cs-CZ" sz="14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Magický čtverec – Wikipedie. [online]. Dostupné z: </a:t>
            </a:r>
            <a:r>
              <a:rPr lang="cs-CZ" sz="1400" b="0" i="0" u="none" strike="noStrike" dirty="0">
                <a:solidFill>
                  <a:srgbClr val="000000"/>
                </a:solidFill>
                <a:effectLst/>
                <a:latin typeface="Roboto Slab" panose="020B0604020202020204" pitchFamily="2" charset="0"/>
                <a:hlinkClick r:id="rId2"/>
              </a:rPr>
              <a:t>https://cs.wikipedia.org/wiki/Magick%C3%BD_%C4%8Dtverec#/media/Soubor:Magicsquareexample.svg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Veškeré další obrázky: vlastní</a:t>
            </a:r>
          </a:p>
        </p:txBody>
      </p:sp>
    </p:spTree>
    <p:extLst>
      <p:ext uri="{BB962C8B-B14F-4D97-AF65-F5344CB8AC3E}">
        <p14:creationId xmlns:p14="http://schemas.microsoft.com/office/powerpoint/2010/main" val="41945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Testovat zda zadaná matice tvoří magický čtverec</a:t>
            </a:r>
          </a:p>
          <a:p>
            <a:pPr marL="0" indent="0">
              <a:buNone/>
            </a:pPr>
            <a:r>
              <a:rPr lang="cs-CZ" dirty="0">
                <a:latin typeface="+mj-lt"/>
              </a:rPr>
              <a:t>	</a:t>
            </a:r>
            <a:r>
              <a:rPr lang="cs-CZ" sz="2400" dirty="0">
                <a:latin typeface="+mj-lt"/>
              </a:rPr>
              <a:t>-Součet řádků, sloupců a diagonál má vždy stejný výsledek</a:t>
            </a:r>
          </a:p>
          <a:p>
            <a:pPr marL="0" indent="0">
              <a:buNone/>
            </a:pPr>
            <a:r>
              <a:rPr lang="cs-CZ" sz="2400" dirty="0">
                <a:latin typeface="+mj-lt"/>
              </a:rPr>
              <a:t>	-Prvky v matici se skládají z 1,2,3….n</a:t>
            </a:r>
            <a:r>
              <a:rPr lang="cs-CZ" sz="2400" baseline="30000" dirty="0">
                <a:latin typeface="+mj-lt"/>
              </a:rPr>
              <a:t>2 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Libovolný počet zadání s libovolnými rozměry</a:t>
            </a: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Výstup formou: „Matice tvoří magický čtverec“/ </a:t>
            </a:r>
          </a:p>
          <a:p>
            <a:pPr marL="0" indent="0">
              <a:buNone/>
            </a:pPr>
            <a:r>
              <a:rPr lang="cs-CZ" dirty="0">
                <a:latin typeface="+mj-lt"/>
              </a:rPr>
              <a:t>		        „Nejedná se o magický čtverec“	</a:t>
            </a:r>
          </a:p>
        </p:txBody>
      </p:sp>
    </p:spTree>
    <p:extLst>
      <p:ext uri="{BB962C8B-B14F-4D97-AF65-F5344CB8AC3E}">
        <p14:creationId xmlns:p14="http://schemas.microsoft.com/office/powerpoint/2010/main" val="129097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Tři metody: Řádky</a:t>
            </a:r>
          </a:p>
          <a:p>
            <a:pPr marL="1828800" lvl="4" indent="0">
              <a:buSzPct val="75000"/>
              <a:buNone/>
            </a:pPr>
            <a:r>
              <a:rPr lang="cs-CZ" dirty="0">
                <a:latin typeface="+mj-lt"/>
              </a:rPr>
              <a:t>   </a:t>
            </a:r>
            <a:r>
              <a:rPr lang="cs-CZ" sz="2800" dirty="0">
                <a:latin typeface="+mj-lt"/>
              </a:rPr>
              <a:t>Sloupce</a:t>
            </a:r>
          </a:p>
          <a:p>
            <a:pPr marL="1828800" lvl="4" indent="0">
              <a:buSzPct val="75000"/>
              <a:buNone/>
            </a:pPr>
            <a:r>
              <a:rPr lang="cs-CZ" sz="2800" dirty="0">
                <a:latin typeface="+mj-lt"/>
              </a:rPr>
              <a:t>  Diagonály</a:t>
            </a:r>
          </a:p>
          <a:p>
            <a:pPr marL="1828800" lvl="4" indent="0">
              <a:buSzPct val="75000"/>
              <a:buNone/>
            </a:pPr>
            <a:endParaRPr lang="cs-CZ" sz="2800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Cyklus pro kontrolu podmínky (1,2,3…n</a:t>
            </a:r>
            <a:r>
              <a:rPr lang="cs-CZ" baseline="30000" dirty="0">
                <a:latin typeface="+mj-lt"/>
              </a:rPr>
              <a:t>2</a:t>
            </a:r>
            <a:r>
              <a:rPr lang="cs-CZ" dirty="0">
                <a:latin typeface="+mj-lt"/>
              </a:rPr>
              <a:t>)</a:t>
            </a: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Ověření výsledných dat a shrnutí výsledků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8C619D-683A-15B4-EE13-1BB7D76F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012" y="1825625"/>
            <a:ext cx="4737133" cy="45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Tři metody: </a:t>
            </a:r>
            <a:r>
              <a:rPr lang="cs-CZ" b="1" dirty="0">
                <a:latin typeface="+mj-lt"/>
              </a:rPr>
              <a:t>Řádky</a:t>
            </a: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Sčítá buňky a ukládá je do pole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endParaRPr lang="cs-CZ" i="1" dirty="0">
              <a:solidFill>
                <a:srgbClr val="FF00FF"/>
              </a:solidFill>
              <a:latin typeface="+mj-lt"/>
            </a:endParaRPr>
          </a:p>
          <a:p>
            <a:pPr lvl="1">
              <a:buSzPct val="75000"/>
            </a:pPr>
            <a:r>
              <a:rPr lang="cs-CZ" dirty="0">
                <a:latin typeface="+mj-lt"/>
              </a:rPr>
              <a:t>(Jednotlivé prvky se sčítají do </a:t>
            </a:r>
            <a:r>
              <a:rPr lang="cs-CZ" i="1" dirty="0">
                <a:latin typeface="+mj-lt"/>
              </a:rPr>
              <a:t>temp</a:t>
            </a:r>
            <a:r>
              <a:rPr lang="cs-CZ" dirty="0">
                <a:latin typeface="+mj-lt"/>
              </a:rPr>
              <a:t>, ten se až dosadí do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r>
              <a:rPr lang="cs-CZ" i="1" dirty="0">
                <a:latin typeface="+mj-lt"/>
              </a:rPr>
              <a:t>)</a:t>
            </a:r>
          </a:p>
          <a:p>
            <a:pPr lvl="1">
              <a:buSzPct val="75000"/>
            </a:pPr>
            <a:endParaRPr lang="cs-CZ" i="1" dirty="0">
              <a:solidFill>
                <a:srgbClr val="FF00FF"/>
              </a:solidFill>
              <a:latin typeface="+mj-lt"/>
            </a:endParaRPr>
          </a:p>
          <a:p>
            <a:pPr marL="1828800" lvl="4" indent="0">
              <a:buSzPct val="75000"/>
              <a:buNone/>
            </a:pPr>
            <a:r>
              <a:rPr lang="cs-CZ" dirty="0">
                <a:latin typeface="+mj-lt"/>
              </a:rPr>
              <a:t> </a:t>
            </a:r>
            <a:endParaRPr lang="cs-CZ" sz="2800" dirty="0">
              <a:latin typeface="+mj-lt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A9A3A18-185C-8E47-AE97-BD0ADB49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04" y="2330017"/>
            <a:ext cx="2197966" cy="219796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E0E2EF1-662A-8995-061A-0071038D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22" y="2330017"/>
            <a:ext cx="4741818" cy="2066266"/>
          </a:xfrm>
          <a:prstGeom prst="rect">
            <a:avLst/>
          </a:prstGeom>
        </p:spPr>
      </p:pic>
      <p:sp>
        <p:nvSpPr>
          <p:cNvPr id="11" name="Ovál 10">
            <a:extLst>
              <a:ext uri="{FF2B5EF4-FFF2-40B4-BE49-F238E27FC236}">
                <a16:creationId xmlns:a16="http://schemas.microsoft.com/office/drawing/2014/main" id="{121667A3-DD93-0FC5-685F-18667D4B1A22}"/>
              </a:ext>
            </a:extLst>
          </p:cNvPr>
          <p:cNvSpPr/>
          <p:nvPr/>
        </p:nvSpPr>
        <p:spPr>
          <a:xfrm>
            <a:off x="6298249" y="3107320"/>
            <a:ext cx="1384420" cy="3216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86A4C6F-6C71-D565-CFD3-5F049C398C52}"/>
              </a:ext>
            </a:extLst>
          </p:cNvPr>
          <p:cNvSpPr txBox="1"/>
          <p:nvPr/>
        </p:nvSpPr>
        <p:spPr>
          <a:xfrm>
            <a:off x="9449804" y="4527983"/>
            <a:ext cx="105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Matice 1</a:t>
            </a:r>
          </a:p>
        </p:txBody>
      </p:sp>
    </p:spTree>
    <p:extLst>
      <p:ext uri="{BB962C8B-B14F-4D97-AF65-F5344CB8AC3E}">
        <p14:creationId xmlns:p14="http://schemas.microsoft.com/office/powerpoint/2010/main" val="20079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Tři metody: </a:t>
            </a:r>
            <a:r>
              <a:rPr lang="cs-CZ" sz="2800" b="1" dirty="0">
                <a:latin typeface="+mj-lt"/>
              </a:rPr>
              <a:t>Sloupce</a:t>
            </a:r>
            <a:endParaRPr lang="cs-CZ" b="1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Sčítá buňky a ukládá je do pole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endParaRPr lang="cs-CZ" i="1" dirty="0">
              <a:solidFill>
                <a:srgbClr val="FF00FF"/>
              </a:solidFill>
              <a:latin typeface="+mj-lt"/>
            </a:endParaRPr>
          </a:p>
          <a:p>
            <a:pPr lvl="1">
              <a:buSzPct val="75000"/>
            </a:pPr>
            <a:r>
              <a:rPr lang="cs-CZ" dirty="0">
                <a:latin typeface="+mj-lt"/>
              </a:rPr>
              <a:t>(Jednotlivé prvky se sčítají do </a:t>
            </a:r>
            <a:r>
              <a:rPr lang="cs-CZ" i="1" dirty="0">
                <a:latin typeface="+mj-lt"/>
              </a:rPr>
              <a:t>temp</a:t>
            </a:r>
            <a:r>
              <a:rPr lang="cs-CZ" dirty="0">
                <a:latin typeface="+mj-lt"/>
              </a:rPr>
              <a:t>, ten se až dosadí do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r>
              <a:rPr lang="cs-CZ" i="1" dirty="0">
                <a:latin typeface="+mj-lt"/>
              </a:rPr>
              <a:t>)</a:t>
            </a:r>
          </a:p>
          <a:p>
            <a:pPr lvl="1">
              <a:buSzPct val="75000"/>
            </a:pPr>
            <a:endParaRPr lang="cs-CZ" i="1" dirty="0">
              <a:solidFill>
                <a:srgbClr val="FF00FF"/>
              </a:solidFill>
              <a:latin typeface="+mj-lt"/>
            </a:endParaRPr>
          </a:p>
          <a:p>
            <a:pPr marL="1828800" lvl="4" indent="0">
              <a:buSzPct val="75000"/>
              <a:buNone/>
            </a:pPr>
            <a:r>
              <a:rPr lang="cs-CZ" dirty="0">
                <a:latin typeface="+mj-lt"/>
              </a:rPr>
              <a:t> </a:t>
            </a:r>
            <a:endParaRPr lang="cs-CZ" sz="2800" dirty="0">
              <a:latin typeface="+mj-lt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63E06AB-FE15-3DA1-AF7C-DEEA0E9D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47" y="2409912"/>
            <a:ext cx="4937835" cy="194844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953EEE3-E730-DCBF-C210-08805738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05" y="2330018"/>
            <a:ext cx="2197966" cy="2197966"/>
          </a:xfrm>
          <a:prstGeom prst="rect">
            <a:avLst/>
          </a:prstGeom>
        </p:spPr>
      </p:pic>
      <p:sp>
        <p:nvSpPr>
          <p:cNvPr id="10" name="Ovál 9">
            <a:extLst>
              <a:ext uri="{FF2B5EF4-FFF2-40B4-BE49-F238E27FC236}">
                <a16:creationId xmlns:a16="http://schemas.microsoft.com/office/drawing/2014/main" id="{42A9AF29-51EC-B13B-51FB-86B3D655AF5C}"/>
              </a:ext>
            </a:extLst>
          </p:cNvPr>
          <p:cNvSpPr/>
          <p:nvPr/>
        </p:nvSpPr>
        <p:spPr>
          <a:xfrm>
            <a:off x="6298249" y="3107320"/>
            <a:ext cx="1384420" cy="3216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C9E8806-6C61-1DBC-ECCB-46C08E4F3536}"/>
              </a:ext>
            </a:extLst>
          </p:cNvPr>
          <p:cNvSpPr txBox="1"/>
          <p:nvPr/>
        </p:nvSpPr>
        <p:spPr>
          <a:xfrm>
            <a:off x="9449804" y="4527983"/>
            <a:ext cx="105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Matice 2</a:t>
            </a:r>
          </a:p>
        </p:txBody>
      </p:sp>
    </p:spTree>
    <p:extLst>
      <p:ext uri="{BB962C8B-B14F-4D97-AF65-F5344CB8AC3E}">
        <p14:creationId xmlns:p14="http://schemas.microsoft.com/office/powerpoint/2010/main" val="28422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Tři metody: </a:t>
            </a:r>
            <a:r>
              <a:rPr lang="cs-CZ" sz="2800" b="1" dirty="0">
                <a:latin typeface="+mj-lt"/>
              </a:rPr>
              <a:t>Diagonály</a:t>
            </a:r>
            <a:endParaRPr lang="cs-CZ" b="1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Sčítá buňky a ukládá je do pole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endParaRPr lang="cs-CZ" i="1" dirty="0">
              <a:solidFill>
                <a:srgbClr val="FF00FF"/>
              </a:solidFill>
              <a:latin typeface="+mj-lt"/>
            </a:endParaRPr>
          </a:p>
          <a:p>
            <a:pPr lvl="1">
              <a:buSzPct val="75000"/>
            </a:pPr>
            <a:r>
              <a:rPr lang="cs-CZ" dirty="0">
                <a:latin typeface="+mj-lt"/>
              </a:rPr>
              <a:t> (Jednotlivé prvky se sčítají do </a:t>
            </a:r>
            <a:r>
              <a:rPr lang="cs-CZ" i="1" dirty="0">
                <a:latin typeface="+mj-lt"/>
              </a:rPr>
              <a:t>temp</a:t>
            </a:r>
            <a:r>
              <a:rPr lang="cs-CZ" dirty="0">
                <a:latin typeface="+mj-lt"/>
              </a:rPr>
              <a:t>, ten se až dosadí do </a:t>
            </a:r>
            <a:r>
              <a:rPr lang="cs-CZ" i="1" dirty="0" err="1">
                <a:solidFill>
                  <a:srgbClr val="FF00FF"/>
                </a:solidFill>
                <a:latin typeface="+mj-lt"/>
              </a:rPr>
              <a:t>ans</a:t>
            </a:r>
            <a:r>
              <a:rPr lang="cs-CZ" i="1" dirty="0">
                <a:latin typeface="+mj-lt"/>
              </a:rPr>
              <a:t>)</a:t>
            </a:r>
          </a:p>
          <a:p>
            <a:pPr lvl="1">
              <a:buSzPct val="75000"/>
            </a:pPr>
            <a:endParaRPr lang="cs-CZ" dirty="0">
              <a:latin typeface="+mj-lt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AD9377E-5656-3C15-D115-37E828C9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160" y="2330018"/>
            <a:ext cx="2197966" cy="219796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649F54C-8BFD-ED04-9FF3-C68748EF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60" y="1873494"/>
            <a:ext cx="3920348" cy="227380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088B717D-8536-1E35-A928-52802F5BC0AB}"/>
              </a:ext>
            </a:extLst>
          </p:cNvPr>
          <p:cNvSpPr txBox="1"/>
          <p:nvPr/>
        </p:nvSpPr>
        <p:spPr>
          <a:xfrm>
            <a:off x="9449804" y="4527983"/>
            <a:ext cx="1056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Matice 3</a:t>
            </a:r>
          </a:p>
        </p:txBody>
      </p:sp>
    </p:spTree>
    <p:extLst>
      <p:ext uri="{BB962C8B-B14F-4D97-AF65-F5344CB8AC3E}">
        <p14:creationId xmlns:p14="http://schemas.microsoft.com/office/powerpoint/2010/main" val="83228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b="1" dirty="0">
                <a:latin typeface="+mj-lt"/>
              </a:rPr>
              <a:t>Cyklus pro kontrolu podmínky (1,2,3…n</a:t>
            </a:r>
            <a:r>
              <a:rPr lang="cs-CZ" b="1" baseline="30000" dirty="0">
                <a:latin typeface="+mj-lt"/>
              </a:rPr>
              <a:t>2</a:t>
            </a:r>
            <a:r>
              <a:rPr lang="cs-CZ" b="1" dirty="0">
                <a:latin typeface="+mj-lt"/>
              </a:rPr>
              <a:t>)</a:t>
            </a: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Nové okopírované pole, poté kontrola prvků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Seřadí a porovnává  s indexem </a:t>
            </a:r>
            <a:r>
              <a:rPr lang="cs-CZ" i="1" dirty="0">
                <a:latin typeface="+mj-lt"/>
              </a:rPr>
              <a:t>i</a:t>
            </a:r>
          </a:p>
          <a:p>
            <a:pPr>
              <a:buSzPct val="75000"/>
            </a:pPr>
            <a:endParaRPr lang="cs-CZ" i="1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Knihovna </a:t>
            </a:r>
            <a:r>
              <a:rPr lang="cs-CZ" dirty="0" err="1">
                <a:latin typeface="+mj-lt"/>
              </a:rPr>
              <a:t>Arrays</a:t>
            </a:r>
            <a:endParaRPr lang="cs-CZ" dirty="0">
              <a:latin typeface="+mj-lt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C9539B6-E37A-0432-4A13-E8C1DBA4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338326"/>
            <a:ext cx="3980872" cy="297459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68A095F-486E-FA3E-CA08-8094C68E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5423"/>
            <a:ext cx="5783348" cy="108209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B5A4BA52-F560-F4C4-B4D6-86B9EA61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448" y="3312923"/>
            <a:ext cx="2032425" cy="20292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3B639FF-52E2-18E2-FFC3-4DE6D8637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296" y="5675423"/>
            <a:ext cx="5422421" cy="918935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5D41E08C-74C4-3101-17CB-19C2E224D0A1}"/>
              </a:ext>
            </a:extLst>
          </p:cNvPr>
          <p:cNvSpPr/>
          <p:nvPr/>
        </p:nvSpPr>
        <p:spPr>
          <a:xfrm>
            <a:off x="5964964" y="5947873"/>
            <a:ext cx="804615" cy="229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B6407AE-D39D-42C8-FE8F-CE0F8CB1B80C}"/>
              </a:ext>
            </a:extLst>
          </p:cNvPr>
          <p:cNvSpPr txBox="1"/>
          <p:nvPr/>
        </p:nvSpPr>
        <p:spPr>
          <a:xfrm>
            <a:off x="5499968" y="5367320"/>
            <a:ext cx="1885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 err="1"/>
              <a:t>Arrays.sort</a:t>
            </a:r>
            <a:r>
              <a:rPr lang="cs-CZ" sz="2000" dirty="0"/>
              <a:t>(sort)</a:t>
            </a:r>
          </a:p>
        </p:txBody>
      </p:sp>
    </p:spTree>
    <p:extLst>
      <p:ext uri="{BB962C8B-B14F-4D97-AF65-F5344CB8AC3E}">
        <p14:creationId xmlns:p14="http://schemas.microsoft.com/office/powerpoint/2010/main" val="152073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od problému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cs-CZ" b="1" dirty="0">
                <a:latin typeface="+mj-lt"/>
              </a:rPr>
              <a:t>Ověření výsledných dat a shrnutí výsledků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Metoda </a:t>
            </a:r>
            <a:r>
              <a:rPr lang="cs-CZ" i="1" dirty="0" err="1">
                <a:latin typeface="+mj-lt"/>
              </a:rPr>
              <a:t>boolean</a:t>
            </a:r>
            <a:r>
              <a:rPr lang="cs-CZ" i="1" dirty="0">
                <a:latin typeface="+mj-lt"/>
              </a:rPr>
              <a:t> </a:t>
            </a:r>
            <a:r>
              <a:rPr lang="cs-CZ" i="1" dirty="0" err="1">
                <a:latin typeface="+mj-lt"/>
              </a:rPr>
              <a:t>result</a:t>
            </a:r>
            <a:r>
              <a:rPr lang="cs-CZ" i="1" dirty="0">
                <a:latin typeface="+mj-lt"/>
              </a:rPr>
              <a:t>()</a:t>
            </a:r>
          </a:p>
          <a:p>
            <a:pPr lvl="1">
              <a:buSzPct val="75000"/>
            </a:pPr>
            <a:r>
              <a:rPr lang="cs-CZ" dirty="0">
                <a:latin typeface="+mj-lt"/>
              </a:rPr>
              <a:t>Kontroluje první a poslední hodnotu pole</a:t>
            </a:r>
          </a:p>
          <a:p>
            <a:pPr>
              <a:buSzPct val="75000"/>
            </a:pPr>
            <a:r>
              <a:rPr lang="cs-CZ" dirty="0">
                <a:latin typeface="+mj-lt"/>
              </a:rPr>
              <a:t>Jelikož </a:t>
            </a:r>
            <a:r>
              <a:rPr lang="cs-CZ" dirty="0" err="1">
                <a:latin typeface="+mj-lt"/>
              </a:rPr>
              <a:t>boolean</a:t>
            </a:r>
            <a:r>
              <a:rPr lang="cs-CZ" dirty="0">
                <a:latin typeface="+mj-lt"/>
              </a:rPr>
              <a:t> -&gt; vrací </a:t>
            </a:r>
            <a:r>
              <a:rPr lang="cs-CZ" dirty="0" err="1">
                <a:latin typeface="+mj-lt"/>
              </a:rPr>
              <a:t>true</a:t>
            </a:r>
            <a:r>
              <a:rPr lang="cs-CZ" dirty="0">
                <a:latin typeface="+mj-lt"/>
              </a:rPr>
              <a:t>/</a:t>
            </a:r>
            <a:r>
              <a:rPr lang="cs-CZ" dirty="0" err="1">
                <a:latin typeface="+mj-lt"/>
              </a:rPr>
              <a:t>false</a:t>
            </a:r>
            <a:endParaRPr lang="cs-CZ" dirty="0">
              <a:latin typeface="+mj-lt"/>
            </a:endParaRPr>
          </a:p>
          <a:p>
            <a:pPr>
              <a:buSzPct val="75000"/>
            </a:pPr>
            <a:endParaRPr lang="cs-CZ" dirty="0">
              <a:latin typeface="+mj-lt"/>
            </a:endParaRPr>
          </a:p>
          <a:p>
            <a:pPr>
              <a:buSzPct val="75000"/>
            </a:pPr>
            <a:r>
              <a:rPr lang="cs-CZ" dirty="0">
                <a:latin typeface="+mj-lt"/>
              </a:rPr>
              <a:t>Výpis dat v </a:t>
            </a:r>
            <a:r>
              <a:rPr lang="cs-CZ" dirty="0" err="1">
                <a:latin typeface="+mj-lt"/>
              </a:rPr>
              <a:t>main</a:t>
            </a:r>
            <a:r>
              <a:rPr lang="cs-CZ" dirty="0">
                <a:latin typeface="+mj-lt"/>
              </a:rPr>
              <a:t>() metodě </a:t>
            </a:r>
            <a:r>
              <a:rPr lang="cs-CZ" sz="2400" dirty="0">
                <a:latin typeface="+mj-lt"/>
              </a:rPr>
              <a:t>(sekce output)</a:t>
            </a:r>
          </a:p>
          <a:p>
            <a:pPr>
              <a:buSzPct val="75000"/>
            </a:pPr>
            <a:endParaRPr lang="cs-CZ" dirty="0">
              <a:latin typeface="+mj-lt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077927F-1D7C-3038-3C37-B0634656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63" y="3670144"/>
            <a:ext cx="6061165" cy="117744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398B77B-F568-3215-E88E-3489A402C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69" y="5315429"/>
            <a:ext cx="5313658" cy="1219345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173CD13-4F3F-9EFA-E6E1-B39CF029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990" y="1995305"/>
            <a:ext cx="445832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E719A-7112-9385-7442-6EE3A0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funkčnosti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0E0EA-7071-B202-30A1-87CD4FA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26.</a:t>
            </a:r>
          </a:p>
          <a:p>
            <a:pPr>
              <a:buSzPct val="75000"/>
            </a:pPr>
            <a:r>
              <a:rPr lang="en-US" dirty="0">
                <a:latin typeface="+mj-lt"/>
              </a:rPr>
              <a:t>V</a:t>
            </a:r>
            <a:r>
              <a:rPr lang="cs-CZ" dirty="0" err="1">
                <a:latin typeface="+mj-lt"/>
              </a:rPr>
              <a:t>ýběr</a:t>
            </a:r>
            <a:r>
              <a:rPr lang="cs-CZ" dirty="0">
                <a:latin typeface="+mj-lt"/>
              </a:rPr>
              <a:t> mezi vstupy řešen metodami</a:t>
            </a:r>
          </a:p>
          <a:p>
            <a:pPr lvl="1">
              <a:buSzPct val="75000"/>
            </a:pPr>
            <a:r>
              <a:rPr lang="cs-CZ" b="1" dirty="0">
                <a:latin typeface="+mj-lt"/>
              </a:rPr>
              <a:t>Vstup od uživatele </a:t>
            </a:r>
            <a:r>
              <a:rPr lang="cs-CZ" sz="2000" dirty="0">
                <a:latin typeface="+mj-lt"/>
              </a:rPr>
              <a:t>(po řádcích)</a:t>
            </a:r>
            <a:endParaRPr lang="cs-CZ" dirty="0">
              <a:latin typeface="+mj-lt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267E9D-AF01-A9B7-5F0B-20FBDAFB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3315398"/>
            <a:ext cx="5353797" cy="685896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F38D091-AF3F-3C90-5E5A-88A48EB5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63" y="4100223"/>
            <a:ext cx="4692623" cy="2495102"/>
          </a:xfrm>
          <a:prstGeom prst="rect">
            <a:avLst/>
          </a:prstGeom>
        </p:spPr>
      </p:pic>
      <p:sp>
        <p:nvSpPr>
          <p:cNvPr id="15" name="Ovál 14">
            <a:extLst>
              <a:ext uri="{FF2B5EF4-FFF2-40B4-BE49-F238E27FC236}">
                <a16:creationId xmlns:a16="http://schemas.microsoft.com/office/drawing/2014/main" id="{4BC24D8A-0311-1690-F349-4F5AD9EF36AA}"/>
              </a:ext>
            </a:extLst>
          </p:cNvPr>
          <p:cNvSpPr/>
          <p:nvPr/>
        </p:nvSpPr>
        <p:spPr>
          <a:xfrm>
            <a:off x="6271986" y="478025"/>
            <a:ext cx="294187" cy="2827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4FD0962-FF17-F725-A4FD-6EF604D8657D}"/>
              </a:ext>
            </a:extLst>
          </p:cNvPr>
          <p:cNvSpPr txBox="1"/>
          <p:nvPr/>
        </p:nvSpPr>
        <p:spPr>
          <a:xfrm>
            <a:off x="6497806" y="433678"/>
            <a:ext cx="72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Vstup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8485A2F1-8EDC-B348-43C9-32AC4BE08A0B}"/>
              </a:ext>
            </a:extLst>
          </p:cNvPr>
          <p:cNvSpPr/>
          <p:nvPr/>
        </p:nvSpPr>
        <p:spPr>
          <a:xfrm>
            <a:off x="6271986" y="835449"/>
            <a:ext cx="294187" cy="282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309CD1F-D43D-2C25-536F-7F6A2849133B}"/>
              </a:ext>
            </a:extLst>
          </p:cNvPr>
          <p:cNvSpPr txBox="1"/>
          <p:nvPr/>
        </p:nvSpPr>
        <p:spPr>
          <a:xfrm>
            <a:off x="6497806" y="803010"/>
            <a:ext cx="8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Výstup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7CE68754-40C0-382F-34E5-5BED2A1C73C9}"/>
              </a:ext>
            </a:extLst>
          </p:cNvPr>
          <p:cNvSpPr/>
          <p:nvPr/>
        </p:nvSpPr>
        <p:spPr>
          <a:xfrm>
            <a:off x="7860172" y="572567"/>
            <a:ext cx="176304" cy="1882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CAD7FF9-F8CB-45BD-FD85-ADCFD00F60F7}"/>
              </a:ext>
            </a:extLst>
          </p:cNvPr>
          <p:cNvSpPr/>
          <p:nvPr/>
        </p:nvSpPr>
        <p:spPr>
          <a:xfrm>
            <a:off x="7860172" y="1124752"/>
            <a:ext cx="176304" cy="1882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E7EBEBDB-EAE0-A38A-7D13-52EE06D68323}"/>
              </a:ext>
            </a:extLst>
          </p:cNvPr>
          <p:cNvSpPr/>
          <p:nvPr/>
        </p:nvSpPr>
        <p:spPr>
          <a:xfrm>
            <a:off x="7860172" y="1430247"/>
            <a:ext cx="176304" cy="1882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D3F46F52-D99C-67F7-2568-09F914BB9CA9}"/>
              </a:ext>
            </a:extLst>
          </p:cNvPr>
          <p:cNvSpPr/>
          <p:nvPr/>
        </p:nvSpPr>
        <p:spPr>
          <a:xfrm>
            <a:off x="7860172" y="1699011"/>
            <a:ext cx="176304" cy="1882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CA1FD6F5-B568-DEC8-4009-0BFF164D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0" y="2274764"/>
            <a:ext cx="304936" cy="845107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CBC82136-619D-E223-3197-A68BE78E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0" y="3429000"/>
            <a:ext cx="304936" cy="845107"/>
          </a:xfrm>
          <a:prstGeom prst="rect">
            <a:avLst/>
          </a:prstGeom>
        </p:spPr>
      </p:pic>
      <p:sp>
        <p:nvSpPr>
          <p:cNvPr id="27" name="Ovál 26">
            <a:extLst>
              <a:ext uri="{FF2B5EF4-FFF2-40B4-BE49-F238E27FC236}">
                <a16:creationId xmlns:a16="http://schemas.microsoft.com/office/drawing/2014/main" id="{9F6A41AA-E472-E608-34A8-F78856B69259}"/>
              </a:ext>
            </a:extLst>
          </p:cNvPr>
          <p:cNvSpPr/>
          <p:nvPr/>
        </p:nvSpPr>
        <p:spPr>
          <a:xfrm>
            <a:off x="7870676" y="4916900"/>
            <a:ext cx="176304" cy="202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D7A8E969-6C1A-B0D3-AC84-0999F3E91E4A}"/>
              </a:ext>
            </a:extLst>
          </p:cNvPr>
          <p:cNvSpPr/>
          <p:nvPr/>
        </p:nvSpPr>
        <p:spPr>
          <a:xfrm>
            <a:off x="7860172" y="5192712"/>
            <a:ext cx="176304" cy="202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963E45A2-D867-5E3D-BE05-0BD4C8F02965}"/>
              </a:ext>
            </a:extLst>
          </p:cNvPr>
          <p:cNvSpPr/>
          <p:nvPr/>
        </p:nvSpPr>
        <p:spPr>
          <a:xfrm>
            <a:off x="7860172" y="5468524"/>
            <a:ext cx="176304" cy="202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239AA330-1F3F-CCBE-A6FE-C1776C70932D}"/>
              </a:ext>
            </a:extLst>
          </p:cNvPr>
          <p:cNvCxnSpPr/>
          <p:nvPr/>
        </p:nvCxnSpPr>
        <p:spPr>
          <a:xfrm>
            <a:off x="1093862" y="3640508"/>
            <a:ext cx="20766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2802851-D86D-AD15-C828-5321C7F6ADBD}"/>
              </a:ext>
            </a:extLst>
          </p:cNvPr>
          <p:cNvGrpSpPr/>
          <p:nvPr/>
        </p:nvGrpSpPr>
        <p:grpSpPr>
          <a:xfrm>
            <a:off x="8010590" y="262675"/>
            <a:ext cx="3709023" cy="6332650"/>
            <a:chOff x="8010590" y="262675"/>
            <a:chExt cx="3709023" cy="633265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2ECD731-1D87-CC0B-CA12-875C7EB9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5526" y="262675"/>
              <a:ext cx="3664087" cy="6332650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F179A0-1F2E-3823-7646-5E0A48596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0590" y="6026222"/>
              <a:ext cx="3592376" cy="359921"/>
            </a:xfrm>
            <a:prstGeom prst="rect">
              <a:avLst/>
            </a:prstGeom>
          </p:spPr>
        </p:pic>
      </p:grp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C9E5A92-C107-F546-71E2-C9FF755E0688}"/>
              </a:ext>
            </a:extLst>
          </p:cNvPr>
          <p:cNvCxnSpPr>
            <a:cxnSpLocks/>
          </p:cNvCxnSpPr>
          <p:nvPr/>
        </p:nvCxnSpPr>
        <p:spPr>
          <a:xfrm flipV="1">
            <a:off x="8046980" y="6595325"/>
            <a:ext cx="3672633" cy="11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667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392</Words>
  <Application>Microsoft Office PowerPoint</Application>
  <PresentationFormat>Širokoúhlá obrazovka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 Light</vt:lpstr>
      <vt:lpstr>Roboto Slab</vt:lpstr>
      <vt:lpstr>Motiv Office</vt:lpstr>
      <vt:lpstr>Semestrální práce</vt:lpstr>
      <vt:lpstr>Zadání</vt:lpstr>
      <vt:lpstr>Úvod od problému</vt:lpstr>
      <vt:lpstr>Úvod od problému</vt:lpstr>
      <vt:lpstr>Úvod od problému</vt:lpstr>
      <vt:lpstr>Úvod od problému</vt:lpstr>
      <vt:lpstr>Úvod od problému</vt:lpstr>
      <vt:lpstr>Úvod od problému</vt:lpstr>
      <vt:lpstr>Testování funkčnosti</vt:lpstr>
      <vt:lpstr>Testování funkčnosti</vt:lpstr>
      <vt:lpstr>Testování funkčnosti</vt:lpstr>
      <vt:lpstr>Ochrana vstupu</vt:lpstr>
      <vt:lpstr>Děkuji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David Jelínek</dc:creator>
  <cp:lastModifiedBy>David Jelínek</cp:lastModifiedBy>
  <cp:revision>73</cp:revision>
  <dcterms:created xsi:type="dcterms:W3CDTF">2022-12-18T18:41:24Z</dcterms:created>
  <dcterms:modified xsi:type="dcterms:W3CDTF">2022-12-18T21:30:08Z</dcterms:modified>
</cp:coreProperties>
</file>