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1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8A80-0164-4671-B06E-134AC1783B9F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28A45-7E25-41BE-BC21-FAB64C2B6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84785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L</a:t>
            </a:r>
            <a:r>
              <a:rPr lang="en-US" sz="5400" b="1" dirty="0" smtClean="0"/>
              <a:t>IQUID </a:t>
            </a:r>
            <a:r>
              <a:rPr lang="en-US" sz="5400" b="1" dirty="0" smtClean="0">
                <a:solidFill>
                  <a:srgbClr val="FF0000"/>
                </a:solidFill>
              </a:rPr>
              <a:t>C</a:t>
            </a:r>
            <a:r>
              <a:rPr lang="en-US" sz="5400" b="1" dirty="0" smtClean="0"/>
              <a:t>RYSTAL </a:t>
            </a:r>
            <a:r>
              <a:rPr lang="en-US" sz="5400" b="1" dirty="0" smtClean="0">
                <a:solidFill>
                  <a:srgbClr val="FF0000"/>
                </a:solidFill>
              </a:rPr>
              <a:t>D</a:t>
            </a:r>
            <a:r>
              <a:rPr lang="en-US" sz="5400" b="1" dirty="0" smtClean="0"/>
              <a:t>ISPLAY (LCD)</a:t>
            </a:r>
            <a:endParaRPr lang="en-US" sz="5400" b="1" dirty="0"/>
          </a:p>
        </p:txBody>
      </p:sp>
      <p:pic>
        <p:nvPicPr>
          <p:cNvPr id="4" name="Picture 3" descr="lcd-2x16-bl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52800"/>
            <a:ext cx="486727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1.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// include the library code:</a:t>
            </a:r>
          </a:p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LiquidCrystal.h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// initialize the library with the numbers of the interface pins</a:t>
            </a:r>
          </a:p>
          <a:p>
            <a:pPr>
              <a:buNone/>
            </a:pPr>
            <a:r>
              <a:rPr lang="en-US" dirty="0" smtClean="0"/>
              <a:t>// RS, E, D4, D5, D6, D7</a:t>
            </a:r>
          </a:p>
          <a:p>
            <a:pPr>
              <a:buNone/>
            </a:pPr>
            <a:r>
              <a:rPr lang="en-US" dirty="0" err="1" smtClean="0"/>
              <a:t>LiquidCrystal</a:t>
            </a:r>
            <a:r>
              <a:rPr lang="en-US" dirty="0" smtClean="0"/>
              <a:t> </a:t>
            </a:r>
            <a:r>
              <a:rPr lang="en-US" dirty="0" err="1" smtClean="0"/>
              <a:t>lcd</a:t>
            </a:r>
            <a:r>
              <a:rPr lang="en-US" dirty="0" smtClean="0"/>
              <a:t>(12, 11, 5, 4, 3, 2);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void setup() {</a:t>
            </a:r>
          </a:p>
          <a:p>
            <a:pPr>
              <a:buNone/>
            </a:pPr>
            <a:r>
              <a:rPr lang="en-US" dirty="0" smtClean="0"/>
              <a:t>  // set up the number of columns and rows on the LCD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lcd.begin</a:t>
            </a:r>
            <a:r>
              <a:rPr lang="en-US" dirty="0" smtClean="0"/>
              <a:t>(16, 2);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void loop() {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lcd.setCursor</a:t>
            </a:r>
            <a:r>
              <a:rPr lang="en-US" dirty="0" smtClean="0"/>
              <a:t>(0, 0);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lcd.print</a:t>
            </a:r>
            <a:r>
              <a:rPr lang="en-US" dirty="0" smtClean="0"/>
              <a:t>("VTS");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lcd.setCursor</a:t>
            </a:r>
            <a:r>
              <a:rPr lang="en-US" dirty="0" smtClean="0"/>
              <a:t>(0, 1);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lcd.print</a:t>
            </a:r>
            <a:r>
              <a:rPr lang="en-US" dirty="0" smtClean="0"/>
              <a:t>("SUBOTICA");</a:t>
            </a:r>
          </a:p>
          <a:p>
            <a:pPr>
              <a:buNone/>
            </a:pPr>
            <a:r>
              <a:rPr lang="en-US" dirty="0" smtClean="0"/>
              <a:t>    delay(500);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lcd.clear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" name="Picture 3" descr="p1.jpg"/>
          <p:cNvPicPr>
            <a:picLocks noChangeAspect="1"/>
          </p:cNvPicPr>
          <p:nvPr/>
        </p:nvPicPr>
        <p:blipFill>
          <a:blip r:embed="rId2"/>
          <a:srcRect l="11032" r="25005"/>
          <a:stretch>
            <a:fillRect/>
          </a:stretch>
        </p:blipFill>
        <p:spPr>
          <a:xfrm>
            <a:off x="5029200" y="1905000"/>
            <a:ext cx="3630894" cy="31949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2.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3352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// include the library code: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LiquidCrystal.h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// initialize the library </a:t>
            </a:r>
          </a:p>
          <a:p>
            <a:r>
              <a:rPr lang="en-US" sz="1400" dirty="0" smtClean="0"/>
              <a:t>// RS, E, D4, D5, D6, D7</a:t>
            </a:r>
          </a:p>
          <a:p>
            <a:r>
              <a:rPr lang="en-US" sz="1400" dirty="0" err="1" smtClean="0"/>
              <a:t>LiquidCrystal</a:t>
            </a:r>
            <a:r>
              <a:rPr lang="en-US" sz="1400" dirty="0" smtClean="0"/>
              <a:t> </a:t>
            </a:r>
            <a:r>
              <a:rPr lang="en-US" sz="1400" dirty="0" err="1" smtClean="0"/>
              <a:t>lcd</a:t>
            </a:r>
            <a:r>
              <a:rPr lang="en-US" sz="1400" dirty="0" smtClean="0"/>
              <a:t>(12, 11, 5, 4, 3, 2);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// set up the number of columns and rows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lcd.begin</a:t>
            </a:r>
            <a:r>
              <a:rPr lang="en-US" sz="1400" dirty="0" smtClean="0"/>
              <a:t>(16, 2);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lcd.cursor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lcd.blink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delay(5000);</a:t>
            </a:r>
            <a:endParaRPr lang="sr-Latn-RS" sz="1400" dirty="0" smtClean="0"/>
          </a:p>
          <a:p>
            <a:r>
              <a:rPr lang="en-US" sz="1400" dirty="0" err="1" smtClean="0"/>
              <a:t>lcd.noCursor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lcd.noBlink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&lt;6; </a:t>
            </a:r>
            <a:r>
              <a:rPr lang="en-US" sz="1400" dirty="0" err="1" smtClean="0"/>
              <a:t>i</a:t>
            </a:r>
            <a:r>
              <a:rPr lang="en-US" sz="1400" dirty="0" smtClean="0"/>
              <a:t>++){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(0, 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("VTS");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(0, 1);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("SUBOTICA");</a:t>
            </a:r>
          </a:p>
          <a:p>
            <a:r>
              <a:rPr lang="en-US" sz="1400" dirty="0" smtClean="0"/>
              <a:t>    delay(500</a:t>
            </a:r>
            <a:r>
              <a:rPr lang="en-US" sz="1400" dirty="0" smtClean="0"/>
              <a:t>);   </a:t>
            </a:r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3733800" y="914400"/>
            <a:ext cx="2133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lcd.clear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(0, 1);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("VTS");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(0, 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("SUBOTICA");</a:t>
            </a:r>
          </a:p>
          <a:p>
            <a:r>
              <a:rPr lang="en-US" sz="1400" dirty="0" smtClean="0"/>
              <a:t>    delay(500);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}</a:t>
            </a:r>
            <a:endParaRPr lang="sr-Latn-RS" sz="1400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19400"/>
            <a:ext cx="325366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324600" y="990600"/>
            <a:ext cx="24384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(0, 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("VTS");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(0, 1);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("SUBOTICA");</a:t>
            </a:r>
          </a:p>
          <a:p>
            <a:r>
              <a:rPr lang="en-US" sz="1400" dirty="0" smtClean="0"/>
              <a:t>    delay(2000);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lcd.scrollDisplayRight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delay(1000);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lcd.scrollDisplayRight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delay(1000);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lcd.scrollDisplayRight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delay(1000);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lcd.scrollDisplayLeft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delay(1000);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lcd.scrollDisplayLeft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delay(1000);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lcd.scrollDisplayLeft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delay(1000);</a:t>
            </a:r>
          </a:p>
          <a:p>
            <a:r>
              <a:rPr lang="en-US" sz="1400" dirty="0" smtClean="0"/>
              <a:t>  while(true);</a:t>
            </a:r>
          </a:p>
          <a:p>
            <a:r>
              <a:rPr lang="en-US" sz="1400" dirty="0" smtClean="0"/>
              <a:t>}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267201"/>
            <a:ext cx="32281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590800" y="5715000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https://people.vts.su.ac.rs/~pmiki/_DALJINSKA_NASTAVA_MIKROKONTROLERI/29.04/p2.mp4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3.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914400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// include the library code: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LiquidCrystal.h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// initialize the library with the numbers of the interface pins</a:t>
            </a:r>
          </a:p>
          <a:p>
            <a:r>
              <a:rPr lang="en-US" sz="1400" dirty="0" err="1" smtClean="0"/>
              <a:t>LiquidCrystal</a:t>
            </a:r>
            <a:r>
              <a:rPr lang="en-US" sz="1400" dirty="0" smtClean="0"/>
              <a:t> </a:t>
            </a:r>
            <a:r>
              <a:rPr lang="en-US" sz="1400" dirty="0" err="1" smtClean="0"/>
              <a:t>lcd</a:t>
            </a:r>
            <a:r>
              <a:rPr lang="en-US" sz="1400" dirty="0" smtClean="0"/>
              <a:t>(12, 11, 5, 4, 3, 2);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// set up the number of columns and rows on the LCD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lcd.begin</a:t>
            </a:r>
            <a:r>
              <a:rPr lang="en-US" sz="1400" dirty="0" smtClean="0"/>
              <a:t>(16, 2);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lcd.cursor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lcd.blink</a:t>
            </a:r>
            <a:r>
              <a:rPr lang="en-US" sz="1400" dirty="0" smtClean="0"/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("VTS");</a:t>
            </a:r>
          </a:p>
          <a:p>
            <a:r>
              <a:rPr lang="en-US" sz="1400" dirty="0" smtClean="0"/>
              <a:t>  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&lt;51; </a:t>
            </a:r>
            <a:r>
              <a:rPr lang="en-US" sz="1400" dirty="0" err="1" smtClean="0"/>
              <a:t>i</a:t>
            </a:r>
            <a:r>
              <a:rPr lang="en-US" sz="1400" dirty="0" smtClean="0"/>
              <a:t>++){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lcd.scrollDisplayRight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delay(200);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while(true);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905000"/>
            <a:ext cx="3953068" cy="165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657600"/>
            <a:ext cx="3971925" cy="162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200400" y="5410201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https://people.vts.su.ac.rs/~pmiki/_DALJINSKA_NASTAVA_MIKROKONTROLERI/29.04/p3.mp4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4.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// include the library code: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LiquidCrystal.h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// initialize the library with the numbers of the interface pins</a:t>
            </a:r>
          </a:p>
          <a:p>
            <a:r>
              <a:rPr lang="en-US" sz="1400" dirty="0" err="1" smtClean="0"/>
              <a:t>LiquidCrystal</a:t>
            </a:r>
            <a:r>
              <a:rPr lang="en-US" sz="1400" dirty="0" smtClean="0"/>
              <a:t> </a:t>
            </a:r>
            <a:r>
              <a:rPr lang="en-US" sz="1400" dirty="0" err="1" smtClean="0"/>
              <a:t>lcd</a:t>
            </a:r>
            <a:r>
              <a:rPr lang="en-US" sz="1400" dirty="0" smtClean="0"/>
              <a:t>(12, 11, 5, 4, 3, 2);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// set up the number of columns and rows on the LCD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lcd.begin</a:t>
            </a:r>
            <a:r>
              <a:rPr lang="en-US" sz="1400" dirty="0" smtClean="0"/>
              <a:t>(16, 2);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lcd.cursor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lcd.blink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delay(5000);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("Danas je </a:t>
            </a:r>
            <a:r>
              <a:rPr lang="en-US" sz="1400" dirty="0" err="1" smtClean="0"/>
              <a:t>sreda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err="1" smtClean="0"/>
              <a:t>lep</a:t>
            </a:r>
            <a:r>
              <a:rPr lang="en-US" sz="1400" dirty="0" smtClean="0"/>
              <a:t> je </a:t>
            </a:r>
            <a:r>
              <a:rPr lang="en-US" sz="1400" dirty="0" err="1" smtClean="0"/>
              <a:t>dan</a:t>
            </a:r>
            <a:r>
              <a:rPr lang="en-US" sz="1400" dirty="0" smtClean="0"/>
              <a:t>.");</a:t>
            </a:r>
          </a:p>
          <a:p>
            <a:r>
              <a:rPr lang="en-US" sz="1400" dirty="0" smtClean="0"/>
              <a:t>    delay(3000);</a:t>
            </a:r>
          </a:p>
          <a:p>
            <a:r>
              <a:rPr lang="en-US" sz="1400" dirty="0" smtClean="0"/>
              <a:t>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&lt;38; </a:t>
            </a:r>
            <a:r>
              <a:rPr lang="en-US" sz="1400" dirty="0" err="1" smtClean="0"/>
              <a:t>i</a:t>
            </a:r>
            <a:r>
              <a:rPr lang="en-US" sz="1400" dirty="0" smtClean="0"/>
              <a:t>++){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lcd.scrollDisplayLeft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  delay(300);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while(true);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057401"/>
            <a:ext cx="3890146" cy="166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886200"/>
            <a:ext cx="3895724" cy="1695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429000" y="57150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https://people.vts.su.ac.rs/~pmiki/_DALJINSKA_NASTAVA_MIKROKONTROLERI/29.04/p4.mp4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5.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887135"/>
            <a:ext cx="4572000" cy="59708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/* Example sketch to create and display custom characters on character LCD with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and </a:t>
            </a:r>
            <a:r>
              <a:rPr lang="en-US" sz="1400" dirty="0" err="1" smtClean="0"/>
              <a:t>LiquidCrystal</a:t>
            </a:r>
            <a:r>
              <a:rPr lang="en-US" sz="1400" dirty="0" smtClean="0"/>
              <a:t> library. For more info see www.makerguides.com */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LiquidCrystal.h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// Creates an LCD object. Parameters: (RS, E, D4, D5, D6, D7)</a:t>
            </a:r>
          </a:p>
          <a:p>
            <a:r>
              <a:rPr lang="en-US" sz="1400" dirty="0" err="1" smtClean="0"/>
              <a:t>LiquidCrystal</a:t>
            </a:r>
            <a:r>
              <a:rPr lang="en-US" sz="1400" dirty="0" smtClean="0"/>
              <a:t> </a:t>
            </a:r>
            <a:r>
              <a:rPr lang="en-US" sz="1400" dirty="0" err="1" smtClean="0"/>
              <a:t>lcd</a:t>
            </a:r>
            <a:r>
              <a:rPr lang="en-US" sz="1400" dirty="0" smtClean="0"/>
              <a:t> = </a:t>
            </a:r>
            <a:r>
              <a:rPr lang="en-US" sz="1400" dirty="0" err="1" smtClean="0"/>
              <a:t>LiquidCrystal</a:t>
            </a:r>
            <a:r>
              <a:rPr lang="en-US" sz="1400" dirty="0" smtClean="0"/>
              <a:t>(12, 11, 5, 4, 3, 2);</a:t>
            </a:r>
          </a:p>
          <a:p>
            <a:r>
              <a:rPr lang="en-US" sz="1400" dirty="0" smtClean="0"/>
              <a:t>// Make custom characters:</a:t>
            </a:r>
          </a:p>
          <a:p>
            <a:r>
              <a:rPr lang="en-US" sz="1400" dirty="0" smtClean="0"/>
              <a:t>byte Heart[] = {</a:t>
            </a:r>
          </a:p>
          <a:p>
            <a:r>
              <a:rPr lang="en-US" sz="1400" dirty="0" smtClean="0"/>
              <a:t>  B00000,</a:t>
            </a:r>
          </a:p>
          <a:p>
            <a:r>
              <a:rPr lang="en-US" sz="1400" dirty="0" smtClean="0"/>
              <a:t>  B01010,</a:t>
            </a:r>
          </a:p>
          <a:p>
            <a:r>
              <a:rPr lang="en-US" sz="1400" dirty="0" smtClean="0"/>
              <a:t>  B11111,</a:t>
            </a:r>
          </a:p>
          <a:p>
            <a:r>
              <a:rPr lang="en-US" sz="1400" dirty="0" smtClean="0"/>
              <a:t>  B11111,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B00100,</a:t>
            </a:r>
          </a:p>
          <a:p>
            <a:r>
              <a:rPr lang="en-US" sz="1400" dirty="0" smtClean="0"/>
              <a:t>  B00000,</a:t>
            </a:r>
          </a:p>
          <a:p>
            <a:r>
              <a:rPr lang="en-US" sz="1400" dirty="0" smtClean="0"/>
              <a:t>  B00000</a:t>
            </a:r>
          </a:p>
          <a:p>
            <a:r>
              <a:rPr lang="en-US" sz="1400" dirty="0" smtClean="0"/>
              <a:t>};</a:t>
            </a:r>
            <a:endParaRPr lang="sr-Latn-RS" sz="1400" dirty="0" smtClean="0"/>
          </a:p>
          <a:p>
            <a:r>
              <a:rPr lang="en-US" sz="1400" dirty="0" smtClean="0"/>
              <a:t>byte Bell[] = {</a:t>
            </a:r>
          </a:p>
          <a:p>
            <a:r>
              <a:rPr lang="en-US" sz="1400" dirty="0" smtClean="0"/>
              <a:t>  B00100,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B11111,</a:t>
            </a:r>
          </a:p>
          <a:p>
            <a:r>
              <a:rPr lang="en-US" sz="1400" dirty="0" smtClean="0"/>
              <a:t>  B00000,</a:t>
            </a:r>
          </a:p>
          <a:p>
            <a:r>
              <a:rPr lang="en-US" sz="1400" dirty="0" smtClean="0"/>
              <a:t>  B00100,</a:t>
            </a:r>
          </a:p>
          <a:p>
            <a:r>
              <a:rPr lang="en-US" sz="1400" dirty="0" smtClean="0"/>
              <a:t>  B00000</a:t>
            </a:r>
          </a:p>
          <a:p>
            <a:r>
              <a:rPr lang="en-US" sz="1400" dirty="0" smtClean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990600"/>
            <a:ext cx="1752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byte Alien[] = {</a:t>
            </a:r>
          </a:p>
          <a:p>
            <a:r>
              <a:rPr lang="en-US" sz="1400" dirty="0" smtClean="0"/>
              <a:t>  B11111,</a:t>
            </a:r>
          </a:p>
          <a:p>
            <a:r>
              <a:rPr lang="en-US" sz="1400" dirty="0" smtClean="0"/>
              <a:t>  B10101,</a:t>
            </a:r>
          </a:p>
          <a:p>
            <a:r>
              <a:rPr lang="en-US" sz="1400" dirty="0" smtClean="0"/>
              <a:t>  B11111,</a:t>
            </a:r>
          </a:p>
          <a:p>
            <a:r>
              <a:rPr lang="en-US" sz="1400" dirty="0" smtClean="0"/>
              <a:t>  B11111,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B01010,</a:t>
            </a:r>
          </a:p>
          <a:p>
            <a:r>
              <a:rPr lang="en-US" sz="1400" dirty="0" smtClean="0"/>
              <a:t>  B11011,</a:t>
            </a:r>
          </a:p>
          <a:p>
            <a:r>
              <a:rPr lang="en-US" sz="1400" dirty="0" smtClean="0"/>
              <a:t>  B00000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 smtClean="0"/>
          </a:p>
        </p:txBody>
      </p:sp>
      <p:pic>
        <p:nvPicPr>
          <p:cNvPr id="6" name="Picture 5" descr="p5.jpg"/>
          <p:cNvPicPr>
            <a:picLocks noChangeAspect="1"/>
          </p:cNvPicPr>
          <p:nvPr/>
        </p:nvPicPr>
        <p:blipFill>
          <a:blip r:embed="rId2"/>
          <a:srcRect l="10296" r="20592" b="15681"/>
          <a:stretch>
            <a:fillRect/>
          </a:stretch>
        </p:blipFill>
        <p:spPr>
          <a:xfrm>
            <a:off x="4038600" y="3429000"/>
            <a:ext cx="4635093" cy="31828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86600" y="990600"/>
            <a:ext cx="152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byte Check[] = {</a:t>
            </a:r>
          </a:p>
          <a:p>
            <a:r>
              <a:rPr lang="en-US" sz="1400" dirty="0" smtClean="0"/>
              <a:t>  B00000,</a:t>
            </a:r>
          </a:p>
          <a:p>
            <a:r>
              <a:rPr lang="en-US" sz="1400" dirty="0" smtClean="0"/>
              <a:t>  B00001,</a:t>
            </a:r>
          </a:p>
          <a:p>
            <a:r>
              <a:rPr lang="en-US" sz="1400" dirty="0" smtClean="0"/>
              <a:t>  B00011,</a:t>
            </a:r>
          </a:p>
          <a:p>
            <a:r>
              <a:rPr lang="en-US" sz="1400" dirty="0" smtClean="0"/>
              <a:t>  B10110,</a:t>
            </a:r>
          </a:p>
          <a:p>
            <a:r>
              <a:rPr lang="en-US" sz="1400" dirty="0" smtClean="0"/>
              <a:t>  B11100,</a:t>
            </a:r>
          </a:p>
          <a:p>
            <a:r>
              <a:rPr lang="en-US" sz="1400" dirty="0" smtClean="0"/>
              <a:t>  B01000,</a:t>
            </a:r>
          </a:p>
          <a:p>
            <a:r>
              <a:rPr lang="en-US" sz="1400" dirty="0" smtClean="0"/>
              <a:t>  B00000,</a:t>
            </a:r>
          </a:p>
          <a:p>
            <a:r>
              <a:rPr lang="en-US" sz="1400" dirty="0" smtClean="0"/>
              <a:t>  B00000</a:t>
            </a:r>
          </a:p>
          <a:p>
            <a:r>
              <a:rPr lang="en-US" sz="1400" dirty="0" smtClean="0"/>
              <a:t>};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5. (nastavak)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1752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byte Speaker[] = {</a:t>
            </a:r>
          </a:p>
          <a:p>
            <a:r>
              <a:rPr lang="en-US" sz="1400" dirty="0" smtClean="0"/>
              <a:t>  B00001,</a:t>
            </a:r>
          </a:p>
          <a:p>
            <a:r>
              <a:rPr lang="en-US" sz="1400" dirty="0" smtClean="0"/>
              <a:t>  B00011,</a:t>
            </a:r>
          </a:p>
          <a:p>
            <a:r>
              <a:rPr lang="en-US" sz="1400" dirty="0" smtClean="0"/>
              <a:t>  B01111,</a:t>
            </a:r>
          </a:p>
          <a:p>
            <a:r>
              <a:rPr lang="en-US" sz="1400" dirty="0" smtClean="0"/>
              <a:t>  B01111,</a:t>
            </a:r>
          </a:p>
          <a:p>
            <a:r>
              <a:rPr lang="en-US" sz="1400" dirty="0" smtClean="0"/>
              <a:t>  B01111,</a:t>
            </a:r>
          </a:p>
          <a:p>
            <a:r>
              <a:rPr lang="en-US" sz="1400" dirty="0" smtClean="0"/>
              <a:t>  B00011,</a:t>
            </a:r>
          </a:p>
          <a:p>
            <a:r>
              <a:rPr lang="en-US" sz="1400" dirty="0" smtClean="0"/>
              <a:t>  B00001,</a:t>
            </a:r>
          </a:p>
          <a:p>
            <a:r>
              <a:rPr lang="en-US" sz="1400" dirty="0" smtClean="0"/>
              <a:t>  B00000</a:t>
            </a:r>
          </a:p>
          <a:p>
            <a:r>
              <a:rPr lang="en-US" sz="1400" dirty="0" smtClean="0"/>
              <a:t>};</a:t>
            </a:r>
          </a:p>
          <a:p>
            <a:r>
              <a:rPr lang="en-US" sz="1400" dirty="0" smtClean="0"/>
              <a:t>byte Sound[] = {</a:t>
            </a:r>
          </a:p>
          <a:p>
            <a:r>
              <a:rPr lang="en-US" sz="1400" dirty="0" smtClean="0"/>
              <a:t>  B00001,</a:t>
            </a:r>
          </a:p>
          <a:p>
            <a:r>
              <a:rPr lang="en-US" sz="1400" dirty="0" smtClean="0"/>
              <a:t>  B00011,</a:t>
            </a:r>
          </a:p>
          <a:p>
            <a:r>
              <a:rPr lang="en-US" sz="1400" dirty="0" smtClean="0"/>
              <a:t>  B00101,</a:t>
            </a:r>
          </a:p>
          <a:p>
            <a:r>
              <a:rPr lang="en-US" sz="1400" dirty="0" smtClean="0"/>
              <a:t>  B01001,</a:t>
            </a:r>
          </a:p>
          <a:p>
            <a:r>
              <a:rPr lang="en-US" sz="1400" dirty="0" smtClean="0"/>
              <a:t>  B01001,</a:t>
            </a:r>
          </a:p>
          <a:p>
            <a:r>
              <a:rPr lang="en-US" sz="1400" dirty="0" smtClean="0"/>
              <a:t>  B01011,</a:t>
            </a:r>
          </a:p>
          <a:p>
            <a:r>
              <a:rPr lang="en-US" sz="1400" dirty="0" smtClean="0"/>
              <a:t>  B11011,</a:t>
            </a:r>
          </a:p>
          <a:p>
            <a:r>
              <a:rPr lang="en-US" sz="1400" dirty="0" smtClean="0"/>
              <a:t>  B11000</a:t>
            </a:r>
          </a:p>
          <a:p>
            <a:r>
              <a:rPr lang="en-US" sz="1400" dirty="0" smtClean="0"/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143000"/>
            <a:ext cx="152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byte Skull[] = {</a:t>
            </a:r>
          </a:p>
          <a:p>
            <a:r>
              <a:rPr lang="en-US" sz="1400" dirty="0" smtClean="0"/>
              <a:t>  B00000,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B10101,</a:t>
            </a:r>
          </a:p>
          <a:p>
            <a:r>
              <a:rPr lang="en-US" sz="1400" dirty="0" smtClean="0"/>
              <a:t>  B11011,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B00000,</a:t>
            </a:r>
          </a:p>
          <a:p>
            <a:r>
              <a:rPr lang="en-US" sz="1400" dirty="0" smtClean="0"/>
              <a:t>  B00000</a:t>
            </a:r>
          </a:p>
          <a:p>
            <a:r>
              <a:rPr lang="en-US" sz="1400" dirty="0" smtClean="0"/>
              <a:t>};</a:t>
            </a:r>
          </a:p>
          <a:p>
            <a:r>
              <a:rPr lang="en-US" sz="1400" dirty="0" smtClean="0"/>
              <a:t>byte Lock[] = {</a:t>
            </a:r>
          </a:p>
          <a:p>
            <a:r>
              <a:rPr lang="en-US" sz="1400" dirty="0" smtClean="0"/>
              <a:t>  B01110,</a:t>
            </a:r>
          </a:p>
          <a:p>
            <a:r>
              <a:rPr lang="en-US" sz="1400" dirty="0" smtClean="0"/>
              <a:t>  B10001,</a:t>
            </a:r>
          </a:p>
          <a:p>
            <a:r>
              <a:rPr lang="en-US" sz="1400" dirty="0" smtClean="0"/>
              <a:t>  B10001,</a:t>
            </a:r>
          </a:p>
          <a:p>
            <a:r>
              <a:rPr lang="en-US" sz="1400" dirty="0" smtClean="0"/>
              <a:t>  B11111,</a:t>
            </a:r>
          </a:p>
          <a:p>
            <a:r>
              <a:rPr lang="en-US" sz="1400" dirty="0" smtClean="0"/>
              <a:t>  B11011,</a:t>
            </a:r>
          </a:p>
          <a:p>
            <a:r>
              <a:rPr lang="en-US" sz="1400" dirty="0" smtClean="0"/>
              <a:t>  B11011,</a:t>
            </a:r>
          </a:p>
          <a:p>
            <a:r>
              <a:rPr lang="en-US" sz="1400" dirty="0" smtClean="0"/>
              <a:t>  B11111,</a:t>
            </a:r>
          </a:p>
          <a:p>
            <a:r>
              <a:rPr lang="en-US" sz="1400" dirty="0" smtClean="0"/>
              <a:t>  B00000</a:t>
            </a:r>
          </a:p>
          <a:p>
            <a:r>
              <a:rPr lang="en-US" sz="1400" dirty="0" smtClean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6600" y="1143000"/>
            <a:ext cx="2667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lcd.begin</a:t>
            </a:r>
            <a:r>
              <a:rPr lang="en-US" sz="1400" dirty="0" smtClean="0"/>
              <a:t>(16, 2);</a:t>
            </a:r>
          </a:p>
          <a:p>
            <a:r>
              <a:rPr lang="en-US" sz="1400" dirty="0" smtClean="0"/>
              <a:t>  // Create a new characters: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lcd.createChar</a:t>
            </a:r>
            <a:r>
              <a:rPr lang="en-US" sz="1400" dirty="0" smtClean="0"/>
              <a:t>(0, Heart);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lcd.createChar</a:t>
            </a:r>
            <a:r>
              <a:rPr lang="en-US" sz="1400" dirty="0" smtClean="0"/>
              <a:t>(1, Bell);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lcd.createChar</a:t>
            </a:r>
            <a:r>
              <a:rPr lang="en-US" sz="1400" dirty="0" smtClean="0"/>
              <a:t>(2, Alien);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lcd.createChar</a:t>
            </a:r>
            <a:r>
              <a:rPr lang="en-US" sz="1400" dirty="0" smtClean="0"/>
              <a:t>(3, Check);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lcd.createChar</a:t>
            </a:r>
            <a:r>
              <a:rPr lang="en-US" sz="1400" dirty="0" smtClean="0"/>
              <a:t>(4, Speaker);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lcd.createChar</a:t>
            </a:r>
            <a:r>
              <a:rPr lang="en-US" sz="1400" dirty="0" smtClean="0"/>
              <a:t>(5, Sound);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lcd.createChar</a:t>
            </a:r>
            <a:r>
              <a:rPr lang="en-US" sz="1400" dirty="0" smtClean="0"/>
              <a:t>(6, Skull);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lcd.createChar</a:t>
            </a:r>
            <a:r>
              <a:rPr lang="en-US" sz="1400" dirty="0" smtClean="0"/>
              <a:t>(7, Lock);</a:t>
            </a:r>
          </a:p>
          <a:p>
            <a:r>
              <a:rPr lang="en-US" sz="1400" dirty="0" smtClean="0"/>
              <a:t>  // Clears the LCD screen: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// Print a message to the </a:t>
            </a:r>
            <a:r>
              <a:rPr lang="en-US" sz="1400" dirty="0" err="1" smtClean="0"/>
              <a:t>lcd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lcd.print</a:t>
            </a:r>
            <a:r>
              <a:rPr lang="en-US" sz="1400" dirty="0" smtClean="0"/>
              <a:t>("Custom Character");</a:t>
            </a:r>
          </a:p>
          <a:p>
            <a:r>
              <a:rPr lang="en-US" sz="1400" dirty="0" smtClean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0" y="1143000"/>
            <a:ext cx="2895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// Print all the custom characters: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(0, 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lcd.write</a:t>
            </a:r>
            <a:r>
              <a:rPr lang="en-US" sz="1400" dirty="0" smtClean="0"/>
              <a:t>(byte(0));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(2, 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lcd.write</a:t>
            </a:r>
            <a:r>
              <a:rPr lang="en-US" sz="1400" dirty="0" smtClean="0"/>
              <a:t>(byte(1));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(4, 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lcd.write</a:t>
            </a:r>
            <a:r>
              <a:rPr lang="en-US" sz="1400" dirty="0" smtClean="0"/>
              <a:t>(byte(2));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(6, 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lcd.write</a:t>
            </a:r>
            <a:r>
              <a:rPr lang="en-US" sz="1400" dirty="0" smtClean="0"/>
              <a:t>(byte(3));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(8, 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lcd.write</a:t>
            </a:r>
            <a:r>
              <a:rPr lang="en-US" sz="1400" dirty="0" smtClean="0"/>
              <a:t>(byte(4));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(10, 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lcd.write</a:t>
            </a:r>
            <a:r>
              <a:rPr lang="en-US" sz="1400" dirty="0" smtClean="0"/>
              <a:t>(byte(5));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(12, 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lcd.write</a:t>
            </a:r>
            <a:r>
              <a:rPr lang="en-US" sz="1400" dirty="0" smtClean="0"/>
              <a:t>(byte(6));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lcd.setCursor</a:t>
            </a:r>
            <a:r>
              <a:rPr lang="en-US" sz="1400" dirty="0" smtClean="0"/>
              <a:t>(14, 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lcd.write</a:t>
            </a:r>
            <a:r>
              <a:rPr lang="en-US" sz="1400" dirty="0" smtClean="0"/>
              <a:t>(byte(7));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Generator karaktera</a:t>
            </a:r>
            <a:endParaRPr lang="en-US" b="1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5486401" cy="536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LCD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2x16 </a:t>
            </a:r>
            <a:r>
              <a:rPr lang="en-US" dirty="0" err="1" smtClean="0"/>
              <a:t>karaktera</a:t>
            </a:r>
            <a:endParaRPr lang="sr-Latn-RS" dirty="0" smtClean="0"/>
          </a:p>
          <a:p>
            <a:r>
              <a:rPr lang="sr-Latn-RS" dirty="0" smtClean="0"/>
              <a:t>Hitachi HD44780</a:t>
            </a:r>
            <a:endParaRPr lang="en-US" dirty="0" smtClean="0"/>
          </a:p>
          <a:p>
            <a:r>
              <a:rPr lang="en-US" dirty="0" err="1" smtClean="0"/>
              <a:t>Pozadinsko</a:t>
            </a:r>
            <a:r>
              <a:rPr lang="en-US" dirty="0" smtClean="0"/>
              <a:t> </a:t>
            </a:r>
            <a:r>
              <a:rPr lang="en-US" dirty="0" err="1" smtClean="0"/>
              <a:t>osvetljenje</a:t>
            </a:r>
            <a:endParaRPr lang="en-US" dirty="0" smtClean="0"/>
          </a:p>
          <a:p>
            <a:r>
              <a:rPr lang="en-US" dirty="0" err="1" smtClean="0"/>
              <a:t>Pode</a:t>
            </a:r>
            <a:r>
              <a:rPr lang="sr-Latn-RS" dirty="0" smtClean="0"/>
              <a:t>šavanje kontrasta</a:t>
            </a:r>
          </a:p>
          <a:p>
            <a:r>
              <a:rPr lang="sr-Latn-RS" dirty="0" smtClean="0"/>
              <a:t>DDRAM (Data Display)</a:t>
            </a:r>
          </a:p>
          <a:p>
            <a:r>
              <a:rPr lang="sr-Latn-RS" dirty="0" smtClean="0"/>
              <a:t>CGRAM (Character Generation)</a:t>
            </a:r>
          </a:p>
          <a:p>
            <a:r>
              <a:rPr lang="sr-Latn-RS" dirty="0" smtClean="0"/>
              <a:t>Generisanje sopstvenih karaktera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LCD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43000"/>
            <a:ext cx="2438400" cy="526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800600" y="1371600"/>
            <a:ext cx="31926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VSS– masa</a:t>
            </a:r>
          </a:p>
          <a:p>
            <a:r>
              <a:rPr lang="sr-Latn-RS" dirty="0" smtClean="0"/>
              <a:t>VDD – napajanje</a:t>
            </a:r>
          </a:p>
          <a:p>
            <a:r>
              <a:rPr lang="sr-Latn-RS" dirty="0" smtClean="0"/>
              <a:t>V0 – kontrast</a:t>
            </a:r>
          </a:p>
          <a:p>
            <a:r>
              <a:rPr lang="sr-Latn-RS" dirty="0" smtClean="0"/>
              <a:t>RS – register select</a:t>
            </a:r>
          </a:p>
          <a:p>
            <a:r>
              <a:rPr lang="sr-Latn-RS" dirty="0" smtClean="0"/>
              <a:t>R/W – Read/Write</a:t>
            </a:r>
          </a:p>
          <a:p>
            <a:r>
              <a:rPr lang="sr-Latn-RS" dirty="0" smtClean="0"/>
              <a:t>E – enable</a:t>
            </a:r>
          </a:p>
          <a:p>
            <a:r>
              <a:rPr lang="sr-Latn-RS" dirty="0" smtClean="0"/>
              <a:t>D0-D7 – Data bus</a:t>
            </a:r>
          </a:p>
          <a:p>
            <a:r>
              <a:rPr lang="sr-Latn-RS" dirty="0" smtClean="0"/>
              <a:t>LED+  – pozadinsko  osvetljenje</a:t>
            </a:r>
          </a:p>
          <a:p>
            <a:r>
              <a:rPr lang="sr-Latn-RS" dirty="0" smtClean="0"/>
              <a:t>LED-   – pozadinsko osvetljenje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sr-Latn-RS" b="1" dirty="0" smtClean="0"/>
              <a:t>Karakteri</a:t>
            </a:r>
            <a:endParaRPr lang="en-US" b="1" dirty="0"/>
          </a:p>
        </p:txBody>
      </p:sp>
      <p:pic>
        <p:nvPicPr>
          <p:cNvPr id="11266" name="Picture 2" descr="How to show the º character in a LCD? - Arduino Stack Ex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3657600" cy="5545394"/>
          </a:xfrm>
          <a:prstGeom prst="rect">
            <a:avLst/>
          </a:prstGeom>
          <a:noFill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219200"/>
            <a:ext cx="32480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4800" y="914400"/>
            <a:ext cx="2362200" cy="16002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Karakteri</a:t>
            </a:r>
            <a:endParaRPr lang="en-US" b="1" dirty="0"/>
          </a:p>
        </p:txBody>
      </p:sp>
      <p:sp>
        <p:nvSpPr>
          <p:cNvPr id="23554" name="AutoShape 2" descr="Display Custom Characters on 16x2 LCD using PIC Microcontroll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4267200" cy="573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sr-Latn-RS" b="1" dirty="0" smtClean="0"/>
              <a:t>Tabela sa komandama</a:t>
            </a:r>
            <a:endParaRPr lang="en-US" b="1" dirty="0"/>
          </a:p>
        </p:txBody>
      </p:sp>
      <p:sp>
        <p:nvSpPr>
          <p:cNvPr id="17410" name="AutoShape 2" descr="Interfacing 16X2 LC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AutoShape 4" descr="Interfacing 16X2 LC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Interfacing 16X2 LC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6" name="AutoShape 8" descr="Interfacing 16X2 LC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8" name="AutoShape 10" descr="lcd-commands"/>
          <p:cNvSpPr>
            <a:spLocks noChangeAspect="1" noChangeArrowheads="1"/>
          </p:cNvSpPr>
          <p:nvPr/>
        </p:nvSpPr>
        <p:spPr bwMode="auto">
          <a:xfrm>
            <a:off x="155575" y="-3344863"/>
            <a:ext cx="6181725" cy="69723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762000"/>
            <a:ext cx="5334000" cy="600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Memorija</a:t>
            </a:r>
            <a:endParaRPr lang="en-US" b="1" dirty="0"/>
          </a:p>
        </p:txBody>
      </p:sp>
      <p:pic>
        <p:nvPicPr>
          <p:cNvPr id="18434" name="Picture 2" descr="LCD addres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93" y="1295400"/>
            <a:ext cx="9012307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b="1" dirty="0" smtClean="0"/>
              <a:t>Arduino biblioteka</a:t>
            </a:r>
            <a:br>
              <a:rPr lang="sr-Latn-RS" b="1" dirty="0" smtClean="0"/>
            </a:br>
            <a:r>
              <a:rPr lang="en-US" b="1" dirty="0" err="1" smtClean="0">
                <a:solidFill>
                  <a:srgbClr val="FFC000"/>
                </a:solidFill>
              </a:rPr>
              <a:t>LiquidCrystal.h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LiquidCrystal.h</a:t>
            </a:r>
            <a:r>
              <a:rPr lang="en-US" dirty="0" smtClean="0"/>
              <a:t>&gt;</a:t>
            </a:r>
            <a:endParaRPr lang="sr-Latn-RS" dirty="0" smtClean="0"/>
          </a:p>
          <a:p>
            <a:r>
              <a:rPr lang="sr-Latn-RS" dirty="0" smtClean="0"/>
              <a:t>Ugrađene funkcije</a:t>
            </a:r>
          </a:p>
          <a:p>
            <a:pPr lvl="1"/>
            <a:r>
              <a:rPr lang="sr-Latn-RS" dirty="0"/>
              <a:t>b</a:t>
            </a:r>
            <a:r>
              <a:rPr lang="sr-Latn-RS" dirty="0" smtClean="0"/>
              <a:t>egin(), clear(), home(), setCursor(), cursor(), noCursor(), blink(), noBlink()</a:t>
            </a:r>
          </a:p>
          <a:p>
            <a:pPr lvl="1"/>
            <a:r>
              <a:rPr lang="sr-Latn-RS" dirty="0" smtClean="0"/>
              <a:t>write()</a:t>
            </a:r>
            <a:r>
              <a:rPr lang="sr-Latn-RS" dirty="0" smtClean="0">
                <a:solidFill>
                  <a:srgbClr val="FF0000"/>
                </a:solidFill>
              </a:rPr>
              <a:t>: char</a:t>
            </a:r>
            <a:r>
              <a:rPr lang="sr-Latn-RS" dirty="0" smtClean="0"/>
              <a:t>, print()</a:t>
            </a:r>
            <a:r>
              <a:rPr lang="sr-Latn-RS" dirty="0" smtClean="0">
                <a:solidFill>
                  <a:srgbClr val="FF0000"/>
                </a:solidFill>
              </a:rPr>
              <a:t>: text</a:t>
            </a:r>
          </a:p>
          <a:p>
            <a:pPr lvl="1"/>
            <a:r>
              <a:rPr lang="sr-Latn-RS" dirty="0" smtClean="0"/>
              <a:t>s</a:t>
            </a:r>
            <a:r>
              <a:rPr lang="en-US" dirty="0" err="1" smtClean="0"/>
              <a:t>crollDispl</a:t>
            </a:r>
            <a:r>
              <a:rPr lang="sr-Latn-RS" dirty="0" smtClean="0"/>
              <a:t>ayLeft(), s</a:t>
            </a:r>
            <a:r>
              <a:rPr lang="en-US" dirty="0" err="1" smtClean="0"/>
              <a:t>crollDispl</a:t>
            </a:r>
            <a:r>
              <a:rPr lang="sr-Latn-RS" dirty="0" smtClean="0"/>
              <a:t>ayRight() </a:t>
            </a:r>
          </a:p>
          <a:p>
            <a:pPr lvl="1"/>
            <a:r>
              <a:rPr lang="sr-Latn-RS" dirty="0" smtClean="0"/>
              <a:t>leftToRight(), rightToLeft()</a:t>
            </a:r>
          </a:p>
          <a:p>
            <a:pPr lvl="1"/>
            <a:r>
              <a:rPr lang="sr-Latn-RS" dirty="0" smtClean="0"/>
              <a:t>createChar()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Hardver</a:t>
            </a:r>
            <a:endParaRPr lang="en-US" b="1" dirty="0"/>
          </a:p>
        </p:txBody>
      </p:sp>
      <p:pic>
        <p:nvPicPr>
          <p:cNvPr id="4" name="Picture 2" descr="C:\Users\Miki\Desktop\LCD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6019800" cy="5340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1135</Words>
  <Application>Microsoft Office PowerPoint</Application>
  <PresentationFormat>On-screen Show (4:3)</PresentationFormat>
  <Paragraphs>283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LIQUID CRYSTAL DISPLAY (LCD)</vt:lpstr>
      <vt:lpstr>LCD</vt:lpstr>
      <vt:lpstr>LCD</vt:lpstr>
      <vt:lpstr>Karakteri</vt:lpstr>
      <vt:lpstr>Karakteri</vt:lpstr>
      <vt:lpstr>Tabela sa komandama</vt:lpstr>
      <vt:lpstr>Memorija</vt:lpstr>
      <vt:lpstr>Arduino biblioteka LiquidCrystal.h</vt:lpstr>
      <vt:lpstr>Hardver</vt:lpstr>
      <vt:lpstr>Primer 1.</vt:lpstr>
      <vt:lpstr>Primer 2.</vt:lpstr>
      <vt:lpstr>Primer 3.</vt:lpstr>
      <vt:lpstr>Primer 4.</vt:lpstr>
      <vt:lpstr>Primer 5.</vt:lpstr>
      <vt:lpstr>Primer 5. (nastavak)</vt:lpstr>
      <vt:lpstr>Generator karaktera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LIQUID CRYSTAL DISPLAY (LCD)</dc:title>
  <dc:creator>Miki</dc:creator>
  <cp:lastModifiedBy>Miki</cp:lastModifiedBy>
  <cp:revision>11</cp:revision>
  <dcterms:created xsi:type="dcterms:W3CDTF">2020-04-29T09:16:56Z</dcterms:created>
  <dcterms:modified xsi:type="dcterms:W3CDTF">2020-04-29T11:50:02Z</dcterms:modified>
</cp:coreProperties>
</file>