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6BE41-2FDF-4BFF-A266-63CCC54BC9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2FAB2-FB06-4D1A-BDE7-2F9FA5E981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C03AF-1351-4C7C-967C-15419D1CB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4A416-DCB9-4516-ACA2-25D19E6C2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643AF8-9978-4A27-BF19-612F818DEE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DBDE7-73CB-4447-A463-E382274C5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5E29BC-4472-47F2-855F-7440CDF8E5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42EF5-2E2C-4634-9532-C54EB744D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B6CD9-FE3A-4413-8339-5196D04999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7B5BC-63D4-4288-8D00-040BB918F3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28762-0437-43BB-B661-C1E136CE6B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E28EDB4-4A0D-4E84-A411-36722D171F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/>
              <a:t>LED velike snage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LED velike snage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/>
              <a:t>1W LED</a:t>
            </a:r>
          </a:p>
          <a:p>
            <a:r>
              <a:rPr lang="en-US" b="1">
                <a:solidFill>
                  <a:srgbClr val="FF0000"/>
                </a:solidFill>
              </a:rPr>
              <a:t>NE GLEDATI PRAVO U NJEGA!!!</a:t>
            </a:r>
          </a:p>
          <a:p>
            <a:r>
              <a:rPr lang="en-US"/>
              <a:t>Potrebni elementi: </a:t>
            </a:r>
          </a:p>
          <a:p>
            <a:pPr>
              <a:buFontTx/>
              <a:buNone/>
            </a:pPr>
            <a:r>
              <a:rPr lang="en-US"/>
              <a:t>	- 1W LED</a:t>
            </a:r>
          </a:p>
          <a:p>
            <a:pPr>
              <a:buFontTx/>
              <a:buNone/>
            </a:pPr>
            <a:r>
              <a:rPr lang="en-US"/>
              <a:t>	- 270</a:t>
            </a:r>
            <a:r>
              <a:rPr lang="el-GR">
                <a:cs typeface="Arial" charset="0"/>
              </a:rPr>
              <a:t>Ω</a:t>
            </a:r>
            <a:r>
              <a:rPr lang="en-US">
                <a:cs typeface="Arial" charset="0"/>
              </a:rPr>
              <a:t>, 0.5W otpornik</a:t>
            </a:r>
          </a:p>
          <a:p>
            <a:pPr>
              <a:buFontTx/>
              <a:buNone/>
            </a:pPr>
            <a:r>
              <a:rPr lang="en-US">
                <a:cs typeface="Arial" charset="0"/>
              </a:rPr>
              <a:t>	- 4 </a:t>
            </a:r>
            <a:r>
              <a:rPr lang="el-GR">
                <a:cs typeface="Arial" charset="0"/>
              </a:rPr>
              <a:t>Ω</a:t>
            </a:r>
            <a:r>
              <a:rPr lang="en-US">
                <a:cs typeface="Arial" charset="0"/>
              </a:rPr>
              <a:t>, 1W otpornik</a:t>
            </a:r>
          </a:p>
          <a:p>
            <a:pPr>
              <a:buFontTx/>
              <a:buNone/>
            </a:pPr>
            <a:r>
              <a:rPr lang="en-US">
                <a:cs typeface="Arial" charset="0"/>
              </a:rPr>
              <a:t>	- tranzistor snage BD139</a:t>
            </a:r>
          </a:p>
          <a:p>
            <a:r>
              <a:rPr lang="en-US">
                <a:cs typeface="Arial" charset="0"/>
              </a:rPr>
              <a:t>Za</a:t>
            </a:r>
            <a:r>
              <a:rPr lang="sr-Latn-CS">
                <a:cs typeface="Arial" charset="0"/>
              </a:rPr>
              <a:t>što ne može direktno da se poveže?</a:t>
            </a:r>
            <a:endParaRPr lang="el-GR"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Dimenzionisanje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/>
              <a:t>“običan” LED: 2V, 10mA, P=U</a:t>
            </a:r>
            <a:r>
              <a:rPr lang="en-US"/>
              <a:t>*</a:t>
            </a:r>
            <a:r>
              <a:rPr lang="sr-Latn-CS"/>
              <a:t>I=20mW.</a:t>
            </a:r>
          </a:p>
          <a:p>
            <a:r>
              <a:rPr lang="sr-Latn-CS"/>
              <a:t>1/50 deo od 1W LED-a.</a:t>
            </a:r>
          </a:p>
          <a:p>
            <a:r>
              <a:rPr lang="sr-Latn-CS"/>
              <a:t>Treba sa malom strujom regulisati veliku struju – pojačanje!</a:t>
            </a:r>
          </a:p>
          <a:p>
            <a:r>
              <a:rPr lang="sr-Latn-CS"/>
              <a:t>Za pojačanje koristimo tranzistor.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Dimenzionisanje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106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r-Latn-CS" sz="2000"/>
              <a:t>NPN bipolarni tranzistor: sa malom strujom baze omogućava protok struje od kolektora prema emiteru.</a:t>
            </a:r>
            <a:endParaRPr lang="en-US" sz="2000"/>
          </a:p>
        </p:txBody>
      </p:sp>
      <p:pic>
        <p:nvPicPr>
          <p:cNvPr id="5124" name="Picture 4" descr="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667000"/>
            <a:ext cx="7772400" cy="3856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Dimenzionisanje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/>
              <a:t>Obično je struja kolektora oko 100 puta veća od struje baze.</a:t>
            </a:r>
          </a:p>
          <a:p>
            <a:r>
              <a:rPr lang="sr-Latn-CS"/>
              <a:t>Struja od 10mA kroz bazu može prouzrokovati struju od 1A kroz kolektor.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/>
              <a:t>Šema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800" y="1066800"/>
            <a:ext cx="4038600" cy="5410200"/>
          </a:xfrm>
        </p:spPr>
        <p:txBody>
          <a:bodyPr/>
          <a:lstStyle/>
          <a:p>
            <a:r>
              <a:rPr lang="sr-Latn-CS" sz="2800"/>
              <a:t>I</a:t>
            </a:r>
            <a:r>
              <a:rPr lang="sr-Latn-CS" sz="2800" baseline="-25000"/>
              <a:t>B</a:t>
            </a:r>
            <a:r>
              <a:rPr lang="sr-Latn-CS" sz="2800"/>
              <a:t>=16mA.</a:t>
            </a:r>
          </a:p>
          <a:p>
            <a:r>
              <a:rPr lang="sr-Latn-CS" sz="2800"/>
              <a:t>R</a:t>
            </a:r>
            <a:r>
              <a:rPr lang="sr-Latn-CS" sz="2800" baseline="-25000"/>
              <a:t>2</a:t>
            </a:r>
            <a:r>
              <a:rPr lang="sr-Latn-CS" sz="2800"/>
              <a:t> treba da ograniči struju na 350mA.</a:t>
            </a:r>
          </a:p>
          <a:p>
            <a:r>
              <a:rPr lang="sr-Latn-CS" sz="2800"/>
              <a:t>R=U/I=</a:t>
            </a:r>
          </a:p>
          <a:p>
            <a:pPr>
              <a:buFontTx/>
              <a:buNone/>
            </a:pPr>
            <a:r>
              <a:rPr lang="sr-Latn-CS" sz="2800"/>
              <a:t>(5-3-0.6)/350m=4 </a:t>
            </a:r>
            <a:r>
              <a:rPr lang="el-GR" sz="2800">
                <a:cs typeface="Arial" charset="0"/>
              </a:rPr>
              <a:t>Ω</a:t>
            </a:r>
            <a:r>
              <a:rPr lang="sr-Latn-CS" sz="2800">
                <a:cs typeface="Arial" charset="0"/>
              </a:rPr>
              <a:t>.</a:t>
            </a:r>
          </a:p>
          <a:p>
            <a:r>
              <a:rPr lang="sr-Latn-CS" sz="2800">
                <a:cs typeface="Arial" charset="0"/>
              </a:rPr>
              <a:t>Otpornik mora da izdrži veliku struju.</a:t>
            </a:r>
          </a:p>
          <a:p>
            <a:r>
              <a:rPr lang="sr-Latn-CS" sz="2800">
                <a:cs typeface="Arial" charset="0"/>
              </a:rPr>
              <a:t>Disipacija:</a:t>
            </a:r>
          </a:p>
          <a:p>
            <a:pPr>
              <a:buFontTx/>
              <a:buNone/>
            </a:pPr>
            <a:r>
              <a:rPr lang="sr-Latn-CS" sz="2800">
                <a:cs typeface="Arial" charset="0"/>
              </a:rPr>
              <a:t>	P=U</a:t>
            </a:r>
            <a:r>
              <a:rPr lang="en-US" sz="2800"/>
              <a:t>*</a:t>
            </a:r>
            <a:r>
              <a:rPr lang="sr-Latn-CS" sz="2800">
                <a:cs typeface="Arial" charset="0"/>
              </a:rPr>
              <a:t>I=350mA</a:t>
            </a:r>
            <a:r>
              <a:rPr lang="en-US" sz="2800"/>
              <a:t>*</a:t>
            </a:r>
            <a:r>
              <a:rPr lang="sr-Latn-CS" sz="2800"/>
              <a:t>1.4V</a:t>
            </a:r>
          </a:p>
          <a:p>
            <a:pPr>
              <a:buFontTx/>
              <a:buNone/>
            </a:pPr>
            <a:r>
              <a:rPr lang="sr-Latn-CS" sz="2800"/>
              <a:t>		=490mW</a:t>
            </a:r>
            <a:endParaRPr lang="en-US" sz="2800"/>
          </a:p>
        </p:txBody>
      </p:sp>
      <p:pic>
        <p:nvPicPr>
          <p:cNvPr id="7172" name="Picture 4" descr="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4724400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Šema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r>
              <a:rPr lang="sr-Latn-CS"/>
              <a:t>Snaga tranzistora: 0.6V </a:t>
            </a:r>
            <a:r>
              <a:rPr lang="en-US"/>
              <a:t>*</a:t>
            </a:r>
            <a:r>
              <a:rPr lang="sr-Latn-CS"/>
              <a:t> 350mA =210mW.</a:t>
            </a:r>
          </a:p>
          <a:p>
            <a:r>
              <a:rPr lang="sr-Latn-CS"/>
              <a:t>BD139: može da izdrži opterećenje do 12W.</a:t>
            </a: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142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Default Design</vt:lpstr>
      <vt:lpstr>LED velike snage</vt:lpstr>
      <vt:lpstr>LED velike snage</vt:lpstr>
      <vt:lpstr>Dimenzionisanje</vt:lpstr>
      <vt:lpstr>Dimenzionisanje</vt:lpstr>
      <vt:lpstr>Dimenzionisanje</vt:lpstr>
      <vt:lpstr>Šema</vt:lpstr>
      <vt:lpstr>Šema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LED velike snage</dc:title>
  <dc:creator>User</dc:creator>
  <cp:lastModifiedBy>Miklos</cp:lastModifiedBy>
  <cp:revision>8</cp:revision>
  <dcterms:created xsi:type="dcterms:W3CDTF">2017-10-30T15:54:40Z</dcterms:created>
  <dcterms:modified xsi:type="dcterms:W3CDTF">2017-10-31T14:24:54Z</dcterms:modified>
</cp:coreProperties>
</file>