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9" r:id="rId22"/>
    <p:sldId id="274" r:id="rId23"/>
    <p:sldId id="275" r:id="rId24"/>
    <p:sldId id="278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3665-8585-4A37-9D8D-0701746E167C}" type="datetimeFigureOut">
              <a:rPr lang="en-US" smtClean="0"/>
              <a:pPr/>
              <a:t>5/20/2020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478E-B46B-489B-9B1C-6F0015F913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TM1637</a:t>
            </a:r>
            <a:endParaRPr lang="en-US" sz="7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Džojstik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#include &lt;TM1637Display.h&gt;</a:t>
            </a:r>
          </a:p>
          <a:p>
            <a:r>
              <a:rPr lang="en-US" sz="1600" dirty="0" smtClean="0"/>
              <a:t>#define CLK 2 </a:t>
            </a:r>
          </a:p>
          <a:p>
            <a:r>
              <a:rPr lang="en-US" sz="1600" dirty="0" smtClean="0"/>
              <a:t>#define DIO 3 </a:t>
            </a:r>
          </a:p>
          <a:p>
            <a:r>
              <a:rPr lang="en-US" sz="1600" dirty="0" smtClean="0"/>
              <a:t>TM1637Display display(CLK, DIO);</a:t>
            </a:r>
          </a:p>
          <a:p>
            <a:endParaRPr lang="en-US" sz="1600" dirty="0" smtClean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SW_pin</a:t>
            </a:r>
            <a:r>
              <a:rPr lang="en-US" sz="1600" dirty="0" smtClean="0"/>
              <a:t> = 7; // digital pin connected to SW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X_pin</a:t>
            </a:r>
            <a:r>
              <a:rPr lang="en-US" sz="1600" dirty="0" smtClean="0"/>
              <a:t> = 0; // analog pin connected to </a:t>
            </a:r>
            <a:r>
              <a:rPr lang="en-US" sz="1600" dirty="0" err="1" smtClean="0"/>
              <a:t>VRx</a:t>
            </a:r>
            <a:endParaRPr lang="en-US" sz="1600" dirty="0" smtClean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Y_pin</a:t>
            </a:r>
            <a:r>
              <a:rPr lang="en-US" sz="1600" dirty="0" smtClean="0"/>
              <a:t> = 1; // analog pin connected to </a:t>
            </a:r>
            <a:r>
              <a:rPr lang="en-US" sz="1600" dirty="0" err="1" smtClean="0"/>
              <a:t>VRy</a:t>
            </a:r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;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 = 250;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display.setBrightness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SW_pin</a:t>
            </a:r>
            <a:r>
              <a:rPr lang="en-US" sz="1600" dirty="0" smtClean="0"/>
              <a:t>, HIGH);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0" y="856357"/>
            <a:ext cx="4267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)&gt;100 &amp;&amp; 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)&lt;500){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++;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)&lt;100){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+ 10;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)&gt;550 &amp;&amp; 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)&lt;900){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--;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Y_pin</a:t>
            </a:r>
            <a:r>
              <a:rPr lang="en-US" sz="1600" dirty="0" smtClean="0"/>
              <a:t>)&gt;900){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- 10;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Džojstik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X_pin</a:t>
            </a:r>
            <a:r>
              <a:rPr lang="en-US" sz="1600" dirty="0" smtClean="0"/>
              <a:t>)&lt;100){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-999;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X_pin</a:t>
            </a:r>
            <a:r>
              <a:rPr lang="en-US" sz="1600" dirty="0" smtClean="0"/>
              <a:t>)&gt;900){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999;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</a:t>
            </a:r>
            <a:r>
              <a:rPr lang="en-US" sz="1600" dirty="0" err="1" smtClean="0"/>
              <a:t>SW_pin</a:t>
            </a:r>
            <a:r>
              <a:rPr lang="en-US" sz="1600" dirty="0" smtClean="0"/>
              <a:t>)==LOW){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currentNumber</a:t>
            </a:r>
            <a:r>
              <a:rPr lang="en-US" sz="1600" dirty="0" smtClean="0"/>
              <a:t> = 0;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(0);</a:t>
            </a:r>
          </a:p>
          <a:p>
            <a:r>
              <a:rPr lang="en-US" sz="1600" dirty="0" smtClean="0"/>
              <a:t>    delay(</a:t>
            </a:r>
            <a:r>
              <a:rPr lang="en-US" sz="1600" dirty="0" err="1" smtClean="0"/>
              <a:t>timeDelay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}</a:t>
            </a:r>
          </a:p>
          <a:p>
            <a:endParaRPr lang="en-US" sz="1600" dirty="0" smtClean="0"/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352800" y="6019800"/>
            <a:ext cx="541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https://people.vts.su.ac.rs/~pmiki/_DALJINSKA_NASTAVA_MIKROKONTROLERI/19.05/joystick.mp4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Prikaz 1248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4800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// This program shows 1248 on the display and </a:t>
            </a:r>
            <a:endParaRPr lang="sr-Latn-RS" sz="1600" dirty="0" smtClean="0"/>
          </a:p>
          <a:p>
            <a:r>
              <a:rPr lang="sr-Latn-RS" sz="1600" dirty="0" smtClean="0"/>
              <a:t>// </a:t>
            </a:r>
            <a:r>
              <a:rPr lang="en-US" sz="1600" dirty="0" smtClean="0"/>
              <a:t>before that lights up all segments of the display.</a:t>
            </a:r>
          </a:p>
          <a:p>
            <a:r>
              <a:rPr lang="en-US" sz="1600" dirty="0" smtClean="0"/>
              <a:t>// Everything can be followed on the serial Monitor.</a:t>
            </a:r>
          </a:p>
          <a:p>
            <a:endParaRPr lang="en-US" sz="1600" dirty="0" smtClean="0"/>
          </a:p>
          <a:p>
            <a:r>
              <a:rPr lang="en-US" sz="1600" dirty="0" smtClean="0"/>
              <a:t>#include &lt;TM1637Display.h&gt;</a:t>
            </a:r>
          </a:p>
          <a:p>
            <a:r>
              <a:rPr lang="en-US" sz="1600" dirty="0" smtClean="0"/>
              <a:t>#define CLK 2 </a:t>
            </a:r>
          </a:p>
          <a:p>
            <a:r>
              <a:rPr lang="en-US" sz="1600" dirty="0" smtClean="0"/>
              <a:t>#define DIO 3 </a:t>
            </a:r>
          </a:p>
          <a:p>
            <a:r>
              <a:rPr lang="en-US" sz="1600" dirty="0" smtClean="0"/>
              <a:t>TM1637Display display(CLK, DIO);</a:t>
            </a:r>
          </a:p>
          <a:p>
            <a:r>
              <a:rPr lang="en-US" sz="1600" dirty="0" smtClean="0"/>
              <a:t>uint8_t </a:t>
            </a:r>
            <a:r>
              <a:rPr lang="en-US" sz="1600" dirty="0" err="1" smtClean="0"/>
              <a:t>all_on</a:t>
            </a:r>
            <a:r>
              <a:rPr lang="en-US" sz="1600" dirty="0" smtClean="0"/>
              <a:t>[] = {0xff, 0xff, 0xff, 0xff};</a:t>
            </a:r>
          </a:p>
          <a:p>
            <a:r>
              <a:rPr lang="en-US" sz="1600" dirty="0" smtClean="0"/>
              <a:t>uint8_t data[] = { 0xff, 0xff, 0xff, 0xff };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display.setBrightness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</a:t>
            </a:r>
            <a:r>
              <a:rPr lang="en-US" sz="1600" dirty="0" err="1" smtClean="0"/>
              <a:t>all_on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delay(1000);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display.clear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delay(1000);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410200" y="990600"/>
            <a:ext cx="3200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// Selectively set different digits</a:t>
            </a:r>
          </a:p>
          <a:p>
            <a:r>
              <a:rPr lang="en-US" sz="1600" dirty="0" smtClean="0"/>
              <a:t>  data[0]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data[1]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(2);</a:t>
            </a:r>
          </a:p>
          <a:p>
            <a:r>
              <a:rPr lang="en-US" sz="1600" dirty="0" smtClean="0"/>
              <a:t>  data[2]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(4);</a:t>
            </a:r>
          </a:p>
          <a:p>
            <a:r>
              <a:rPr lang="en-US" sz="1600" dirty="0" smtClean="0"/>
              <a:t>  data[3]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(8);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(data);</a:t>
            </a:r>
          </a:p>
          <a:p>
            <a:r>
              <a:rPr lang="en-US" sz="1600" dirty="0" smtClean="0"/>
              <a:t>  delay(1000);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(data[0]);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(data[1]);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(data[2]);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(data[3]);</a:t>
            </a:r>
          </a:p>
          <a:p>
            <a:endParaRPr lang="en-US" sz="1600" dirty="0" smtClean="0"/>
          </a:p>
          <a:p>
            <a:r>
              <a:rPr lang="en-US" sz="1600" dirty="0" smtClean="0"/>
              <a:t>  while(true);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pic>
        <p:nvPicPr>
          <p:cNvPr id="6" name="Picture 5" descr="IMG_20200519_1519281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7400" y="4953000"/>
            <a:ext cx="2980266" cy="1676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04800" y="5791200"/>
            <a:ext cx="487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https://people.vts.su.ac.rs/~pmiki/_DALJINSKA_NASTAVA_MIKROKONTROLERI/19.05/1248.mp4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Broja</a:t>
            </a:r>
            <a:r>
              <a:rPr lang="sr-Latn-RS" b="1" dirty="0" smtClean="0"/>
              <a:t>č unazad 9999-0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2954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#include &lt;TM1637Display.h&gt;</a:t>
            </a:r>
          </a:p>
          <a:p>
            <a:endParaRPr lang="en-US" sz="1600" dirty="0" smtClean="0"/>
          </a:p>
          <a:p>
            <a:r>
              <a:rPr lang="en-US" sz="1600" dirty="0" smtClean="0"/>
              <a:t>// Module connection pins (Digital Pins)</a:t>
            </a:r>
          </a:p>
          <a:p>
            <a:r>
              <a:rPr lang="en-US" sz="1600" dirty="0" smtClean="0"/>
              <a:t>#define CLK 2</a:t>
            </a:r>
          </a:p>
          <a:p>
            <a:r>
              <a:rPr lang="en-US" sz="1600" dirty="0" smtClean="0"/>
              <a:t>#define DIO 3</a:t>
            </a:r>
          </a:p>
          <a:p>
            <a:endParaRPr lang="en-US" sz="1600" dirty="0" smtClean="0"/>
          </a:p>
          <a:p>
            <a:r>
              <a:rPr lang="en-US" sz="1600" dirty="0" smtClean="0"/>
              <a:t>// The amount of time (in milliseconds) </a:t>
            </a:r>
            <a:endParaRPr lang="sr-Latn-RS" sz="1600" dirty="0" smtClean="0"/>
          </a:p>
          <a:p>
            <a:r>
              <a:rPr lang="sr-Latn-RS" sz="1600" dirty="0" smtClean="0"/>
              <a:t>// </a:t>
            </a:r>
            <a:r>
              <a:rPr lang="en-US" sz="1600" dirty="0" smtClean="0"/>
              <a:t>between </a:t>
            </a:r>
            <a:r>
              <a:rPr lang="en-US" sz="1600" dirty="0" smtClean="0"/>
              <a:t>tests</a:t>
            </a:r>
          </a:p>
          <a:p>
            <a:r>
              <a:rPr lang="en-US" sz="1600" dirty="0" smtClean="0"/>
              <a:t>#define TEST_DELAY   100</a:t>
            </a:r>
          </a:p>
          <a:p>
            <a:endParaRPr lang="en-US" sz="1600" dirty="0" smtClean="0"/>
          </a:p>
          <a:p>
            <a:r>
              <a:rPr lang="en-US" sz="1600" dirty="0" smtClean="0"/>
              <a:t>TM1637Display display(CLK, DIO);</a:t>
            </a:r>
          </a:p>
          <a:p>
            <a:endParaRPr lang="en-US" sz="1600" dirty="0" smtClean="0"/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count = 9999;</a:t>
            </a:r>
          </a:p>
          <a:p>
            <a:r>
              <a:rPr lang="en-US" sz="1600" dirty="0" smtClean="0"/>
              <a:t>uint8_t data[] = {0, 0, 0, 0};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572000" y="1219200"/>
            <a:ext cx="4572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display.setBrightness</a:t>
            </a:r>
            <a:r>
              <a:rPr lang="en-US" sz="1600" dirty="0" smtClean="0"/>
              <a:t>(0x01);</a:t>
            </a:r>
          </a:p>
          <a:p>
            <a:r>
              <a:rPr lang="en-US" sz="1600" dirty="0" smtClean="0"/>
              <a:t>// display organization</a:t>
            </a:r>
          </a:p>
          <a:p>
            <a:r>
              <a:rPr lang="en-US" sz="1600" dirty="0" smtClean="0"/>
              <a:t>// data[0]  data[1]  data[2]  data[3]</a:t>
            </a:r>
          </a:p>
          <a:p>
            <a:r>
              <a:rPr lang="en-US" sz="1600" dirty="0" smtClean="0"/>
              <a:t>  data[3]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(count/1 % 10);</a:t>
            </a:r>
          </a:p>
          <a:p>
            <a:r>
              <a:rPr lang="en-US" sz="1600" dirty="0" smtClean="0"/>
              <a:t>  data[2]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(count/10 % 10);</a:t>
            </a:r>
          </a:p>
          <a:p>
            <a:r>
              <a:rPr lang="en-US" sz="1600" dirty="0" smtClean="0"/>
              <a:t>  data[1]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(count/100 % 10);</a:t>
            </a:r>
          </a:p>
          <a:p>
            <a:r>
              <a:rPr lang="en-US" sz="1600" dirty="0" smtClean="0"/>
              <a:t>  data[0] = </a:t>
            </a:r>
            <a:r>
              <a:rPr lang="en-US" sz="1600" dirty="0" err="1" smtClean="0"/>
              <a:t>display.encodeDigit</a:t>
            </a:r>
            <a:r>
              <a:rPr lang="en-US" sz="1600" dirty="0" smtClean="0"/>
              <a:t>(count/1000 % 10);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(data);</a:t>
            </a:r>
          </a:p>
          <a:p>
            <a:r>
              <a:rPr lang="en-US" sz="1600" dirty="0" smtClean="0"/>
              <a:t>  //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(count);</a:t>
            </a:r>
          </a:p>
          <a:p>
            <a:r>
              <a:rPr lang="en-US" sz="1600" dirty="0" smtClean="0"/>
              <a:t>  if(count &lt;= 0) {</a:t>
            </a:r>
          </a:p>
          <a:p>
            <a:r>
              <a:rPr lang="en-US" sz="1600" dirty="0" smtClean="0"/>
              <a:t>    count = 9999;</a:t>
            </a:r>
          </a:p>
          <a:p>
            <a:r>
              <a:rPr lang="en-US" sz="1600" dirty="0" smtClean="0"/>
              <a:t>  } else {</a:t>
            </a:r>
          </a:p>
          <a:p>
            <a:r>
              <a:rPr lang="en-US" sz="1600" dirty="0" smtClean="0"/>
              <a:t>    count--;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delay(TEST_DELAY);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Play + brojač unazad 500-0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371600"/>
            <a:ext cx="4572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#include &lt;TM1637Display.h&gt;</a:t>
            </a:r>
          </a:p>
          <a:p>
            <a:endParaRPr lang="en-US" sz="1600" dirty="0" smtClean="0"/>
          </a:p>
          <a:p>
            <a:r>
              <a:rPr lang="en-US" sz="1600" dirty="0" smtClean="0"/>
              <a:t>const uint8_t OFF[] = {0, 0, 0, 0};</a:t>
            </a:r>
          </a:p>
          <a:p>
            <a:r>
              <a:rPr lang="en-US" sz="1600" dirty="0" smtClean="0"/>
              <a:t>const uint8_t PLAY[] = {B01110011, B00111000, B01011111, B01101110};</a:t>
            </a:r>
          </a:p>
          <a:p>
            <a:endParaRPr lang="en-US" sz="1600" dirty="0" smtClean="0"/>
          </a:p>
          <a:p>
            <a:r>
              <a:rPr lang="en-US" sz="1600" dirty="0" smtClean="0"/>
              <a:t>TM1637Display display(2, 3);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display.setBrightness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(OFF);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029200" y="1295400"/>
            <a:ext cx="37338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countdown(){</a:t>
            </a:r>
          </a:p>
          <a:p>
            <a:r>
              <a:rPr lang="en-US" sz="1600" dirty="0" smtClean="0"/>
              <a:t>  for(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=500; </a:t>
            </a:r>
            <a:r>
              <a:rPr lang="en-US" sz="1600" dirty="0" err="1" smtClean="0"/>
              <a:t>i</a:t>
            </a:r>
            <a:r>
              <a:rPr lang="en-US" sz="1600" dirty="0" smtClean="0"/>
              <a:t>&gt;0; </a:t>
            </a:r>
            <a:r>
              <a:rPr lang="en-US" sz="1600" dirty="0" err="1" smtClean="0"/>
              <a:t>i</a:t>
            </a:r>
            <a:r>
              <a:rPr lang="en-US" sz="1600" dirty="0" smtClean="0"/>
              <a:t>--){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</a:t>
            </a:r>
            <a:r>
              <a:rPr lang="en-US" sz="1600" dirty="0" err="1" smtClean="0"/>
              <a:t>i</a:t>
            </a:r>
            <a:r>
              <a:rPr lang="en-US" sz="1600" dirty="0" smtClean="0"/>
              <a:t>, false, 4, 0);</a:t>
            </a:r>
          </a:p>
          <a:p>
            <a:r>
              <a:rPr lang="en-US" sz="1600" dirty="0" smtClean="0"/>
              <a:t>    delay(40);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void </a:t>
            </a:r>
            <a:r>
              <a:rPr lang="en-US" sz="1600" dirty="0" err="1" smtClean="0"/>
              <a:t>displayText</a:t>
            </a:r>
            <a:r>
              <a:rPr lang="en-US" sz="1600" dirty="0" smtClean="0"/>
              <a:t>(){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(PLAY);</a:t>
            </a:r>
          </a:p>
          <a:p>
            <a:r>
              <a:rPr lang="en-US" sz="1600" dirty="0" smtClean="0"/>
              <a:t>  delay(2000);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void loop(){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displayText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countdown();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Play + brojač unazad 09:59-00:00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1219200"/>
            <a:ext cx="4572000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00" dirty="0" smtClean="0"/>
              <a:t>// </a:t>
            </a:r>
            <a:r>
              <a:rPr lang="en-US" sz="1300" dirty="0" err="1" smtClean="0"/>
              <a:t>Mcros</a:t>
            </a:r>
            <a:r>
              <a:rPr lang="en-US" sz="1300" dirty="0" smtClean="0"/>
              <a:t> to retrieve the fractional seconds and minute parts</a:t>
            </a:r>
          </a:p>
          <a:p>
            <a:r>
              <a:rPr lang="en-US" sz="1300" dirty="0" smtClean="0"/>
              <a:t>// of a time supplied </a:t>
            </a:r>
            <a:r>
              <a:rPr lang="en-US" sz="1300" dirty="0" err="1" smtClean="0"/>
              <a:t>inms</a:t>
            </a:r>
            <a:endParaRPr lang="en-US" sz="1300" dirty="0" smtClean="0"/>
          </a:p>
          <a:p>
            <a:r>
              <a:rPr lang="en-US" sz="1300" dirty="0" smtClean="0"/>
              <a:t>#define </a:t>
            </a:r>
            <a:r>
              <a:rPr lang="en-US" sz="1300" dirty="0" err="1" smtClean="0"/>
              <a:t>numberOfSeconds</a:t>
            </a:r>
            <a:r>
              <a:rPr lang="en-US" sz="1300" dirty="0" smtClean="0"/>
              <a:t>(_time_) ((_time_ / 1000) % 60)</a:t>
            </a:r>
          </a:p>
          <a:p>
            <a:r>
              <a:rPr lang="en-US" sz="1300" dirty="0" smtClean="0"/>
              <a:t>#define </a:t>
            </a:r>
            <a:r>
              <a:rPr lang="en-US" sz="1300" dirty="0" err="1" smtClean="0"/>
              <a:t>numberOfMinutes</a:t>
            </a:r>
            <a:r>
              <a:rPr lang="en-US" sz="1300" dirty="0" smtClean="0"/>
              <a:t>(_time_) (((_time_ / 1000) / 60) % 60)</a:t>
            </a:r>
          </a:p>
          <a:p>
            <a:endParaRPr lang="en-US" sz="1300" dirty="0" smtClean="0"/>
          </a:p>
          <a:p>
            <a:r>
              <a:rPr lang="en-US" sz="1300" dirty="0" smtClean="0"/>
              <a:t>#include &lt;TM1637Display.h&gt;</a:t>
            </a:r>
          </a:p>
          <a:p>
            <a:r>
              <a:rPr lang="en-US" sz="1300" dirty="0" smtClean="0"/>
              <a:t>// CONSTANTS</a:t>
            </a:r>
          </a:p>
          <a:p>
            <a:r>
              <a:rPr lang="en-US" sz="1300" dirty="0" smtClean="0"/>
              <a:t>const uint8_t OFF[] = {0, 0, 0, 0};</a:t>
            </a:r>
          </a:p>
          <a:p>
            <a:r>
              <a:rPr lang="en-US" sz="1300" dirty="0" smtClean="0"/>
              <a:t>// The byte order is .</a:t>
            </a:r>
            <a:r>
              <a:rPr lang="en-US" sz="1300" dirty="0" err="1" smtClean="0"/>
              <a:t>gfedcba</a:t>
            </a:r>
            <a:endParaRPr lang="en-US" sz="1300" dirty="0" smtClean="0"/>
          </a:p>
          <a:p>
            <a:r>
              <a:rPr lang="en-US" sz="1300" dirty="0" smtClean="0"/>
              <a:t>const uint8_t PLAY[] = {B01110011, B00111000, B01011111, B01101110};</a:t>
            </a:r>
          </a:p>
          <a:p>
            <a:endParaRPr lang="en-US" sz="1300" dirty="0" smtClean="0"/>
          </a:p>
          <a:p>
            <a:r>
              <a:rPr lang="en-US" sz="1300" dirty="0" smtClean="0"/>
              <a:t>TM1637Display display(2, 3);</a:t>
            </a:r>
          </a:p>
          <a:p>
            <a:endParaRPr lang="en-US" sz="1300" dirty="0" smtClean="0"/>
          </a:p>
          <a:p>
            <a:r>
              <a:rPr lang="en-US" sz="1300" dirty="0" smtClean="0"/>
              <a:t>// 1 hour in ms</a:t>
            </a:r>
          </a:p>
          <a:p>
            <a:r>
              <a:rPr lang="en-US" sz="1300" dirty="0" smtClean="0"/>
              <a:t>unsigned long </a:t>
            </a:r>
            <a:r>
              <a:rPr lang="en-US" sz="1300" dirty="0" err="1" smtClean="0"/>
              <a:t>timeLimit</a:t>
            </a:r>
            <a:r>
              <a:rPr lang="en-US" sz="1300" dirty="0" smtClean="0"/>
              <a:t> = 600000</a:t>
            </a:r>
            <a:r>
              <a:rPr lang="en-US" sz="1300" dirty="0" smtClean="0"/>
              <a:t>;</a:t>
            </a:r>
            <a:endParaRPr lang="sr-Latn-RS" sz="1300" dirty="0" smtClean="0"/>
          </a:p>
          <a:p>
            <a:endParaRPr lang="sr-Latn-RS" sz="1300" dirty="0" smtClean="0"/>
          </a:p>
          <a:p>
            <a:r>
              <a:rPr lang="en-US" sz="1300" dirty="0" smtClean="0"/>
              <a:t>void setup(){</a:t>
            </a:r>
          </a:p>
          <a:p>
            <a:r>
              <a:rPr lang="en-US" sz="1300" dirty="0" smtClean="0"/>
              <a:t>  </a:t>
            </a:r>
            <a:r>
              <a:rPr lang="en-US" sz="1300" dirty="0" err="1" smtClean="0"/>
              <a:t>Serial.begin</a:t>
            </a:r>
            <a:r>
              <a:rPr lang="en-US" sz="1300" dirty="0" smtClean="0"/>
              <a:t>(9600);</a:t>
            </a:r>
          </a:p>
          <a:p>
            <a:r>
              <a:rPr lang="en-US" sz="1300" dirty="0" smtClean="0"/>
              <a:t>  </a:t>
            </a:r>
            <a:r>
              <a:rPr lang="en-US" sz="1300" dirty="0" err="1" smtClean="0"/>
              <a:t>display.setBrightness</a:t>
            </a:r>
            <a:r>
              <a:rPr lang="en-US" sz="1300" dirty="0" smtClean="0"/>
              <a:t>(1);</a:t>
            </a:r>
          </a:p>
          <a:p>
            <a:r>
              <a:rPr lang="en-US" sz="1300" dirty="0" smtClean="0"/>
              <a:t>  </a:t>
            </a:r>
            <a:r>
              <a:rPr lang="en-US" sz="1300" dirty="0" err="1" smtClean="0"/>
              <a:t>display.setSegments</a:t>
            </a:r>
            <a:r>
              <a:rPr lang="en-US" sz="1300" dirty="0" smtClean="0"/>
              <a:t>(OFF);</a:t>
            </a:r>
          </a:p>
          <a:p>
            <a:r>
              <a:rPr lang="en-US" sz="1300" dirty="0" smtClean="0"/>
              <a:t>}</a:t>
            </a:r>
          </a:p>
          <a:p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00600" y="1143000"/>
            <a:ext cx="41910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 smtClean="0"/>
              <a:t>void </a:t>
            </a:r>
            <a:r>
              <a:rPr lang="en-US" sz="1300" dirty="0" smtClean="0"/>
              <a:t>countdown(){</a:t>
            </a:r>
          </a:p>
          <a:p>
            <a:r>
              <a:rPr lang="en-US" sz="1300" dirty="0" smtClean="0"/>
              <a:t>  // Calculate the time remaining</a:t>
            </a:r>
          </a:p>
          <a:p>
            <a:r>
              <a:rPr lang="en-US" sz="1300" dirty="0" smtClean="0"/>
              <a:t>  unsigned long </a:t>
            </a:r>
            <a:r>
              <a:rPr lang="en-US" sz="1300" dirty="0" err="1" smtClean="0"/>
              <a:t>timeRemaining</a:t>
            </a:r>
            <a:r>
              <a:rPr lang="en-US" sz="1300" dirty="0" smtClean="0"/>
              <a:t> = </a:t>
            </a:r>
            <a:r>
              <a:rPr lang="en-US" sz="1300" dirty="0" err="1" smtClean="0"/>
              <a:t>timeLimit</a:t>
            </a:r>
            <a:r>
              <a:rPr lang="en-US" sz="1300" dirty="0" smtClean="0"/>
              <a:t> - </a:t>
            </a:r>
            <a:r>
              <a:rPr lang="en-US" sz="1300" dirty="0" err="1" smtClean="0"/>
              <a:t>millis</a:t>
            </a:r>
            <a:r>
              <a:rPr lang="en-US" sz="1300" dirty="0" smtClean="0"/>
              <a:t>();</a:t>
            </a:r>
          </a:p>
          <a:p>
            <a:r>
              <a:rPr lang="en-US" sz="1300" dirty="0" smtClean="0"/>
              <a:t>  while (</a:t>
            </a:r>
            <a:r>
              <a:rPr lang="en-US" sz="1300" dirty="0" err="1" smtClean="0"/>
              <a:t>timeRemaining</a:t>
            </a:r>
            <a:r>
              <a:rPr lang="en-US" sz="1300" dirty="0" smtClean="0"/>
              <a:t> &gt; 0){</a:t>
            </a:r>
          </a:p>
          <a:p>
            <a:r>
              <a:rPr lang="en-US" sz="1300" dirty="0" smtClean="0"/>
              <a:t>    </a:t>
            </a:r>
            <a:r>
              <a:rPr lang="en-US" sz="1300" dirty="0" err="1" smtClean="0"/>
              <a:t>int</a:t>
            </a:r>
            <a:r>
              <a:rPr lang="en-US" sz="1300" dirty="0" smtClean="0"/>
              <a:t> seconds = </a:t>
            </a:r>
            <a:r>
              <a:rPr lang="en-US" sz="1300" dirty="0" err="1" smtClean="0"/>
              <a:t>numberOfSeconds</a:t>
            </a:r>
            <a:r>
              <a:rPr lang="en-US" sz="1300" dirty="0" smtClean="0"/>
              <a:t>(</a:t>
            </a:r>
            <a:r>
              <a:rPr lang="en-US" sz="1300" dirty="0" err="1" smtClean="0"/>
              <a:t>timeRemaining</a:t>
            </a:r>
            <a:r>
              <a:rPr lang="en-US" sz="1300" dirty="0" smtClean="0"/>
              <a:t>);</a:t>
            </a:r>
          </a:p>
          <a:p>
            <a:r>
              <a:rPr lang="en-US" sz="1300" dirty="0" smtClean="0"/>
              <a:t>    </a:t>
            </a:r>
            <a:r>
              <a:rPr lang="en-US" sz="1300" dirty="0" err="1" smtClean="0"/>
              <a:t>int</a:t>
            </a:r>
            <a:r>
              <a:rPr lang="en-US" sz="1300" dirty="0" smtClean="0"/>
              <a:t> minutes = </a:t>
            </a:r>
            <a:r>
              <a:rPr lang="en-US" sz="1300" dirty="0" err="1" smtClean="0"/>
              <a:t>numberOfMinutes</a:t>
            </a:r>
            <a:r>
              <a:rPr lang="en-US" sz="1300" dirty="0" smtClean="0"/>
              <a:t>(</a:t>
            </a:r>
            <a:r>
              <a:rPr lang="en-US" sz="1300" dirty="0" err="1" smtClean="0"/>
              <a:t>timeRemaining</a:t>
            </a:r>
            <a:r>
              <a:rPr lang="en-US" sz="1300" dirty="0" smtClean="0"/>
              <a:t>);</a:t>
            </a:r>
          </a:p>
          <a:p>
            <a:r>
              <a:rPr lang="en-US" sz="1300" dirty="0" smtClean="0"/>
              <a:t>    // Display seconds in the last two places</a:t>
            </a:r>
          </a:p>
          <a:p>
            <a:r>
              <a:rPr lang="en-US" sz="1300" dirty="0" smtClean="0"/>
              <a:t>    </a:t>
            </a:r>
            <a:r>
              <a:rPr lang="en-US" sz="1300" dirty="0" err="1" smtClean="0"/>
              <a:t>display.showNumberDecEx</a:t>
            </a:r>
            <a:r>
              <a:rPr lang="en-US" sz="1300" dirty="0" smtClean="0"/>
              <a:t>(seconds, 0, true, 2, 2);</a:t>
            </a:r>
          </a:p>
          <a:p>
            <a:r>
              <a:rPr lang="en-US" sz="1300" dirty="0" smtClean="0"/>
              <a:t>    // Display minutes in </a:t>
            </a:r>
            <a:r>
              <a:rPr lang="en-US" sz="1300" dirty="0" err="1" smtClean="0"/>
              <a:t>hte</a:t>
            </a:r>
            <a:r>
              <a:rPr lang="en-US" sz="1300" dirty="0" smtClean="0"/>
              <a:t> first two places with colon</a:t>
            </a:r>
          </a:p>
          <a:p>
            <a:r>
              <a:rPr lang="en-US" sz="1300" dirty="0" smtClean="0"/>
              <a:t>    </a:t>
            </a:r>
            <a:r>
              <a:rPr lang="en-US" sz="1300" dirty="0" err="1" smtClean="0"/>
              <a:t>display.showNumberDecEx</a:t>
            </a:r>
            <a:r>
              <a:rPr lang="en-US" sz="1300" dirty="0" smtClean="0"/>
              <a:t>(minutes, 0x80&gt;&gt;1, true, 2, 0);</a:t>
            </a:r>
          </a:p>
          <a:p>
            <a:r>
              <a:rPr lang="en-US" sz="1300" dirty="0" smtClean="0"/>
              <a:t>    // Update the time remaining</a:t>
            </a:r>
          </a:p>
          <a:p>
            <a:r>
              <a:rPr lang="en-US" sz="1300" dirty="0" smtClean="0"/>
              <a:t>    </a:t>
            </a:r>
            <a:r>
              <a:rPr lang="en-US" sz="1300" dirty="0" err="1" smtClean="0"/>
              <a:t>timeRemaining</a:t>
            </a:r>
            <a:r>
              <a:rPr lang="en-US" sz="1300" dirty="0" smtClean="0"/>
              <a:t> = </a:t>
            </a:r>
            <a:r>
              <a:rPr lang="en-US" sz="1300" dirty="0" err="1" smtClean="0"/>
              <a:t>timeLimit</a:t>
            </a:r>
            <a:r>
              <a:rPr lang="en-US" sz="1300" dirty="0" smtClean="0"/>
              <a:t> - </a:t>
            </a:r>
            <a:r>
              <a:rPr lang="en-US" sz="1300" dirty="0" err="1" smtClean="0"/>
              <a:t>millis</a:t>
            </a:r>
            <a:r>
              <a:rPr lang="en-US" sz="1300" dirty="0" smtClean="0"/>
              <a:t>();</a:t>
            </a:r>
          </a:p>
          <a:p>
            <a:r>
              <a:rPr lang="en-US" sz="1300" dirty="0" smtClean="0"/>
              <a:t>  }</a:t>
            </a:r>
          </a:p>
          <a:p>
            <a:r>
              <a:rPr lang="en-US" sz="1300" dirty="0" smtClean="0"/>
              <a:t>}</a:t>
            </a:r>
          </a:p>
          <a:p>
            <a:r>
              <a:rPr lang="en-US" sz="1300" dirty="0" smtClean="0"/>
              <a:t>void </a:t>
            </a:r>
            <a:r>
              <a:rPr lang="en-US" sz="1300" dirty="0" err="1" smtClean="0"/>
              <a:t>displayText</a:t>
            </a:r>
            <a:r>
              <a:rPr lang="en-US" sz="1300" dirty="0" smtClean="0"/>
              <a:t>(){</a:t>
            </a:r>
          </a:p>
          <a:p>
            <a:r>
              <a:rPr lang="en-US" sz="1300" dirty="0" smtClean="0"/>
              <a:t>  </a:t>
            </a:r>
            <a:r>
              <a:rPr lang="en-US" sz="1300" dirty="0" err="1" smtClean="0"/>
              <a:t>display.setSegments</a:t>
            </a:r>
            <a:r>
              <a:rPr lang="en-US" sz="1300" dirty="0" smtClean="0"/>
              <a:t>(PLAY);</a:t>
            </a:r>
          </a:p>
          <a:p>
            <a:r>
              <a:rPr lang="en-US" sz="1300" dirty="0" smtClean="0"/>
              <a:t>  delay(2000);</a:t>
            </a:r>
          </a:p>
          <a:p>
            <a:r>
              <a:rPr lang="en-US" sz="1300" dirty="0" smtClean="0"/>
              <a:t>}</a:t>
            </a:r>
          </a:p>
          <a:p>
            <a:r>
              <a:rPr lang="en-US" sz="1300" dirty="0" smtClean="0"/>
              <a:t>void loop(){</a:t>
            </a:r>
          </a:p>
          <a:p>
            <a:r>
              <a:rPr lang="en-US" sz="1300" dirty="0" smtClean="0"/>
              <a:t>  </a:t>
            </a:r>
            <a:r>
              <a:rPr lang="en-US" sz="1300" dirty="0" err="1" smtClean="0"/>
              <a:t>displayText</a:t>
            </a:r>
            <a:r>
              <a:rPr lang="en-US" sz="1300" dirty="0" smtClean="0"/>
              <a:t>();</a:t>
            </a:r>
          </a:p>
          <a:p>
            <a:r>
              <a:rPr lang="en-US" sz="1300" dirty="0" smtClean="0"/>
              <a:t>  countdown();</a:t>
            </a:r>
          </a:p>
          <a:p>
            <a:r>
              <a:rPr lang="en-US" sz="1300" dirty="0" smtClean="0"/>
              <a:t>}</a:t>
            </a:r>
            <a:endParaRPr lang="en-US" sz="13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Matrična tastatura</a:t>
            </a:r>
            <a:endParaRPr lang="en-US" b="1" dirty="0"/>
          </a:p>
        </p:txBody>
      </p:sp>
      <p:pic>
        <p:nvPicPr>
          <p:cNvPr id="4" name="Picture 3" descr="4x4-Mambrane-Keypad-Pino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19200"/>
            <a:ext cx="2590800" cy="4487264"/>
          </a:xfrm>
          <a:prstGeom prst="rect">
            <a:avLst/>
          </a:prstGeom>
        </p:spPr>
      </p:pic>
      <p:pic>
        <p:nvPicPr>
          <p:cNvPr id="5" name="Picture 4" descr="Wiring-4x4-Membrane-Keypad-with-Ardui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3048000" cy="484281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Matrična tastatura</a:t>
            </a:r>
            <a:endParaRPr lang="en-US" b="1" dirty="0"/>
          </a:p>
        </p:txBody>
      </p:sp>
      <p:pic>
        <p:nvPicPr>
          <p:cNvPr id="6" name="Picture 5" descr="4x3-Membrane-Keypad-Working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5029200" cy="443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Matrična </a:t>
            </a:r>
            <a:r>
              <a:rPr lang="sr-Latn-RS" b="1" dirty="0" smtClean="0"/>
              <a:t>tastatura – Primer 1.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90600"/>
            <a:ext cx="46482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Keypad.h</a:t>
            </a:r>
            <a:r>
              <a:rPr lang="en-US" sz="1600" dirty="0" smtClean="0"/>
              <a:t>&gt;</a:t>
            </a:r>
          </a:p>
          <a:p>
            <a:endParaRPr lang="en-US" sz="1600" dirty="0" smtClean="0"/>
          </a:p>
          <a:p>
            <a:r>
              <a:rPr lang="en-US" sz="1600" dirty="0" smtClean="0"/>
              <a:t>const byte ROWS = 4; //four rows</a:t>
            </a:r>
          </a:p>
          <a:p>
            <a:r>
              <a:rPr lang="en-US" sz="1600" dirty="0" smtClean="0"/>
              <a:t>const byte COLS = 4; //four columns</a:t>
            </a:r>
          </a:p>
          <a:p>
            <a:r>
              <a:rPr lang="en-US" sz="1600" dirty="0" smtClean="0"/>
              <a:t>// Define the </a:t>
            </a:r>
            <a:r>
              <a:rPr lang="en-US" sz="1600" dirty="0" err="1" smtClean="0"/>
              <a:t>Keymap</a:t>
            </a:r>
            <a:endParaRPr lang="en-US" sz="1600" dirty="0" smtClean="0"/>
          </a:p>
          <a:p>
            <a:r>
              <a:rPr lang="en-US" sz="1600" dirty="0" smtClean="0"/>
              <a:t>char </a:t>
            </a:r>
            <a:r>
              <a:rPr lang="en-US" sz="1600" dirty="0" err="1" smtClean="0"/>
              <a:t>hexaKeys</a:t>
            </a:r>
            <a:r>
              <a:rPr lang="en-US" sz="1600" dirty="0" smtClean="0"/>
              <a:t>[ROWS][COLS] = {</a:t>
            </a:r>
          </a:p>
          <a:p>
            <a:r>
              <a:rPr lang="en-US" sz="1600" dirty="0" smtClean="0"/>
              <a:t>  {'1','2','3','A'},</a:t>
            </a:r>
          </a:p>
          <a:p>
            <a:r>
              <a:rPr lang="en-US" sz="1600" dirty="0" smtClean="0"/>
              <a:t>  {'4','5','6','B'},</a:t>
            </a:r>
          </a:p>
          <a:p>
            <a:r>
              <a:rPr lang="en-US" sz="1600" dirty="0" smtClean="0"/>
              <a:t>  {'7','8','9','C'},</a:t>
            </a:r>
          </a:p>
          <a:p>
            <a:r>
              <a:rPr lang="en-US" sz="1600" dirty="0" smtClean="0"/>
              <a:t>  {'*','0','#','D'}</a:t>
            </a:r>
          </a:p>
          <a:p>
            <a:r>
              <a:rPr lang="en-US" sz="1600" dirty="0" smtClean="0"/>
              <a:t>};</a:t>
            </a:r>
          </a:p>
          <a:p>
            <a:r>
              <a:rPr lang="en-US" sz="1600" dirty="0" smtClean="0"/>
              <a:t>byte </a:t>
            </a:r>
            <a:r>
              <a:rPr lang="en-US" sz="1600" dirty="0" err="1" smtClean="0"/>
              <a:t>rowPins</a:t>
            </a:r>
            <a:r>
              <a:rPr lang="en-US" sz="1600" dirty="0" smtClean="0"/>
              <a:t>[ROWS] = {13, 12, 11, 10}; </a:t>
            </a:r>
          </a:p>
          <a:p>
            <a:r>
              <a:rPr lang="en-US" sz="1600" dirty="0" smtClean="0"/>
              <a:t>byte </a:t>
            </a:r>
            <a:r>
              <a:rPr lang="en-US" sz="1600" dirty="0" err="1" smtClean="0"/>
              <a:t>colPins</a:t>
            </a:r>
            <a:r>
              <a:rPr lang="en-US" sz="1600" dirty="0" smtClean="0"/>
              <a:t>[COLS] = {8, 7, 6, 5}; </a:t>
            </a:r>
          </a:p>
          <a:p>
            <a:endParaRPr lang="en-US" sz="1600" dirty="0" smtClean="0"/>
          </a:p>
          <a:p>
            <a:r>
              <a:rPr lang="en-US" sz="1600" dirty="0" smtClean="0"/>
              <a:t>//initialize an instance of class </a:t>
            </a:r>
            <a:r>
              <a:rPr lang="en-US" sz="1600" dirty="0" err="1" smtClean="0"/>
              <a:t>NewKeypad</a:t>
            </a:r>
            <a:endParaRPr lang="en-US" sz="1600" dirty="0" smtClean="0"/>
          </a:p>
          <a:p>
            <a:r>
              <a:rPr lang="en-US" sz="1600" dirty="0" smtClean="0"/>
              <a:t>Keypad </a:t>
            </a:r>
            <a:r>
              <a:rPr lang="en-US" sz="1600" dirty="0" err="1" smtClean="0"/>
              <a:t>customKeypad</a:t>
            </a:r>
            <a:r>
              <a:rPr lang="en-US" sz="1600" dirty="0" smtClean="0"/>
              <a:t> = </a:t>
            </a:r>
            <a:endParaRPr lang="sr-Latn-RS" sz="1600" dirty="0" smtClean="0"/>
          </a:p>
          <a:p>
            <a:r>
              <a:rPr lang="sr-Latn-RS" sz="1600" dirty="0" smtClean="0"/>
              <a:t>	</a:t>
            </a:r>
            <a:r>
              <a:rPr lang="en-US" sz="1600" dirty="0" smtClean="0"/>
              <a:t>Keypad</a:t>
            </a:r>
            <a:r>
              <a:rPr lang="en-US" sz="1600" dirty="0" smtClean="0"/>
              <a:t>( </a:t>
            </a:r>
            <a:r>
              <a:rPr lang="en-US" sz="1600" dirty="0" err="1" smtClean="0"/>
              <a:t>makeKeymap</a:t>
            </a:r>
            <a:r>
              <a:rPr lang="en-US" sz="1600" dirty="0" smtClean="0"/>
              <a:t>(</a:t>
            </a:r>
            <a:r>
              <a:rPr lang="en-US" sz="1600" dirty="0" err="1" smtClean="0"/>
              <a:t>hexaKeys</a:t>
            </a:r>
            <a:r>
              <a:rPr lang="en-US" sz="1600" dirty="0" smtClean="0"/>
              <a:t>), </a:t>
            </a:r>
            <a:r>
              <a:rPr lang="en-US" sz="1600" dirty="0" err="1" smtClean="0"/>
              <a:t>rowPins</a:t>
            </a:r>
            <a:r>
              <a:rPr lang="en-US" sz="1600" dirty="0" smtClean="0"/>
              <a:t>, </a:t>
            </a:r>
            <a:r>
              <a:rPr lang="sr-Latn-RS" sz="1600" dirty="0" smtClean="0"/>
              <a:t>	</a:t>
            </a:r>
            <a:r>
              <a:rPr lang="en-US" sz="1600" dirty="0" err="1" smtClean="0"/>
              <a:t>colPins</a:t>
            </a:r>
            <a:r>
              <a:rPr lang="en-US" sz="1600" dirty="0" smtClean="0"/>
              <a:t>, ROWS, COLS); </a:t>
            </a:r>
          </a:p>
          <a:p>
            <a:endParaRPr lang="en-US" sz="16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5029200" y="1066800"/>
            <a:ext cx="3810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void setup(){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void loop(){</a:t>
            </a:r>
          </a:p>
          <a:p>
            <a:r>
              <a:rPr lang="en-US" sz="1600" dirty="0" smtClean="0"/>
              <a:t>  char </a:t>
            </a:r>
            <a:r>
              <a:rPr lang="en-US" sz="1600" dirty="0" err="1" smtClean="0"/>
              <a:t>customKey</a:t>
            </a:r>
            <a:r>
              <a:rPr lang="en-US" sz="1600" dirty="0" smtClean="0"/>
              <a:t> = </a:t>
            </a:r>
            <a:r>
              <a:rPr lang="en-US" sz="1600" dirty="0" err="1" smtClean="0"/>
              <a:t>customKeypad.getKey</a:t>
            </a:r>
            <a:r>
              <a:rPr lang="en-US" sz="1600" dirty="0" smtClean="0"/>
              <a:t>();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customKey</a:t>
            </a:r>
            <a:r>
              <a:rPr lang="en-US" sz="1600" dirty="0" smtClean="0"/>
              <a:t>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("Key pressed: 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customKey</a:t>
            </a:r>
            <a:r>
              <a:rPr lang="en-US" sz="1600" dirty="0" smtClean="0"/>
              <a:t>); 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Matrična tastatura – Primer </a:t>
            </a:r>
            <a:r>
              <a:rPr lang="sr-Latn-RS" b="1" dirty="0" smtClean="0"/>
              <a:t>2.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733246"/>
            <a:ext cx="4572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Keypad.h</a:t>
            </a:r>
            <a:r>
              <a:rPr lang="en-US" sz="1400" dirty="0" smtClean="0"/>
              <a:t>&gt;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secretCode</a:t>
            </a:r>
            <a:r>
              <a:rPr lang="en-US" sz="1400" dirty="0" smtClean="0"/>
              <a:t>[]={1,2,3,4};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myGuess</a:t>
            </a:r>
            <a:r>
              <a:rPr lang="en-US" sz="1400" dirty="0" smtClean="0"/>
              <a:t>[]={0,0,0,0};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counter = 0;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myGoodChoices</a:t>
            </a:r>
            <a:r>
              <a:rPr lang="en-US" sz="1400" dirty="0" smtClean="0"/>
              <a:t>=0;</a:t>
            </a:r>
          </a:p>
          <a:p>
            <a:endParaRPr lang="en-US" sz="1400" dirty="0" smtClean="0"/>
          </a:p>
          <a:p>
            <a:r>
              <a:rPr lang="en-US" sz="1400" dirty="0" smtClean="0"/>
              <a:t>const byte ROWS = 4; //four rows</a:t>
            </a:r>
          </a:p>
          <a:p>
            <a:r>
              <a:rPr lang="en-US" sz="1400" dirty="0" smtClean="0"/>
              <a:t>const byte COLS = 4; //four columns</a:t>
            </a:r>
          </a:p>
          <a:p>
            <a:r>
              <a:rPr lang="en-US" sz="1400" dirty="0" smtClean="0"/>
              <a:t>//define the </a:t>
            </a:r>
            <a:r>
              <a:rPr lang="en-US" sz="1400" dirty="0" err="1" smtClean="0"/>
              <a:t>cymbols</a:t>
            </a:r>
            <a:r>
              <a:rPr lang="en-US" sz="1400" dirty="0" smtClean="0"/>
              <a:t> on the buttons of the keypads</a:t>
            </a:r>
          </a:p>
          <a:p>
            <a:r>
              <a:rPr lang="en-US" sz="1400" dirty="0" smtClean="0"/>
              <a:t>char </a:t>
            </a:r>
            <a:r>
              <a:rPr lang="en-US" sz="1400" dirty="0" err="1" smtClean="0"/>
              <a:t>hexaKeys</a:t>
            </a:r>
            <a:r>
              <a:rPr lang="en-US" sz="1400" dirty="0" smtClean="0"/>
              <a:t>[ROWS][COLS] = {</a:t>
            </a:r>
          </a:p>
          <a:p>
            <a:r>
              <a:rPr lang="en-US" sz="1400" dirty="0" smtClean="0"/>
              <a:t>  {'1','2','3','A'},</a:t>
            </a:r>
          </a:p>
          <a:p>
            <a:r>
              <a:rPr lang="en-US" sz="1400" dirty="0" smtClean="0"/>
              <a:t>  {'4','5','6','B'},</a:t>
            </a:r>
          </a:p>
          <a:p>
            <a:r>
              <a:rPr lang="en-US" sz="1400" dirty="0" smtClean="0"/>
              <a:t>  {'7','8','9','C'},</a:t>
            </a:r>
          </a:p>
          <a:p>
            <a:r>
              <a:rPr lang="en-US" sz="1400" dirty="0" smtClean="0"/>
              <a:t>  {'*','0','#','D'}</a:t>
            </a:r>
          </a:p>
          <a:p>
            <a:r>
              <a:rPr lang="en-US" sz="1400" dirty="0" smtClean="0"/>
              <a:t>};</a:t>
            </a:r>
          </a:p>
          <a:p>
            <a:r>
              <a:rPr lang="en-US" sz="1400" dirty="0" smtClean="0"/>
              <a:t>byte </a:t>
            </a:r>
            <a:r>
              <a:rPr lang="en-US" sz="1400" dirty="0" err="1" smtClean="0"/>
              <a:t>rowPins</a:t>
            </a:r>
            <a:r>
              <a:rPr lang="en-US" sz="1400" dirty="0" smtClean="0"/>
              <a:t>[ROWS] = {13, 12, 11, 10}; </a:t>
            </a:r>
            <a:endParaRPr lang="sr-Latn-RS" sz="1400" dirty="0" smtClean="0"/>
          </a:p>
          <a:p>
            <a:r>
              <a:rPr lang="en-US" sz="1400" dirty="0" smtClean="0"/>
              <a:t>//</a:t>
            </a:r>
            <a:r>
              <a:rPr lang="en-US" sz="1400" dirty="0" smtClean="0"/>
              <a:t>connect to the row </a:t>
            </a:r>
            <a:r>
              <a:rPr lang="en-US" sz="1400" dirty="0" err="1" smtClean="0"/>
              <a:t>pinouts</a:t>
            </a:r>
            <a:r>
              <a:rPr lang="en-US" sz="1400" dirty="0" smtClean="0"/>
              <a:t> of the keypad</a:t>
            </a:r>
          </a:p>
          <a:p>
            <a:r>
              <a:rPr lang="en-US" sz="1400" dirty="0" smtClean="0"/>
              <a:t>byte </a:t>
            </a:r>
            <a:r>
              <a:rPr lang="en-US" sz="1400" dirty="0" err="1" smtClean="0"/>
              <a:t>colPins</a:t>
            </a:r>
            <a:r>
              <a:rPr lang="en-US" sz="1400" dirty="0" smtClean="0"/>
              <a:t>[COLS] = {8, 7, 6, 5</a:t>
            </a:r>
            <a:r>
              <a:rPr lang="en-US" sz="1400" dirty="0" smtClean="0"/>
              <a:t>};</a:t>
            </a:r>
            <a:endParaRPr lang="sr-Latn-RS" sz="1400" dirty="0" smtClean="0"/>
          </a:p>
          <a:p>
            <a:r>
              <a:rPr lang="en-US" sz="1400" dirty="0" smtClean="0"/>
              <a:t> </a:t>
            </a:r>
            <a:r>
              <a:rPr lang="en-US" sz="1400" dirty="0" smtClean="0"/>
              <a:t>//connect to the column </a:t>
            </a:r>
            <a:r>
              <a:rPr lang="en-US" sz="1400" dirty="0" err="1" smtClean="0"/>
              <a:t>pinouts</a:t>
            </a:r>
            <a:r>
              <a:rPr lang="en-US" sz="1400" dirty="0" smtClean="0"/>
              <a:t> of the keypad</a:t>
            </a:r>
          </a:p>
          <a:p>
            <a:endParaRPr lang="en-US" sz="1400" dirty="0" smtClean="0"/>
          </a:p>
          <a:p>
            <a:r>
              <a:rPr lang="en-US" sz="1400" dirty="0" smtClean="0"/>
              <a:t>//initialize an instance of class </a:t>
            </a:r>
            <a:r>
              <a:rPr lang="en-US" sz="1400" dirty="0" err="1" smtClean="0"/>
              <a:t>NewKeypad</a:t>
            </a:r>
            <a:endParaRPr lang="en-US" sz="1400" dirty="0" smtClean="0"/>
          </a:p>
          <a:p>
            <a:r>
              <a:rPr lang="en-US" sz="1400" dirty="0" smtClean="0"/>
              <a:t>Keypad </a:t>
            </a:r>
            <a:r>
              <a:rPr lang="en-US" sz="1400" dirty="0" err="1" smtClean="0"/>
              <a:t>customKeypad</a:t>
            </a:r>
            <a:r>
              <a:rPr lang="en-US" sz="1400" dirty="0" smtClean="0"/>
              <a:t> = Keypad( </a:t>
            </a:r>
            <a:r>
              <a:rPr lang="en-US" sz="1400" dirty="0" err="1" smtClean="0"/>
              <a:t>makeKeymap</a:t>
            </a:r>
            <a:r>
              <a:rPr lang="en-US" sz="1400" dirty="0" smtClean="0"/>
              <a:t>(</a:t>
            </a:r>
            <a:r>
              <a:rPr lang="en-US" sz="1400" dirty="0" err="1" smtClean="0"/>
              <a:t>hexaKeys</a:t>
            </a:r>
            <a:r>
              <a:rPr lang="en-US" sz="1400" dirty="0" smtClean="0"/>
              <a:t>), </a:t>
            </a:r>
            <a:r>
              <a:rPr lang="en-US" sz="1400" dirty="0" err="1" smtClean="0"/>
              <a:t>rowPins</a:t>
            </a:r>
            <a:r>
              <a:rPr lang="en-US" sz="1400" dirty="0" smtClean="0"/>
              <a:t>, </a:t>
            </a:r>
            <a:r>
              <a:rPr lang="en-US" sz="1400" dirty="0" err="1" smtClean="0"/>
              <a:t>colPins</a:t>
            </a:r>
            <a:r>
              <a:rPr lang="en-US" sz="1400" dirty="0" smtClean="0"/>
              <a:t>, ROWS, COLS); 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TM1637</a:t>
            </a:r>
            <a:endParaRPr lang="en-US" b="1" dirty="0"/>
          </a:p>
        </p:txBody>
      </p:sp>
      <p:pic>
        <p:nvPicPr>
          <p:cNvPr id="4" name="Picture 3" descr="IMG_20200513_13333751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2400" y="1371600"/>
            <a:ext cx="4466133" cy="2512200"/>
          </a:xfrm>
          <a:prstGeom prst="rect">
            <a:avLst/>
          </a:prstGeom>
        </p:spPr>
      </p:pic>
      <p:pic>
        <p:nvPicPr>
          <p:cNvPr id="5" name="Picture 4" descr="IMG_20200513_133358609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1067" y="3962400"/>
            <a:ext cx="4618533" cy="25979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Matrična tastatura – Primer 2.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" y="990600"/>
            <a:ext cx="396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void loop(){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myGoodChoices</a:t>
            </a:r>
            <a:r>
              <a:rPr lang="en-US" sz="1400" dirty="0" smtClean="0"/>
              <a:t> = 0;</a:t>
            </a:r>
          </a:p>
          <a:p>
            <a:r>
              <a:rPr lang="en-US" sz="1400" dirty="0" smtClean="0"/>
              <a:t>  char </a:t>
            </a:r>
            <a:r>
              <a:rPr lang="en-US" sz="1400" dirty="0" err="1" smtClean="0"/>
              <a:t>customKey</a:t>
            </a:r>
            <a:r>
              <a:rPr lang="en-US" sz="1400" dirty="0" smtClean="0"/>
              <a:t> = </a:t>
            </a:r>
            <a:r>
              <a:rPr lang="en-US" sz="1400" dirty="0" err="1" smtClean="0"/>
              <a:t>customKeypad.getKey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customKey</a:t>
            </a:r>
            <a:r>
              <a:rPr lang="en-US" sz="1400" dirty="0" smtClean="0"/>
              <a:t> != NO_KEY){ 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myGuess</a:t>
            </a:r>
            <a:r>
              <a:rPr lang="en-US" sz="1400" dirty="0" smtClean="0"/>
              <a:t>[counter]=</a:t>
            </a:r>
            <a:r>
              <a:rPr lang="en-US" sz="1400" dirty="0" err="1" smtClean="0"/>
              <a:t>customKey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customKey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counter++;</a:t>
            </a:r>
          </a:p>
          <a:p>
            <a:r>
              <a:rPr lang="en-US" sz="1400" dirty="0" smtClean="0"/>
              <a:t>    //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("Current counter value is: ");</a:t>
            </a:r>
          </a:p>
          <a:p>
            <a:r>
              <a:rPr lang="en-US" sz="1400" dirty="0" smtClean="0"/>
              <a:t>    //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(counter);</a:t>
            </a:r>
          </a:p>
          <a:p>
            <a:r>
              <a:rPr lang="en-US" sz="1400" dirty="0" smtClean="0"/>
              <a:t>    if (counter==4){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("");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("The four digit guess is: ");</a:t>
            </a:r>
          </a:p>
          <a:p>
            <a:r>
              <a:rPr lang="en-US" sz="1400" dirty="0" smtClean="0"/>
              <a:t>      for(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=0; </a:t>
            </a:r>
            <a:r>
              <a:rPr lang="en-US" sz="1400" dirty="0" err="1" smtClean="0"/>
              <a:t>i</a:t>
            </a:r>
            <a:r>
              <a:rPr lang="en-US" sz="1400" dirty="0" smtClean="0"/>
              <a:t>&lt;4; </a:t>
            </a:r>
            <a:r>
              <a:rPr lang="en-US" sz="1400" dirty="0" err="1" smtClean="0"/>
              <a:t>i</a:t>
            </a:r>
            <a:r>
              <a:rPr lang="en-US" sz="1400" dirty="0" smtClean="0"/>
              <a:t>++){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(char(</a:t>
            </a:r>
            <a:r>
              <a:rPr lang="en-US" sz="1400" dirty="0" err="1" smtClean="0"/>
              <a:t>myGuess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]));</a:t>
            </a:r>
          </a:p>
          <a:p>
            <a:r>
              <a:rPr lang="en-US" sz="1400" dirty="0" smtClean="0"/>
              <a:t>      //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myGuess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]);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  ");</a:t>
            </a:r>
          </a:p>
          <a:p>
            <a:r>
              <a:rPr lang="en-US" sz="1400" dirty="0" smtClean="0"/>
              <a:t>      }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("");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("");      </a:t>
            </a:r>
          </a:p>
          <a:p>
            <a:r>
              <a:rPr lang="en-US" sz="1400" dirty="0" smtClean="0"/>
              <a:t>      counter=0;</a:t>
            </a:r>
            <a:endParaRPr lang="en-US" sz="1400" dirty="0"/>
          </a:p>
        </p:txBody>
      </p:sp>
      <p:sp>
        <p:nvSpPr>
          <p:cNvPr id="6" name="Rectangle 5"/>
          <p:cNvSpPr/>
          <p:nvPr/>
        </p:nvSpPr>
        <p:spPr>
          <a:xfrm>
            <a:off x="3657600" y="838200"/>
            <a:ext cx="31242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i</a:t>
            </a:r>
            <a:r>
              <a:rPr lang="en-US" sz="1400" dirty="0" smtClean="0"/>
              <a:t>=0; </a:t>
            </a:r>
            <a:r>
              <a:rPr lang="en-US" sz="1400" dirty="0" err="1" smtClean="0"/>
              <a:t>i</a:t>
            </a:r>
            <a:r>
              <a:rPr lang="en-US" sz="1400" dirty="0" smtClean="0"/>
              <a:t>&lt;4; </a:t>
            </a:r>
            <a:r>
              <a:rPr lang="en-US" sz="1400" dirty="0" err="1" smtClean="0"/>
              <a:t>i</a:t>
            </a:r>
            <a:r>
              <a:rPr lang="en-US" sz="1400" dirty="0" smtClean="0"/>
              <a:t>++){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("Secret: ");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secretCode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   ");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("My guess: ");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</a:t>
            </a:r>
            <a:r>
              <a:rPr lang="en-US" sz="1400" dirty="0" err="1" smtClean="0"/>
              <a:t>myGuess</a:t>
            </a:r>
            <a:r>
              <a:rPr lang="en-US" sz="1400" dirty="0" smtClean="0"/>
              <a:t>[</a:t>
            </a:r>
            <a:r>
              <a:rPr lang="en-US" sz="1400" dirty="0" err="1" smtClean="0"/>
              <a:t>i</a:t>
            </a:r>
            <a:r>
              <a:rPr lang="en-US" sz="1400" dirty="0" smtClean="0"/>
              <a:t>]-48);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("");</a:t>
            </a:r>
          </a:p>
          <a:p>
            <a:r>
              <a:rPr lang="en-US" sz="1400" dirty="0" smtClean="0"/>
              <a:t>      }</a:t>
            </a:r>
          </a:p>
          <a:p>
            <a:r>
              <a:rPr lang="en-US" sz="1400" dirty="0" smtClean="0"/>
              <a:t>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("");</a:t>
            </a:r>
          </a:p>
          <a:p>
            <a:r>
              <a:rPr lang="en-US" sz="1400" dirty="0" smtClean="0"/>
              <a:t>      for (</a:t>
            </a:r>
            <a:r>
              <a:rPr lang="en-US" sz="1400" dirty="0" err="1" smtClean="0"/>
              <a:t>int</a:t>
            </a:r>
            <a:r>
              <a:rPr lang="en-US" sz="1400" dirty="0" smtClean="0"/>
              <a:t> j=0; j&lt;4; j++){</a:t>
            </a:r>
          </a:p>
          <a:p>
            <a:r>
              <a:rPr lang="en-US" sz="1400" dirty="0" smtClean="0"/>
              <a:t>        if (</a:t>
            </a:r>
            <a:r>
              <a:rPr lang="en-US" sz="1400" dirty="0" err="1" smtClean="0"/>
              <a:t>secretCode</a:t>
            </a:r>
            <a:r>
              <a:rPr lang="en-US" sz="1400" dirty="0" smtClean="0"/>
              <a:t>[j]==</a:t>
            </a:r>
            <a:r>
              <a:rPr lang="en-US" sz="1400" dirty="0" err="1" smtClean="0"/>
              <a:t>myGuess</a:t>
            </a:r>
            <a:r>
              <a:rPr lang="en-US" sz="1400" dirty="0" smtClean="0"/>
              <a:t>[j]-48){</a:t>
            </a:r>
          </a:p>
          <a:p>
            <a:r>
              <a:rPr lang="en-US" sz="1400" dirty="0" smtClean="0"/>
              <a:t>          </a:t>
            </a:r>
            <a:r>
              <a:rPr lang="en-US" sz="1400" dirty="0" err="1" smtClean="0"/>
              <a:t>myGoodChoices</a:t>
            </a:r>
            <a:r>
              <a:rPr lang="en-US" sz="1400" dirty="0" smtClean="0"/>
              <a:t>++;</a:t>
            </a:r>
          </a:p>
          <a:p>
            <a:r>
              <a:rPr lang="en-US" sz="1400" dirty="0" smtClean="0"/>
              <a:t>        }</a:t>
            </a:r>
          </a:p>
          <a:p>
            <a:r>
              <a:rPr lang="en-US" sz="1400" dirty="0" smtClean="0"/>
              <a:t>          </a:t>
            </a:r>
            <a:r>
              <a:rPr lang="en-US" sz="1400" dirty="0" err="1" smtClean="0"/>
              <a:t>Serial.print</a:t>
            </a:r>
            <a:r>
              <a:rPr lang="en-US" sz="1400" dirty="0" smtClean="0"/>
              <a:t>("</a:t>
            </a:r>
            <a:r>
              <a:rPr lang="en-US" sz="1400" dirty="0" err="1" smtClean="0"/>
              <a:t>myGoodChoices</a:t>
            </a:r>
            <a:r>
              <a:rPr lang="en-US" sz="1400" dirty="0" smtClean="0"/>
              <a:t>= ");</a:t>
            </a:r>
          </a:p>
          <a:p>
            <a:r>
              <a:rPr lang="en-US" sz="1400" dirty="0" smtClean="0"/>
              <a:t>    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myGoodChoices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  if (</a:t>
            </a:r>
            <a:r>
              <a:rPr lang="en-US" sz="1400" dirty="0" err="1" smtClean="0"/>
              <a:t>myGoodChoices</a:t>
            </a:r>
            <a:r>
              <a:rPr lang="en-US" sz="1400" dirty="0" smtClean="0"/>
              <a:t>==4){</a:t>
            </a:r>
          </a:p>
          <a:p>
            <a:r>
              <a:rPr lang="en-US" sz="1400" dirty="0" smtClean="0"/>
              <a:t>    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("");</a:t>
            </a:r>
          </a:p>
          <a:p>
            <a:r>
              <a:rPr lang="en-US" sz="1400" dirty="0" smtClean="0"/>
              <a:t>    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("Good!");</a:t>
            </a:r>
          </a:p>
          <a:p>
            <a:r>
              <a:rPr lang="en-US" sz="1400" dirty="0" smtClean="0"/>
              <a:t>        } else{</a:t>
            </a:r>
          </a:p>
          <a:p>
            <a:r>
              <a:rPr lang="en-US" sz="1400" dirty="0" smtClean="0"/>
              <a:t>    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("Miss!");</a:t>
            </a:r>
          </a:p>
          <a:p>
            <a:r>
              <a:rPr lang="en-US" sz="1400" dirty="0" smtClean="0"/>
              <a:t>         }</a:t>
            </a:r>
          </a:p>
          <a:p>
            <a:r>
              <a:rPr lang="en-US" sz="1400" dirty="0" smtClean="0"/>
              <a:t>     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("");</a:t>
            </a:r>
          </a:p>
          <a:p>
            <a:r>
              <a:rPr lang="en-US" sz="1400" dirty="0" smtClean="0"/>
              <a:t>    } </a:t>
            </a:r>
          </a:p>
          <a:p>
            <a:r>
              <a:rPr lang="en-US" sz="1400" dirty="0" smtClean="0"/>
              <a:t>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Matrična tastatura – Primer 2.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b="45644"/>
          <a:stretch>
            <a:fillRect/>
          </a:stretch>
        </p:blipFill>
        <p:spPr bwMode="auto">
          <a:xfrm>
            <a:off x="228600" y="838200"/>
            <a:ext cx="4419600" cy="3132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2075" y="838200"/>
            <a:ext cx="3744235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14600" y="3581400"/>
            <a:ext cx="33623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Matrična tastatura – Primer </a:t>
            </a:r>
            <a:r>
              <a:rPr lang="sr-Latn-RS" b="1" dirty="0" smtClean="0"/>
              <a:t>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39624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#include &lt;</a:t>
            </a:r>
            <a:r>
              <a:rPr lang="en-US" sz="1400" dirty="0" err="1" smtClean="0"/>
              <a:t>Keypad.h</a:t>
            </a:r>
            <a:r>
              <a:rPr lang="en-US" sz="1400" dirty="0" smtClean="0"/>
              <a:t>&gt;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secretCode</a:t>
            </a:r>
            <a:r>
              <a:rPr lang="en-US" sz="1400" dirty="0" smtClean="0"/>
              <a:t>[]={1,2,3,4};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myGuess</a:t>
            </a:r>
            <a:r>
              <a:rPr lang="en-US" sz="1400" dirty="0" smtClean="0"/>
              <a:t>[]={0,0,0,0};</a:t>
            </a:r>
          </a:p>
          <a:p>
            <a:r>
              <a:rPr lang="en-US" sz="1400" dirty="0" err="1" smtClean="0"/>
              <a:t>boolean</a:t>
            </a:r>
            <a:r>
              <a:rPr lang="en-US" sz="1400" dirty="0" smtClean="0"/>
              <a:t> </a:t>
            </a:r>
            <a:r>
              <a:rPr lang="en-US" sz="1400" dirty="0" err="1" smtClean="0"/>
              <a:t>array_cmp</a:t>
            </a:r>
            <a:r>
              <a:rPr lang="en-US" sz="1400" dirty="0" smtClean="0"/>
              <a:t>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counter = 0;</a:t>
            </a:r>
          </a:p>
          <a:p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 err="1" smtClean="0"/>
              <a:t>myGoodChoices</a:t>
            </a:r>
            <a:r>
              <a:rPr lang="en-US" sz="1400" dirty="0" smtClean="0"/>
              <a:t>=0;</a:t>
            </a:r>
          </a:p>
          <a:p>
            <a:endParaRPr lang="en-US" sz="1400" dirty="0" smtClean="0"/>
          </a:p>
          <a:p>
            <a:r>
              <a:rPr lang="en-US" sz="1400" dirty="0" smtClean="0"/>
              <a:t>const byte ROWS = 4; //four rows</a:t>
            </a:r>
          </a:p>
          <a:p>
            <a:r>
              <a:rPr lang="en-US" sz="1400" dirty="0" smtClean="0"/>
              <a:t>const byte COLS = 4; //four columns</a:t>
            </a:r>
          </a:p>
          <a:p>
            <a:r>
              <a:rPr lang="en-US" sz="1400" dirty="0" smtClean="0"/>
              <a:t>//define the </a:t>
            </a:r>
            <a:r>
              <a:rPr lang="sr-Latn-RS" sz="1400" dirty="0" smtClean="0"/>
              <a:t>s</a:t>
            </a:r>
            <a:r>
              <a:rPr lang="en-US" sz="1400" dirty="0" err="1" smtClean="0"/>
              <a:t>ymbols</a:t>
            </a:r>
            <a:r>
              <a:rPr lang="en-US" sz="1400" dirty="0" smtClean="0"/>
              <a:t> </a:t>
            </a:r>
            <a:r>
              <a:rPr lang="en-US" sz="1400" dirty="0" smtClean="0"/>
              <a:t>on the buttons of the keypads</a:t>
            </a:r>
          </a:p>
          <a:p>
            <a:r>
              <a:rPr lang="en-US" sz="1400" dirty="0" smtClean="0"/>
              <a:t>char </a:t>
            </a:r>
            <a:r>
              <a:rPr lang="en-US" sz="1400" dirty="0" err="1" smtClean="0"/>
              <a:t>hexaKeys</a:t>
            </a:r>
            <a:r>
              <a:rPr lang="en-US" sz="1400" dirty="0" smtClean="0"/>
              <a:t>[ROWS][COLS] = {</a:t>
            </a:r>
          </a:p>
          <a:p>
            <a:r>
              <a:rPr lang="en-US" sz="1400" dirty="0" smtClean="0"/>
              <a:t>  {'1','2','3','A'},</a:t>
            </a:r>
          </a:p>
          <a:p>
            <a:r>
              <a:rPr lang="en-US" sz="1400" dirty="0" smtClean="0"/>
              <a:t>  {'4','5','6','B'},</a:t>
            </a:r>
          </a:p>
          <a:p>
            <a:r>
              <a:rPr lang="en-US" sz="1400" dirty="0" smtClean="0"/>
              <a:t>  {'7','8','9','C'},</a:t>
            </a:r>
          </a:p>
          <a:p>
            <a:r>
              <a:rPr lang="en-US" sz="1400" dirty="0" smtClean="0"/>
              <a:t>  {'*','0','#','D'}</a:t>
            </a:r>
          </a:p>
          <a:p>
            <a:r>
              <a:rPr lang="en-US" sz="1400" dirty="0" smtClean="0"/>
              <a:t>};</a:t>
            </a:r>
          </a:p>
          <a:p>
            <a:r>
              <a:rPr lang="en-US" sz="1400" dirty="0" smtClean="0"/>
              <a:t>byte </a:t>
            </a:r>
            <a:r>
              <a:rPr lang="en-US" sz="1400" dirty="0" err="1" smtClean="0"/>
              <a:t>rowPins</a:t>
            </a:r>
            <a:r>
              <a:rPr lang="en-US" sz="1400" dirty="0" smtClean="0"/>
              <a:t>[ROWS] = {13, 12, 11, 10}; </a:t>
            </a:r>
            <a:endParaRPr lang="sr-Latn-RS" sz="1400" dirty="0" smtClean="0"/>
          </a:p>
          <a:p>
            <a:r>
              <a:rPr lang="en-US" sz="1400" dirty="0" smtClean="0"/>
              <a:t>//</a:t>
            </a:r>
            <a:r>
              <a:rPr lang="en-US" sz="1400" dirty="0" smtClean="0"/>
              <a:t>connect to the row </a:t>
            </a:r>
            <a:r>
              <a:rPr lang="en-US" sz="1400" dirty="0" err="1" smtClean="0"/>
              <a:t>pinouts</a:t>
            </a:r>
            <a:r>
              <a:rPr lang="en-US" sz="1400" dirty="0" smtClean="0"/>
              <a:t> of the keypad</a:t>
            </a:r>
          </a:p>
          <a:p>
            <a:r>
              <a:rPr lang="en-US" sz="1400" dirty="0" smtClean="0"/>
              <a:t>byte </a:t>
            </a:r>
            <a:r>
              <a:rPr lang="en-US" sz="1400" dirty="0" err="1" smtClean="0"/>
              <a:t>colPins</a:t>
            </a:r>
            <a:r>
              <a:rPr lang="en-US" sz="1400" dirty="0" smtClean="0"/>
              <a:t>[COLS] = {8, 7, 6, 5</a:t>
            </a:r>
            <a:r>
              <a:rPr lang="en-US" sz="1400" dirty="0" smtClean="0"/>
              <a:t>};</a:t>
            </a:r>
            <a:endParaRPr lang="sr-Latn-RS" sz="1400" dirty="0" smtClean="0"/>
          </a:p>
          <a:p>
            <a:r>
              <a:rPr lang="en-US" sz="1400" dirty="0" smtClean="0"/>
              <a:t> </a:t>
            </a:r>
            <a:r>
              <a:rPr lang="en-US" sz="1400" dirty="0" smtClean="0"/>
              <a:t>//connect to the column </a:t>
            </a:r>
            <a:r>
              <a:rPr lang="en-US" sz="1400" dirty="0" err="1" smtClean="0"/>
              <a:t>pinouts</a:t>
            </a:r>
            <a:r>
              <a:rPr lang="en-US" sz="1400" dirty="0" smtClean="0"/>
              <a:t> of the </a:t>
            </a:r>
            <a:r>
              <a:rPr lang="en-US" sz="1400" dirty="0" smtClean="0"/>
              <a:t>keypad</a:t>
            </a:r>
            <a:endParaRPr lang="en-US" sz="14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495800" y="1447800"/>
            <a:ext cx="4572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//initialize an instance of class </a:t>
            </a:r>
            <a:r>
              <a:rPr lang="en-US" sz="1400" dirty="0" err="1" smtClean="0"/>
              <a:t>NewKeypad</a:t>
            </a:r>
            <a:endParaRPr lang="en-US" sz="1400" dirty="0" smtClean="0"/>
          </a:p>
          <a:p>
            <a:r>
              <a:rPr lang="en-US" sz="1400" dirty="0" smtClean="0"/>
              <a:t>Keypad </a:t>
            </a:r>
            <a:r>
              <a:rPr lang="en-US" sz="1400" dirty="0" err="1" smtClean="0"/>
              <a:t>customKeypad</a:t>
            </a:r>
            <a:r>
              <a:rPr lang="en-US" sz="1400" dirty="0" smtClean="0"/>
              <a:t> = Keypad( </a:t>
            </a:r>
            <a:r>
              <a:rPr lang="en-US" sz="1400" dirty="0" err="1" smtClean="0"/>
              <a:t>makeKeymap</a:t>
            </a:r>
            <a:r>
              <a:rPr lang="en-US" sz="1400" dirty="0" smtClean="0"/>
              <a:t>(</a:t>
            </a:r>
            <a:r>
              <a:rPr lang="en-US" sz="1400" dirty="0" err="1" smtClean="0"/>
              <a:t>hexaKeys</a:t>
            </a:r>
            <a:r>
              <a:rPr lang="en-US" sz="1400" dirty="0" smtClean="0"/>
              <a:t>), </a:t>
            </a:r>
            <a:r>
              <a:rPr lang="en-US" sz="1400" dirty="0" err="1" smtClean="0"/>
              <a:t>rowPins</a:t>
            </a:r>
            <a:r>
              <a:rPr lang="en-US" sz="1400" dirty="0" smtClean="0"/>
              <a:t>, </a:t>
            </a:r>
            <a:r>
              <a:rPr lang="en-US" sz="1400" dirty="0" err="1" smtClean="0"/>
              <a:t>colPins</a:t>
            </a:r>
            <a:r>
              <a:rPr lang="en-US" sz="1400" dirty="0" smtClean="0"/>
              <a:t>, ROWS, COLS); </a:t>
            </a:r>
          </a:p>
          <a:p>
            <a:endParaRPr lang="en-US" sz="1400" dirty="0" smtClean="0"/>
          </a:p>
          <a:p>
            <a:r>
              <a:rPr lang="en-US" sz="1400" dirty="0" smtClean="0"/>
              <a:t>void setup(){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Serial.begin</a:t>
            </a:r>
            <a:r>
              <a:rPr lang="en-US" sz="1400" dirty="0" smtClean="0"/>
              <a:t>(9600);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(2,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(3, OUTPUT);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pinMode</a:t>
            </a:r>
            <a:r>
              <a:rPr lang="en-US" sz="1400" dirty="0" smtClean="0"/>
              <a:t>(4, OUTPUT);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void loop(){</a:t>
            </a:r>
          </a:p>
          <a:p>
            <a:r>
              <a:rPr lang="en-US" sz="1400" dirty="0" smtClean="0"/>
              <a:t>  char </a:t>
            </a:r>
            <a:r>
              <a:rPr lang="en-US" sz="1400" dirty="0" err="1" smtClean="0"/>
              <a:t>customKey</a:t>
            </a:r>
            <a:r>
              <a:rPr lang="en-US" sz="1400" dirty="0" smtClean="0"/>
              <a:t> = </a:t>
            </a:r>
            <a:r>
              <a:rPr lang="en-US" sz="1400" dirty="0" err="1" smtClean="0"/>
              <a:t>customKeypad.getKey</a:t>
            </a:r>
            <a:r>
              <a:rPr lang="en-US" sz="1400" dirty="0" smtClean="0"/>
              <a:t>();</a:t>
            </a:r>
          </a:p>
          <a:p>
            <a:r>
              <a:rPr lang="en-US" sz="1400" dirty="0" smtClean="0"/>
              <a:t>  </a:t>
            </a:r>
          </a:p>
          <a:p>
            <a:r>
              <a:rPr lang="en-US" sz="1400" dirty="0" smtClean="0"/>
              <a:t>  if (</a:t>
            </a:r>
            <a:r>
              <a:rPr lang="en-US" sz="1400" dirty="0" err="1" smtClean="0"/>
              <a:t>customKey</a:t>
            </a:r>
            <a:r>
              <a:rPr lang="en-US" sz="1400" dirty="0" smtClean="0"/>
              <a:t>&gt;='0' &amp;&amp; </a:t>
            </a:r>
            <a:r>
              <a:rPr lang="en-US" sz="1400" dirty="0" err="1" smtClean="0"/>
              <a:t>customKey</a:t>
            </a:r>
            <a:r>
              <a:rPr lang="en-US" sz="1400" dirty="0" smtClean="0"/>
              <a:t>&lt;='9'){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customKey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("Number");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Serial.println</a:t>
            </a:r>
            <a:r>
              <a:rPr lang="en-US" sz="1400" dirty="0" smtClean="0"/>
              <a:t>("");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(2, HIGH);</a:t>
            </a:r>
          </a:p>
          <a:p>
            <a:r>
              <a:rPr lang="en-US" sz="1400" dirty="0" smtClean="0"/>
              <a:t>    delay(200);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digitalWrite</a:t>
            </a:r>
            <a:r>
              <a:rPr lang="en-US" sz="1400" dirty="0" smtClean="0"/>
              <a:t>(2, LOW);</a:t>
            </a:r>
          </a:p>
          <a:p>
            <a:r>
              <a:rPr lang="en-US" sz="1400" dirty="0" smtClean="0"/>
              <a:t>  </a:t>
            </a:r>
            <a:r>
              <a:rPr lang="en-US" sz="1400" dirty="0" smtClean="0"/>
              <a:t>}</a:t>
            </a:r>
            <a:endParaRPr lang="en-US" sz="1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Matrična tastatura – Primer </a:t>
            </a:r>
            <a:r>
              <a:rPr lang="sr-Latn-RS" b="1" dirty="0" smtClean="0"/>
              <a:t>3.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1524000"/>
            <a:ext cx="3810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 if (</a:t>
            </a:r>
            <a:r>
              <a:rPr lang="en-US" sz="1600" dirty="0" err="1" smtClean="0"/>
              <a:t>customKey</a:t>
            </a:r>
            <a:r>
              <a:rPr lang="en-US" sz="1600" dirty="0" smtClean="0"/>
              <a:t>&gt;='A' &amp;&amp; </a:t>
            </a:r>
            <a:r>
              <a:rPr lang="en-US" sz="1600" dirty="0" err="1" smtClean="0"/>
              <a:t>customKey</a:t>
            </a:r>
            <a:r>
              <a:rPr lang="en-US" sz="1600" dirty="0" smtClean="0"/>
              <a:t>&lt;='D'){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customKey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("Letter");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(3, HIGH);</a:t>
            </a:r>
          </a:p>
          <a:p>
            <a:r>
              <a:rPr lang="en-US" sz="1600" dirty="0" smtClean="0"/>
              <a:t>    delay(200);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(3, LOW);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if (</a:t>
            </a:r>
            <a:r>
              <a:rPr lang="en-US" sz="1600" dirty="0" err="1" smtClean="0"/>
              <a:t>customKey</a:t>
            </a:r>
            <a:r>
              <a:rPr lang="en-US" sz="1600" dirty="0" smtClean="0"/>
              <a:t>=='*' || </a:t>
            </a:r>
            <a:r>
              <a:rPr lang="en-US" sz="1600" dirty="0" err="1" smtClean="0"/>
              <a:t>customKey</a:t>
            </a:r>
            <a:r>
              <a:rPr lang="en-US" sz="1600" dirty="0" smtClean="0"/>
              <a:t>=='#'){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</a:t>
            </a:r>
            <a:r>
              <a:rPr lang="en-US" sz="1600" dirty="0" err="1" smtClean="0"/>
              <a:t>customKey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("Special character");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(4, HIGH);</a:t>
            </a:r>
          </a:p>
          <a:p>
            <a:r>
              <a:rPr lang="en-US" sz="1600" dirty="0" smtClean="0"/>
              <a:t>    delay(200);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(4, LOW);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} </a:t>
            </a:r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Matrična tastatura – Primer 3.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143000"/>
            <a:ext cx="44577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TM1637</a:t>
            </a:r>
            <a:endParaRPr lang="en-US" b="1" dirty="0"/>
          </a:p>
        </p:txBody>
      </p:sp>
      <p:pic>
        <p:nvPicPr>
          <p:cNvPr id="1026" name="Picture 2" descr="C:\Users\Miki\Desktop\TM1637\IMG_20200513_13273328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752600"/>
            <a:ext cx="7586132" cy="4267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Intenzitet</a:t>
            </a:r>
            <a:r>
              <a:rPr lang="en-US" b="1" dirty="0" smtClean="0"/>
              <a:t> </a:t>
            </a:r>
            <a:r>
              <a:rPr lang="en-US" b="1" dirty="0" err="1" smtClean="0"/>
              <a:t>displeja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304800" y="1676400"/>
            <a:ext cx="419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// This program changes the </a:t>
            </a:r>
            <a:r>
              <a:rPr lang="en-US" dirty="0" err="1" smtClean="0"/>
              <a:t>brighness</a:t>
            </a:r>
            <a:endParaRPr lang="en-US" dirty="0" smtClean="0"/>
          </a:p>
          <a:p>
            <a:r>
              <a:rPr lang="en-US" dirty="0" smtClean="0"/>
              <a:t>// on the TM1637 </a:t>
            </a:r>
            <a:r>
              <a:rPr lang="en-US" dirty="0" err="1" smtClean="0"/>
              <a:t>diaplay</a:t>
            </a:r>
            <a:r>
              <a:rPr lang="en-US" dirty="0" smtClean="0"/>
              <a:t>.</a:t>
            </a:r>
          </a:p>
          <a:p>
            <a:r>
              <a:rPr lang="en-US" dirty="0" smtClean="0"/>
              <a:t>// The current brightness is shown on the Serial Monitor.</a:t>
            </a:r>
          </a:p>
          <a:p>
            <a:endParaRPr lang="en-US" dirty="0" smtClean="0"/>
          </a:p>
          <a:p>
            <a:r>
              <a:rPr lang="en-US" dirty="0" smtClean="0"/>
              <a:t>#include &lt;TM1637Display.h&gt;</a:t>
            </a:r>
          </a:p>
          <a:p>
            <a:r>
              <a:rPr lang="en-US" dirty="0" smtClean="0"/>
              <a:t>#define CLK 2 </a:t>
            </a:r>
          </a:p>
          <a:p>
            <a:r>
              <a:rPr lang="en-US" dirty="0" smtClean="0"/>
              <a:t>#define DIO 3 </a:t>
            </a:r>
          </a:p>
          <a:p>
            <a:r>
              <a:rPr lang="en-US" dirty="0" smtClean="0"/>
              <a:t>TM1637Display display(CLK, DIO);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4800600" y="1752600"/>
            <a:ext cx="4038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&lt;8; </a:t>
            </a:r>
            <a:r>
              <a:rPr lang="en-US" dirty="0" err="1" smtClean="0"/>
              <a:t>i</a:t>
            </a:r>
            <a:r>
              <a:rPr lang="en-US" dirty="0" smtClean="0"/>
              <a:t>++){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display.setBrightness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display.showNumberDec</a:t>
            </a:r>
            <a:r>
              <a:rPr lang="en-US" dirty="0" smtClean="0"/>
              <a:t>(99);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</a:t>
            </a:r>
            <a:r>
              <a:rPr lang="en-US" dirty="0" smtClean="0"/>
              <a:t>("Current brightness of the display: ");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Serial.println</a:t>
            </a:r>
            <a:r>
              <a:rPr lang="en-US" dirty="0" smtClean="0"/>
              <a:t>("");</a:t>
            </a:r>
          </a:p>
          <a:p>
            <a:r>
              <a:rPr lang="en-US" dirty="0" smtClean="0"/>
              <a:t>    delay(1000);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Brojevi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 smtClean="0"/>
              <a:t>displeju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10668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// This program sends numbers to the display.</a:t>
            </a:r>
          </a:p>
          <a:p>
            <a:r>
              <a:rPr lang="en-US" sz="1600" dirty="0" smtClean="0"/>
              <a:t>// Numbers are shown on the Serial Monitor.</a:t>
            </a:r>
          </a:p>
          <a:p>
            <a:r>
              <a:rPr lang="en-US" sz="1600" dirty="0" smtClean="0"/>
              <a:t>// Maximal numbers are tested.</a:t>
            </a:r>
          </a:p>
          <a:p>
            <a:endParaRPr lang="en-US" sz="1600" dirty="0" smtClean="0"/>
          </a:p>
          <a:p>
            <a:r>
              <a:rPr lang="en-US" sz="1600" dirty="0" smtClean="0"/>
              <a:t>#include &lt;TM1637Display.h&gt;</a:t>
            </a:r>
          </a:p>
          <a:p>
            <a:r>
              <a:rPr lang="en-US" sz="1600" dirty="0" smtClean="0"/>
              <a:t>#define CLK 2 </a:t>
            </a:r>
          </a:p>
          <a:p>
            <a:r>
              <a:rPr lang="en-US" sz="1600" dirty="0" smtClean="0"/>
              <a:t>#define DIO 3 </a:t>
            </a:r>
          </a:p>
          <a:p>
            <a:r>
              <a:rPr lang="en-US" sz="1600" dirty="0" smtClean="0"/>
              <a:t>TM1637Display display(CLK, DIO);</a:t>
            </a:r>
          </a:p>
          <a:p>
            <a:endParaRPr lang="en-US" sz="1600" dirty="0" smtClean="0"/>
          </a:p>
          <a:p>
            <a:r>
              <a:rPr lang="en-US" sz="1600" dirty="0" smtClean="0"/>
              <a:t>void setup()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display.setBrightness</a:t>
            </a:r>
            <a:r>
              <a:rPr lang="en-US" sz="1600" dirty="0" smtClean="0"/>
              <a:t>(1);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Serial.begin</a:t>
            </a:r>
            <a:r>
              <a:rPr lang="en-US" sz="1600" dirty="0" smtClean="0"/>
              <a:t>(9600);</a:t>
            </a:r>
          </a:p>
          <a:p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(9999);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9999");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9999");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delay(500);</a:t>
            </a:r>
          </a:p>
          <a:p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419600" y="11430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(10000);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10000");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0000");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(32767);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32767");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2767");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(32768);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32768");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2768");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Brojevi</a:t>
            </a:r>
            <a:r>
              <a:rPr lang="en-US" b="1" dirty="0" smtClean="0"/>
              <a:t> </a:t>
            </a:r>
            <a:r>
              <a:rPr lang="en-US" b="1" dirty="0" err="1" smtClean="0"/>
              <a:t>na</a:t>
            </a:r>
            <a:r>
              <a:rPr lang="en-US" b="1" dirty="0" smtClean="0"/>
              <a:t> </a:t>
            </a:r>
            <a:r>
              <a:rPr lang="en-US" b="1" dirty="0" err="1" smtClean="0"/>
              <a:t>displeju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11430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 smtClean="0"/>
              <a:t>display.showNumberDec</a:t>
            </a:r>
            <a:r>
              <a:rPr lang="en-US" sz="1600" dirty="0" smtClean="0"/>
              <a:t>(32769);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32769");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2767");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(32770);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32770");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2766");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(65535);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65535");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-1");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4724400" y="1143000"/>
            <a:ext cx="4267200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(65536);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65536");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0");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display.showNumberDec</a:t>
            </a:r>
            <a:r>
              <a:rPr lang="en-US" sz="1600" dirty="0" smtClean="0"/>
              <a:t>(65537);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("Number sent to </a:t>
            </a:r>
            <a:r>
              <a:rPr lang="en-US" sz="1600" dirty="0" err="1" smtClean="0"/>
              <a:t>diaplay</a:t>
            </a:r>
            <a:r>
              <a:rPr lang="en-US" sz="1600" dirty="0" smtClean="0"/>
              <a:t>: 65537");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("Shown: 1");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("");</a:t>
            </a:r>
          </a:p>
          <a:p>
            <a:r>
              <a:rPr lang="en-US" sz="1600" dirty="0" smtClean="0"/>
              <a:t>  delay(200);</a:t>
            </a:r>
          </a:p>
          <a:p>
            <a:r>
              <a:rPr lang="en-US" sz="1600" dirty="0" smtClean="0"/>
              <a:t>  </a:t>
            </a:r>
          </a:p>
          <a:p>
            <a:r>
              <a:rPr lang="en-US" sz="1600" dirty="0" smtClean="0"/>
              <a:t>  while(true);</a:t>
            </a:r>
          </a:p>
          <a:p>
            <a:r>
              <a:rPr lang="en-US" sz="1600" dirty="0" smtClean="0"/>
              <a:t>   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Broja</a:t>
            </a:r>
            <a:r>
              <a:rPr lang="sr-Latn-RS" b="1" dirty="0" smtClean="0"/>
              <a:t>č 0-10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40386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// This program counts from 0 to 10 on the</a:t>
            </a:r>
            <a:endParaRPr lang="sr-Latn-RS" sz="1500" dirty="0" smtClean="0"/>
          </a:p>
          <a:p>
            <a:r>
              <a:rPr lang="sr-Latn-RS" sz="1500" dirty="0" smtClean="0"/>
              <a:t>//</a:t>
            </a:r>
            <a:r>
              <a:rPr lang="en-US" sz="1500" dirty="0" smtClean="0"/>
              <a:t> display and between each count clears the </a:t>
            </a:r>
            <a:endParaRPr lang="sr-Latn-RS" sz="1500" dirty="0" smtClean="0"/>
          </a:p>
          <a:p>
            <a:r>
              <a:rPr lang="sr-Latn-RS" sz="1500" dirty="0" smtClean="0"/>
              <a:t>// </a:t>
            </a:r>
            <a:r>
              <a:rPr lang="en-US" sz="1500" dirty="0" smtClean="0"/>
              <a:t>display.</a:t>
            </a:r>
            <a:r>
              <a:rPr lang="sr-Latn-RS" sz="1500" dirty="0" smtClean="0"/>
              <a:t> </a:t>
            </a:r>
            <a:r>
              <a:rPr lang="en-US" sz="1500" dirty="0" smtClean="0"/>
              <a:t>Everything can be followed on the </a:t>
            </a:r>
            <a:endParaRPr lang="sr-Latn-RS" sz="1500" dirty="0" smtClean="0"/>
          </a:p>
          <a:p>
            <a:r>
              <a:rPr lang="sr-Latn-RS" sz="1500" dirty="0" smtClean="0"/>
              <a:t>// S</a:t>
            </a:r>
            <a:r>
              <a:rPr lang="en-US" sz="1500" dirty="0" err="1" smtClean="0"/>
              <a:t>erial</a:t>
            </a:r>
            <a:r>
              <a:rPr lang="en-US" sz="1500" dirty="0" smtClean="0"/>
              <a:t> Monitor.</a:t>
            </a:r>
          </a:p>
          <a:p>
            <a:endParaRPr lang="en-US" sz="1500" dirty="0" smtClean="0"/>
          </a:p>
          <a:p>
            <a:r>
              <a:rPr lang="en-US" sz="1500" dirty="0" smtClean="0"/>
              <a:t>#include &lt;TM1637Display.h&gt;</a:t>
            </a:r>
          </a:p>
          <a:p>
            <a:r>
              <a:rPr lang="en-US" sz="1500" dirty="0" smtClean="0"/>
              <a:t>#define CLK 2 </a:t>
            </a:r>
          </a:p>
          <a:p>
            <a:r>
              <a:rPr lang="en-US" sz="1500" dirty="0" smtClean="0"/>
              <a:t>#define DIO 3 </a:t>
            </a:r>
          </a:p>
          <a:p>
            <a:r>
              <a:rPr lang="en-US" sz="1500" dirty="0" smtClean="0"/>
              <a:t>TM1637Display display(CLK, DIO);</a:t>
            </a:r>
          </a:p>
          <a:p>
            <a:endParaRPr lang="en-US" sz="1500" dirty="0" smtClean="0"/>
          </a:p>
          <a:p>
            <a:r>
              <a:rPr lang="en-US" sz="1500" dirty="0" smtClean="0"/>
              <a:t>void setup() {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display.setBrightness</a:t>
            </a:r>
            <a:r>
              <a:rPr lang="en-US" sz="1500" dirty="0" smtClean="0"/>
              <a:t>(1);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Serial.begin</a:t>
            </a:r>
            <a:r>
              <a:rPr lang="en-US" sz="1500" dirty="0" smtClean="0"/>
              <a:t>(9600);</a:t>
            </a:r>
          </a:p>
          <a:p>
            <a:r>
              <a:rPr lang="en-US" sz="1500" dirty="0" smtClean="0"/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4343400" y="1600200"/>
            <a:ext cx="4800600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 smtClean="0"/>
          </a:p>
          <a:p>
            <a:r>
              <a:rPr lang="en-US" sz="1500" dirty="0" smtClean="0"/>
              <a:t>void loop() {</a:t>
            </a:r>
          </a:p>
          <a:p>
            <a:r>
              <a:rPr lang="en-US" sz="1500" dirty="0" smtClean="0"/>
              <a:t>  for (</a:t>
            </a:r>
            <a:r>
              <a:rPr lang="en-US" sz="1500" dirty="0" err="1" smtClean="0"/>
              <a:t>int</a:t>
            </a:r>
            <a:r>
              <a:rPr lang="en-US" sz="1500" dirty="0" smtClean="0"/>
              <a:t> counter=0; counter&lt;11; counter++){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display.showNumberDec</a:t>
            </a:r>
            <a:r>
              <a:rPr lang="en-US" sz="1500" dirty="0" smtClean="0"/>
              <a:t>(counter);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Serial.print</a:t>
            </a:r>
            <a:r>
              <a:rPr lang="en-US" sz="1500" dirty="0" smtClean="0"/>
              <a:t>("Display is ON. Number on the </a:t>
            </a:r>
            <a:r>
              <a:rPr lang="en-US" sz="1500" dirty="0" err="1" smtClean="0"/>
              <a:t>dis</a:t>
            </a:r>
            <a:r>
              <a:rPr lang="sr-Latn-RS" sz="1500" dirty="0" smtClean="0"/>
              <a:t>p</a:t>
            </a:r>
            <a:r>
              <a:rPr lang="en-US" sz="1500" dirty="0" smtClean="0"/>
              <a:t>lay is: ");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Serial.println</a:t>
            </a:r>
            <a:r>
              <a:rPr lang="en-US" sz="1500" dirty="0" smtClean="0"/>
              <a:t>(counter);</a:t>
            </a:r>
          </a:p>
          <a:p>
            <a:r>
              <a:rPr lang="en-US" sz="1500" dirty="0" smtClean="0"/>
              <a:t>    delay(800);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display.clear</a:t>
            </a:r>
            <a:r>
              <a:rPr lang="en-US" sz="1500" dirty="0" smtClean="0"/>
              <a:t>();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Serial.println</a:t>
            </a:r>
            <a:r>
              <a:rPr lang="en-US" sz="1500" dirty="0" smtClean="0"/>
              <a:t>("Display is OFF.");</a:t>
            </a:r>
          </a:p>
          <a:p>
            <a:r>
              <a:rPr lang="en-US" sz="1500" dirty="0" smtClean="0"/>
              <a:t>    </a:t>
            </a:r>
            <a:r>
              <a:rPr lang="en-US" sz="1500" dirty="0" err="1" smtClean="0"/>
              <a:t>Serial.println</a:t>
            </a:r>
            <a:r>
              <a:rPr lang="en-US" sz="1500" dirty="0" smtClean="0"/>
              <a:t>("");</a:t>
            </a:r>
          </a:p>
          <a:p>
            <a:r>
              <a:rPr lang="en-US" sz="1500" dirty="0" smtClean="0"/>
              <a:t>    delay(200);</a:t>
            </a:r>
          </a:p>
          <a:p>
            <a:r>
              <a:rPr lang="en-US" sz="1500" dirty="0" smtClean="0"/>
              <a:t>  }   </a:t>
            </a:r>
          </a:p>
          <a:p>
            <a:r>
              <a:rPr lang="en-US" sz="1500" dirty="0" smtClean="0"/>
              <a:t>  while(true);</a:t>
            </a:r>
          </a:p>
          <a:p>
            <a:r>
              <a:rPr lang="en-US" sz="1500" dirty="0" smtClean="0"/>
              <a:t>    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Proizvoljni karakteri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6248400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// This program creates custom characters that turns on and off all segments.</a:t>
            </a:r>
          </a:p>
          <a:p>
            <a:r>
              <a:rPr lang="en-US" sz="1500" dirty="0" smtClean="0"/>
              <a:t>// The display is p</a:t>
            </a:r>
            <a:r>
              <a:rPr lang="sr-Latn-RS" sz="1500" dirty="0" smtClean="0"/>
              <a:t>r</a:t>
            </a:r>
            <a:r>
              <a:rPr lang="en-US" sz="1500" dirty="0" err="1" smtClean="0"/>
              <a:t>ogrammed</a:t>
            </a:r>
            <a:r>
              <a:rPr lang="en-US" sz="1500" dirty="0" smtClean="0"/>
              <a:t> in a segment-by-segment fashion.</a:t>
            </a:r>
          </a:p>
          <a:p>
            <a:endParaRPr lang="en-US" sz="1500" dirty="0" smtClean="0"/>
          </a:p>
          <a:p>
            <a:r>
              <a:rPr lang="en-US" sz="1500" dirty="0" smtClean="0"/>
              <a:t>#include &lt;TM1637Display.h&gt;</a:t>
            </a:r>
          </a:p>
          <a:p>
            <a:r>
              <a:rPr lang="en-US" sz="1500" dirty="0" smtClean="0"/>
              <a:t>#define CLK 2 </a:t>
            </a:r>
          </a:p>
          <a:p>
            <a:r>
              <a:rPr lang="en-US" sz="1500" dirty="0" smtClean="0"/>
              <a:t>#define DIO 3 </a:t>
            </a:r>
          </a:p>
          <a:p>
            <a:r>
              <a:rPr lang="en-US" sz="1500" dirty="0" smtClean="0"/>
              <a:t>TM1637Display display(CLK, DIO);</a:t>
            </a:r>
          </a:p>
          <a:p>
            <a:endParaRPr lang="en-US" sz="1500" dirty="0" smtClean="0"/>
          </a:p>
          <a:p>
            <a:r>
              <a:rPr lang="en-US" sz="1500" dirty="0" smtClean="0"/>
              <a:t>uint8_t </a:t>
            </a:r>
            <a:r>
              <a:rPr lang="en-US" sz="1500" dirty="0" err="1" smtClean="0"/>
              <a:t>all_on</a:t>
            </a:r>
            <a:r>
              <a:rPr lang="en-US" sz="1500" dirty="0" smtClean="0"/>
              <a:t>[] = {0xff, 0xff, 0xff, 0xff};  // uint8_t is the same as byte</a:t>
            </a:r>
          </a:p>
          <a:p>
            <a:r>
              <a:rPr lang="en-US" sz="1500" dirty="0" smtClean="0"/>
              <a:t>uint8_t blank[] = {0x00, 0x00, 0x00, 0x00};</a:t>
            </a:r>
          </a:p>
          <a:p>
            <a:r>
              <a:rPr lang="en-US" sz="1500" dirty="0" smtClean="0"/>
              <a:t>uint8_t degree[] = {SEG_A | SEG_B | SEG_F | SEG_G};</a:t>
            </a:r>
          </a:p>
          <a:p>
            <a:r>
              <a:rPr lang="en-US" sz="1500" dirty="0" smtClean="0"/>
              <a:t>uint8_t </a:t>
            </a:r>
            <a:r>
              <a:rPr lang="en-US" sz="1500" dirty="0" err="1" smtClean="0"/>
              <a:t>celsius</a:t>
            </a:r>
            <a:r>
              <a:rPr lang="en-US" sz="1500" dirty="0" smtClean="0"/>
              <a:t>[] = {SEG_A | SEG_D | SEG_E | SEG_F};</a:t>
            </a:r>
          </a:p>
          <a:p>
            <a:r>
              <a:rPr lang="en-US" sz="1500" dirty="0" smtClean="0"/>
              <a:t>uint8_t done[] = {</a:t>
            </a:r>
          </a:p>
          <a:p>
            <a:r>
              <a:rPr lang="en-US" sz="1500" dirty="0" smtClean="0"/>
              <a:t>  SEG_B | SEG_C | SEG_D | SEG_E | SEG_G,           // d</a:t>
            </a:r>
          </a:p>
          <a:p>
            <a:r>
              <a:rPr lang="en-US" sz="1500" dirty="0" smtClean="0"/>
              <a:t>  SEG_A | SEG_B | SEG_C | SEG_D | SEG_E | SEG_F,   // O</a:t>
            </a:r>
          </a:p>
          <a:p>
            <a:r>
              <a:rPr lang="en-US" sz="1500" dirty="0" smtClean="0"/>
              <a:t>  SEG_C | SEG_E | SEG_G,                           // n</a:t>
            </a:r>
          </a:p>
          <a:p>
            <a:r>
              <a:rPr lang="en-US" sz="1500" dirty="0" smtClean="0"/>
              <a:t>  SEG_A | SEG_D | SEG_E | SEG_F | SEG_G            // E</a:t>
            </a:r>
          </a:p>
          <a:p>
            <a:r>
              <a:rPr lang="en-US" sz="1500" dirty="0" smtClean="0"/>
              <a:t>};</a:t>
            </a:r>
          </a:p>
          <a:p>
            <a:endParaRPr lang="en-US" sz="1500" dirty="0" smtClean="0"/>
          </a:p>
          <a:p>
            <a:r>
              <a:rPr lang="en-US" sz="1500" dirty="0" smtClean="0"/>
              <a:t>void setup() {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display.setBrightness</a:t>
            </a:r>
            <a:r>
              <a:rPr lang="en-US" sz="1500" dirty="0" smtClean="0"/>
              <a:t>(1);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Serial.begin</a:t>
            </a:r>
            <a:r>
              <a:rPr lang="en-US" sz="1500" dirty="0" smtClean="0"/>
              <a:t>(9600);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Proizvoljni karakteri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0" y="1600200"/>
            <a:ext cx="4572000" cy="443198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=0; </a:t>
            </a:r>
            <a:r>
              <a:rPr lang="en-US" sz="1600" dirty="0" err="1" smtClean="0"/>
              <a:t>i</a:t>
            </a:r>
            <a:r>
              <a:rPr lang="en-US" sz="1600" dirty="0" smtClean="0"/>
              <a:t>&lt;4; </a:t>
            </a:r>
            <a:r>
              <a:rPr lang="en-US" sz="1600" dirty="0" err="1" smtClean="0"/>
              <a:t>i</a:t>
            </a:r>
            <a:r>
              <a:rPr lang="en-US" sz="1600" dirty="0" smtClean="0"/>
              <a:t>++){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(degree,1,i);</a:t>
            </a:r>
          </a:p>
          <a:p>
            <a:r>
              <a:rPr lang="en-US" sz="1600" dirty="0" smtClean="0"/>
              <a:t>    delay(500);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(blank);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for 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i</a:t>
            </a:r>
            <a:r>
              <a:rPr lang="en-US" sz="1600" dirty="0" smtClean="0"/>
              <a:t>=3; </a:t>
            </a:r>
            <a:r>
              <a:rPr lang="en-US" sz="1600" dirty="0" err="1" smtClean="0"/>
              <a:t>i</a:t>
            </a:r>
            <a:r>
              <a:rPr lang="en-US" sz="1600" dirty="0" smtClean="0"/>
              <a:t>&gt;-1; </a:t>
            </a:r>
            <a:r>
              <a:rPr lang="en-US" sz="1600" dirty="0" err="1" smtClean="0"/>
              <a:t>i</a:t>
            </a:r>
            <a:r>
              <a:rPr lang="en-US" sz="1600" dirty="0" smtClean="0"/>
              <a:t>--){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(degree,1,i);</a:t>
            </a:r>
          </a:p>
          <a:p>
            <a:r>
              <a:rPr lang="en-US" sz="1600" dirty="0" smtClean="0"/>
              <a:t>    delay(500);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(blank);</a:t>
            </a:r>
          </a:p>
          <a:p>
            <a:r>
              <a:rPr lang="en-US" sz="1600" dirty="0" smtClean="0"/>
              <a:t>  }</a:t>
            </a:r>
          </a:p>
          <a:p>
            <a:endParaRPr lang="en-US" sz="1600" dirty="0" smtClean="0"/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(done,4,0);</a:t>
            </a:r>
          </a:p>
          <a:p>
            <a:r>
              <a:rPr lang="en-US" sz="1600" dirty="0" smtClean="0"/>
              <a:t>  delay(1000);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display.setSegments</a:t>
            </a:r>
            <a:r>
              <a:rPr lang="en-US" sz="1600" dirty="0" smtClean="0"/>
              <a:t>(blank);</a:t>
            </a:r>
          </a:p>
          <a:p>
            <a:r>
              <a:rPr lang="en-US" sz="1600" dirty="0" smtClean="0"/>
              <a:t>  delay(1000);     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685800" y="6019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https://people.vts.su.ac.rs/~pmiki/_DALJINSKA_NASTAVA_MIKROKONTROLERI/19.05/degreeC.mp4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2556</Words>
  <Application>Microsoft Office PowerPoint</Application>
  <PresentationFormat>On-screen Show (4:3)</PresentationFormat>
  <Paragraphs>553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TM1637</vt:lpstr>
      <vt:lpstr>TM1637</vt:lpstr>
      <vt:lpstr>TM1637</vt:lpstr>
      <vt:lpstr>Intenzitet displeja</vt:lpstr>
      <vt:lpstr>Brojevi na displeju</vt:lpstr>
      <vt:lpstr>Brojevi na displeju</vt:lpstr>
      <vt:lpstr>Brojač 0-10</vt:lpstr>
      <vt:lpstr>Proizvoljni karakteri</vt:lpstr>
      <vt:lpstr>Proizvoljni karakteri</vt:lpstr>
      <vt:lpstr>Džojstik</vt:lpstr>
      <vt:lpstr>Džojstik</vt:lpstr>
      <vt:lpstr>Prikaz 1248</vt:lpstr>
      <vt:lpstr>Brojač unazad 9999-0</vt:lpstr>
      <vt:lpstr>Play + brojač unazad 500-0</vt:lpstr>
      <vt:lpstr>Play + brojač unazad 09:59-00:00</vt:lpstr>
      <vt:lpstr>Matrična tastatura</vt:lpstr>
      <vt:lpstr>Matrična tastatura</vt:lpstr>
      <vt:lpstr>Matrična tastatura – Primer 1.</vt:lpstr>
      <vt:lpstr>Matrična tastatura – Primer 2.</vt:lpstr>
      <vt:lpstr>Matrična tastatura – Primer 2.</vt:lpstr>
      <vt:lpstr>Matrična tastatura – Primer 2.</vt:lpstr>
      <vt:lpstr>Matrična tastatura – Primer 3.</vt:lpstr>
      <vt:lpstr>Matrična tastatura – Primer 3.</vt:lpstr>
      <vt:lpstr>Matrična tastatura – Primer 3.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TM1637</dc:title>
  <dc:creator>Miki</dc:creator>
  <cp:lastModifiedBy>Miki</cp:lastModifiedBy>
  <cp:revision>31</cp:revision>
  <dcterms:created xsi:type="dcterms:W3CDTF">2020-05-19T12:42:33Z</dcterms:created>
  <dcterms:modified xsi:type="dcterms:W3CDTF">2020-05-20T12:07:24Z</dcterms:modified>
</cp:coreProperties>
</file>