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291" r:id="rId6"/>
    <p:sldId id="292" r:id="rId7"/>
    <p:sldId id="259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2" r:id="rId16"/>
    <p:sldId id="261" r:id="rId17"/>
    <p:sldId id="263" r:id="rId18"/>
    <p:sldId id="280" r:id="rId19"/>
    <p:sldId id="281" r:id="rId20"/>
    <p:sldId id="282" r:id="rId21"/>
    <p:sldId id="283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D863-37AF-4C37-9CD2-609BEDB667D6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A3226-EFB3-4CC9-9B93-33949577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3226-EFB3-4CC9-9B93-3394957756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B0471D-1979-4D55-9AB5-709D654DE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B6D246-1010-43DE-A4EF-23E756AF6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28996-5EE6-4CA2-A7F5-73D81D253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68E64D-6436-4835-9E83-96A5DE4BE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C5ED54-B9DE-49F9-B953-CF0C39BCC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8C3EFD-44B2-4E6B-AB5C-8170CA8B5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E0D16-59C9-4424-AB75-743135197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58B60A-2EBB-4EF7-B11A-6E4FFA20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A463BE-5A00-49CD-B217-8FCA7C4B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EE69-9BA5-4C3C-AD86-8C1D51B4D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B381-309A-4E71-AAEE-BD790CF215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03-Oct-23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613B-FBA6-4800-98A9-3115E7BAB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33B83-FB3E-4534-8DF2-2AECF140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3" b="979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7C4D-D166-4C92-B622-4212B209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386599" cy="3569242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Elementi programskog jezika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54DEA-9C1F-4400-A6E1-D6B3530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CC9E8-035D-4E3D-A5F6-D58B0F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73" y="61084"/>
            <a:ext cx="1578467" cy="1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2EDA-B57B-45DE-946D-26F67CF0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Imena promenljivih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A4E8-75E6-49F7-8227-84D91DF2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ne </a:t>
            </a:r>
            <a:r>
              <a:rPr lang="en-US" dirty="0" err="1"/>
              <a:t>smeju</a:t>
            </a:r>
            <a:r>
              <a:rPr lang="en-US" dirty="0"/>
              <a:t> da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razmake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sastavljena</a:t>
            </a:r>
            <a:r>
              <a:rPr lang="sr-Latn-RS" dirty="0"/>
              <a:t> </a:t>
            </a:r>
            <a:r>
              <a:rPr lang="en-US" dirty="0" err="1"/>
              <a:t>samo</a:t>
            </a:r>
            <a:r>
              <a:rPr lang="en-US" dirty="0"/>
              <a:t> od </a:t>
            </a:r>
            <a:r>
              <a:rPr lang="en-US" dirty="0" err="1"/>
              <a:t>slova</a:t>
            </a:r>
            <a:r>
              <a:rPr lang="en-US" dirty="0"/>
              <a:t>, </a:t>
            </a:r>
            <a:r>
              <a:rPr lang="en-US" dirty="0" err="1"/>
              <a:t>cifara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donje</a:t>
            </a:r>
            <a:r>
              <a:rPr lang="en-US" dirty="0"/>
              <a:t> </a:t>
            </a:r>
            <a:r>
              <a:rPr lang="en-US" dirty="0" err="1"/>
              <a:t>crte</a:t>
            </a:r>
            <a:r>
              <a:rPr lang="en-U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podvlake</a:t>
            </a:r>
            <a:r>
              <a:rPr lang="en-US" dirty="0"/>
              <a:t> (</a:t>
            </a:r>
            <a:r>
              <a:rPr lang="en-US" dirty="0" err="1"/>
              <a:t>karaktera</a:t>
            </a:r>
            <a:r>
              <a:rPr lang="en-US" dirty="0"/>
              <a:t> _),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počinjati</a:t>
            </a:r>
            <a:r>
              <a:rPr lang="en-US" dirty="0"/>
              <a:t> </a:t>
            </a:r>
            <a:r>
              <a:rPr lang="en-US" dirty="0" err="1"/>
              <a:t>cifrom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17746-836D-4747-94E9-54E4B756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29" y="4260243"/>
            <a:ext cx="2042651" cy="605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07CAF-0356-44BE-B88A-D81555C9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26" y="3116741"/>
            <a:ext cx="1456061" cy="1210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3894F-198F-4BBC-AAED-17F0D63A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83" y="5096538"/>
            <a:ext cx="3815803" cy="964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192C8-C413-4858-B418-A009246AF761}"/>
              </a:ext>
            </a:extLst>
          </p:cNvPr>
          <p:cNvSpPr txBox="1"/>
          <p:nvPr/>
        </p:nvSpPr>
        <p:spPr>
          <a:xfrm>
            <a:off x="4693708" y="5232287"/>
            <a:ext cx="60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deklarisano je 5 promenljivih, a inicijalizovano je 4.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06D9F-96DB-4026-8A27-C43C9E17FB87}"/>
              </a:ext>
            </a:extLst>
          </p:cNvPr>
          <p:cNvSpPr txBox="1"/>
          <p:nvPr/>
        </p:nvSpPr>
        <p:spPr>
          <a:xfrm>
            <a:off x="3779309" y="4409047"/>
            <a:ext cx="57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jednom deklaracijom smo uveli 2 promenljive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3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51FB-6840-4565-858B-657D5C2F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Učitavanje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0D3D-C894-4F4D-991E-C21185B2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Učitavanje</a:t>
            </a:r>
            <a:r>
              <a:rPr lang="en-US" sz="2000" dirty="0"/>
              <a:t> </a:t>
            </a:r>
            <a:r>
              <a:rPr lang="en-US" sz="2000" dirty="0" err="1"/>
              <a:t>brojeva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direktno</a:t>
            </a:r>
            <a:r>
              <a:rPr lang="en-US" sz="2000" dirty="0"/>
              <a:t> </a:t>
            </a:r>
            <a:r>
              <a:rPr lang="en-US" sz="2000" dirty="0" err="1"/>
              <a:t>podržano</a:t>
            </a:r>
            <a:r>
              <a:rPr lang="en-US" sz="2000" dirty="0"/>
              <a:t> </a:t>
            </a:r>
            <a:r>
              <a:rPr lang="en-US" sz="2000" dirty="0" err="1"/>
              <a:t>bibliotekom</a:t>
            </a:r>
            <a:r>
              <a:rPr lang="en-US" sz="2000" dirty="0"/>
              <a:t> </a:t>
            </a:r>
            <a:r>
              <a:rPr lang="en-US" sz="2000" dirty="0" err="1"/>
              <a:t>jezika</a:t>
            </a:r>
            <a:r>
              <a:rPr lang="en-US" sz="2000" dirty="0"/>
              <a:t> C#. </a:t>
            </a:r>
            <a:r>
              <a:rPr lang="en-US" sz="2000" dirty="0" err="1"/>
              <a:t>Korisnički</a:t>
            </a:r>
            <a:r>
              <a:rPr lang="en-US" sz="2000" dirty="0"/>
              <a:t> </a:t>
            </a:r>
            <a:r>
              <a:rPr lang="en-US" sz="2000" dirty="0" err="1"/>
              <a:t>unos</a:t>
            </a:r>
            <a:r>
              <a:rPr lang="en-US" sz="2000" dirty="0"/>
              <a:t> se </a:t>
            </a:r>
            <a:r>
              <a:rPr lang="en-US" sz="2000" dirty="0" err="1"/>
              <a:t>uvek</a:t>
            </a:r>
            <a:r>
              <a:rPr lang="en-US" sz="2000" dirty="0"/>
              <a:t> </a:t>
            </a:r>
            <a:r>
              <a:rPr lang="en-US" sz="2000" dirty="0" err="1"/>
              <a:t>tretira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sr-Latn-RS" sz="2000" dirty="0"/>
              <a:t> </a:t>
            </a:r>
            <a:r>
              <a:rPr lang="en-US" sz="2000" dirty="0" err="1"/>
              <a:t>tekst</a:t>
            </a:r>
            <a:r>
              <a:rPr lang="en-US" sz="2000" dirty="0"/>
              <a:t> (</a:t>
            </a:r>
            <a:r>
              <a:rPr lang="en-US" sz="2000" dirty="0" err="1"/>
              <a:t>niska</a:t>
            </a:r>
            <a:r>
              <a:rPr lang="en-US" sz="2000" dirty="0"/>
              <a:t> </a:t>
            </a:r>
            <a:r>
              <a:rPr lang="en-US" sz="2000" dirty="0" err="1"/>
              <a:t>karaktera</a:t>
            </a:r>
            <a:r>
              <a:rPr lang="en-US" sz="2000" dirty="0"/>
              <a:t>), a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predstavlja</a:t>
            </a:r>
            <a:r>
              <a:rPr lang="en-US" sz="2000" dirty="0"/>
              <a:t> </a:t>
            </a:r>
            <a:r>
              <a:rPr lang="en-US" sz="2000" dirty="0" err="1"/>
              <a:t>ispravan</a:t>
            </a:r>
            <a:r>
              <a:rPr lang="en-US" sz="2000" dirty="0"/>
              <a:t> </a:t>
            </a:r>
            <a:r>
              <a:rPr lang="en-US" sz="2000" dirty="0" err="1"/>
              <a:t>zapis</a:t>
            </a:r>
            <a:r>
              <a:rPr lang="en-US" sz="2000" dirty="0"/>
              <a:t> </a:t>
            </a:r>
            <a:r>
              <a:rPr lang="en-US" sz="2000" dirty="0" err="1"/>
              <a:t>celog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realnog</a:t>
            </a:r>
            <a:r>
              <a:rPr lang="en-US" sz="2000" dirty="0"/>
              <a:t> </a:t>
            </a:r>
            <a:r>
              <a:rPr lang="en-US" sz="2000" dirty="0" err="1"/>
              <a:t>broja</a:t>
            </a:r>
            <a:r>
              <a:rPr lang="en-US" sz="2000" dirty="0"/>
              <a:t>, on se </a:t>
            </a:r>
            <a:r>
              <a:rPr lang="en-US" sz="2000" dirty="0" err="1"/>
              <a:t>može</a:t>
            </a:r>
            <a:r>
              <a:rPr lang="en-US" sz="2000" dirty="0"/>
              <a:t> </a:t>
            </a:r>
            <a:r>
              <a:rPr lang="en-US" sz="2000" dirty="0" err="1"/>
              <a:t>naknadno</a:t>
            </a:r>
            <a:r>
              <a:rPr lang="sr-Latn-RS" sz="2000" dirty="0"/>
              <a:t> </a:t>
            </a:r>
            <a:r>
              <a:rPr lang="en-US" sz="2000" dirty="0" err="1"/>
              <a:t>konvertovati</a:t>
            </a:r>
            <a:r>
              <a:rPr lang="en-US" sz="2000" dirty="0"/>
              <a:t> u </a:t>
            </a:r>
            <a:r>
              <a:rPr lang="en-US" sz="2000" dirty="0" err="1"/>
              <a:t>brojevnu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. </a:t>
            </a:r>
            <a:endParaRPr lang="sr-Latn-RS" sz="2000" dirty="0"/>
          </a:p>
          <a:p>
            <a:r>
              <a:rPr lang="en-US" sz="2000" dirty="0" err="1"/>
              <a:t>Jedan</a:t>
            </a:r>
            <a:r>
              <a:rPr lang="en-US" sz="2000" dirty="0"/>
              <a:t> od </a:t>
            </a:r>
            <a:r>
              <a:rPr lang="en-US" sz="2000" dirty="0" err="1"/>
              <a:t>načina</a:t>
            </a:r>
            <a:r>
              <a:rPr lang="en-US" sz="2000" dirty="0"/>
              <a:t> da se </a:t>
            </a:r>
            <a:r>
              <a:rPr lang="en-US" sz="2000" dirty="0" err="1"/>
              <a:t>tekst</a:t>
            </a:r>
            <a:r>
              <a:rPr lang="en-US" sz="2000" dirty="0"/>
              <a:t> </a:t>
            </a:r>
            <a:r>
              <a:rPr lang="en-US" sz="2000" dirty="0" err="1"/>
              <a:t>konvertuje</a:t>
            </a:r>
            <a:r>
              <a:rPr lang="en-US" sz="2000" dirty="0"/>
              <a:t> u </a:t>
            </a:r>
            <a:r>
              <a:rPr lang="en-US" sz="2000" dirty="0" err="1"/>
              <a:t>celobrojnu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je </a:t>
            </a:r>
            <a:r>
              <a:rPr lang="en-US" sz="2000" dirty="0" err="1"/>
              <a:t>funkcija</a:t>
            </a:r>
            <a:r>
              <a:rPr lang="sr-Latn-R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int.Parse</a:t>
            </a:r>
            <a:r>
              <a:rPr lang="en-US" sz="2000" dirty="0"/>
              <a:t>, a u </a:t>
            </a:r>
            <a:r>
              <a:rPr lang="en-US" sz="2000" dirty="0" err="1"/>
              <a:t>realnu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je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double.Parse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C#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mogućnost</a:t>
            </a:r>
            <a:r>
              <a:rPr lang="en-US" sz="2000" dirty="0"/>
              <a:t> da </a:t>
            </a:r>
            <a:r>
              <a:rPr lang="en-US" sz="2000" dirty="0" err="1"/>
              <a:t>sam</a:t>
            </a:r>
            <a:r>
              <a:rPr lang="en-US" sz="2000" dirty="0"/>
              <a:t> </a:t>
            </a:r>
            <a:r>
              <a:rPr lang="en-US" sz="2000" dirty="0" err="1"/>
              <a:t>pogodi</a:t>
            </a:r>
            <a:r>
              <a:rPr lang="en-US" sz="2000" dirty="0"/>
              <a:t> tip </a:t>
            </a:r>
            <a:r>
              <a:rPr lang="en-US" sz="2000" dirty="0" err="1"/>
              <a:t>promenljive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vrednosti</a:t>
            </a:r>
            <a:r>
              <a:rPr lang="sr-Latn-RS" sz="2000" dirty="0"/>
              <a:t> </a:t>
            </a:r>
            <a:r>
              <a:rPr lang="en-US" sz="2000" dirty="0" err="1"/>
              <a:t>kojom</a:t>
            </a:r>
            <a:r>
              <a:rPr lang="en-US" sz="2000" dirty="0"/>
              <a:t> se </a:t>
            </a:r>
            <a:r>
              <a:rPr lang="en-US" sz="2000" dirty="0" err="1"/>
              <a:t>inicijalizuje</a:t>
            </a:r>
            <a:r>
              <a:rPr lang="en-US" sz="2000" dirty="0"/>
              <a:t> (</a:t>
            </a:r>
            <a:r>
              <a:rPr lang="en-US" sz="2000" dirty="0" err="1"/>
              <a:t>tada</a:t>
            </a:r>
            <a:r>
              <a:rPr lang="en-US" sz="2000" dirty="0"/>
              <a:t> se </a:t>
            </a:r>
            <a:r>
              <a:rPr lang="en-US" sz="2000" dirty="0" err="1"/>
              <a:t>umesto</a:t>
            </a:r>
            <a:r>
              <a:rPr lang="en-US" sz="2000" dirty="0"/>
              <a:t> </a:t>
            </a:r>
            <a:r>
              <a:rPr lang="en-US" sz="2000" dirty="0" err="1"/>
              <a:t>tipa</a:t>
            </a:r>
            <a:r>
              <a:rPr lang="en-US" sz="2000" dirty="0"/>
              <a:t> </a:t>
            </a:r>
            <a:r>
              <a:rPr lang="en-US" sz="2000" dirty="0" err="1"/>
              <a:t>promenljive</a:t>
            </a:r>
            <a:r>
              <a:rPr lang="en-US" sz="2000" dirty="0"/>
              <a:t> u </a:t>
            </a:r>
            <a:r>
              <a:rPr lang="en-US" sz="2000" dirty="0" err="1"/>
              <a:t>deklaraciji</a:t>
            </a:r>
            <a:r>
              <a:rPr lang="en-US" sz="2000" dirty="0"/>
              <a:t> </a:t>
            </a:r>
            <a:r>
              <a:rPr lang="en-US" sz="2000" dirty="0" err="1"/>
              <a:t>navodi</a:t>
            </a:r>
            <a:r>
              <a:rPr lang="en-US" sz="2000" dirty="0"/>
              <a:t> </a:t>
            </a:r>
            <a:r>
              <a:rPr lang="en-US" sz="2000" dirty="0" err="1"/>
              <a:t>reč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var</a:t>
            </a:r>
            <a:r>
              <a:rPr lang="en-US" sz="2000" dirty="0"/>
              <a:t>), </a:t>
            </a:r>
            <a:r>
              <a:rPr lang="en-US" sz="2000" dirty="0" err="1"/>
              <a:t>ali</a:t>
            </a:r>
            <a:r>
              <a:rPr lang="en-US" sz="2000" dirty="0"/>
              <a:t> to </a:t>
            </a:r>
            <a:r>
              <a:rPr lang="en-US" sz="2000" dirty="0" err="1"/>
              <a:t>svojstvo</a:t>
            </a:r>
            <a:r>
              <a:rPr lang="sr-Latn-RS" sz="2000" dirty="0"/>
              <a:t> </a:t>
            </a:r>
            <a:r>
              <a:rPr lang="en-US" sz="2000" dirty="0" err="1"/>
              <a:t>nećemo</a:t>
            </a:r>
            <a:r>
              <a:rPr lang="en-US" sz="2000" dirty="0"/>
              <a:t> </a:t>
            </a:r>
            <a:r>
              <a:rPr lang="en-US" sz="2000" dirty="0" err="1"/>
              <a:t>koristiti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27653-C3DD-4888-8481-24742D93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3559278"/>
            <a:ext cx="5384527" cy="761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6C5F1-8BBA-459D-9C59-0E975A9E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5538788"/>
            <a:ext cx="5442549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18F4-D2A5-4A8D-89A6-5AF5A617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sr-Latn-RS" dirty="0"/>
              <a:t>aritmetičke operacije i izrazi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225C-CCAE-4F9D-BAD9-568D5C42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Sabiranje, oduzimanje, množenje, deljenje, ostatak deljenja</a:t>
            </a:r>
          </a:p>
          <a:p>
            <a:r>
              <a:rPr lang="sr-Latn-RS" dirty="0"/>
              <a:t>Prioritet operatora kao u matematici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C180C-E124-4144-8F8B-ABC307F5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2903"/>
            <a:ext cx="4305300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5E95E-C38E-4F2F-8B09-71FE7498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952903"/>
            <a:ext cx="42291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8FE17B-5D89-44CD-8FDD-4447D200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198" y="4829328"/>
            <a:ext cx="4124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4F79-5EC0-4E21-982E-DF0D72B4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Ugrađene matematičke 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E4EF-E9AD-46FD-8571-010EE094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Math.Pow(x,y)</a:t>
            </a:r>
          </a:p>
          <a:p>
            <a:r>
              <a:rPr lang="sr-Latn-RS" dirty="0"/>
              <a:t>Math.Sqrt(x)</a:t>
            </a:r>
          </a:p>
          <a:p>
            <a:r>
              <a:rPr lang="sr-Latn-RS" dirty="0"/>
              <a:t>Math.Abs(x)</a:t>
            </a:r>
          </a:p>
          <a:p>
            <a:r>
              <a:rPr lang="sr-Latn-RS" dirty="0"/>
              <a:t>Math.PI</a:t>
            </a:r>
          </a:p>
          <a:p>
            <a:r>
              <a:rPr lang="sr-Latn-RS" dirty="0"/>
              <a:t>Trigonometrijske funkcije (sinus, kosinus...), njihove inverzne funkcije, logaritamske funkcije, eksponencijalne 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1F87-C147-4C30-9ECD-245F5B00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Imenovane konstante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E67-1B2F-4C39-856F-583DA265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Vrednosti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nam</a:t>
            </a:r>
            <a:r>
              <a:rPr lang="en-US" sz="2400" dirty="0"/>
              <a:t> </a:t>
            </a:r>
            <a:r>
              <a:rPr lang="en-US" sz="2400" dirty="0" err="1"/>
              <a:t>potrebne</a:t>
            </a:r>
            <a:r>
              <a:rPr lang="en-US" sz="2400" dirty="0"/>
              <a:t> u </a:t>
            </a:r>
            <a:r>
              <a:rPr lang="en-US" sz="2400" dirty="0" err="1"/>
              <a:t>programu</a:t>
            </a:r>
            <a:r>
              <a:rPr lang="en-US" sz="2400" dirty="0"/>
              <a:t>, a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neće</a:t>
            </a:r>
            <a:r>
              <a:rPr lang="en-US" sz="2400" dirty="0"/>
              <a:t> </a:t>
            </a:r>
            <a:r>
              <a:rPr lang="en-US" sz="2400" dirty="0" err="1"/>
              <a:t>menjati</a:t>
            </a:r>
            <a:r>
              <a:rPr lang="en-US" sz="2400" dirty="0"/>
              <a:t> </a:t>
            </a:r>
            <a:r>
              <a:rPr lang="en-US" sz="2400" dirty="0" err="1"/>
              <a:t>tokom</a:t>
            </a:r>
            <a:r>
              <a:rPr lang="en-US" sz="2400" dirty="0"/>
              <a:t> </a:t>
            </a:r>
            <a:r>
              <a:rPr lang="en-US" sz="2400" dirty="0" err="1"/>
              <a:t>izvršavanja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možemo</a:t>
            </a:r>
            <a:r>
              <a:rPr lang="en-US" sz="2400" dirty="0"/>
              <a:t> </a:t>
            </a:r>
            <a:r>
              <a:rPr lang="en-US" sz="2400" dirty="0" err="1"/>
              <a:t>definisati</a:t>
            </a:r>
            <a:r>
              <a:rPr lang="en-US" sz="2400" dirty="0"/>
              <a:t> u </a:t>
            </a:r>
            <a:r>
              <a:rPr lang="en-US" sz="2400" dirty="0" err="1"/>
              <a:t>vidu</a:t>
            </a:r>
            <a:r>
              <a:rPr lang="en-US" sz="2400" dirty="0"/>
              <a:t> </a:t>
            </a:r>
            <a:r>
              <a:rPr lang="en-US" sz="2400" dirty="0" err="1"/>
              <a:t>imenovanih</a:t>
            </a:r>
            <a:r>
              <a:rPr lang="sr-Latn-RS" sz="2400" dirty="0"/>
              <a:t> </a:t>
            </a:r>
            <a:r>
              <a:rPr lang="en-US" sz="2400" dirty="0" err="1"/>
              <a:t>konstanti</a:t>
            </a:r>
            <a:r>
              <a:rPr lang="en-US" sz="2400" dirty="0"/>
              <a:t>,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definišu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obične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,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navođenje</a:t>
            </a:r>
            <a:r>
              <a:rPr lang="en-US" sz="2400" dirty="0"/>
              <a:t> </a:t>
            </a:r>
            <a:r>
              <a:rPr lang="en-US" sz="2400" dirty="0" err="1"/>
              <a:t>ključne</a:t>
            </a:r>
            <a:r>
              <a:rPr lang="en-US" sz="2400" dirty="0"/>
              <a:t> </a:t>
            </a:r>
            <a:r>
              <a:rPr lang="en-US" sz="2400" dirty="0" err="1"/>
              <a:t>reči</a:t>
            </a:r>
            <a:r>
              <a:rPr lang="sr-Latn-R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const</a:t>
            </a:r>
            <a:r>
              <a:rPr lang="en-US" sz="2400" dirty="0"/>
              <a:t> pre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/>
              <a:t>podatka</a:t>
            </a:r>
            <a:r>
              <a:rPr lang="en-US" sz="2400" dirty="0"/>
              <a:t>,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obaveznu</a:t>
            </a:r>
            <a:r>
              <a:rPr lang="en-US" sz="2400" dirty="0"/>
              <a:t> </a:t>
            </a:r>
            <a:r>
              <a:rPr lang="en-US" sz="2400" dirty="0" err="1"/>
              <a:t>inicijalizaciju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neku</a:t>
            </a:r>
            <a:r>
              <a:rPr lang="en-US" sz="2400" dirty="0"/>
              <a:t> </a:t>
            </a:r>
            <a:r>
              <a:rPr lang="en-US" sz="2400" dirty="0" err="1"/>
              <a:t>konstantnu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. </a:t>
            </a:r>
            <a:r>
              <a:rPr lang="sr-Latn-RS" sz="2400" dirty="0"/>
              <a:t> </a:t>
            </a:r>
          </a:p>
          <a:p>
            <a:r>
              <a:rPr lang="sr-Latn-RS" sz="2400" dirty="0"/>
              <a:t>Imenovanim konstantama nije kasnije moguće promeniti vrednost u programu.</a:t>
            </a:r>
          </a:p>
          <a:p>
            <a:endParaRPr lang="sr-Latn-R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F3525-70F6-4C6D-9DEC-77FD6849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2" y="4601497"/>
            <a:ext cx="5107535" cy="4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5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AFDC-34F0-4464-AFFA-4BE26332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Logički operatori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F0D5-EB59-48FB-B548-391191AB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06937-FC31-43C4-AFCF-120CE2AA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67562" cy="45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033-D96A-4CA2-8F86-ED5AB1A9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>
                <a:latin typeface="Arial" panose="020B0604020202020204" pitchFamily="34" charset="0"/>
              </a:rPr>
              <a:t>Selekcija (grananje) if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CA161C-636F-4D94-9EFA-60FBF496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C# </a:t>
            </a:r>
            <a:r>
              <a:rPr lang="sr-Latn-RS" altLang="en-US" dirty="0">
                <a:latin typeface="Arial" panose="020B0604020202020204" pitchFamily="34" charset="0"/>
              </a:rPr>
              <a:t>koristi promenljive tipa </a:t>
            </a:r>
            <a:r>
              <a:rPr lang="en-US" altLang="en-US" dirty="0">
                <a:latin typeface="Arial" panose="020B0604020202020204" pitchFamily="34" charset="0"/>
              </a:rPr>
              <a:t>Boolean</a:t>
            </a:r>
            <a:r>
              <a:rPr lang="sr-Latn-RS" altLang="en-US" dirty="0">
                <a:latin typeface="Arial" panose="020B0604020202020204" pitchFamily="34" charset="0"/>
              </a:rPr>
              <a:t> (true i false)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sr-Latn-RS" altLang="en-US" dirty="0">
                <a:latin typeface="Arial" panose="020B0604020202020204" pitchFamily="34" charset="0"/>
              </a:rPr>
              <a:t>za izračunavanje vrednosti nekog logičkog izraza.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73FF2C-C79D-4AAF-A213-39E0145C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3" y="2817523"/>
            <a:ext cx="5009004" cy="20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3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5579-9944-4B2E-BFFD-43A7EA2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C5CA-8E05-43AC-AAC2-C09CF2C3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87F5E-9354-4284-87B5-41F8A01C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29200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90099-3356-49A9-A952-640820C0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45" y="2754024"/>
            <a:ext cx="4895969" cy="2016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91243-6978-473A-8418-BB7667F73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50" y="4549341"/>
            <a:ext cx="5436950" cy="16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1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8074-DFCA-48BB-9254-94EC6FD5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Iteracija - f</a:t>
            </a:r>
            <a:r>
              <a:rPr lang="en-US" dirty="0"/>
              <a:t>or </a:t>
            </a:r>
            <a:r>
              <a:rPr lang="en-US" dirty="0" err="1"/>
              <a:t>petlja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5BC45D-BC1F-40EE-B9C7-AD5C93F90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224" y="3613356"/>
            <a:ext cx="3498124" cy="23281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25D41-0039-48C1-95F3-54CB42B3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165314" cy="14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8884-B8A5-43BA-9E2C-A8D55E0F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- 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4019-7779-4922-90E8-DB7257D3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izlazak iz petlje bez njenog završetka, tj.prelazi se na prvu sledeću naredbu koja sledi posle for petlje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798A2-EA44-4048-88DB-2A141B75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72" y="2878933"/>
            <a:ext cx="3679006" cy="27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137-9C1C-4A28-882F-BDC5D04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Elementi programskog jezika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ABBF-02FA-4F99-A730-374E937B8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9639"/>
            <a:ext cx="4781857" cy="4410024"/>
          </a:xfrm>
        </p:spPr>
        <p:txBody>
          <a:bodyPr>
            <a:normAutofit fontScale="92500" lnSpcReduction="10000"/>
          </a:bodyPr>
          <a:lstStyle/>
          <a:p>
            <a:r>
              <a:rPr lang="sr-Latn-RS" sz="2600" dirty="0"/>
              <a:t>using System; </a:t>
            </a:r>
          </a:p>
          <a:p>
            <a:pPr lvl="1"/>
            <a:r>
              <a:rPr lang="sr-Latn-RS" sz="2100" dirty="0"/>
              <a:t>naglašavamo da ćemo koristiti st</a:t>
            </a:r>
            <a:r>
              <a:rPr lang="en-US" sz="2100" dirty="0"/>
              <a:t>a</a:t>
            </a:r>
            <a:r>
              <a:rPr lang="sr-Latn-RS" sz="2100" dirty="0"/>
              <a:t>ndardnu biblioteku jezika C#. Omogućava npr. da se tek</a:t>
            </a:r>
            <a:r>
              <a:rPr lang="en-US" sz="2100" dirty="0" err="1"/>
              <a:t>st</a:t>
            </a:r>
            <a:r>
              <a:rPr lang="sr-Latn-RS" sz="2100" dirty="0"/>
              <a:t> ispiše na ekran, ili da se neki tekst učita sa ekrana.</a:t>
            </a:r>
          </a:p>
          <a:p>
            <a:r>
              <a:rPr lang="sr-Latn-RS" sz="2400" dirty="0"/>
              <a:t>class Program </a:t>
            </a:r>
          </a:p>
          <a:p>
            <a:pPr lvl="1"/>
            <a:r>
              <a:rPr lang="sr-Latn-RS" sz="2100" dirty="0"/>
              <a:t>svaki C# ima bar jednu klasu u kojoj je definisana statička funkcija pod </a:t>
            </a:r>
            <a:r>
              <a:rPr lang="sr-Latn-RS" sz="2100" b="1" dirty="0"/>
              <a:t>imenom Main</a:t>
            </a:r>
          </a:p>
          <a:p>
            <a:r>
              <a:rPr lang="sr-Latn-RS" sz="2400" dirty="0"/>
              <a:t>Klasa je smeštena u tzv.imenski prostor (namespace) </a:t>
            </a:r>
          </a:p>
          <a:p>
            <a:pPr lvl="1"/>
            <a:r>
              <a:rPr lang="sr-Latn-RS" sz="2100" dirty="0"/>
              <a:t>koji nosi podrazumevano ime naše konzolne aplikacije (ConsoleApplication1)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676EE-C8B9-4349-9AD5-95EAF51A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03" y="2054942"/>
            <a:ext cx="6232739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FF6-4EBE-4837-9486-CDDB294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-continue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326A-7803-4CC9-99C8-FEE8DED3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prelazak na sledeću iteraciju, u primeru koji sledi ispisuju se samo parni brojevi, preskaču se iteracije kada je promenljiva i neparan broj.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682FB-0FE1-4A24-81A5-E75AECD6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4" y="3240252"/>
            <a:ext cx="4156329" cy="30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3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3F6C-54D5-4A11-8C7D-A6043BA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63F05-3589-4CB0-89D8-97024904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028" y="3417889"/>
            <a:ext cx="5251655" cy="24934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AC830-5466-46AF-B78D-B3092BB2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50" y="1690688"/>
            <a:ext cx="4493141" cy="1563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959FF-CCC6-4F0B-9130-45E5F2E884E5}"/>
              </a:ext>
            </a:extLst>
          </p:cNvPr>
          <p:cNvSpPr txBox="1"/>
          <p:nvPr/>
        </p:nvSpPr>
        <p:spPr>
          <a:xfrm>
            <a:off x="1219200" y="6096000"/>
            <a:ext cx="653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break i continue mogu da se koriste i sa while petljom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68320E-A000-483A-8DD2-0A9C384A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96393-F05E-49F9-8D11-B5595825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https://www.youtube.com/watch?v=lisiwUZJXqQ</a:t>
            </a:r>
          </a:p>
          <a:p>
            <a:r>
              <a:rPr lang="en-US" sz="2400" dirty="0"/>
              <a:t>https://petljamediastorage.blob.core.windows.net/root/Media/Default/Kursevi/Zbirka/Zbirka1cs.pdf</a:t>
            </a:r>
          </a:p>
          <a:p>
            <a:r>
              <a:rPr lang="en-US" sz="2400" dirty="0"/>
              <a:t>https://petljamediastorage.blob.core.windows.net/root/Media/Default/Kursevi/spec-it/csharpprirucnik.pdf</a:t>
            </a:r>
          </a:p>
        </p:txBody>
      </p:sp>
    </p:spTree>
    <p:extLst>
      <p:ext uri="{BB962C8B-B14F-4D97-AF65-F5344CB8AC3E}">
        <p14:creationId xmlns:p14="http://schemas.microsoft.com/office/powerpoint/2010/main" val="23904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55ED-7E93-429B-AE47-82B74FF8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Komentari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F8087D-979E-45F5-848B-C7BED501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400" dirty="0" err="1"/>
              <a:t>Komentare</a:t>
            </a:r>
            <a:r>
              <a:rPr lang="en-US" sz="2400" dirty="0"/>
              <a:t> </a:t>
            </a:r>
            <a:r>
              <a:rPr lang="en-US" sz="2400" dirty="0" err="1"/>
              <a:t>računar</a:t>
            </a:r>
            <a:r>
              <a:rPr lang="en-US" sz="2400" dirty="0"/>
              <a:t> </a:t>
            </a:r>
            <a:r>
              <a:rPr lang="en-US" sz="2400" dirty="0" err="1"/>
              <a:t>ignoriše</a:t>
            </a:r>
            <a:r>
              <a:rPr lang="en-US" sz="2400" dirty="0"/>
              <a:t>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prevođenja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. U </a:t>
            </a:r>
            <a:r>
              <a:rPr lang="en-US" sz="2400" dirty="0" err="1"/>
              <a:t>jeziku</a:t>
            </a:r>
            <a:r>
              <a:rPr lang="en-US" sz="2400" dirty="0"/>
              <a:t> C#</a:t>
            </a:r>
            <a:r>
              <a:rPr lang="sr-Latn-R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</a:t>
            </a:r>
            <a:r>
              <a:rPr lang="en-US" sz="2400" dirty="0" err="1"/>
              <a:t>počinje</a:t>
            </a:r>
            <a:r>
              <a:rPr lang="en-US" sz="2400" dirty="0"/>
              <a:t> </a:t>
            </a:r>
            <a:r>
              <a:rPr lang="en-US" sz="2400" dirty="0" err="1"/>
              <a:t>oznakom</a:t>
            </a:r>
            <a:r>
              <a:rPr lang="sr-Latn-RS" sz="2400" dirty="0"/>
              <a:t>:</a:t>
            </a:r>
            <a:endParaRPr lang="en-US" sz="2400" dirty="0"/>
          </a:p>
          <a:p>
            <a:pPr>
              <a:lnSpc>
                <a:spcPct val="70000"/>
              </a:lnSpc>
            </a:pPr>
            <a:endParaRPr lang="sr-Latn-RS" sz="2400" dirty="0"/>
          </a:p>
          <a:p>
            <a:pPr lvl="1"/>
            <a:r>
              <a:rPr lang="en-US" dirty="0"/>
              <a:t>// l</a:t>
            </a:r>
            <a:r>
              <a:rPr lang="sr-Latn-RS" dirty="0"/>
              <a:t>inijski komentar</a:t>
            </a:r>
          </a:p>
          <a:p>
            <a:pPr lvl="1"/>
            <a:r>
              <a:rPr lang="en-US" dirty="0"/>
              <a:t>/*  v</a:t>
            </a:r>
            <a:r>
              <a:rPr lang="sr-Latn-RS" dirty="0"/>
              <a:t>išelinijski komentar počinje </a:t>
            </a:r>
            <a:r>
              <a:rPr lang="en-US" dirty="0" err="1"/>
              <a:t>oznakom</a:t>
            </a:r>
            <a:r>
              <a:rPr lang="en-US" dirty="0"/>
              <a:t> /*,  a </a:t>
            </a:r>
            <a:r>
              <a:rPr lang="en-US" dirty="0" err="1"/>
              <a:t>završava</a:t>
            </a:r>
            <a:r>
              <a:rPr lang="en-US" dirty="0"/>
              <a:t> se </a:t>
            </a:r>
            <a:r>
              <a:rPr lang="en-US" dirty="0" err="1"/>
              <a:t>oznakom</a:t>
            </a:r>
            <a:r>
              <a:rPr lang="en-US" dirty="0"/>
              <a:t> */</a:t>
            </a: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4D7-8010-4493-9A20-7565DE1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5335-AE02-4A05-9A1D-BDCEC081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400" dirty="0" err="1"/>
              <a:t>Ispis</a:t>
            </a:r>
            <a:r>
              <a:rPr lang="en-US" sz="2400" dirty="0"/>
              <a:t> u </a:t>
            </a:r>
            <a:r>
              <a:rPr lang="en-US" sz="2400" dirty="0" err="1"/>
              <a:t>konzolu</a:t>
            </a:r>
            <a:r>
              <a:rPr lang="en-US" sz="2400" dirty="0"/>
              <a:t> se </a:t>
            </a:r>
            <a:r>
              <a:rPr lang="en-US" sz="2400" dirty="0" err="1"/>
              <a:t>vrši</a:t>
            </a:r>
            <a:r>
              <a:rPr lang="en-US" sz="2400" dirty="0"/>
              <a:t> </a:t>
            </a:r>
            <a:r>
              <a:rPr lang="en-US" sz="2400" dirty="0" err="1"/>
              <a:t>naredbom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Console.WriteLine</a:t>
            </a:r>
            <a:r>
              <a:rPr lang="en-US" sz="2400" dirty="0">
                <a:solidFill>
                  <a:srgbClr val="FF0000"/>
                </a:solidFill>
              </a:rPr>
              <a:t>(”...”),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čemu</a:t>
            </a:r>
            <a:r>
              <a:rPr lang="en-US" sz="2400" dirty="0"/>
              <a:t> se </a:t>
            </a:r>
            <a:r>
              <a:rPr lang="en-US" sz="2400" dirty="0" err="1"/>
              <a:t>tekst</a:t>
            </a:r>
            <a:r>
              <a:rPr lang="en-US" sz="2400" dirty="0"/>
              <a:t> koji se </a:t>
            </a:r>
            <a:r>
              <a:rPr lang="en-US" sz="2400" dirty="0" err="1"/>
              <a:t>ispisuje</a:t>
            </a:r>
            <a:r>
              <a:rPr lang="en-US" sz="2400" dirty="0"/>
              <a:t> </a:t>
            </a:r>
            <a:r>
              <a:rPr lang="en-US" sz="2400" dirty="0" err="1"/>
              <a:t>navodi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dvostrukih</a:t>
            </a:r>
            <a:r>
              <a:rPr lang="en-US" sz="2400" dirty="0"/>
              <a:t> </a:t>
            </a:r>
            <a:r>
              <a:rPr lang="en-US" sz="2400" dirty="0" err="1"/>
              <a:t>navodnika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28731-76D6-4675-BEB0-9943B067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67" y="2493852"/>
            <a:ext cx="6223101" cy="107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58BD9-32DD-455B-82DF-E9C72002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62" y="3429000"/>
            <a:ext cx="5307625" cy="2393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21F19C-0A67-4BE2-B100-F7E203D85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167" y="5978525"/>
            <a:ext cx="5486400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0791A-0797-4C23-BB27-4899EC2BF405}"/>
              </a:ext>
            </a:extLst>
          </p:cNvPr>
          <p:cNvSpPr txBox="1"/>
          <p:nvPr/>
        </p:nvSpPr>
        <p:spPr>
          <a:xfrm>
            <a:off x="771832" y="2887961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0C421-A4A2-4F4F-92F3-DCA240BF77AC}"/>
              </a:ext>
            </a:extLst>
          </p:cNvPr>
          <p:cNvSpPr txBox="1"/>
          <p:nvPr/>
        </p:nvSpPr>
        <p:spPr>
          <a:xfrm>
            <a:off x="5703762" y="4425439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955D0-30DD-427B-B4CA-00E4341946FD}"/>
              </a:ext>
            </a:extLst>
          </p:cNvPr>
          <p:cNvSpPr txBox="1"/>
          <p:nvPr/>
        </p:nvSpPr>
        <p:spPr>
          <a:xfrm>
            <a:off x="771832" y="6025049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1A7D-0A23-4619-AEAD-24406F6C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Učitavanje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8D1D-F8D5-4B0C-9C0F-E293B3C8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32D42-E66A-4E4A-8F8A-C16FB7A0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5" y="1825624"/>
            <a:ext cx="6761102" cy="35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33B8-6578-4DED-AEA4-2849D0E9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Promenljive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6373-4B53-4D51-BDE4-F3D4CF41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C# </a:t>
            </a:r>
            <a:r>
              <a:rPr lang="en-US" sz="2400" dirty="0" err="1"/>
              <a:t>spada</a:t>
            </a:r>
            <a:r>
              <a:rPr lang="en-US" sz="2400" dirty="0"/>
              <a:t> u </a:t>
            </a:r>
            <a:r>
              <a:rPr lang="en-US" sz="2400" dirty="0" err="1"/>
              <a:t>grupu</a:t>
            </a:r>
            <a:r>
              <a:rPr lang="en-US" sz="2400" dirty="0"/>
              <a:t> </a:t>
            </a:r>
            <a:r>
              <a:rPr lang="en-US" sz="2400" dirty="0" err="1"/>
              <a:t>takozvanih</a:t>
            </a:r>
            <a:r>
              <a:rPr lang="en-US" sz="2400" dirty="0"/>
              <a:t> </a:t>
            </a:r>
            <a:r>
              <a:rPr lang="en-US" sz="2400" dirty="0" err="1"/>
              <a:t>statički</a:t>
            </a:r>
            <a:r>
              <a:rPr lang="en-US" sz="2400" dirty="0"/>
              <a:t> </a:t>
            </a:r>
            <a:r>
              <a:rPr lang="en-US" sz="2400" dirty="0" err="1"/>
              <a:t>tipiziranih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znači</a:t>
            </a:r>
            <a:br>
              <a:rPr lang="en-US" sz="2400" dirty="0"/>
            </a:br>
            <a:r>
              <a:rPr lang="en-US" sz="2400" dirty="0"/>
              <a:t>da se za </a:t>
            </a:r>
            <a:r>
              <a:rPr lang="en-US" sz="2400" dirty="0" err="1"/>
              <a:t>svaku</a:t>
            </a:r>
            <a:r>
              <a:rPr lang="en-US" sz="2400" dirty="0"/>
              <a:t> </a:t>
            </a:r>
            <a:r>
              <a:rPr lang="en-US" sz="2400" dirty="0" err="1"/>
              <a:t>promenljivu</a:t>
            </a:r>
            <a:r>
              <a:rPr lang="en-US" sz="2400" dirty="0"/>
              <a:t> </a:t>
            </a:r>
            <a:r>
              <a:rPr lang="en-US" sz="2400" dirty="0" err="1"/>
              <a:t>unapred</a:t>
            </a:r>
            <a:r>
              <a:rPr lang="en-US" sz="2400" dirty="0"/>
              <a:t> </a:t>
            </a:r>
            <a:r>
              <a:rPr lang="en-US" sz="2400" dirty="0" err="1"/>
              <a:t>zna</a:t>
            </a:r>
            <a:r>
              <a:rPr lang="en-US" sz="2400" dirty="0"/>
              <a:t> tip </a:t>
            </a:r>
            <a:r>
              <a:rPr lang="en-US" sz="2400" dirty="0" err="1"/>
              <a:t>vrednosti</a:t>
            </a:r>
            <a:r>
              <a:rPr lang="en-US" sz="2400" dirty="0"/>
              <a:t> koji se u </a:t>
            </a:r>
            <a:r>
              <a:rPr lang="en-US" sz="2400" dirty="0" err="1"/>
              <a:t>njoj</a:t>
            </a:r>
            <a:r>
              <a:rPr lang="en-US" sz="2400" dirty="0"/>
              <a:t>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čuvati</a:t>
            </a:r>
            <a:r>
              <a:rPr lang="en-US" sz="2400" dirty="0"/>
              <a:t>. </a:t>
            </a:r>
            <a:endParaRPr lang="sr-Latn-RS" sz="2400" dirty="0"/>
          </a:p>
          <a:p>
            <a:r>
              <a:rPr lang="en-US" sz="2400" dirty="0"/>
              <a:t>U </a:t>
            </a:r>
            <a:r>
              <a:rPr lang="en-US" sz="2400" dirty="0" err="1"/>
              <a:t>nekim</a:t>
            </a:r>
            <a:r>
              <a:rPr lang="en-US" sz="2400" dirty="0"/>
              <a:t> </a:t>
            </a:r>
            <a:r>
              <a:rPr lang="en-US" sz="2400" dirty="0" err="1"/>
              <a:t>promenljivama</a:t>
            </a:r>
            <a:r>
              <a:rPr lang="sr-Latn-RS" sz="2400" dirty="0"/>
              <a:t> </a:t>
            </a:r>
            <a:r>
              <a:rPr lang="en-US" sz="2400" dirty="0" err="1"/>
              <a:t>možemo</a:t>
            </a:r>
            <a:r>
              <a:rPr lang="en-US" sz="2400" dirty="0"/>
              <a:t> da </a:t>
            </a:r>
            <a:r>
              <a:rPr lang="en-US" sz="2400" dirty="0" err="1"/>
              <a:t>čuvamo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tekst</a:t>
            </a:r>
            <a:r>
              <a:rPr lang="en-US" sz="2400" dirty="0"/>
              <a:t>, u </a:t>
            </a:r>
            <a:r>
              <a:rPr lang="en-US" sz="2400" dirty="0" err="1"/>
              <a:t>drugima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brojeve</a:t>
            </a:r>
            <a:r>
              <a:rPr lang="en-US" sz="2400" dirty="0"/>
              <a:t>, u </a:t>
            </a:r>
            <a:r>
              <a:rPr lang="en-US" sz="2400" dirty="0" err="1"/>
              <a:t>trećim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realne</a:t>
            </a:r>
            <a:r>
              <a:rPr lang="en-US" sz="2400" dirty="0"/>
              <a:t> </a:t>
            </a:r>
            <a:r>
              <a:rPr lang="en-US" sz="2400" dirty="0" err="1"/>
              <a:t>brojeve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slično</a:t>
            </a:r>
            <a:r>
              <a:rPr lang="en-US" sz="2400" dirty="0"/>
              <a:t>. </a:t>
            </a:r>
            <a:endParaRPr lang="sr-Latn-RS" sz="2400" dirty="0"/>
          </a:p>
          <a:p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prvog</a:t>
            </a:r>
            <a:r>
              <a:rPr lang="en-US" sz="2400" dirty="0"/>
              <a:t> </a:t>
            </a:r>
            <a:r>
              <a:rPr lang="en-US" sz="2400" dirty="0" err="1"/>
              <a:t>uvođenja</a:t>
            </a:r>
            <a:r>
              <a:rPr lang="en-US" sz="2400" dirty="0"/>
              <a:t> </a:t>
            </a:r>
            <a:r>
              <a:rPr lang="en-US" sz="2400" dirty="0" err="1"/>
              <a:t>neke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 u </a:t>
            </a:r>
            <a:r>
              <a:rPr lang="en-US" sz="2400" dirty="0" err="1"/>
              <a:t>naš</a:t>
            </a:r>
            <a:r>
              <a:rPr lang="en-US" sz="2400" dirty="0"/>
              <a:t> program, </a:t>
            </a:r>
            <a:r>
              <a:rPr lang="en-US" sz="2400" dirty="0" err="1"/>
              <a:t>dužni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da </a:t>
            </a:r>
            <a:r>
              <a:rPr lang="en-US" sz="2400" dirty="0" err="1"/>
              <a:t>navedemo</a:t>
            </a:r>
            <a:r>
              <a:rPr lang="en-US" sz="2400" dirty="0"/>
              <a:t> </a:t>
            </a:r>
            <a:r>
              <a:rPr lang="en-US" sz="2400" dirty="0" err="1"/>
              <a:t>njen</a:t>
            </a:r>
            <a:r>
              <a:rPr lang="en-US" sz="2400" dirty="0"/>
              <a:t> tip.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4FED-E176-45C7-BC60-0D63FFC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Promenljive i tipovi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DB33-B694-445D-BD60-0538673E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sr-Latn-RS" dirty="0"/>
              <a:t>zahteva da pre nego koristimo neku promenljivu definišemo kog je tipa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CC854-D6AD-421B-B098-4A24C6F9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074816"/>
            <a:ext cx="5320144" cy="3325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F48E7-661D-4678-9BA0-68A382B731FD}"/>
              </a:ext>
            </a:extLst>
          </p:cNvPr>
          <p:cNvSpPr txBox="1"/>
          <p:nvPr/>
        </p:nvSpPr>
        <p:spPr>
          <a:xfrm>
            <a:off x="6477000" y="3765320"/>
            <a:ext cx="55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Float tip podataka zahteva da iza brojne vrednosti pišemo slovo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6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9CF0-24CC-4394-81E3-D3247D3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Deklaracija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0C11-E897-4D4F-80BF-5C75B953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Deklaracija podrazumeva uvođenje imena nove promenljive i pridruživanje tipa.</a:t>
            </a:r>
          </a:p>
          <a:p>
            <a:pPr lvl="1"/>
            <a:r>
              <a:rPr lang="sr-Latn-RS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sr-Latn-R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ime;</a:t>
            </a:r>
            <a:r>
              <a:rPr lang="sr-Latn-R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sr-Latn-RS" dirty="0"/>
              <a:t>Ovom naredbom smo deklarisali promenljivu pod imenom „ime“ koja će po svom tipu biti string, tj. u njoj će se čuvati tekst. </a:t>
            </a:r>
          </a:p>
          <a:p>
            <a:r>
              <a:rPr lang="sr-Latn-RS" dirty="0"/>
              <a:t>Nakon toga sledi naredba dodele u kojoj se tekst koji je korisnik uneo sa tastature upisao u tu promenljivu.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133C0-C681-4FDB-851E-25FA9060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74" y="4826889"/>
            <a:ext cx="3823230" cy="7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8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6A42-AA91-451F-9D45-E28D53F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D484-420B-431E-9DE3-BCBE39B0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Dodela početnih vrednosti podacima pri deklaraciji je inicijalizacija.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A708-364D-424B-90D0-3E4A9204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2" y="2832612"/>
            <a:ext cx="5527703" cy="6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50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746</Words>
  <Application>Microsoft Office PowerPoint</Application>
  <PresentationFormat>Widescreen</PresentationFormat>
  <Paragraphs>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Univers</vt:lpstr>
      <vt:lpstr>GradientVTI</vt:lpstr>
      <vt:lpstr>Elementi programskog jezika</vt:lpstr>
      <vt:lpstr>Elementi programskog jezika</vt:lpstr>
      <vt:lpstr>Komentari</vt:lpstr>
      <vt:lpstr>Ispis</vt:lpstr>
      <vt:lpstr>Učitavanje podataka</vt:lpstr>
      <vt:lpstr>Promenljive </vt:lpstr>
      <vt:lpstr>Promenljive i tipovi podataka</vt:lpstr>
      <vt:lpstr>Deklaracija </vt:lpstr>
      <vt:lpstr>Inicijalizacija</vt:lpstr>
      <vt:lpstr>Imena promenljivih</vt:lpstr>
      <vt:lpstr>Učitavanje podataka</vt:lpstr>
      <vt:lpstr>Osnovne aritmetičke operacije i izrazi</vt:lpstr>
      <vt:lpstr>Ugrađene matematičke funkcije</vt:lpstr>
      <vt:lpstr>Imenovane konstante</vt:lpstr>
      <vt:lpstr>Logički operatori</vt:lpstr>
      <vt:lpstr>Selekcija (grananje) if</vt:lpstr>
      <vt:lpstr>if-else</vt:lpstr>
      <vt:lpstr>Iteracija - for petlja</vt:lpstr>
      <vt:lpstr>for petlja - break</vt:lpstr>
      <vt:lpstr>for petlja -continue</vt:lpstr>
      <vt:lpstr>while petlja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</dc:creator>
  <cp:lastModifiedBy>Sanja Maravić Čisar</cp:lastModifiedBy>
  <cp:revision>53</cp:revision>
  <dcterms:created xsi:type="dcterms:W3CDTF">2020-07-29T15:34:09Z</dcterms:created>
  <dcterms:modified xsi:type="dcterms:W3CDTF">2023-10-03T08:47:18Z</dcterms:modified>
</cp:coreProperties>
</file>